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9E1F-4D53-4101-9B70-5404F9BA0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70EB-8CCE-4A5C-954C-CB6877E86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0513" y="188913"/>
            <a:ext cx="2057400" cy="51847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019800" cy="51847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BA15-0C6E-4C45-8934-F3E4AEDEC4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B211A-E0AE-4E39-BEF5-0CAF9AE43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E1A3-4174-4FE7-BD7C-0568C5CB00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3773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3BDA2-2B00-4FFA-85F6-1EB07CFE7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76EA-C04E-490E-998D-B870BE3BA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C74B6-A214-4439-A852-4B9CFA309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CE212-7A17-494A-97B8-D29E20708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44E6B-0B0E-408D-B4E9-3952C87BE6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28072-7636-4E62-A0A8-79A3371DF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8815C8-0102-416E-B6F8-0A3596F6E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OPVK_hor_zakladni_logolink_RGB_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16238" y="5589588"/>
            <a:ext cx="41211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570663"/>
            <a:ext cx="9144000" cy="287337"/>
          </a:xfrm>
          <a:prstGeom prst="rect">
            <a:avLst/>
          </a:prstGeom>
          <a:solidFill>
            <a:srgbClr val="F3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pPr eaLnBrk="1" hangingPunct="1"/>
            <a:r>
              <a:rPr lang="cs-CZ" sz="3200" smtClean="0"/>
              <a:t>Farmakologie v produkci potravin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2500313"/>
            <a:ext cx="6400800" cy="1752600"/>
          </a:xfrm>
        </p:spPr>
        <p:txBody>
          <a:bodyPr/>
          <a:lstStyle/>
          <a:p>
            <a:pPr eaLnBrk="1" hangingPunct="1"/>
            <a:r>
              <a:rPr lang="cs-CZ" sz="4400" b="1" smtClean="0">
                <a:solidFill>
                  <a:schemeClr val="hlink"/>
                </a:solidFill>
              </a:rPr>
              <a:t>PEVNÉ LÉKOVÉ FORMY</a:t>
            </a:r>
            <a:endParaRPr lang="cs-CZ" sz="44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00B0F0"/>
                </a:solidFill>
              </a:rPr>
              <a:t>Druhy tobolek:</a:t>
            </a:r>
            <a:endParaRPr lang="cs-CZ" sz="2800" smtClean="0">
              <a:solidFill>
                <a:srgbClr val="00B0F0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68313" y="1214438"/>
            <a:ext cx="8218487" cy="4159250"/>
          </a:xfrm>
        </p:spPr>
        <p:txBody>
          <a:bodyPr/>
          <a:lstStyle/>
          <a:p>
            <a:pPr eaLnBrk="1" hangingPunct="1"/>
            <a:r>
              <a:rPr lang="cs-CZ" sz="2800" smtClean="0"/>
              <a:t>škrobové tobolky</a:t>
            </a:r>
          </a:p>
          <a:p>
            <a:pPr eaLnBrk="1" hangingPunct="1"/>
            <a:r>
              <a:rPr lang="cs-CZ" sz="2800" smtClean="0"/>
              <a:t>tvrdé tobolky</a:t>
            </a:r>
          </a:p>
          <a:p>
            <a:pPr eaLnBrk="1" hangingPunct="1"/>
            <a:r>
              <a:rPr lang="cs-CZ" sz="2800" smtClean="0"/>
              <a:t>měkké tobolky</a:t>
            </a:r>
          </a:p>
          <a:p>
            <a:pPr eaLnBrk="1" hangingPunct="1"/>
            <a:r>
              <a:rPr lang="cs-CZ" sz="2800" smtClean="0"/>
              <a:t>tobolky s řízeným uvolňováním</a:t>
            </a:r>
          </a:p>
          <a:p>
            <a:pPr eaLnBrk="1" hangingPunct="1"/>
            <a:r>
              <a:rPr lang="cs-CZ" sz="2800" smtClean="0"/>
              <a:t>enterosolventní tobolky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ŠKROBOVÉ TOBOLKY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Capsulae amylaceae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pevné přípravky s tvrdým obalem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obal škrobových tobolek je tvořen oplatkami (z rýžové moučky)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dvě předem vyrobené mělké válcovité části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před použitím se tobolky vloží na několik sekund do vody, s douškem vody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TVRDÉ TOBOLKY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Capsulae durae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obal tvrdých tobolek: dvě předem vyrobené válcovité části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	jeden konec zakulacený a uzavřený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	druhý konec otevřený</a:t>
            </a:r>
          </a:p>
          <a:p>
            <a:pPr eaLnBrk="1" hangingPunct="1"/>
            <a:r>
              <a:rPr lang="cs-CZ" sz="2800" smtClean="0"/>
              <a:t>léčivá látka obvykle v tuhé formě (prášky, zrněné prášky) je naplněna do jedné části obalu, který se uzavře nasazením druhé části (víčko)</a:t>
            </a:r>
            <a:endParaRPr lang="cs-CZ" smtClean="0"/>
          </a:p>
        </p:txBody>
      </p:sp>
      <p:pic>
        <p:nvPicPr>
          <p:cNvPr id="4" name="Picture 6" descr="pill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285728"/>
            <a:ext cx="1330325" cy="172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5" descr="kapsul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1687" y="4956176"/>
            <a:ext cx="1706593" cy="162908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MĚKKÉ TOBOLKY</a:t>
            </a:r>
            <a:r>
              <a:rPr lang="cs-CZ" sz="2800" smtClean="0">
                <a:solidFill>
                  <a:srgbClr val="C00000"/>
                </a:solidFill>
              </a:rPr>
              <a:t/>
            </a:r>
            <a:br>
              <a:rPr lang="cs-CZ" sz="2800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Capsulae molles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obal měkkých tobolek: silnější než u tvrdých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tvořeny jednou částí, různé tvary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formování, plnění a uzavírání v jednom pracovním procesu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léčivá látka může být součástí materiálu obalu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kapaliny mohou být uzavřeny přímo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tuhé látky obvykle rozpuštěny nebo dispergovány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TOBOLKY S ŘÍZENÝM UVOLŇOVÁNÍM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Capsulae cum liberatione modificata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tvrdé nebo měkké tobolky</a:t>
            </a:r>
          </a:p>
          <a:p>
            <a:pPr eaLnBrk="1" hangingPunct="1"/>
            <a:r>
              <a:rPr lang="cs-CZ" sz="2800" smtClean="0"/>
              <a:t>obsah nebo obal (nebo obojí) obsahují vybrané pomocné látky</a:t>
            </a:r>
          </a:p>
          <a:p>
            <a:pPr eaLnBrk="1" hangingPunct="1"/>
            <a:r>
              <a:rPr lang="cs-CZ" sz="2800" smtClean="0"/>
              <a:t>anebo jsou vyrobeny zvláštním postupem umožňujícím řídit rychlost, místo nebo čas uvolňování léčivé látky (látek)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ENTEROSOLVENTNÍ TOBOLKY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Capsulae entersolventes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přípravky se zpožděným uvolňováním</a:t>
            </a:r>
          </a:p>
          <a:p>
            <a:pPr eaLnBrk="1" hangingPunct="1"/>
            <a:r>
              <a:rPr lang="cs-CZ" sz="2800" smtClean="0"/>
              <a:t>odolávají působení žaludeční šťávy </a:t>
            </a:r>
          </a:p>
          <a:p>
            <a:pPr eaLnBrk="1" hangingPunct="1"/>
            <a:r>
              <a:rPr lang="cs-CZ" sz="2800" smtClean="0"/>
              <a:t>uvolňují léčivou látku ve střevní šťávě</a:t>
            </a:r>
          </a:p>
          <a:p>
            <a:pPr eaLnBrk="1" hangingPunct="1"/>
            <a:r>
              <a:rPr lang="cs-CZ" sz="2800" smtClean="0"/>
              <a:t>připravují se naplněním tobolek zrněnými prášky nebo částicemi s enterosolventním obalem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TABLETY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Tabulettae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pevné přípravky s obsahem jedné dávky léčivé látky v jedné tabletě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k perorálnímu podání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slisováním stejných objemů částic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částice jsou tvořeny jednou nebo více léčivými látkami s pomocnými látkami nebo bez nich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válcovitého tvaru, ploché nebo čočkovité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hrany mohou být zkosené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3200" b="1" u="sng" smtClean="0">
                <a:solidFill>
                  <a:srgbClr val="00B0F0"/>
                </a:solidFill>
              </a:rPr>
              <a:t>Druhy tablet:</a:t>
            </a:r>
            <a:endParaRPr lang="cs-CZ" sz="3200" smtClean="0">
              <a:solidFill>
                <a:srgbClr val="00B0F0"/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285875"/>
            <a:ext cx="8218487" cy="4214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neobalené tablety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obalené tablety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šumivé tablety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tablety pro přípravu roztoku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tablety pro přípravu disperze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perorální tablety dispergovatelné v ústech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orální tablety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enterosolventní tablety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tablety s řízeným uvolňováním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NEOBALENÉ TABLETY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Tabulettae non obductae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jednovrstevné tablety (lisování částic)</a:t>
            </a:r>
          </a:p>
          <a:p>
            <a:pPr eaLnBrk="1" hangingPunct="1"/>
            <a:r>
              <a:rPr lang="cs-CZ" sz="2800" smtClean="0"/>
              <a:t>vícevrstvé tablety (soustředné nebo souběžné vrstvy získané postupným lisováním částic různého složení)</a:t>
            </a:r>
          </a:p>
          <a:p>
            <a:pPr eaLnBrk="1" hangingPunct="1"/>
            <a:r>
              <a:rPr lang="cs-CZ" sz="2800" smtClean="0"/>
              <a:t>pomocné látky nejsou výslovně určeny k řízení uvolňování léčivé látky v trávicích tekutinách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2800" b="1" u="sng" smtClean="0">
                <a:solidFill>
                  <a:srgbClr val="C00000"/>
                </a:solidFill>
              </a:rPr>
              <a:t>OBALENÉ TABLETY</a:t>
            </a:r>
            <a:br>
              <a:rPr lang="cs-CZ" sz="2800" b="1" u="sng" smtClean="0">
                <a:solidFill>
                  <a:srgbClr val="C00000"/>
                </a:solidFill>
              </a:rPr>
            </a:br>
            <a:r>
              <a:rPr lang="cs-CZ" sz="2800" smtClean="0">
                <a:solidFill>
                  <a:srgbClr val="C00000"/>
                </a:solidFill>
              </a:rPr>
              <a:t>Tabulletae obductae</a:t>
            </a:r>
            <a:br>
              <a:rPr lang="cs-CZ" sz="2800" smtClean="0">
                <a:solidFill>
                  <a:srgbClr val="C00000"/>
                </a:solidFill>
              </a:rPr>
            </a:br>
            <a:r>
              <a:rPr lang="cs-CZ" sz="2800" i="1" smtClean="0">
                <a:solidFill>
                  <a:srgbClr val="C00000"/>
                </a:solidFill>
              </a:rPr>
              <a:t>Syn.:</a:t>
            </a:r>
            <a:r>
              <a:rPr lang="cs-CZ" sz="2800" smtClean="0">
                <a:solidFill>
                  <a:srgbClr val="C00000"/>
                </a:solidFill>
              </a:rPr>
              <a:t> Obalované tablety, dražé, potahované tbl.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928813"/>
            <a:ext cx="8218488" cy="3500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tablety tvořené jádry pokrytými jednou nebo více vrstvami ze směsi různých látek  (přírodní a syntetické pryskyřice, gumy, želatina, plniva, cukry, změkčovadla, vosky, barviva; někdy chuťové a aromatické přísady)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látky určené k obalování jsou obvykle nanášeny ve formě roztoků nebo disperzí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		podmínka: odpaření rozpouštědla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u="sng" smtClean="0"/>
              <a:t>PERORÁLNÍ PRÁŠKY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Pulveres perorales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8313" y="1600200"/>
            <a:ext cx="8175625" cy="3971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pevné sypké suché částicemi různého stupně rozdrobnění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jedna nebo více léčivých látek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pomocné látky, barviva, chuťové a aromatické přísady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aplikace: rozpuštěné nebo dispergované 		        přímo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- jednodávkové (dělené) přípravky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- vícedávkové (nedělené) přípravky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MEDICINÁLNÍ LIZY</a:t>
            </a:r>
            <a:endParaRPr lang="cs-CZ" sz="360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speciální lékové formy pro zvířata</a:t>
            </a:r>
          </a:p>
          <a:p>
            <a:pPr eaLnBrk="1" hangingPunct="1"/>
            <a:r>
              <a:rPr lang="cs-CZ" sz="2800" smtClean="0"/>
              <a:t>tvar kostek nebo válců</a:t>
            </a:r>
          </a:p>
          <a:p>
            <a:pPr eaLnBrk="1" hangingPunct="1"/>
            <a:r>
              <a:rPr lang="cs-CZ" sz="2800" smtClean="0"/>
              <a:t>obsahují kuchyňskou sůl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		 příměsi různých účinných látek (vitamínů, stopových prvků apod.)</a:t>
            </a:r>
          </a:p>
          <a:p>
            <a:pPr eaLnBrk="1" hangingPunct="1"/>
            <a:r>
              <a:rPr lang="cs-CZ" sz="2800" smtClean="0"/>
              <a:t>k olizování přežvýkavcům a zvěři</a:t>
            </a:r>
          </a:p>
          <a:p>
            <a:pPr eaLnBrk="1" hangingPunct="1"/>
            <a:endParaRPr lang="cs-CZ" smtClean="0"/>
          </a:p>
        </p:txBody>
      </p:sp>
      <p:pic>
        <p:nvPicPr>
          <p:cNvPr id="4" name="Picture 4" descr="medicinální lí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643314"/>
            <a:ext cx="2519362" cy="18843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ZÁSYPY</a:t>
            </a:r>
            <a:br>
              <a:rPr lang="cs-CZ" sz="3600" b="1" u="sng" smtClean="0"/>
            </a:br>
            <a:r>
              <a:rPr lang="cs-CZ" sz="3600" smtClean="0"/>
              <a:t>Pulveres adspersorii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pevné sypké suché částice různého stupně </a:t>
            </a:r>
            <a:r>
              <a:rPr lang="cs-CZ" sz="2800" dirty="0" err="1" smtClean="0"/>
              <a:t>rozdrobnění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jedna nebo více léčivých látek</a:t>
            </a:r>
          </a:p>
          <a:p>
            <a:pPr eaLnBrk="1" hangingPunct="1"/>
            <a:r>
              <a:rPr lang="cs-CZ" sz="2800" dirty="0" smtClean="0"/>
              <a:t>pomocné látky</a:t>
            </a:r>
          </a:p>
          <a:p>
            <a:pPr eaLnBrk="1" hangingPunct="1">
              <a:buFont typeface="Wingdings" pitchFamily="2" charset="2"/>
              <a:buNone/>
            </a:pPr>
            <a:endParaRPr lang="cs-CZ" sz="2800" dirty="0" smtClean="0"/>
          </a:p>
          <a:p>
            <a:pPr eaLnBrk="1" hangingPunct="1"/>
            <a:r>
              <a:rPr lang="cs-CZ" sz="2800" dirty="0" smtClean="0"/>
              <a:t>- </a:t>
            </a:r>
            <a:r>
              <a:rPr lang="cs-CZ" sz="2800" dirty="0" err="1" smtClean="0"/>
              <a:t>jednodávkové</a:t>
            </a:r>
            <a:r>
              <a:rPr lang="cs-CZ" sz="2800" dirty="0" smtClean="0"/>
              <a:t> (dělené) přípravky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   - </a:t>
            </a:r>
            <a:r>
              <a:rPr lang="cs-CZ" sz="2800" dirty="0" err="1" smtClean="0"/>
              <a:t>vícedávkové</a:t>
            </a:r>
            <a:r>
              <a:rPr lang="cs-CZ" sz="2800" dirty="0" smtClean="0"/>
              <a:t> (nedělené) přípravky</a:t>
            </a:r>
          </a:p>
          <a:p>
            <a:pPr eaLnBrk="1" hangingPunct="1"/>
            <a:endParaRPr lang="cs-CZ" dirty="0" smtClean="0"/>
          </a:p>
        </p:txBody>
      </p:sp>
      <p:pic>
        <p:nvPicPr>
          <p:cNvPr id="4" name="Picture 4" descr="zásy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43702" y="2285992"/>
            <a:ext cx="1817688" cy="231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ZRNĚNÉ PRÁŠKY</a:t>
            </a:r>
            <a:br>
              <a:rPr lang="cs-CZ" sz="3600" b="1" u="sng" smtClean="0"/>
            </a:br>
            <a:r>
              <a:rPr lang="cs-CZ" sz="3600" smtClean="0"/>
              <a:t>Granula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pevné, suché shluky částic prášků </a:t>
            </a:r>
          </a:p>
          <a:p>
            <a:pPr eaLnBrk="1" hangingPunct="1"/>
            <a:r>
              <a:rPr lang="cs-CZ" sz="2800" dirty="0" smtClean="0"/>
              <a:t>dostatečně odolné při mechanickém namáhání</a:t>
            </a:r>
          </a:p>
          <a:p>
            <a:pPr eaLnBrk="1" hangingPunct="1"/>
            <a:r>
              <a:rPr lang="cs-CZ" sz="2800" dirty="0" smtClean="0"/>
              <a:t>vnitřní použití</a:t>
            </a:r>
          </a:p>
          <a:p>
            <a:pPr eaLnBrk="1" hangingPunct="1"/>
            <a:r>
              <a:rPr lang="cs-CZ" sz="2800" dirty="0" smtClean="0"/>
              <a:t>jedna nebo více léčivých látek</a:t>
            </a:r>
          </a:p>
          <a:p>
            <a:pPr eaLnBrk="1" hangingPunct="1"/>
            <a:r>
              <a:rPr lang="cs-CZ" sz="2800" dirty="0" smtClean="0"/>
              <a:t>pomocné látky, barviva, chuťové a aromatické </a:t>
            </a:r>
            <a:r>
              <a:rPr lang="cs-CZ" sz="2800" dirty="0" smtClean="0"/>
              <a:t>přísady</a:t>
            </a:r>
          </a:p>
          <a:p>
            <a:r>
              <a:rPr lang="cs-CZ" sz="2800" dirty="0" smtClean="0"/>
              <a:t>granulační metody: suchá a vlhká (mokrá) granulace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11195"/>
          </a:xfrm>
        </p:spPr>
        <p:txBody>
          <a:bodyPr/>
          <a:lstStyle/>
          <a:p>
            <a:pPr algn="l"/>
            <a:r>
              <a:rPr lang="cs-CZ" sz="3200" dirty="0" smtClean="0">
                <a:solidFill>
                  <a:srgbClr val="00B0F0"/>
                </a:solidFill>
                <a:latin typeface="Tahoma" pitchFamily="34" charset="0"/>
              </a:rPr>
              <a:t>Druhy zrněných prášků:</a:t>
            </a: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485778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šumivé zrněné </a:t>
            </a:r>
            <a:r>
              <a:rPr lang="cs-CZ" sz="2400" dirty="0" smtClean="0">
                <a:solidFill>
                  <a:srgbClr val="C00000"/>
                </a:solidFill>
              </a:rPr>
              <a:t>prášky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   </a:t>
            </a:r>
            <a:r>
              <a:rPr lang="cs-CZ" sz="2400" dirty="0" smtClean="0"/>
              <a:t> - obsahují </a:t>
            </a:r>
            <a:r>
              <a:rPr lang="cs-CZ" sz="2400" dirty="0" smtClean="0"/>
              <a:t>kyselé látky a uhličitany nebo </a:t>
            </a:r>
            <a:r>
              <a:rPr lang="cs-CZ" sz="2400" dirty="0" err="1" smtClean="0"/>
              <a:t>hydrogenuhličitany</a:t>
            </a:r>
            <a:r>
              <a:rPr lang="cs-CZ" sz="2400" dirty="0" smtClean="0"/>
              <a:t>, které za přítomnosti vody prudce reagují za vzniku oxidu uhličitého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obalené zrněné </a:t>
            </a:r>
            <a:r>
              <a:rPr lang="cs-CZ" sz="2400" dirty="0" smtClean="0">
                <a:solidFill>
                  <a:srgbClr val="C00000"/>
                </a:solidFill>
              </a:rPr>
              <a:t>prášky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smtClean="0">
                <a:solidFill>
                  <a:srgbClr val="C00000"/>
                </a:solidFill>
              </a:rPr>
              <a:t>   </a:t>
            </a:r>
            <a:r>
              <a:rPr lang="cs-CZ" sz="2400" dirty="0" smtClean="0"/>
              <a:t>- </a:t>
            </a:r>
            <a:r>
              <a:rPr lang="cs-CZ" sz="2400" dirty="0" err="1" smtClean="0"/>
              <a:t>vícedávkové</a:t>
            </a:r>
            <a:r>
              <a:rPr lang="cs-CZ" sz="2400" dirty="0" smtClean="0"/>
              <a:t> </a:t>
            </a:r>
            <a:r>
              <a:rPr lang="cs-CZ" sz="2400" dirty="0" smtClean="0"/>
              <a:t>přípravky, obalené vrstvami směsí pomocných látek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err="1" smtClean="0">
                <a:solidFill>
                  <a:srgbClr val="C00000"/>
                </a:solidFill>
              </a:rPr>
              <a:t>enterosolventní</a:t>
            </a:r>
            <a:r>
              <a:rPr lang="cs-CZ" sz="2400" dirty="0" smtClean="0">
                <a:solidFill>
                  <a:srgbClr val="C00000"/>
                </a:solidFill>
              </a:rPr>
              <a:t> zrněné </a:t>
            </a:r>
            <a:r>
              <a:rPr lang="cs-CZ" sz="2400" dirty="0" smtClean="0">
                <a:solidFill>
                  <a:srgbClr val="C00000"/>
                </a:solidFill>
              </a:rPr>
              <a:t>prášky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dirty="0" smtClean="0"/>
              <a:t> </a:t>
            </a:r>
            <a:r>
              <a:rPr lang="cs-CZ" sz="2400" dirty="0" smtClean="0"/>
              <a:t>   - acidorezistentní</a:t>
            </a:r>
            <a:r>
              <a:rPr lang="cs-CZ" sz="2400" dirty="0" smtClean="0"/>
              <a:t>, se zpožděným uvolňováním, uvolnění léčivé látky ve střevní tekutině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zrněné prášky s řízeným uvolňováním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sz="2400" dirty="0" smtClean="0"/>
              <a:t>ovlivnění místa, rychlosti a času uvolňování léčiva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sz="2400" dirty="0" smtClean="0"/>
              <a:t>- zrněné </a:t>
            </a:r>
            <a:r>
              <a:rPr lang="cs-CZ" sz="2400" dirty="0" smtClean="0"/>
              <a:t>prášky s </a:t>
            </a:r>
            <a:r>
              <a:rPr lang="cs-CZ" sz="2400" dirty="0" smtClean="0"/>
              <a:t>prodlouženým, zpožděným, pulzním </a:t>
            </a:r>
            <a:r>
              <a:rPr lang="cs-CZ" sz="2400" dirty="0" smtClean="0"/>
              <a:t>uvolňováním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cs-CZ" sz="2400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2168525"/>
          </a:xfrm>
        </p:spPr>
        <p:txBody>
          <a:bodyPr/>
          <a:lstStyle/>
          <a:p>
            <a:pPr eaLnBrk="1" hangingPunct="1"/>
            <a:r>
              <a:rPr lang="cs-CZ" sz="3600" b="1" u="sng" smtClean="0"/>
              <a:t>PREMIXY</a:t>
            </a:r>
            <a:r>
              <a:rPr lang="cs-CZ" sz="3600" smtClean="0"/>
              <a:t> </a:t>
            </a:r>
            <a:r>
              <a:rPr lang="cs-CZ" sz="3600" b="1" smtClean="0"/>
              <a:t>pro medikaci krmiva k veterinárnímu použití</a:t>
            </a:r>
            <a:r>
              <a:rPr lang="cs-CZ" sz="3600" smtClean="0"/>
              <a:t/>
            </a:r>
            <a:br>
              <a:rPr lang="cs-CZ" sz="3600" smtClean="0"/>
            </a:br>
            <a:r>
              <a:rPr lang="cs-CZ" sz="3600" smtClean="0"/>
              <a:t>Praedmixta ad alimenta medicata ad usum veterinarium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28625" y="2714625"/>
            <a:ext cx="8218488" cy="27860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směsi jedné nebo více léčivých látek ve vhodném vehikulu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k usnadnění podávání léčiv zvířatům zkrmováním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výhradně k přípravě medikovaných krmiv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granulovaná, prášková, polotuhá nebo tekutá forma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357188" y="285750"/>
            <a:ext cx="8643937" cy="5087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práškové/granulované premixy: sypké, homogenní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tekuté premixy: homogenní suspenze nebo roztoky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koncentrace premixu v granulované nebo práškové formě: zpravidla 0,5 % v medikovaném krmivu</a:t>
            </a:r>
          </a:p>
          <a:p>
            <a:pPr eaLnBrk="1" hangingPunct="1">
              <a:buFontTx/>
              <a:buNone/>
            </a:pPr>
            <a:endParaRPr lang="cs-CZ" sz="2800" b="1" u="sng" smtClean="0"/>
          </a:p>
          <a:p>
            <a:pPr eaLnBrk="1" hangingPunct="1">
              <a:buFontTx/>
              <a:buNone/>
            </a:pPr>
            <a:r>
              <a:rPr lang="cs-CZ" sz="2800" b="1" u="sng" smtClean="0">
                <a:solidFill>
                  <a:srgbClr val="00B0F0"/>
                </a:solidFill>
              </a:rPr>
              <a:t>Označování premixů: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smtClean="0"/>
              <a:t>Na </a:t>
            </a:r>
            <a:r>
              <a:rPr lang="cs-CZ" sz="2000" b="1" smtClean="0"/>
              <a:t>obalu</a:t>
            </a:r>
            <a:r>
              <a:rPr lang="cs-CZ" sz="2000" smtClean="0"/>
              <a:t> se uvede:</a:t>
            </a:r>
          </a:p>
          <a:p>
            <a:pPr eaLnBrk="1" hangingPunct="1"/>
            <a:r>
              <a:rPr lang="cs-CZ" sz="2000" smtClean="0"/>
              <a:t>druh a kategorie zvířat</a:t>
            </a:r>
          </a:p>
          <a:p>
            <a:pPr eaLnBrk="1" hangingPunct="1"/>
            <a:r>
              <a:rPr lang="cs-CZ" sz="2000" smtClean="0"/>
              <a:t>návody na přípravu medikovaných krmiv z premixu a základního krmiva</a:t>
            </a:r>
          </a:p>
          <a:p>
            <a:pPr eaLnBrk="1" hangingPunct="1"/>
            <a:r>
              <a:rPr lang="cs-CZ" sz="2000" smtClean="0"/>
              <a:t>ochranná lhůta</a:t>
            </a:r>
          </a:p>
          <a:p>
            <a:pPr eaLnBrk="1" hangingPunct="1"/>
            <a:r>
              <a:rPr lang="cs-CZ" sz="2000" smtClean="0"/>
              <a:t>kde je to vhodné, zda je premix vhodný nebo nevhodný pro zapracování do tekutého krmiva (mléko, kašovina)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  <p:pic>
        <p:nvPicPr>
          <p:cNvPr id="3" name="Picture 4" descr="premi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72264" y="1928802"/>
            <a:ext cx="1714512" cy="171451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INTRARUMINÁLNÍ INZERTY</a:t>
            </a:r>
            <a:br>
              <a:rPr lang="cs-CZ" sz="3600" b="1" u="sng" smtClean="0"/>
            </a:br>
            <a:r>
              <a:rPr lang="cs-CZ" sz="3600" smtClean="0"/>
              <a:t>Inserta intraruminalia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68313" y="1714500"/>
            <a:ext cx="8218487" cy="3857640"/>
          </a:xfrm>
        </p:spPr>
        <p:txBody>
          <a:bodyPr/>
          <a:lstStyle/>
          <a:p>
            <a:pPr eaLnBrk="1" hangingPunct="1"/>
            <a:r>
              <a:rPr lang="cs-CZ" sz="2400" dirty="0" smtClean="0"/>
              <a:t>pevné přípravky s jednou nebo více léčivými látkami</a:t>
            </a:r>
          </a:p>
          <a:p>
            <a:pPr eaLnBrk="1" hangingPunct="1"/>
            <a:r>
              <a:rPr lang="cs-CZ" sz="2400" dirty="0" smtClean="0"/>
              <a:t>perorální podání</a:t>
            </a:r>
          </a:p>
          <a:p>
            <a:pPr eaLnBrk="1" hangingPunct="1"/>
            <a:r>
              <a:rPr lang="cs-CZ" sz="2400" dirty="0" smtClean="0"/>
              <a:t>pulzní uvolňování léčivé látky</a:t>
            </a:r>
          </a:p>
          <a:p>
            <a:pPr eaLnBrk="1" hangingPunct="1"/>
            <a:r>
              <a:rPr lang="cs-CZ" sz="2400" dirty="0" smtClean="0"/>
              <a:t>doba uvolňování: dny až </a:t>
            </a:r>
            <a:r>
              <a:rPr lang="cs-CZ" sz="2400" dirty="0" smtClean="0"/>
              <a:t>týdny</a:t>
            </a:r>
          </a:p>
          <a:p>
            <a:pPr>
              <a:defRPr/>
            </a:pPr>
            <a:r>
              <a:rPr lang="cs-CZ" sz="2400" dirty="0" smtClean="0"/>
              <a:t>kontinuální uvolňování léčivé látky</a:t>
            </a:r>
          </a:p>
          <a:p>
            <a:pPr>
              <a:defRPr/>
            </a:pPr>
            <a:r>
              <a:rPr lang="cs-CZ" sz="2400" dirty="0" smtClean="0"/>
              <a:t>pulzní uvolňování léčivé látky</a:t>
            </a:r>
          </a:p>
          <a:p>
            <a:pPr>
              <a:defRPr/>
            </a:pPr>
            <a:r>
              <a:rPr lang="cs-CZ" sz="2400" dirty="0" smtClean="0"/>
              <a:t>uvolňování: korozí, erozí, difuzí, osmotickým tlakem, </a:t>
            </a:r>
          </a:p>
          <a:p>
            <a:pPr>
              <a:defRPr/>
            </a:pPr>
            <a:r>
              <a:rPr lang="cs-CZ" sz="2400" dirty="0" smtClean="0"/>
              <a:t>u</a:t>
            </a:r>
            <a:r>
              <a:rPr lang="cs-CZ" sz="2400" dirty="0" smtClean="0"/>
              <a:t>místění na hladině </a:t>
            </a:r>
            <a:r>
              <a:rPr lang="cs-CZ" sz="2400" dirty="0" err="1" smtClean="0"/>
              <a:t>bachorové</a:t>
            </a:r>
            <a:r>
              <a:rPr lang="cs-CZ" sz="2400" dirty="0" smtClean="0"/>
              <a:t> tekutiny nebo </a:t>
            </a:r>
            <a:r>
              <a:rPr lang="cs-CZ" sz="2400" dirty="0" smtClean="0"/>
              <a:t>bázi </a:t>
            </a:r>
            <a:r>
              <a:rPr lang="cs-CZ" sz="2400" dirty="0" smtClean="0"/>
              <a:t>bachoru nebo čepce</a:t>
            </a:r>
          </a:p>
          <a:p>
            <a:pPr eaLnBrk="1" hangingPunct="1"/>
            <a:endParaRPr lang="cs-CZ" sz="2800" dirty="0" smtClean="0"/>
          </a:p>
        </p:txBody>
      </p:sp>
      <p:pic>
        <p:nvPicPr>
          <p:cNvPr id="4" name="Picture 6" descr="bolus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214554"/>
            <a:ext cx="2363787" cy="1762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6" descr="sonda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286388"/>
            <a:ext cx="1939925" cy="14414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u="sng" smtClean="0"/>
              <a:t>TOBOLKY</a:t>
            </a:r>
            <a:br>
              <a:rPr lang="cs-CZ" sz="3600" b="1" u="sng" smtClean="0"/>
            </a:br>
            <a:r>
              <a:rPr lang="cs-CZ" sz="3600" smtClean="0"/>
              <a:t>Capsulae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3900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tuhé přípravky s tvrdými nebo měkkými obaly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různé tvary a velikosti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jedna dávka léčivé látky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perorální podávání (lze i např. vaginální)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obaly tobolek jsou vyráběny z želatiny nebo jiných látek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jedna nebo více léčivých látek s pomocnými látkami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 tobolek: tuhá, tekutá, polotuhá konzistence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 tobolek nenarušuje obal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obal tobolek je narušován trávicími šťávami (uvolnění obsahu tobolek)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vne LF opvk">
  <a:themeElements>
    <a:clrScheme name="Sablona PPT horizontalni 2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 PPT horizontalni 2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 PPT horizontalni 2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PPT horizontalni 2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PPT horizontalni 2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PPT horizontalni 2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PPT horizontalni 2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PPT horizontalni 2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PPT horizontalni 2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Pevne LF opvk</Template>
  <TotalTime>12</TotalTime>
  <Words>751</Words>
  <Application>Microsoft Office PowerPoint</Application>
  <PresentationFormat>Předvádění na obrazovce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Pevne LF opvk</vt:lpstr>
      <vt:lpstr>Farmakologie v produkci potravin</vt:lpstr>
      <vt:lpstr>PERORÁLNÍ PRÁŠKY Pulveres perorales</vt:lpstr>
      <vt:lpstr>ZÁSYPY Pulveres adspersorii</vt:lpstr>
      <vt:lpstr>ZRNĚNÉ PRÁŠKY Granula</vt:lpstr>
      <vt:lpstr>Druhy zrněných prášků:</vt:lpstr>
      <vt:lpstr>PREMIXY pro medikaci krmiva k veterinárnímu použití Praedmixta ad alimenta medicata ad usum veterinarium</vt:lpstr>
      <vt:lpstr>Snímek 7</vt:lpstr>
      <vt:lpstr>INTRARUMINÁLNÍ INZERTY Inserta intraruminalia</vt:lpstr>
      <vt:lpstr>TOBOLKY Capsulae</vt:lpstr>
      <vt:lpstr>Druhy tobolek:</vt:lpstr>
      <vt:lpstr>ŠKROBOVÉ TOBOLKY Capsulae amylaceae</vt:lpstr>
      <vt:lpstr>TVRDÉ TOBOLKY Capsulae durae</vt:lpstr>
      <vt:lpstr>MĚKKÉ TOBOLKY Capsulae molles</vt:lpstr>
      <vt:lpstr>TOBOLKY S ŘÍZENÝM UVOLŇOVÁNÍM Capsulae cum liberatione modificata</vt:lpstr>
      <vt:lpstr>ENTEROSOLVENTNÍ TOBOLKY Capsulae entersolventes</vt:lpstr>
      <vt:lpstr>TABLETY Tabulettae</vt:lpstr>
      <vt:lpstr>Druhy tablet:</vt:lpstr>
      <vt:lpstr>NEOBALENÉ TABLETY Tabulettae non obductae</vt:lpstr>
      <vt:lpstr>OBALENÉ TABLETY Tabulletae obductae Syn.: Obalované tablety, dražé, potahované tbl.</vt:lpstr>
      <vt:lpstr>MEDICINÁLNÍ LIZY</vt:lpstr>
    </vt:vector>
  </TitlesOfParts>
  <Company>VFU_Brno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Farmakologie v produkci potravin</dc:title>
  <dc:creator>sirokaz</dc:creator>
  <cp:lastModifiedBy>sirokaz</cp:lastModifiedBy>
  <cp:revision>2</cp:revision>
  <dcterms:created xsi:type="dcterms:W3CDTF">2012-02-23T13:59:58Z</dcterms:created>
  <dcterms:modified xsi:type="dcterms:W3CDTF">2012-02-23T14:12:28Z</dcterms:modified>
</cp:coreProperties>
</file>