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7" r:id="rId3"/>
    <p:sldId id="258" r:id="rId4"/>
    <p:sldId id="260" r:id="rId5"/>
    <p:sldId id="259" r:id="rId6"/>
    <p:sldId id="261" r:id="rId7"/>
    <p:sldId id="279" r:id="rId8"/>
    <p:sldId id="280" r:id="rId9"/>
    <p:sldId id="281" r:id="rId10"/>
    <p:sldId id="262" r:id="rId11"/>
    <p:sldId id="282" r:id="rId12"/>
    <p:sldId id="283" r:id="rId13"/>
    <p:sldId id="284" r:id="rId14"/>
    <p:sldId id="285" r:id="rId15"/>
    <p:sldId id="286" r:id="rId16"/>
    <p:sldId id="287" r:id="rId17"/>
    <p:sldId id="288" r:id="rId18"/>
    <p:sldId id="289" r:id="rId19"/>
    <p:sldId id="290" r:id="rId20"/>
    <p:sldId id="321" r:id="rId21"/>
    <p:sldId id="291" r:id="rId22"/>
    <p:sldId id="322" r:id="rId23"/>
    <p:sldId id="292" r:id="rId24"/>
    <p:sldId id="293" r:id="rId25"/>
    <p:sldId id="294" r:id="rId26"/>
    <p:sldId id="295" r:id="rId27"/>
    <p:sldId id="296" r:id="rId28"/>
    <p:sldId id="297" r:id="rId29"/>
    <p:sldId id="324" r:id="rId30"/>
    <p:sldId id="312" r:id="rId31"/>
    <p:sldId id="313" r:id="rId32"/>
    <p:sldId id="325" r:id="rId33"/>
    <p:sldId id="314" r:id="rId34"/>
    <p:sldId id="315" r:id="rId35"/>
    <p:sldId id="326" r:id="rId36"/>
    <p:sldId id="302" r:id="rId37"/>
    <p:sldId id="299" r:id="rId38"/>
    <p:sldId id="300" r:id="rId39"/>
    <p:sldId id="301" r:id="rId40"/>
    <p:sldId id="306" r:id="rId41"/>
    <p:sldId id="304" r:id="rId42"/>
    <p:sldId id="305" r:id="rId43"/>
    <p:sldId id="308" r:id="rId44"/>
    <p:sldId id="309" r:id="rId45"/>
    <p:sldId id="307" r:id="rId46"/>
    <p:sldId id="310" r:id="rId47"/>
    <p:sldId id="311" r:id="rId48"/>
    <p:sldId id="303" r:id="rId49"/>
    <p:sldId id="327" r:id="rId5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4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4660"/>
  </p:normalViewPr>
  <p:slideViewPr>
    <p:cSldViewPr snapToGrid="0">
      <p:cViewPr varScale="1">
        <p:scale>
          <a:sx n="116" d="100"/>
          <a:sy n="116" d="100"/>
        </p:scale>
        <p:origin x="22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8620" y="2614573"/>
            <a:ext cx="10994760" cy="2239672"/>
          </a:xfrm>
          <a:noFill/>
          <a:effectLst>
            <a:outerShdw blurRad="50800" dist="38100" dir="2700000" algn="tl" rotWithShape="0">
              <a:prstClr val="black">
                <a:alpha val="40000"/>
              </a:prstClr>
            </a:outerShdw>
          </a:effectLst>
        </p:spPr>
        <p:txBody>
          <a:bodyPr>
            <a:normAutofit/>
          </a:bodyPr>
          <a:lstStyle>
            <a:lvl1pPr algn="r">
              <a:defRPr sz="4800">
                <a:solidFill>
                  <a:srgbClr val="FFDC47"/>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598620" y="985720"/>
            <a:ext cx="10994760" cy="1628853"/>
          </a:xfrm>
          <a:noFill/>
        </p:spPr>
        <p:txBody>
          <a:bodyPr>
            <a:normAutofit/>
          </a:bodyPr>
          <a:lstStyle>
            <a:lvl1pPr marL="0" indent="0" algn="r">
              <a:buNone/>
              <a:defRPr sz="3700" b="0" i="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cs-CZ" smtClean="0"/>
              <a:t>Klepnutím lze upravit styl předlohy podnadpisů.</a:t>
            </a:r>
            <a:endParaRPr lang="en-US" dirty="0"/>
          </a:p>
        </p:txBody>
      </p:sp>
      <p:sp>
        <p:nvSpPr>
          <p:cNvPr id="4" name="Date Placeholder 3"/>
          <p:cNvSpPr>
            <a:spLocks noGrp="1"/>
          </p:cNvSpPr>
          <p:nvPr>
            <p:ph type="dt" sz="half" idx="10"/>
          </p:nvPr>
        </p:nvSpPr>
        <p:spPr/>
        <p:txBody>
          <a:bodyPr/>
          <a:lstStyle/>
          <a:p>
            <a:fld id="{B00EB64C-C3AE-482C-8850-03FEB0148B94}" type="datetimeFigureOut">
              <a:rPr lang="cs-CZ" smtClean="0"/>
              <a:pPr/>
              <a:t>18.11.2019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2A4B8C4-4FC6-4216-8B38-5499034445F2}" type="slidenum">
              <a:rPr lang="cs-CZ" smtClean="0"/>
              <a:pPr/>
              <a:t>‹#›</a:t>
            </a:fld>
            <a:endParaRPr lang="cs-CZ"/>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7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cs-CZ" smtClean="0"/>
              <a:t>Klepnutím na ikonu přidáte obrázek.</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B00EB64C-C3AE-482C-8850-03FEB0148B94}" type="datetimeFigureOut">
              <a:rPr lang="cs-CZ" smtClean="0"/>
              <a:pPr/>
              <a:t>18.11.2019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2A4B8C4-4FC6-4216-8B38-5499034445F2}" type="slidenum">
              <a:rPr lang="cs-CZ" smtClean="0"/>
              <a:pPr/>
              <a:t>‹#›</a:t>
            </a:fld>
            <a:endParaRPr lang="cs-CZ"/>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B00EB64C-C3AE-482C-8850-03FEB0148B94}" type="datetimeFigureOut">
              <a:rPr lang="cs-CZ" smtClean="0"/>
              <a:pPr/>
              <a:t>18.11.2019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2A4B8C4-4FC6-4216-8B38-5499034445F2}" type="slidenum">
              <a:rPr lang="cs-CZ" smtClean="0"/>
              <a:pPr/>
              <a:t>‹#›</a:t>
            </a:fld>
            <a:endParaRPr lang="cs-CZ"/>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B00EB64C-C3AE-482C-8850-03FEB0148B94}" type="datetimeFigureOut">
              <a:rPr lang="cs-CZ" smtClean="0"/>
              <a:pPr/>
              <a:t>18.11.2019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2A4B8C4-4FC6-4216-8B38-5499034445F2}" type="slidenum">
              <a:rPr lang="cs-CZ" smtClean="0"/>
              <a:pPr/>
              <a:t>‹#›</a:t>
            </a:fld>
            <a:endParaRPr lang="cs-CZ"/>
          </a:p>
        </p:txBody>
      </p:sp>
      <p:pic>
        <p:nvPicPr>
          <p:cNvPr id="7" name="Picture 6" descr="E:\websites\free-power-point-templates\2012\logos.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74360" y="5261461"/>
            <a:ext cx="1725376" cy="62113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598620" y="374900"/>
            <a:ext cx="10994760" cy="985720"/>
          </a:xfrm>
        </p:spPr>
        <p:txBody>
          <a:bodyPr>
            <a:normAutofit/>
          </a:bodyPr>
          <a:lstStyle>
            <a:lvl1pPr algn="r">
              <a:defRPr sz="4800" baseline="0">
                <a:solidFill>
                  <a:srgbClr val="FFDC47"/>
                </a:solidFill>
                <a:effectLst>
                  <a:outerShdw blurRad="50800" dist="38100" dir="2700000" algn="tl" rotWithShape="0">
                    <a:prstClr val="black">
                      <a:alpha val="40000"/>
                    </a:prstClr>
                  </a:outerShdw>
                </a:effectLst>
              </a:defRPr>
            </a:lvl1pPr>
          </a:lstStyle>
          <a:p>
            <a:r>
              <a:rPr lang="cs-CZ" smtClean="0"/>
              <a:t>Klepnutím lze upravit styl předlohy nadpisů.</a:t>
            </a:r>
            <a:endParaRPr lang="en-US" dirty="0"/>
          </a:p>
        </p:txBody>
      </p:sp>
      <p:sp>
        <p:nvSpPr>
          <p:cNvPr id="3" name="Content Placeholder 2"/>
          <p:cNvSpPr>
            <a:spLocks noGrp="1"/>
          </p:cNvSpPr>
          <p:nvPr>
            <p:ph idx="1"/>
          </p:nvPr>
        </p:nvSpPr>
        <p:spPr>
          <a:xfrm>
            <a:off x="598621" y="1800148"/>
            <a:ext cx="10994760" cy="4479341"/>
          </a:xfrm>
        </p:spPr>
        <p:txBody>
          <a:bodyPr/>
          <a:lstStyle>
            <a:lvl1pPr algn="l">
              <a:defRPr sz="37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00EB64C-C3AE-482C-8850-03FEB0148B94}" type="datetimeFigureOut">
              <a:rPr lang="cs-CZ" smtClean="0"/>
              <a:pPr/>
              <a:t>18.11.2019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2A4B8C4-4FC6-4216-8B38-5499034445F2}" type="slidenum">
              <a:rPr lang="cs-CZ" smtClean="0"/>
              <a:pPr/>
              <a:t>‹#›</a:t>
            </a:fld>
            <a:endParaRPr lang="cs-CZ"/>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506" y="578507"/>
            <a:ext cx="8347873" cy="763525"/>
          </a:xfrm>
        </p:spPr>
        <p:txBody>
          <a:bodyPr>
            <a:normAutofit/>
          </a:bodyPr>
          <a:lstStyle>
            <a:lvl1pPr algn="l">
              <a:defRPr sz="4800">
                <a:solidFill>
                  <a:srgbClr val="FFDC47"/>
                </a:solidFill>
                <a:effectLst>
                  <a:outerShdw blurRad="50800" dist="38100" dir="2700000" algn="tl" rotWithShape="0">
                    <a:prstClr val="black">
                      <a:alpha val="40000"/>
                    </a:prstClr>
                  </a:outerShdw>
                </a:effectLst>
              </a:defRPr>
            </a:lvl1pPr>
          </a:lstStyle>
          <a:p>
            <a:r>
              <a:rPr lang="cs-CZ" smtClean="0"/>
              <a:t>Klepnutím lze upravit styl předlohy nadpisů.</a:t>
            </a:r>
            <a:endParaRPr lang="en-US" dirty="0"/>
          </a:p>
        </p:txBody>
      </p:sp>
      <p:sp>
        <p:nvSpPr>
          <p:cNvPr id="3" name="Content Placeholder 2"/>
          <p:cNvSpPr>
            <a:spLocks noGrp="1"/>
          </p:cNvSpPr>
          <p:nvPr>
            <p:ph idx="1"/>
          </p:nvPr>
        </p:nvSpPr>
        <p:spPr>
          <a:xfrm>
            <a:off x="3245506" y="1598079"/>
            <a:ext cx="8347873" cy="4681415"/>
          </a:xfrm>
        </p:spPr>
        <p:txBody>
          <a:bodyPr/>
          <a:lstStyle>
            <a:lvl1pPr>
              <a:defRPr sz="3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00EB64C-C3AE-482C-8850-03FEB0148B94}" type="datetimeFigureOut">
              <a:rPr lang="cs-CZ" smtClean="0"/>
              <a:pPr/>
              <a:t>18.11.2019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2A4B8C4-4FC6-4216-8B38-5499034445F2}" type="slidenum">
              <a:rPr lang="cs-CZ" smtClean="0"/>
              <a:pPr/>
              <a:t>‹#›</a:t>
            </a:fld>
            <a:endParaRPr lang="cs-CZ"/>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p>
            <a:fld id="{B00EB64C-C3AE-482C-8850-03FEB0148B94}" type="datetimeFigureOut">
              <a:rPr lang="cs-CZ" smtClean="0"/>
              <a:pPr/>
              <a:t>18.11.2019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2A4B8C4-4FC6-4216-8B38-5499034445F2}" type="slidenum">
              <a:rPr lang="cs-CZ" smtClean="0"/>
              <a:pPr/>
              <a:t>‹#›</a:t>
            </a:fld>
            <a:endParaRPr lang="cs-CZ"/>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B00EB64C-C3AE-482C-8850-03FEB0148B94}" type="datetimeFigureOut">
              <a:rPr lang="cs-CZ" smtClean="0"/>
              <a:pPr/>
              <a:t>18.11.2019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2A4B8C4-4FC6-4216-8B38-5499034445F2}" type="slidenum">
              <a:rPr lang="cs-CZ" smtClean="0"/>
              <a:pPr/>
              <a:t>‹#›</a:t>
            </a:fld>
            <a:endParaRPr lang="cs-CZ"/>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598620" y="374901"/>
            <a:ext cx="10994761" cy="1018033"/>
          </a:xfrm>
        </p:spPr>
        <p:txBody>
          <a:bodyPr>
            <a:normAutofit/>
          </a:bodyPr>
          <a:lstStyle>
            <a:lvl1pPr algn="r">
              <a:defRPr sz="4800" baseline="0">
                <a:solidFill>
                  <a:srgbClr val="FFDC47"/>
                </a:solidFill>
                <a:effectLst>
                  <a:outerShdw blurRad="50800" dist="38100" dir="2700000" algn="tl" rotWithShape="0">
                    <a:prstClr val="black">
                      <a:alpha val="40000"/>
                    </a:prstClr>
                  </a:outerShdw>
                </a:effectLst>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15839" y="2207360"/>
            <a:ext cx="5386917" cy="639763"/>
          </a:xfrm>
        </p:spPr>
        <p:txBody>
          <a:bodyPr anchor="b"/>
          <a:lstStyle>
            <a:lvl1pPr marL="0" indent="0" algn="ctr">
              <a:buNone/>
              <a:defRPr sz="3200" b="1">
                <a:solidFill>
                  <a:schemeClr val="bg1"/>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cs-CZ" smtClean="0"/>
              <a:t>Klepnutím lze upravit styly předlohy textu.</a:t>
            </a:r>
          </a:p>
        </p:txBody>
      </p:sp>
      <p:sp>
        <p:nvSpPr>
          <p:cNvPr id="4" name="Content Placeholder 3"/>
          <p:cNvSpPr>
            <a:spLocks noGrp="1"/>
          </p:cNvSpPr>
          <p:nvPr>
            <p:ph sz="half" idx="2"/>
          </p:nvPr>
        </p:nvSpPr>
        <p:spPr>
          <a:xfrm>
            <a:off x="715839" y="2782721"/>
            <a:ext cx="5386917" cy="2850495"/>
          </a:xfrm>
        </p:spPr>
        <p:txBody>
          <a:bodyPr/>
          <a:lstStyle>
            <a:lvl1pPr algn="ctr">
              <a:defRPr sz="3200">
                <a:solidFill>
                  <a:schemeClr val="bg1"/>
                </a:solidFill>
              </a:defRPr>
            </a:lvl1pPr>
            <a:lvl2pPr algn="ctr">
              <a:defRPr sz="2700">
                <a:solidFill>
                  <a:schemeClr val="bg1"/>
                </a:solidFill>
              </a:defRPr>
            </a:lvl2pPr>
            <a:lvl3pPr algn="ctr">
              <a:defRPr sz="2400">
                <a:solidFill>
                  <a:schemeClr val="bg1"/>
                </a:solidFill>
              </a:defRPr>
            </a:lvl3pPr>
            <a:lvl4pPr algn="ctr">
              <a:defRPr sz="2100">
                <a:solidFill>
                  <a:schemeClr val="bg1"/>
                </a:solidFill>
              </a:defRPr>
            </a:lvl4pPr>
            <a:lvl5pPr algn="ctr">
              <a:defRPr sz="2100">
                <a:solidFill>
                  <a:schemeClr val="bg1"/>
                </a:solidFill>
              </a:defRPr>
            </a:lvl5pPr>
            <a:lvl6pPr>
              <a:defRPr sz="2100"/>
            </a:lvl6pPr>
            <a:lvl7pPr>
              <a:defRPr sz="2100"/>
            </a:lvl7pPr>
            <a:lvl8pPr>
              <a:defRPr sz="2100"/>
            </a:lvl8pPr>
            <a:lvl9pPr>
              <a:defRPr sz="21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096001" y="2207360"/>
            <a:ext cx="5389033" cy="639763"/>
          </a:xfrm>
        </p:spPr>
        <p:txBody>
          <a:bodyPr anchor="b"/>
          <a:lstStyle>
            <a:lvl1pPr marL="0" indent="0" algn="ctr">
              <a:buNone/>
              <a:defRPr sz="3200" b="1">
                <a:solidFill>
                  <a:schemeClr val="bg1"/>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cs-CZ" smtClean="0"/>
              <a:t>Klepnutím lze upravit styly předlohy textu.</a:t>
            </a:r>
          </a:p>
        </p:txBody>
      </p:sp>
      <p:sp>
        <p:nvSpPr>
          <p:cNvPr id="6" name="Content Placeholder 5"/>
          <p:cNvSpPr>
            <a:spLocks noGrp="1"/>
          </p:cNvSpPr>
          <p:nvPr>
            <p:ph sz="quarter" idx="4"/>
          </p:nvPr>
        </p:nvSpPr>
        <p:spPr>
          <a:xfrm>
            <a:off x="6096001" y="2782721"/>
            <a:ext cx="5389033" cy="2850495"/>
          </a:xfrm>
        </p:spPr>
        <p:txBody>
          <a:bodyPr/>
          <a:lstStyle>
            <a:lvl1pPr algn="ctr">
              <a:defRPr sz="3200">
                <a:solidFill>
                  <a:schemeClr val="bg1"/>
                </a:solidFill>
              </a:defRPr>
            </a:lvl1pPr>
            <a:lvl2pPr algn="ctr">
              <a:defRPr sz="2700">
                <a:solidFill>
                  <a:schemeClr val="bg1"/>
                </a:solidFill>
              </a:defRPr>
            </a:lvl2pPr>
            <a:lvl3pPr algn="ctr">
              <a:defRPr sz="2400">
                <a:solidFill>
                  <a:schemeClr val="bg1"/>
                </a:solidFill>
              </a:defRPr>
            </a:lvl3pPr>
            <a:lvl4pPr algn="ctr">
              <a:defRPr sz="2100">
                <a:solidFill>
                  <a:schemeClr val="bg1"/>
                </a:solidFill>
              </a:defRPr>
            </a:lvl4pPr>
            <a:lvl5pPr algn="ctr">
              <a:defRPr sz="2100">
                <a:solidFill>
                  <a:schemeClr val="bg1"/>
                </a:solidFill>
              </a:defRPr>
            </a:lvl5pPr>
            <a:lvl6pPr>
              <a:defRPr sz="2100"/>
            </a:lvl6pPr>
            <a:lvl7pPr>
              <a:defRPr sz="2100"/>
            </a:lvl7pPr>
            <a:lvl8pPr>
              <a:defRPr sz="2100"/>
            </a:lvl8pPr>
            <a:lvl9pPr>
              <a:defRPr sz="21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00EB64C-C3AE-482C-8850-03FEB0148B94}" type="datetimeFigureOut">
              <a:rPr lang="cs-CZ" smtClean="0"/>
              <a:pPr/>
              <a:t>18.11.2019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2A4B8C4-4FC6-4216-8B38-5499034445F2}" type="slidenum">
              <a:rPr lang="cs-CZ" smtClean="0"/>
              <a:pPr/>
              <a:t>‹#›</a:t>
            </a:fld>
            <a:endParaRPr lang="cs-CZ"/>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Date Placeholder 2"/>
          <p:cNvSpPr>
            <a:spLocks noGrp="1"/>
          </p:cNvSpPr>
          <p:nvPr>
            <p:ph type="dt" sz="half" idx="10"/>
          </p:nvPr>
        </p:nvSpPr>
        <p:spPr/>
        <p:txBody>
          <a:bodyPr/>
          <a:lstStyle/>
          <a:p>
            <a:fld id="{B00EB64C-C3AE-482C-8850-03FEB0148B94}" type="datetimeFigureOut">
              <a:rPr lang="cs-CZ" smtClean="0"/>
              <a:pPr/>
              <a:t>18.11.2019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2A4B8C4-4FC6-4216-8B38-5499034445F2}" type="slidenum">
              <a:rPr lang="cs-CZ" smtClean="0"/>
              <a:pPr/>
              <a:t>‹#›</a:t>
            </a:fld>
            <a:endParaRPr lang="cs-CZ"/>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EB64C-C3AE-482C-8850-03FEB0148B94}" type="datetimeFigureOut">
              <a:rPr lang="cs-CZ" smtClean="0"/>
              <a:pPr/>
              <a:t>18.11.2019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2A4B8C4-4FC6-4216-8B38-5499034445F2}" type="slidenum">
              <a:rPr lang="cs-CZ" smtClean="0"/>
              <a:pPr/>
              <a:t>‹#›</a:t>
            </a:fld>
            <a:endParaRPr lang="cs-CZ"/>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700" b="1"/>
            </a:lvl1pPr>
          </a:lstStyle>
          <a:p>
            <a:r>
              <a:rPr lang="cs-CZ" smtClean="0"/>
              <a:t>Klepnutím lze upravit styl předlohy nadpisů.</a:t>
            </a:r>
            <a:endParaRPr lang="en-US"/>
          </a:p>
        </p:txBody>
      </p:sp>
      <p:sp>
        <p:nvSpPr>
          <p:cNvPr id="3" name="Content Placeholder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B00EB64C-C3AE-482C-8850-03FEB0148B94}" type="datetimeFigureOut">
              <a:rPr lang="cs-CZ" smtClean="0"/>
              <a:pPr/>
              <a:t>18.11.2019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2A4B8C4-4FC6-4216-8B38-5499034445F2}" type="slidenum">
              <a:rPr lang="cs-CZ" smtClean="0"/>
              <a:pPr/>
              <a:t>‹#›</a:t>
            </a:fld>
            <a:endParaRPr lang="cs-CZ"/>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17" tIns="60958" rIns="121917" bIns="60958" rtlCol="0" anchor="ctr">
            <a:normAutofit/>
          </a:bodyPr>
          <a:lstStyle/>
          <a:p>
            <a:r>
              <a:rPr lang="cs-CZ" smtClean="0"/>
              <a:t>Klepnutím lze upravit styl předlohy nadpisů.</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21917" tIns="60958" rIns="121917" bIns="60958"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fld id="{B00EB64C-C3AE-482C-8850-03FEB0148B94}" type="datetimeFigureOut">
              <a:rPr lang="cs-CZ" smtClean="0"/>
              <a:pPr/>
              <a:t>18.11.2019</a:t>
            </a:fld>
            <a:endParaRPr lang="cs-CZ"/>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fld id="{72A4B8C4-4FC6-4216-8B38-5499034445F2}" type="slidenum">
              <a:rPr lang="cs-CZ" smtClean="0"/>
              <a:pPr/>
              <a:t>‹#›</a:t>
            </a:fld>
            <a:endParaRPr lang="cs-CZ"/>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A856BD3D-10F6-4336-94E1-ECE043197DB9}"/>
              </a:ext>
            </a:extLst>
          </p:cNvPr>
          <p:cNvSpPr>
            <a:spLocks noGrp="1"/>
          </p:cNvSpPr>
          <p:nvPr>
            <p:ph type="ctrTitle"/>
          </p:nvPr>
        </p:nvSpPr>
        <p:spPr/>
        <p:txBody>
          <a:bodyPr/>
          <a:lstStyle/>
          <a:p>
            <a:r>
              <a:rPr lang="cs-CZ" dirty="0"/>
              <a:t>IVA 1</a:t>
            </a:r>
          </a:p>
        </p:txBody>
      </p:sp>
      <p:sp>
        <p:nvSpPr>
          <p:cNvPr id="3" name="Podnadpis 2">
            <a:extLst>
              <a:ext uri="{FF2B5EF4-FFF2-40B4-BE49-F238E27FC236}">
                <a16:creationId xmlns="" xmlns:a16="http://schemas.microsoft.com/office/drawing/2014/main" id="{20D63E2A-D08E-48C1-A48F-F19D8E4A9FBE}"/>
              </a:ext>
            </a:extLst>
          </p:cNvPr>
          <p:cNvSpPr>
            <a:spLocks noGrp="1"/>
          </p:cNvSpPr>
          <p:nvPr>
            <p:ph type="subTitle" idx="1"/>
          </p:nvPr>
        </p:nvSpPr>
        <p:spPr>
          <a:xfrm>
            <a:off x="598620" y="1952368"/>
            <a:ext cx="10994760" cy="662205"/>
          </a:xfrm>
        </p:spPr>
        <p:txBody>
          <a:bodyPr>
            <a:normAutofit lnSpcReduction="10000"/>
          </a:bodyPr>
          <a:lstStyle/>
          <a:p>
            <a:r>
              <a:rPr lang="en-US" dirty="0" smtClean="0"/>
              <a:t>Veterinary forensics</a:t>
            </a:r>
            <a:endParaRPr lang="en-US" dirty="0"/>
          </a:p>
        </p:txBody>
      </p:sp>
      <p:sp>
        <p:nvSpPr>
          <p:cNvPr id="4" name="Obdélník 3"/>
          <p:cNvSpPr/>
          <p:nvPr/>
        </p:nvSpPr>
        <p:spPr>
          <a:xfrm>
            <a:off x="6483178" y="5117410"/>
            <a:ext cx="5708822" cy="307777"/>
          </a:xfrm>
          <a:prstGeom prst="rect">
            <a:avLst/>
          </a:prstGeom>
        </p:spPr>
        <p:txBody>
          <a:bodyPr wrap="square">
            <a:spAutoFit/>
          </a:bodyPr>
          <a:lstStyle/>
          <a:p>
            <a:r>
              <a:rPr lang="en-US" sz="1400" dirty="0">
                <a:solidFill>
                  <a:schemeClr val="bg1"/>
                </a:solidFill>
              </a:rPr>
              <a:t>This presentation is supported by VFU IVA project no. </a:t>
            </a:r>
            <a:r>
              <a:rPr lang="en-US" sz="1400" dirty="0" smtClean="0">
                <a:solidFill>
                  <a:schemeClr val="bg1"/>
                </a:solidFill>
              </a:rPr>
              <a:t>2019FVHE/2380/63</a:t>
            </a:r>
            <a:endParaRPr lang="en-US" sz="1400" dirty="0">
              <a:solidFill>
                <a:schemeClr val="bg1"/>
              </a:solidFill>
            </a:endParaRPr>
          </a:p>
        </p:txBody>
      </p:sp>
    </p:spTree>
    <p:extLst>
      <p:ext uri="{BB962C8B-B14F-4D97-AF65-F5344CB8AC3E}">
        <p14:creationId xmlns:p14="http://schemas.microsoft.com/office/powerpoint/2010/main" val="2538946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Role of veterinarians</a:t>
            </a:r>
            <a:endParaRPr lang="en-US" dirty="0"/>
          </a:p>
        </p:txBody>
      </p:sp>
      <p:sp>
        <p:nvSpPr>
          <p:cNvPr id="3" name="Zástupný symbol pro obsah 2"/>
          <p:cNvSpPr>
            <a:spLocks noGrp="1"/>
          </p:cNvSpPr>
          <p:nvPr>
            <p:ph idx="1"/>
          </p:nvPr>
        </p:nvSpPr>
        <p:spPr/>
        <p:txBody>
          <a:bodyPr>
            <a:normAutofit fontScale="92500"/>
          </a:bodyPr>
          <a:lstStyle/>
          <a:p>
            <a:pPr algn="just"/>
            <a:r>
              <a:rPr lang="en-US" dirty="0" smtClean="0"/>
              <a:t>He/she should assist in providing evidence, investigating animals at the scene </a:t>
            </a:r>
          </a:p>
          <a:p>
            <a:pPr algn="just"/>
            <a:r>
              <a:rPr lang="en-US" dirty="0" smtClean="0"/>
              <a:t>Investigation of evidence </a:t>
            </a:r>
          </a:p>
          <a:p>
            <a:pPr algn="just"/>
            <a:r>
              <a:rPr lang="en-US" dirty="0" smtClean="0"/>
              <a:t>Determine the clinical condition of all presented animals </a:t>
            </a:r>
          </a:p>
          <a:p>
            <a:pPr algn="just"/>
            <a:r>
              <a:rPr lang="en-US" dirty="0" smtClean="0"/>
              <a:t>Report suspicion of cruelty to animals, if pronounced suspicion</a:t>
            </a:r>
          </a:p>
          <a:p>
            <a:pPr algn="just"/>
            <a:r>
              <a:rPr lang="en-US" dirty="0" smtClean="0"/>
              <a:t> Cooperate with official veterinarians</a:t>
            </a:r>
            <a:endParaRPr lang="en-US" dirty="0"/>
          </a:p>
        </p:txBody>
      </p:sp>
    </p:spTree>
    <p:extLst>
      <p:ext uri="{BB962C8B-B14F-4D97-AF65-F5344CB8AC3E}">
        <p14:creationId xmlns:p14="http://schemas.microsoft.com/office/powerpoint/2010/main" val="3916864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8FC0E34-270A-4F26-B7A9-342035692E40}"/>
              </a:ext>
            </a:extLst>
          </p:cNvPr>
          <p:cNvSpPr>
            <a:spLocks noGrp="1"/>
          </p:cNvSpPr>
          <p:nvPr>
            <p:ph type="title"/>
          </p:nvPr>
        </p:nvSpPr>
        <p:spPr/>
        <p:txBody>
          <a:bodyPr/>
          <a:lstStyle/>
          <a:p>
            <a:r>
              <a:rPr lang="en-US" dirty="0" smtClean="0"/>
              <a:t>Forensic examination of </a:t>
            </a:r>
            <a:r>
              <a:rPr lang="cs-CZ" dirty="0" err="1" smtClean="0"/>
              <a:t>an</a:t>
            </a:r>
            <a:r>
              <a:rPr lang="cs-CZ" dirty="0" smtClean="0"/>
              <a:t> </a:t>
            </a:r>
            <a:r>
              <a:rPr lang="en-US" dirty="0" smtClean="0"/>
              <a:t>animal</a:t>
            </a:r>
            <a:endParaRPr lang="en-US" dirty="0"/>
          </a:p>
        </p:txBody>
      </p:sp>
      <p:sp>
        <p:nvSpPr>
          <p:cNvPr id="3" name="Zástupný obsah 2">
            <a:extLst>
              <a:ext uri="{FF2B5EF4-FFF2-40B4-BE49-F238E27FC236}">
                <a16:creationId xmlns="" xmlns:a16="http://schemas.microsoft.com/office/drawing/2014/main" id="{71680B9D-FC23-4C9B-9C6B-4205246E9EF9}"/>
              </a:ext>
            </a:extLst>
          </p:cNvPr>
          <p:cNvSpPr>
            <a:spLocks noGrp="1"/>
          </p:cNvSpPr>
          <p:nvPr>
            <p:ph idx="1"/>
          </p:nvPr>
        </p:nvSpPr>
        <p:spPr/>
        <p:txBody>
          <a:bodyPr>
            <a:normAutofit fontScale="92500"/>
          </a:bodyPr>
          <a:lstStyle/>
          <a:p>
            <a:pPr algn="just"/>
            <a:r>
              <a:rPr lang="en-US" dirty="0" smtClean="0"/>
              <a:t>Whenever possible, animals should be clinically examined and all normal and abnormal findings recorded </a:t>
            </a:r>
          </a:p>
          <a:p>
            <a:pPr algn="just"/>
            <a:r>
              <a:rPr lang="en-US" dirty="0" smtClean="0"/>
              <a:t>The examination takes place at the clinic, in the stable, at the crime scene… </a:t>
            </a:r>
          </a:p>
          <a:p>
            <a:pPr algn="just"/>
            <a:r>
              <a:rPr lang="en-US" dirty="0" smtClean="0"/>
              <a:t>It is necessary to inspect all parts of the body, to record every old and new injury </a:t>
            </a:r>
          </a:p>
          <a:p>
            <a:pPr algn="just"/>
            <a:r>
              <a:rPr lang="en-US" dirty="0" smtClean="0"/>
              <a:t>Verbal description and photo documentation is necessary</a:t>
            </a:r>
            <a:endParaRPr lang="en-US" dirty="0" smtClean="0"/>
          </a:p>
        </p:txBody>
      </p:sp>
    </p:spTree>
    <p:extLst>
      <p:ext uri="{BB962C8B-B14F-4D97-AF65-F5344CB8AC3E}">
        <p14:creationId xmlns:p14="http://schemas.microsoft.com/office/powerpoint/2010/main" val="3657291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Forensic examination step by step</a:t>
            </a:r>
            <a:endParaRPr lang="en-US" dirty="0"/>
          </a:p>
        </p:txBody>
      </p:sp>
      <p:sp>
        <p:nvSpPr>
          <p:cNvPr id="3" name="Zástupný symbol pro obsah 2"/>
          <p:cNvSpPr>
            <a:spLocks noGrp="1"/>
          </p:cNvSpPr>
          <p:nvPr>
            <p:ph idx="1"/>
          </p:nvPr>
        </p:nvSpPr>
        <p:spPr/>
        <p:txBody>
          <a:bodyPr>
            <a:normAutofit fontScale="92500" lnSpcReduction="10000"/>
          </a:bodyPr>
          <a:lstStyle/>
          <a:p>
            <a:pPr algn="just"/>
            <a:r>
              <a:rPr lang="en-US" dirty="0" smtClean="0"/>
              <a:t>Scan animals for microchip</a:t>
            </a:r>
          </a:p>
          <a:p>
            <a:pPr algn="just"/>
            <a:r>
              <a:rPr lang="en-US" dirty="0" smtClean="0"/>
              <a:t>Record its presence, location, number and check who the microchip is registered to </a:t>
            </a:r>
          </a:p>
          <a:p>
            <a:pPr algn="just"/>
            <a:r>
              <a:rPr lang="en-US" dirty="0" smtClean="0"/>
              <a:t>!Remember: </a:t>
            </a:r>
            <a:r>
              <a:rPr lang="en-US" dirty="0" smtClean="0"/>
              <a:t>Male dogs are more often abused than females</a:t>
            </a:r>
          </a:p>
          <a:p>
            <a:pPr algn="just"/>
            <a:r>
              <a:rPr lang="en-US" dirty="0" smtClean="0"/>
              <a:t>Uncastrated animals (cats and dogs) are more often abused than castrated </a:t>
            </a:r>
          </a:p>
          <a:p>
            <a:pPr algn="just"/>
            <a:r>
              <a:rPr lang="en-US" dirty="0" smtClean="0"/>
              <a:t>Young more often than old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Animal behavior</a:t>
            </a:r>
            <a:endParaRPr lang="en-US" dirty="0"/>
          </a:p>
        </p:txBody>
      </p:sp>
      <p:sp>
        <p:nvSpPr>
          <p:cNvPr id="3" name="Zástupný symbol pro obsah 2"/>
          <p:cNvSpPr>
            <a:spLocks noGrp="1"/>
          </p:cNvSpPr>
          <p:nvPr>
            <p:ph idx="1"/>
          </p:nvPr>
        </p:nvSpPr>
        <p:spPr/>
        <p:txBody>
          <a:bodyPr/>
          <a:lstStyle/>
          <a:p>
            <a:pPr algn="just"/>
            <a:r>
              <a:rPr lang="en-US" dirty="0" smtClean="0"/>
              <a:t>Behavior: note whether it is bright, alert, cheerful, aggressive, timid, timid and becomes aggressive…</a:t>
            </a:r>
          </a:p>
          <a:p>
            <a:pPr algn="just"/>
            <a:r>
              <a:rPr lang="en-US" dirty="0" smtClean="0"/>
              <a:t>How does it behave when presenting food and water </a:t>
            </a:r>
          </a:p>
          <a:p>
            <a:pPr algn="just"/>
            <a:r>
              <a:rPr lang="en-US" dirty="0" smtClean="0"/>
              <a:t>Is it guarding any part of its body? (Does anything hurt?)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Animal behavior</a:t>
            </a:r>
            <a:endParaRPr lang="cs-CZ" dirty="0"/>
          </a:p>
        </p:txBody>
      </p:sp>
      <p:sp>
        <p:nvSpPr>
          <p:cNvPr id="3" name="Zástupný symbol pro obsah 2"/>
          <p:cNvSpPr>
            <a:spLocks noGrp="1"/>
          </p:cNvSpPr>
          <p:nvPr>
            <p:ph idx="1"/>
          </p:nvPr>
        </p:nvSpPr>
        <p:spPr/>
        <p:txBody>
          <a:bodyPr/>
          <a:lstStyle/>
          <a:p>
            <a:r>
              <a:rPr lang="en-US" dirty="0" smtClean="0"/>
              <a:t>Extreme timidity may indicate a lack of </a:t>
            </a:r>
            <a:r>
              <a:rPr lang="en-US" dirty="0" smtClean="0"/>
              <a:t>socialization</a:t>
            </a:r>
            <a:endParaRPr lang="cs-CZ" dirty="0" smtClean="0"/>
          </a:p>
          <a:p>
            <a:r>
              <a:rPr lang="en-US" dirty="0" smtClean="0"/>
              <a:t>Extreme </a:t>
            </a:r>
            <a:r>
              <a:rPr lang="en-US" dirty="0" smtClean="0"/>
              <a:t>aggressiveness can indicate dog </a:t>
            </a:r>
            <a:r>
              <a:rPr lang="en-US" dirty="0" smtClean="0"/>
              <a:t>training</a:t>
            </a:r>
            <a:r>
              <a:rPr lang="cs-CZ" dirty="0" smtClean="0"/>
              <a:t> </a:t>
            </a:r>
            <a:r>
              <a:rPr lang="cs-CZ" dirty="0" err="1" smtClean="0"/>
              <a:t>for</a:t>
            </a:r>
            <a:r>
              <a:rPr lang="cs-CZ" dirty="0" smtClean="0"/>
              <a:t> </a:t>
            </a:r>
            <a:r>
              <a:rPr lang="cs-CZ" dirty="0" err="1" smtClean="0"/>
              <a:t>fights</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Body condition scoring</a:t>
            </a:r>
            <a:endParaRPr lang="en-US" dirty="0"/>
          </a:p>
        </p:txBody>
      </p:sp>
      <p:sp>
        <p:nvSpPr>
          <p:cNvPr id="3" name="Zástupný symbol pro obsah 2"/>
          <p:cNvSpPr>
            <a:spLocks noGrp="1"/>
          </p:cNvSpPr>
          <p:nvPr>
            <p:ph idx="1"/>
          </p:nvPr>
        </p:nvSpPr>
        <p:spPr/>
        <p:txBody>
          <a:bodyPr/>
          <a:lstStyle/>
          <a:p>
            <a:r>
              <a:rPr lang="en-US" dirty="0" smtClean="0"/>
              <a:t>BCS – body condition score</a:t>
            </a:r>
          </a:p>
          <a:p>
            <a:r>
              <a:rPr lang="en-US" dirty="0" smtClean="0"/>
              <a:t>Scale 1-5, or 1-9</a:t>
            </a:r>
          </a:p>
          <a:p>
            <a:r>
              <a:rPr lang="en-US" dirty="0" smtClean="0"/>
              <a:t>On the scale, low numbers mean emaciation, high obesity </a:t>
            </a:r>
          </a:p>
          <a:p>
            <a:r>
              <a:rPr lang="en-US" dirty="0" smtClean="0"/>
              <a:t>The evaluation can help as a starting point when returning an abused animal to the normal BCS</a:t>
            </a: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BCS </a:t>
            </a:r>
            <a:r>
              <a:rPr lang="cs-CZ" dirty="0" err="1" smtClean="0"/>
              <a:t>scale</a:t>
            </a:r>
            <a:endParaRPr lang="cs-CZ" dirty="0"/>
          </a:p>
        </p:txBody>
      </p:sp>
      <p:pic>
        <p:nvPicPr>
          <p:cNvPr id="7" name="Zástupný symbol pro obsah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6070" y="1800225"/>
            <a:ext cx="8319860" cy="4479925"/>
          </a:xfrm>
        </p:spPr>
      </p:pic>
      <p:sp>
        <p:nvSpPr>
          <p:cNvPr id="2" name="Obdélník 1"/>
          <p:cNvSpPr/>
          <p:nvPr/>
        </p:nvSpPr>
        <p:spPr>
          <a:xfrm>
            <a:off x="9587905" y="6411978"/>
            <a:ext cx="2278509" cy="307777"/>
          </a:xfrm>
          <a:prstGeom prst="rect">
            <a:avLst/>
          </a:prstGeom>
        </p:spPr>
        <p:txBody>
          <a:bodyPr wrap="none">
            <a:spAutoFit/>
          </a:bodyPr>
          <a:lstStyle/>
          <a:p>
            <a:r>
              <a:rPr lang="cs-CZ" sz="1400" dirty="0" smtClean="0">
                <a:solidFill>
                  <a:schemeClr val="bg1"/>
                </a:solidFill>
              </a:rPr>
              <a:t>https</a:t>
            </a:r>
            <a:r>
              <a:rPr lang="cs-CZ" sz="1400" dirty="0">
                <a:solidFill>
                  <a:schemeClr val="bg1"/>
                </a:solidFill>
              </a:rPr>
              <a:t>://www.guidedogs.org/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Pain scoring</a:t>
            </a:r>
            <a:endParaRPr lang="en-US" dirty="0"/>
          </a:p>
        </p:txBody>
      </p:sp>
      <p:sp>
        <p:nvSpPr>
          <p:cNvPr id="3" name="Zástupný symbol pro obsah 2"/>
          <p:cNvSpPr>
            <a:spLocks noGrp="1"/>
          </p:cNvSpPr>
          <p:nvPr>
            <p:ph idx="1"/>
          </p:nvPr>
        </p:nvSpPr>
        <p:spPr/>
        <p:txBody>
          <a:bodyPr>
            <a:normAutofit lnSpcReduction="10000"/>
          </a:bodyPr>
          <a:lstStyle/>
          <a:p>
            <a:pPr algn="just"/>
            <a:r>
              <a:rPr lang="en-US" dirty="0" smtClean="0"/>
              <a:t>Several ways to evaluate pain </a:t>
            </a:r>
          </a:p>
          <a:p>
            <a:pPr algn="just"/>
            <a:r>
              <a:rPr lang="en-US" dirty="0" smtClean="0"/>
              <a:t>Evaluation of subjective monitoring by objective measure </a:t>
            </a:r>
          </a:p>
          <a:p>
            <a:pPr algn="just"/>
            <a:r>
              <a:rPr lang="en-US" dirty="0" smtClean="0"/>
              <a:t>Evaluation of acute and chronic pain </a:t>
            </a:r>
          </a:p>
          <a:p>
            <a:pPr algn="just"/>
            <a:r>
              <a:rPr lang="en-US" dirty="0" smtClean="0"/>
              <a:t>Quite often pain is masked by fear, aggression, poor socialization, etc. </a:t>
            </a:r>
          </a:p>
          <a:p>
            <a:pPr algn="just"/>
            <a:r>
              <a:rPr lang="en-US" dirty="0" smtClean="0"/>
              <a:t>If there is no suspicion of pain, it should be noted too</a:t>
            </a:r>
          </a:p>
          <a:p>
            <a:pPr algn="just"/>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Clinical examination</a:t>
            </a:r>
            <a:endParaRPr lang="en-US" dirty="0"/>
          </a:p>
        </p:txBody>
      </p:sp>
      <p:sp>
        <p:nvSpPr>
          <p:cNvPr id="3" name="Zástupný symbol pro obsah 2"/>
          <p:cNvSpPr>
            <a:spLocks noGrp="1"/>
          </p:cNvSpPr>
          <p:nvPr>
            <p:ph idx="1"/>
          </p:nvPr>
        </p:nvSpPr>
        <p:spPr/>
        <p:txBody>
          <a:bodyPr>
            <a:normAutofit fontScale="92500" lnSpcReduction="20000"/>
          </a:bodyPr>
          <a:lstStyle/>
          <a:p>
            <a:pPr algn="just"/>
            <a:r>
              <a:rPr lang="en-US" dirty="0" smtClean="0"/>
              <a:t>The forensic clinical examination is based on a classic animal examination performed by </a:t>
            </a:r>
            <a:r>
              <a:rPr lang="cs-CZ" dirty="0" err="1" smtClean="0"/>
              <a:t>the</a:t>
            </a:r>
            <a:r>
              <a:rPr lang="cs-CZ" dirty="0" smtClean="0"/>
              <a:t> </a:t>
            </a:r>
            <a:r>
              <a:rPr lang="en-US" dirty="0" smtClean="0"/>
              <a:t>veterinarian </a:t>
            </a:r>
          </a:p>
          <a:p>
            <a:pPr algn="just"/>
            <a:r>
              <a:rPr lang="en-US" dirty="0" smtClean="0"/>
              <a:t>The overall health of the animal, individual body systems and body parts (eyes, ears, teeth, auscultation of the heart and lung field, skin condition, presence of </a:t>
            </a:r>
            <a:r>
              <a:rPr lang="en-US" dirty="0" err="1" smtClean="0"/>
              <a:t>ectoparasites</a:t>
            </a:r>
            <a:r>
              <a:rPr lang="en-US" dirty="0" smtClean="0"/>
              <a:t>…) are equally evaluated</a:t>
            </a:r>
          </a:p>
          <a:p>
            <a:pPr algn="just"/>
            <a:r>
              <a:rPr lang="en-US" dirty="0" smtClean="0"/>
              <a:t>Every abnormalities are noted (presence of tartar, discharge from eyes, ears, chronic skin changes, fresh and old wounds, injuries…)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Chronical</a:t>
            </a:r>
            <a:r>
              <a:rPr lang="en-US" dirty="0" smtClean="0"/>
              <a:t> changes </a:t>
            </a:r>
            <a:endParaRPr lang="en-US" dirty="0"/>
          </a:p>
        </p:txBody>
      </p:sp>
      <p:sp>
        <p:nvSpPr>
          <p:cNvPr id="3" name="Zástupný symbol pro obsah 2"/>
          <p:cNvSpPr>
            <a:spLocks noGrp="1"/>
          </p:cNvSpPr>
          <p:nvPr>
            <p:ph idx="1"/>
          </p:nvPr>
        </p:nvSpPr>
        <p:spPr/>
        <p:txBody>
          <a:bodyPr>
            <a:normAutofit fontScale="92500" lnSpcReduction="10000"/>
          </a:bodyPr>
          <a:lstStyle/>
          <a:p>
            <a:pPr algn="just"/>
            <a:r>
              <a:rPr lang="en-US" dirty="0" smtClean="0"/>
              <a:t>We usually find chronic untreated abnormalities on the skin </a:t>
            </a:r>
          </a:p>
          <a:p>
            <a:pPr algn="just"/>
            <a:r>
              <a:rPr lang="en-US" dirty="0" err="1" smtClean="0"/>
              <a:t>Ectoparasites</a:t>
            </a:r>
            <a:r>
              <a:rPr lang="en-US" dirty="0" smtClean="0"/>
              <a:t>, pruritus, </a:t>
            </a:r>
            <a:r>
              <a:rPr lang="en-US" dirty="0" err="1" smtClean="0"/>
              <a:t>automutilation</a:t>
            </a:r>
            <a:r>
              <a:rPr lang="en-US" dirty="0" smtClean="0"/>
              <a:t> are a common finding in neglected animals </a:t>
            </a:r>
          </a:p>
          <a:p>
            <a:pPr algn="just"/>
            <a:r>
              <a:rPr lang="en-US" dirty="0" err="1" smtClean="0"/>
              <a:t>Ectoparasites</a:t>
            </a:r>
            <a:r>
              <a:rPr lang="en-US" dirty="0" smtClean="0"/>
              <a:t>: </a:t>
            </a:r>
            <a:r>
              <a:rPr lang="en-US" dirty="0" err="1" smtClean="0"/>
              <a:t>demodicoses</a:t>
            </a:r>
            <a:r>
              <a:rPr lang="en-US" dirty="0" smtClean="0"/>
              <a:t>, fleas, scabies </a:t>
            </a:r>
          </a:p>
          <a:p>
            <a:pPr algn="just"/>
            <a:r>
              <a:rPr lang="en-US" dirty="0" smtClean="0"/>
              <a:t>Untreated </a:t>
            </a:r>
            <a:r>
              <a:rPr lang="en-US" dirty="0" err="1" smtClean="0"/>
              <a:t>endocrinopathology</a:t>
            </a:r>
            <a:r>
              <a:rPr lang="en-US" dirty="0" smtClean="0"/>
              <a:t> (Cushing's syndrome…) </a:t>
            </a:r>
          </a:p>
          <a:p>
            <a:pPr algn="just"/>
            <a:r>
              <a:rPr lang="en-US" dirty="0" smtClean="0"/>
              <a:t>Different types of injuries and skin injuries </a:t>
            </a:r>
          </a:p>
          <a:p>
            <a:pPr algn="just"/>
            <a:r>
              <a:rPr lang="en-US" dirty="0" smtClean="0"/>
              <a:t>Sometimes </a:t>
            </a:r>
            <a:r>
              <a:rPr lang="en-US" dirty="0" err="1" smtClean="0"/>
              <a:t>myiasis</a:t>
            </a: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Content of the presentation</a:t>
            </a:r>
            <a:endParaRPr lang="en-US" dirty="0"/>
          </a:p>
        </p:txBody>
      </p:sp>
      <p:sp>
        <p:nvSpPr>
          <p:cNvPr id="3" name="Zástupný symbol pro obsah 2"/>
          <p:cNvSpPr>
            <a:spLocks noGrp="1"/>
          </p:cNvSpPr>
          <p:nvPr>
            <p:ph idx="1"/>
          </p:nvPr>
        </p:nvSpPr>
        <p:spPr/>
        <p:txBody>
          <a:bodyPr>
            <a:normAutofit/>
          </a:bodyPr>
          <a:lstStyle/>
          <a:p>
            <a:pPr algn="just"/>
            <a:r>
              <a:rPr lang="en-US" dirty="0" smtClean="0"/>
              <a:t>Introduction of veterinary forensics</a:t>
            </a:r>
          </a:p>
          <a:p>
            <a:pPr algn="just"/>
            <a:r>
              <a:rPr lang="en-US" dirty="0" smtClean="0"/>
              <a:t>Legislation of the Czech </a:t>
            </a:r>
            <a:r>
              <a:rPr lang="en-US" dirty="0" smtClean="0"/>
              <a:t>R</a:t>
            </a:r>
            <a:r>
              <a:rPr lang="en-US" dirty="0" smtClean="0"/>
              <a:t>epublic</a:t>
            </a:r>
          </a:p>
          <a:p>
            <a:pPr algn="just"/>
            <a:r>
              <a:rPr lang="en-US" dirty="0" smtClean="0"/>
              <a:t>Animal abuse</a:t>
            </a:r>
          </a:p>
          <a:p>
            <a:pPr algn="just"/>
            <a:r>
              <a:rPr lang="en-US" dirty="0" smtClean="0"/>
              <a:t>Role of a veterinarian</a:t>
            </a:r>
          </a:p>
          <a:p>
            <a:pPr algn="just"/>
            <a:r>
              <a:rPr lang="en-US" dirty="0" smtClean="0"/>
              <a:t>Forensic examination: an animal as an evidence</a:t>
            </a:r>
          </a:p>
          <a:p>
            <a:pPr algn="just"/>
            <a:r>
              <a:rPr lang="en-US" dirty="0" smtClean="0"/>
              <a:t>PMI - postmortem interval</a:t>
            </a:r>
          </a:p>
          <a:p>
            <a:pPr algn="just"/>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en-US" dirty="0" err="1" smtClean="0">
                <a:solidFill>
                  <a:schemeClr val="bg1"/>
                </a:solidFill>
              </a:rPr>
              <a:t>Chronical</a:t>
            </a:r>
            <a:r>
              <a:rPr lang="en-US" dirty="0" smtClean="0">
                <a:solidFill>
                  <a:schemeClr val="bg1"/>
                </a:solidFill>
              </a:rPr>
              <a:t> changes of skin</a:t>
            </a:r>
            <a:endParaRPr lang="en-US" dirty="0">
              <a:solidFill>
                <a:schemeClr val="bg1"/>
              </a:solidFill>
            </a:endParaRPr>
          </a:p>
        </p:txBody>
      </p:sp>
      <p:pic>
        <p:nvPicPr>
          <p:cNvPr id="5" name="Zástupný symbol pro obsah 4" descr="localised demodectic photo_250x285.jpg"/>
          <p:cNvPicPr>
            <a:picLocks noGrp="1" noChangeAspect="1"/>
          </p:cNvPicPr>
          <p:nvPr>
            <p:ph sz="half" idx="1"/>
          </p:nvPr>
        </p:nvPicPr>
        <p:blipFill>
          <a:blip r:embed="rId2" cstate="print"/>
          <a:stretch>
            <a:fillRect/>
          </a:stretch>
        </p:blipFill>
        <p:spPr>
          <a:xfrm>
            <a:off x="1714500" y="2053431"/>
            <a:ext cx="3175000" cy="3619500"/>
          </a:xfrm>
        </p:spPr>
      </p:pic>
      <p:pic>
        <p:nvPicPr>
          <p:cNvPr id="8" name="Zástupný symbol pro obsah 7" descr="sport-demodex-sept-2011e.jpg"/>
          <p:cNvPicPr>
            <a:picLocks noGrp="1" noChangeAspect="1"/>
          </p:cNvPicPr>
          <p:nvPr>
            <p:ph sz="half" idx="2"/>
          </p:nvPr>
        </p:nvPicPr>
        <p:blipFill>
          <a:blip r:embed="rId3" cstate="print"/>
          <a:stretch>
            <a:fillRect/>
          </a:stretch>
        </p:blipFill>
        <p:spPr>
          <a:xfrm>
            <a:off x="7139709" y="2004291"/>
            <a:ext cx="3491345" cy="3722254"/>
          </a:xfrm>
        </p:spPr>
      </p:pic>
      <p:sp>
        <p:nvSpPr>
          <p:cNvPr id="4" name="Obdélník 3"/>
          <p:cNvSpPr/>
          <p:nvPr/>
        </p:nvSpPr>
        <p:spPr>
          <a:xfrm>
            <a:off x="1902288" y="6043044"/>
            <a:ext cx="2554995" cy="276999"/>
          </a:xfrm>
          <a:prstGeom prst="rect">
            <a:avLst/>
          </a:prstGeom>
        </p:spPr>
        <p:txBody>
          <a:bodyPr wrap="none">
            <a:spAutoFit/>
          </a:bodyPr>
          <a:lstStyle/>
          <a:p>
            <a:r>
              <a:rPr lang="cs-CZ" sz="1200" dirty="0" smtClean="0">
                <a:solidFill>
                  <a:schemeClr val="bg1"/>
                </a:solidFill>
              </a:rPr>
              <a:t>http://www.</a:t>
            </a:r>
            <a:r>
              <a:rPr lang="cs-CZ" sz="1200" dirty="0" err="1" smtClean="0">
                <a:solidFill>
                  <a:schemeClr val="bg1"/>
                </a:solidFill>
              </a:rPr>
              <a:t>carolesdoggieworld.com</a:t>
            </a:r>
            <a:r>
              <a:rPr lang="cs-CZ" sz="1200" dirty="0" smtClean="0">
                <a:solidFill>
                  <a:schemeClr val="bg1"/>
                </a:solidFill>
              </a:rPr>
              <a:t>/</a:t>
            </a:r>
            <a:endParaRPr lang="cs-CZ" sz="1200" dirty="0">
              <a:solidFill>
                <a:schemeClr val="bg1"/>
              </a:solidFill>
            </a:endParaRPr>
          </a:p>
        </p:txBody>
      </p:sp>
      <p:sp>
        <p:nvSpPr>
          <p:cNvPr id="10" name="Obdélník 9"/>
          <p:cNvSpPr/>
          <p:nvPr/>
        </p:nvSpPr>
        <p:spPr>
          <a:xfrm>
            <a:off x="7858080" y="6043044"/>
            <a:ext cx="2054601" cy="276999"/>
          </a:xfrm>
          <a:prstGeom prst="rect">
            <a:avLst/>
          </a:prstGeom>
        </p:spPr>
        <p:txBody>
          <a:bodyPr wrap="none">
            <a:spAutoFit/>
          </a:bodyPr>
          <a:lstStyle/>
          <a:p>
            <a:r>
              <a:rPr lang="cs-CZ" sz="1200" dirty="0" smtClean="0">
                <a:solidFill>
                  <a:schemeClr val="bg1"/>
                </a:solidFill>
              </a:rPr>
              <a:t>https://dermvetolympia.com/</a:t>
            </a:r>
            <a:endParaRPr lang="cs-CZ" sz="12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lgn="just"/>
            <a:r>
              <a:rPr lang="en-US" dirty="0" smtClean="0"/>
              <a:t>Often cutting wound of too small collar, muzzle or harness </a:t>
            </a:r>
          </a:p>
          <a:p>
            <a:pPr algn="just"/>
            <a:r>
              <a:rPr lang="en-US" dirty="0" smtClean="0"/>
              <a:t>Various stabbing, laceration or bite injuries (animal cruelty, fighting between animals) </a:t>
            </a:r>
          </a:p>
          <a:p>
            <a:pPr algn="just"/>
            <a:r>
              <a:rPr lang="en-US" dirty="0" smtClean="0"/>
              <a:t>Gunshot wounds (shot, pellets) - often a minor finding in X-ray images </a:t>
            </a:r>
          </a:p>
          <a:p>
            <a:pPr algn="just"/>
            <a:r>
              <a:rPr lang="en-US" dirty="0" smtClean="0"/>
              <a:t>Burns: fire, chemicals, electric current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Electric collar burns</a:t>
            </a:r>
            <a:endParaRPr lang="en-US" dirty="0"/>
          </a:p>
        </p:txBody>
      </p:sp>
      <p:pic>
        <p:nvPicPr>
          <p:cNvPr id="5" name="Zástupný symbol pro obsah 4" descr="shock_collar_1.jpg"/>
          <p:cNvPicPr>
            <a:picLocks noGrp="1" noChangeAspect="1"/>
          </p:cNvPicPr>
          <p:nvPr>
            <p:ph idx="1"/>
          </p:nvPr>
        </p:nvPicPr>
        <p:blipFill>
          <a:blip r:embed="rId2" cstate="print"/>
          <a:stretch>
            <a:fillRect/>
          </a:stretch>
        </p:blipFill>
        <p:spPr>
          <a:xfrm>
            <a:off x="3460366" y="1864880"/>
            <a:ext cx="5973233" cy="4479925"/>
          </a:xfrm>
        </p:spPr>
      </p:pic>
      <p:sp>
        <p:nvSpPr>
          <p:cNvPr id="4" name="Obdélník 3"/>
          <p:cNvSpPr/>
          <p:nvPr/>
        </p:nvSpPr>
        <p:spPr>
          <a:xfrm>
            <a:off x="891804" y="6190916"/>
            <a:ext cx="1955728" cy="307777"/>
          </a:xfrm>
          <a:prstGeom prst="rect">
            <a:avLst/>
          </a:prstGeom>
        </p:spPr>
        <p:txBody>
          <a:bodyPr wrap="none">
            <a:spAutoFit/>
          </a:bodyPr>
          <a:lstStyle/>
          <a:p>
            <a:r>
              <a:rPr lang="cs-CZ" sz="1400" dirty="0" smtClean="0">
                <a:solidFill>
                  <a:schemeClr val="bg1"/>
                </a:solidFill>
              </a:rPr>
              <a:t>https://aidanimals.com/</a:t>
            </a:r>
            <a:endParaRPr lang="cs-CZ" sz="14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pPr algn="r"/>
            <a:r>
              <a:rPr lang="en-US" dirty="0" smtClean="0">
                <a:solidFill>
                  <a:srgbClr val="FBE543"/>
                </a:solidFill>
              </a:rPr>
              <a:t>Burns</a:t>
            </a:r>
            <a:r>
              <a:rPr lang="en-US" dirty="0" smtClean="0">
                <a:solidFill>
                  <a:schemeClr val="bg1"/>
                </a:solidFill>
              </a:rPr>
              <a:t> </a:t>
            </a:r>
            <a:endParaRPr lang="en-US" dirty="0">
              <a:solidFill>
                <a:schemeClr val="bg1"/>
              </a:solidFill>
            </a:endParaRPr>
          </a:p>
        </p:txBody>
      </p:sp>
      <p:pic>
        <p:nvPicPr>
          <p:cNvPr id="4" name="Zástupný symbol pro obsah 3" descr="burn skin.jpg"/>
          <p:cNvPicPr>
            <a:picLocks noGrp="1" noChangeAspect="1"/>
          </p:cNvPicPr>
          <p:nvPr>
            <p:ph sz="half" idx="1"/>
          </p:nvPr>
        </p:nvPicPr>
        <p:blipFill>
          <a:blip r:embed="rId2" cstate="print"/>
          <a:stretch>
            <a:fillRect/>
          </a:stretch>
        </p:blipFill>
        <p:spPr>
          <a:xfrm>
            <a:off x="1604764" y="1600200"/>
            <a:ext cx="3394472" cy="4525963"/>
          </a:xfrm>
        </p:spPr>
      </p:pic>
      <p:pic>
        <p:nvPicPr>
          <p:cNvPr id="9" name="Zástupný symbol pro obsah 8" descr="burn dog.jpg"/>
          <p:cNvPicPr>
            <a:picLocks noGrp="1" noChangeAspect="1"/>
          </p:cNvPicPr>
          <p:nvPr>
            <p:ph sz="half" idx="2"/>
          </p:nvPr>
        </p:nvPicPr>
        <p:blipFill>
          <a:blip r:embed="rId3" cstate="print"/>
          <a:stretch>
            <a:fillRect/>
          </a:stretch>
        </p:blipFill>
        <p:spPr>
          <a:xfrm>
            <a:off x="6197600" y="1843881"/>
            <a:ext cx="5384800" cy="4038600"/>
          </a:xfrm>
        </p:spPr>
      </p:pic>
      <p:sp>
        <p:nvSpPr>
          <p:cNvPr id="5" name="Obdélník 4"/>
          <p:cNvSpPr/>
          <p:nvPr/>
        </p:nvSpPr>
        <p:spPr>
          <a:xfrm>
            <a:off x="1931852" y="6273845"/>
            <a:ext cx="2543453" cy="276999"/>
          </a:xfrm>
          <a:prstGeom prst="rect">
            <a:avLst/>
          </a:prstGeom>
        </p:spPr>
        <p:txBody>
          <a:bodyPr wrap="none">
            <a:spAutoFit/>
          </a:bodyPr>
          <a:lstStyle/>
          <a:p>
            <a:r>
              <a:rPr lang="cs-CZ" sz="1200" dirty="0" smtClean="0">
                <a:solidFill>
                  <a:schemeClr val="bg1"/>
                </a:solidFill>
              </a:rPr>
              <a:t>https://petpagesplus.wordpress.com/</a:t>
            </a:r>
            <a:endParaRPr lang="cs-CZ" sz="1200" dirty="0">
              <a:solidFill>
                <a:schemeClr val="bg1"/>
              </a:solidFill>
            </a:endParaRPr>
          </a:p>
        </p:txBody>
      </p:sp>
      <p:sp>
        <p:nvSpPr>
          <p:cNvPr id="8" name="Obdélník 7"/>
          <p:cNvSpPr/>
          <p:nvPr/>
        </p:nvSpPr>
        <p:spPr>
          <a:xfrm>
            <a:off x="7830184" y="6136164"/>
            <a:ext cx="2425216" cy="276999"/>
          </a:xfrm>
          <a:prstGeom prst="rect">
            <a:avLst/>
          </a:prstGeom>
        </p:spPr>
        <p:txBody>
          <a:bodyPr wrap="none">
            <a:spAutoFit/>
          </a:bodyPr>
          <a:lstStyle/>
          <a:p>
            <a:r>
              <a:rPr lang="cs-CZ" sz="1200" dirty="0" smtClean="0">
                <a:solidFill>
                  <a:schemeClr val="bg1"/>
                </a:solidFill>
              </a:rPr>
              <a:t>https://letsadoptinternational.com/</a:t>
            </a:r>
            <a:endParaRPr lang="cs-CZ" sz="12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algn="r"/>
            <a:r>
              <a:rPr lang="en-US" dirty="0" smtClean="0">
                <a:solidFill>
                  <a:srgbClr val="FBE543"/>
                </a:solidFill>
              </a:rPr>
              <a:t>Gunshot injuries</a:t>
            </a:r>
            <a:endParaRPr lang="en-US" dirty="0">
              <a:solidFill>
                <a:srgbClr val="FBE543"/>
              </a:solidFill>
            </a:endParaRPr>
          </a:p>
        </p:txBody>
      </p:sp>
      <p:pic>
        <p:nvPicPr>
          <p:cNvPr id="11" name="Zástupný symbol pro obsah 10" descr="střelná poranění.jpg"/>
          <p:cNvPicPr>
            <a:picLocks noGrp="1" noChangeAspect="1"/>
          </p:cNvPicPr>
          <p:nvPr>
            <p:ph sz="half" idx="1"/>
          </p:nvPr>
        </p:nvPicPr>
        <p:blipFill>
          <a:blip r:embed="rId2" cstate="print"/>
          <a:stretch>
            <a:fillRect/>
          </a:stretch>
        </p:blipFill>
        <p:spPr>
          <a:xfrm>
            <a:off x="609600" y="1958109"/>
            <a:ext cx="5384800" cy="3934691"/>
          </a:xfrm>
        </p:spPr>
      </p:pic>
      <p:pic>
        <p:nvPicPr>
          <p:cNvPr id="9" name="Zástupný symbol pro obsah 8" descr="puss-puss-cat-x-ray.jpg"/>
          <p:cNvPicPr>
            <a:picLocks noGrp="1" noChangeAspect="1"/>
          </p:cNvPicPr>
          <p:nvPr>
            <p:ph sz="half" idx="2"/>
          </p:nvPr>
        </p:nvPicPr>
        <p:blipFill>
          <a:blip r:embed="rId3" cstate="print"/>
          <a:stretch>
            <a:fillRect/>
          </a:stretch>
        </p:blipFill>
        <p:spPr>
          <a:xfrm>
            <a:off x="6197600" y="1843881"/>
            <a:ext cx="5384800" cy="4038600"/>
          </a:xfrm>
        </p:spPr>
      </p:pic>
      <p:sp>
        <p:nvSpPr>
          <p:cNvPr id="10" name="Obdélník 9"/>
          <p:cNvSpPr/>
          <p:nvPr/>
        </p:nvSpPr>
        <p:spPr>
          <a:xfrm>
            <a:off x="8113375" y="6057624"/>
            <a:ext cx="2093843" cy="261610"/>
          </a:xfrm>
          <a:prstGeom prst="rect">
            <a:avLst/>
          </a:prstGeom>
        </p:spPr>
        <p:txBody>
          <a:bodyPr wrap="none">
            <a:spAutoFit/>
          </a:bodyPr>
          <a:lstStyle/>
          <a:p>
            <a:r>
              <a:rPr lang="cs-CZ" sz="1100" dirty="0" smtClean="0">
                <a:solidFill>
                  <a:schemeClr val="bg1"/>
                </a:solidFill>
              </a:rPr>
              <a:t>https://www.independent.co.uk/</a:t>
            </a:r>
            <a:endParaRPr lang="cs-CZ" sz="1100" dirty="0">
              <a:solidFill>
                <a:schemeClr val="bg1"/>
              </a:solidFill>
            </a:endParaRPr>
          </a:p>
        </p:txBody>
      </p:sp>
      <p:sp>
        <p:nvSpPr>
          <p:cNvPr id="12" name="Obdélník 11"/>
          <p:cNvSpPr/>
          <p:nvPr/>
        </p:nvSpPr>
        <p:spPr>
          <a:xfrm>
            <a:off x="1980945" y="6070661"/>
            <a:ext cx="2439194" cy="276999"/>
          </a:xfrm>
          <a:prstGeom prst="rect">
            <a:avLst/>
          </a:prstGeom>
        </p:spPr>
        <p:txBody>
          <a:bodyPr wrap="none">
            <a:spAutoFit/>
          </a:bodyPr>
          <a:lstStyle/>
          <a:p>
            <a:r>
              <a:rPr lang="cs-CZ" sz="1200" dirty="0" smtClean="0">
                <a:solidFill>
                  <a:schemeClr val="bg1"/>
                </a:solidFill>
              </a:rPr>
              <a:t>https://pekanbaru.tribunnews.com/</a:t>
            </a:r>
            <a:endParaRPr lang="cs-CZ" sz="12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r"/>
            <a:r>
              <a:rPr lang="en-US" dirty="0" smtClean="0">
                <a:solidFill>
                  <a:srgbClr val="FBE543"/>
                </a:solidFill>
              </a:rPr>
              <a:t>Stabbing and cutting wounds</a:t>
            </a:r>
            <a:endParaRPr lang="en-US" dirty="0">
              <a:solidFill>
                <a:srgbClr val="FBE543"/>
              </a:solidFill>
            </a:endParaRPr>
          </a:p>
        </p:txBody>
      </p:sp>
      <p:pic>
        <p:nvPicPr>
          <p:cNvPr id="6" name="Zástupný symbol pro obsah 5" descr="511C466F00000578-6251053-Damien_Browne_was_terrified_when_he_couldn_t_find_his_German_She-a-55_1538971883199.jpg"/>
          <p:cNvPicPr>
            <a:picLocks noGrp="1" noChangeAspect="1"/>
          </p:cNvPicPr>
          <p:nvPr>
            <p:ph sz="half" idx="1"/>
          </p:nvPr>
        </p:nvPicPr>
        <p:blipFill>
          <a:blip r:embed="rId2" cstate="print"/>
          <a:stretch>
            <a:fillRect/>
          </a:stretch>
        </p:blipFill>
        <p:spPr>
          <a:xfrm>
            <a:off x="1604094" y="1600200"/>
            <a:ext cx="3395811" cy="4525963"/>
          </a:xfrm>
        </p:spPr>
      </p:pic>
      <p:pic>
        <p:nvPicPr>
          <p:cNvPr id="8" name="Zástupný symbol pro obsah 7" descr="PAY-The-wounds-on-Michelle-Browns-dog-Thor.jpg"/>
          <p:cNvPicPr>
            <a:picLocks noGrp="1" noChangeAspect="1"/>
          </p:cNvPicPr>
          <p:nvPr>
            <p:ph sz="half" idx="2"/>
          </p:nvPr>
        </p:nvPicPr>
        <p:blipFill>
          <a:blip r:embed="rId3" cstate="print"/>
          <a:stretch>
            <a:fillRect/>
          </a:stretch>
        </p:blipFill>
        <p:spPr>
          <a:xfrm>
            <a:off x="7192764" y="1600200"/>
            <a:ext cx="3394472" cy="4525963"/>
          </a:xfrm>
        </p:spPr>
      </p:pic>
      <p:sp>
        <p:nvSpPr>
          <p:cNvPr id="5" name="Obdélník 4"/>
          <p:cNvSpPr/>
          <p:nvPr/>
        </p:nvSpPr>
        <p:spPr>
          <a:xfrm>
            <a:off x="2146835" y="6324623"/>
            <a:ext cx="2143536" cy="253916"/>
          </a:xfrm>
          <a:prstGeom prst="rect">
            <a:avLst/>
          </a:prstGeom>
        </p:spPr>
        <p:txBody>
          <a:bodyPr wrap="none">
            <a:spAutoFit/>
          </a:bodyPr>
          <a:lstStyle/>
          <a:p>
            <a:r>
              <a:rPr lang="cs-CZ" sz="1050" dirty="0" smtClean="0">
                <a:solidFill>
                  <a:schemeClr val="bg1"/>
                </a:solidFill>
              </a:rPr>
              <a:t>Zdroj: https://www.dailymail.co.uk/</a:t>
            </a:r>
            <a:endParaRPr lang="cs-CZ" sz="1050" dirty="0">
              <a:solidFill>
                <a:schemeClr val="bg1"/>
              </a:solidFill>
            </a:endParaRPr>
          </a:p>
        </p:txBody>
      </p:sp>
      <p:sp>
        <p:nvSpPr>
          <p:cNvPr id="7" name="Obdélník 6"/>
          <p:cNvSpPr/>
          <p:nvPr/>
        </p:nvSpPr>
        <p:spPr>
          <a:xfrm>
            <a:off x="7839071" y="6252413"/>
            <a:ext cx="2133918" cy="261610"/>
          </a:xfrm>
          <a:prstGeom prst="rect">
            <a:avLst/>
          </a:prstGeom>
        </p:spPr>
        <p:txBody>
          <a:bodyPr wrap="none">
            <a:spAutoFit/>
          </a:bodyPr>
          <a:lstStyle/>
          <a:p>
            <a:r>
              <a:rPr lang="cs-CZ" sz="1100" dirty="0" smtClean="0">
                <a:solidFill>
                  <a:schemeClr val="bg1"/>
                </a:solidFill>
              </a:rPr>
              <a:t>Zdroj</a:t>
            </a:r>
            <a:r>
              <a:rPr lang="cs-CZ" sz="1100" dirty="0" smtClean="0">
                <a:solidFill>
                  <a:schemeClr val="bg1"/>
                </a:solidFill>
              </a:rPr>
              <a:t>: https</a:t>
            </a:r>
            <a:r>
              <a:rPr lang="cs-CZ" sz="1100" dirty="0" smtClean="0">
                <a:solidFill>
                  <a:schemeClr val="bg1"/>
                </a:solidFill>
              </a:rPr>
              <a:t>://www.irishmirror.ie/</a:t>
            </a:r>
            <a:endParaRPr lang="cs-CZ" sz="1100"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en-US" sz="4000" dirty="0" smtClean="0"/>
              <a:t>Injuries and diseases similar to cruelty to</a:t>
            </a:r>
            <a:r>
              <a:rPr lang="cs-CZ" sz="4000" dirty="0" smtClean="0"/>
              <a:t> </a:t>
            </a:r>
            <a:r>
              <a:rPr lang="en-US" sz="4000" dirty="0" smtClean="0"/>
              <a:t>animals</a:t>
            </a:r>
            <a:endParaRPr lang="cs-CZ" sz="4000" dirty="0"/>
          </a:p>
        </p:txBody>
      </p:sp>
      <p:sp>
        <p:nvSpPr>
          <p:cNvPr id="6" name="Zástupný symbol pro obsah 5"/>
          <p:cNvSpPr>
            <a:spLocks noGrp="1"/>
          </p:cNvSpPr>
          <p:nvPr>
            <p:ph idx="1"/>
          </p:nvPr>
        </p:nvSpPr>
        <p:spPr/>
        <p:txBody>
          <a:bodyPr>
            <a:normAutofit fontScale="85000" lnSpcReduction="20000"/>
          </a:bodyPr>
          <a:lstStyle/>
          <a:p>
            <a:pPr algn="just"/>
            <a:r>
              <a:rPr lang="en-US" dirty="0" smtClean="0">
                <a:solidFill>
                  <a:srgbClr val="FFFF00"/>
                </a:solidFill>
              </a:rPr>
              <a:t>Car accidents</a:t>
            </a:r>
            <a:r>
              <a:rPr lang="en-US" dirty="0" smtClean="0"/>
              <a:t>: An important history of the breeder, whether someone saw the accident, what exactly saw, the type of car, what body part of the animal was hit, to assess whether the data provided correspond to the animal's injury </a:t>
            </a:r>
          </a:p>
          <a:p>
            <a:pPr algn="just"/>
            <a:r>
              <a:rPr lang="en-US" dirty="0" smtClean="0">
                <a:solidFill>
                  <a:srgbClr val="FFFF00"/>
                </a:solidFill>
              </a:rPr>
              <a:t>Fall from a height</a:t>
            </a:r>
            <a:r>
              <a:rPr lang="en-US" dirty="0" smtClean="0"/>
              <a:t>: usually jaw fractures, head injuries, facial parts of the head, pneumothorax, lung contusion, limb fractures, medical history to find out if anyone has seen a fall from a height</a:t>
            </a:r>
          </a:p>
          <a:p>
            <a:pPr algn="just"/>
            <a:r>
              <a:rPr lang="en-US" dirty="0" smtClean="0"/>
              <a:t/>
            </a:r>
            <a:br>
              <a:rPr lang="en-US" dirty="0" smtClean="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lgn="just"/>
            <a:r>
              <a:rPr lang="en-US" dirty="0" smtClean="0">
                <a:solidFill>
                  <a:srgbClr val="FFFF00"/>
                </a:solidFill>
              </a:rPr>
              <a:t>Bruises, blood clots</a:t>
            </a:r>
            <a:r>
              <a:rPr lang="en-US" dirty="0" smtClean="0"/>
              <a:t>: various injuries, diseases, toxins, genetic disorders can lead to internal and external bleeding </a:t>
            </a:r>
            <a:endParaRPr lang="cs-CZ" dirty="0" smtClean="0"/>
          </a:p>
          <a:p>
            <a:pPr algn="just"/>
            <a:r>
              <a:rPr lang="en-US" dirty="0" smtClean="0">
                <a:solidFill>
                  <a:srgbClr val="FFFF00"/>
                </a:solidFill>
              </a:rPr>
              <a:t>Fractures</a:t>
            </a:r>
            <a:r>
              <a:rPr lang="en-US" dirty="0" smtClean="0"/>
              <a:t>: injuries, accidents, illnesses, always find out whether the medical history corresponds to clinical findings, pathological fractures, malnutrition…</a:t>
            </a:r>
            <a:endParaRPr lang="cs-CZ"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err="1" smtClean="0"/>
              <a:t>Paraclinical</a:t>
            </a:r>
            <a:r>
              <a:rPr lang="en-US" dirty="0" smtClean="0"/>
              <a:t> methods</a:t>
            </a:r>
            <a:endParaRPr lang="en-US" dirty="0"/>
          </a:p>
        </p:txBody>
      </p:sp>
      <p:sp>
        <p:nvSpPr>
          <p:cNvPr id="3" name="Zástupný symbol pro obsah 2"/>
          <p:cNvSpPr>
            <a:spLocks noGrp="1"/>
          </p:cNvSpPr>
          <p:nvPr>
            <p:ph idx="1"/>
          </p:nvPr>
        </p:nvSpPr>
        <p:spPr/>
        <p:txBody>
          <a:bodyPr/>
          <a:lstStyle/>
          <a:p>
            <a:pPr algn="just"/>
            <a:r>
              <a:rPr lang="en-US" dirty="0" smtClean="0">
                <a:solidFill>
                  <a:srgbClr val="FFFF00"/>
                </a:solidFill>
              </a:rPr>
              <a:t>X-ray</a:t>
            </a:r>
            <a:r>
              <a:rPr lang="en-US" dirty="0" smtClean="0"/>
              <a:t>: always in fractures and suspicions, reveals even older healed fractures, bone splitting, always in case of suspicion of cruelty to animals make X-rays, can be supplemented by ultrasound examination, MRI, CT</a:t>
            </a:r>
            <a:endParaRPr lang="cs-CZ" dirty="0" smtClean="0"/>
          </a:p>
          <a:p>
            <a:pPr algn="just"/>
            <a:r>
              <a:rPr lang="en-US" dirty="0" smtClean="0">
                <a:solidFill>
                  <a:srgbClr val="FFFF00"/>
                </a:solidFill>
              </a:rPr>
              <a:t>Laboratory tests</a:t>
            </a:r>
            <a:r>
              <a:rPr lang="en-US" dirty="0" smtClean="0"/>
              <a:t>: selection of test according to suspicion and clinical condition, results may confirm diagnosis, help determine prognosis</a:t>
            </a: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PMI=</a:t>
            </a:r>
            <a:r>
              <a:rPr lang="cs-CZ" dirty="0" err="1"/>
              <a:t>postmortem</a:t>
            </a:r>
            <a:r>
              <a:rPr lang="cs-CZ" dirty="0"/>
              <a:t> </a:t>
            </a:r>
            <a:r>
              <a:rPr lang="cs-CZ" dirty="0" smtClean="0"/>
              <a:t>interval</a:t>
            </a:r>
            <a:endParaRPr lang="cs-CZ" dirty="0"/>
          </a:p>
        </p:txBody>
      </p:sp>
      <p:sp>
        <p:nvSpPr>
          <p:cNvPr id="3" name="Zástupný symbol pro obsah 2"/>
          <p:cNvSpPr>
            <a:spLocks noGrp="1"/>
          </p:cNvSpPr>
          <p:nvPr>
            <p:ph idx="1"/>
          </p:nvPr>
        </p:nvSpPr>
        <p:spPr/>
        <p:txBody>
          <a:bodyPr/>
          <a:lstStyle/>
          <a:p>
            <a:pPr algn="just"/>
            <a:r>
              <a:rPr lang="en-US" sz="2400" dirty="0" smtClean="0"/>
              <a:t>Estimation the time of death - a critical point in the investigation </a:t>
            </a:r>
          </a:p>
          <a:p>
            <a:pPr algn="just"/>
            <a:r>
              <a:rPr lang="en-US" sz="2400" dirty="0" smtClean="0"/>
              <a:t>After death, changes occur - physical and chemical, depending on environmental conditions (temperature, oxygen availability, insect activity, scavengers) </a:t>
            </a:r>
          </a:p>
          <a:p>
            <a:pPr algn="just"/>
            <a:r>
              <a:rPr lang="en-US" sz="2400" dirty="0" smtClean="0"/>
              <a:t>Main changes: </a:t>
            </a:r>
          </a:p>
          <a:p>
            <a:pPr marL="533386" lvl="1" indent="0" algn="just">
              <a:buNone/>
            </a:pPr>
            <a:r>
              <a:rPr lang="en-US" sz="2400" dirty="0" smtClean="0"/>
              <a:t>1.Cooling of body - </a:t>
            </a:r>
            <a:r>
              <a:rPr lang="en-US" sz="2400" dirty="0" err="1" smtClean="0"/>
              <a:t>algor</a:t>
            </a:r>
            <a:r>
              <a:rPr lang="en-US" sz="2400" dirty="0" smtClean="0"/>
              <a:t> mortis </a:t>
            </a:r>
          </a:p>
          <a:p>
            <a:pPr marL="533386" lvl="1" indent="0" algn="just">
              <a:buNone/>
            </a:pPr>
            <a:r>
              <a:rPr lang="en-US" sz="2400" dirty="0" smtClean="0"/>
              <a:t>2.Livor mortis </a:t>
            </a:r>
          </a:p>
          <a:p>
            <a:pPr marL="533386" lvl="1" indent="0" algn="just">
              <a:buNone/>
            </a:pPr>
            <a:r>
              <a:rPr lang="en-US" sz="2400" dirty="0" smtClean="0"/>
              <a:t>3.Rigor mortis </a:t>
            </a:r>
          </a:p>
          <a:p>
            <a:pPr marL="533386" lvl="1" indent="0" algn="just">
              <a:buNone/>
            </a:pPr>
            <a:r>
              <a:rPr lang="en-US" sz="2400" dirty="0" smtClean="0"/>
              <a:t>4. Decomposition of tissues - decomposition </a:t>
            </a:r>
          </a:p>
          <a:p>
            <a:pPr marL="533386" lvl="1" indent="0" algn="just">
              <a:buNone/>
            </a:pPr>
            <a:r>
              <a:rPr lang="en-US" sz="2400" dirty="0" smtClean="0"/>
              <a:t>5. Mummification</a:t>
            </a:r>
            <a:endParaRPr lang="en-US" sz="2400" dirty="0"/>
          </a:p>
        </p:txBody>
      </p:sp>
    </p:spTree>
    <p:extLst>
      <p:ext uri="{BB962C8B-B14F-4D97-AF65-F5344CB8AC3E}">
        <p14:creationId xmlns:p14="http://schemas.microsoft.com/office/powerpoint/2010/main" val="297330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E39A271-DA9B-4F4E-9A11-3038E2C5E28E}"/>
              </a:ext>
            </a:extLst>
          </p:cNvPr>
          <p:cNvSpPr>
            <a:spLocks noGrp="1"/>
          </p:cNvSpPr>
          <p:nvPr>
            <p:ph type="title"/>
          </p:nvPr>
        </p:nvSpPr>
        <p:spPr/>
        <p:txBody>
          <a:bodyPr/>
          <a:lstStyle/>
          <a:p>
            <a:r>
              <a:rPr lang="en-US" dirty="0" smtClean="0"/>
              <a:t>Veterinary forensics  </a:t>
            </a:r>
            <a:endParaRPr lang="en-US" dirty="0"/>
          </a:p>
        </p:txBody>
      </p:sp>
      <p:sp>
        <p:nvSpPr>
          <p:cNvPr id="3" name="Zástupný symbol pro obsah 2">
            <a:extLst>
              <a:ext uri="{FF2B5EF4-FFF2-40B4-BE49-F238E27FC236}">
                <a16:creationId xmlns="" xmlns:a16="http://schemas.microsoft.com/office/drawing/2014/main" id="{934F4E7A-D2A7-49B9-A705-2E72564A8B8A}"/>
              </a:ext>
            </a:extLst>
          </p:cNvPr>
          <p:cNvSpPr>
            <a:spLocks noGrp="1"/>
          </p:cNvSpPr>
          <p:nvPr>
            <p:ph idx="1"/>
          </p:nvPr>
        </p:nvSpPr>
        <p:spPr/>
        <p:txBody>
          <a:bodyPr/>
          <a:lstStyle/>
          <a:p>
            <a:pPr algn="just"/>
            <a:r>
              <a:rPr lang="en-US" dirty="0" smtClean="0"/>
              <a:t>Application of science to law matters</a:t>
            </a:r>
          </a:p>
          <a:p>
            <a:pPr algn="just"/>
            <a:r>
              <a:rPr lang="en-US" dirty="0" smtClean="0"/>
              <a:t>Combination of chemistry, physics, geology, biology and pathology</a:t>
            </a:r>
          </a:p>
          <a:p>
            <a:pPr algn="just"/>
            <a:r>
              <a:rPr lang="en-US" dirty="0" smtClean="0"/>
              <a:t>In crime and civil proceedings in front of the law authorities </a:t>
            </a:r>
            <a:endParaRPr lang="en-US" dirty="0"/>
          </a:p>
        </p:txBody>
      </p:sp>
    </p:spTree>
    <p:extLst>
      <p:ext uri="{BB962C8B-B14F-4D97-AF65-F5344CB8AC3E}">
        <p14:creationId xmlns:p14="http://schemas.microsoft.com/office/powerpoint/2010/main" val="4253033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Cooling of body</a:t>
            </a:r>
            <a:endParaRPr lang="en-US" dirty="0"/>
          </a:p>
        </p:txBody>
      </p:sp>
      <p:sp>
        <p:nvSpPr>
          <p:cNvPr id="3" name="Zástupný symbol pro obsah 2"/>
          <p:cNvSpPr>
            <a:spLocks noGrp="1"/>
          </p:cNvSpPr>
          <p:nvPr>
            <p:ph idx="1"/>
          </p:nvPr>
        </p:nvSpPr>
        <p:spPr/>
        <p:txBody>
          <a:bodyPr>
            <a:normAutofit/>
          </a:bodyPr>
          <a:lstStyle/>
          <a:p>
            <a:pPr algn="just"/>
            <a:r>
              <a:rPr lang="en-US" dirty="0" smtClean="0"/>
              <a:t>Death = </a:t>
            </a:r>
            <a:r>
              <a:rPr lang="cs-CZ" dirty="0" smtClean="0"/>
              <a:t>a</a:t>
            </a:r>
            <a:r>
              <a:rPr lang="en-US" dirty="0" err="1" smtClean="0"/>
              <a:t>bsence</a:t>
            </a:r>
            <a:r>
              <a:rPr lang="en-US" dirty="0" smtClean="0"/>
              <a:t> </a:t>
            </a:r>
            <a:r>
              <a:rPr lang="en-US" dirty="0" smtClean="0"/>
              <a:t>of cellular activity that produces heat </a:t>
            </a:r>
            <a:endParaRPr lang="cs-CZ" dirty="0" smtClean="0"/>
          </a:p>
          <a:p>
            <a:pPr algn="just"/>
            <a:r>
              <a:rPr lang="en-US" dirty="0" smtClean="0"/>
              <a:t>Cooling of the body - about 1 degree per 1 hour in humans, depending on environmental conditions </a:t>
            </a:r>
            <a:endParaRPr lang="cs-CZ" dirty="0" smtClean="0"/>
          </a:p>
          <a:p>
            <a:pPr algn="just"/>
            <a:r>
              <a:rPr lang="en-US" dirty="0" smtClean="0"/>
              <a:t>Limited body cooling data in postmortem animals </a:t>
            </a:r>
            <a:endParaRPr lang="cs-CZ" dirty="0" smtClean="0"/>
          </a:p>
          <a:p>
            <a:pPr algn="just"/>
            <a:r>
              <a:rPr lang="en-US" dirty="0" smtClean="0"/>
              <a:t>Body temperature is measured most often in the rectum, liver, muscle</a:t>
            </a:r>
          </a:p>
          <a:p>
            <a:pPr marL="0" indent="0">
              <a:buNone/>
            </a:pP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Livor</a:t>
            </a:r>
            <a:r>
              <a:rPr lang="cs-CZ" dirty="0" smtClean="0"/>
              <a:t> </a:t>
            </a:r>
            <a:r>
              <a:rPr lang="cs-CZ" dirty="0" err="1" smtClean="0"/>
              <a:t>mortis</a:t>
            </a:r>
            <a:endParaRPr lang="cs-CZ" dirty="0"/>
          </a:p>
        </p:txBody>
      </p:sp>
      <p:sp>
        <p:nvSpPr>
          <p:cNvPr id="3" name="Zástupný symbol pro obsah 2"/>
          <p:cNvSpPr>
            <a:spLocks noGrp="1"/>
          </p:cNvSpPr>
          <p:nvPr>
            <p:ph idx="1"/>
          </p:nvPr>
        </p:nvSpPr>
        <p:spPr/>
        <p:txBody>
          <a:bodyPr>
            <a:normAutofit fontScale="62500" lnSpcReduction="20000"/>
          </a:bodyPr>
          <a:lstStyle/>
          <a:p>
            <a:pPr algn="just"/>
            <a:r>
              <a:rPr lang="en-US" dirty="0" err="1" smtClean="0"/>
              <a:t>Livor</a:t>
            </a:r>
            <a:r>
              <a:rPr lang="en-US" dirty="0" smtClean="0"/>
              <a:t> </a:t>
            </a:r>
            <a:r>
              <a:rPr lang="en-US" dirty="0" smtClean="0"/>
              <a:t>mortis</a:t>
            </a:r>
            <a:r>
              <a:rPr lang="cs-CZ" dirty="0" smtClean="0"/>
              <a:t> </a:t>
            </a:r>
            <a:r>
              <a:rPr lang="en-US" dirty="0" smtClean="0"/>
              <a:t>- </a:t>
            </a:r>
            <a:r>
              <a:rPr lang="en-US" dirty="0" smtClean="0"/>
              <a:t>post-mortem spots, post-mortem accumulation of blood begins in the thoracic and abdominal organs within 30 minutes to 2 hours after death (in humans) </a:t>
            </a:r>
            <a:endParaRPr lang="cs-CZ" dirty="0" smtClean="0"/>
          </a:p>
          <a:p>
            <a:pPr algn="just"/>
            <a:r>
              <a:rPr lang="en-US" dirty="0" smtClean="0"/>
              <a:t> x hemorrhage x bruises</a:t>
            </a:r>
            <a:endParaRPr lang="cs-CZ" dirty="0" smtClean="0"/>
          </a:p>
          <a:p>
            <a:pPr algn="just"/>
            <a:r>
              <a:rPr lang="en-US" dirty="0" smtClean="0"/>
              <a:t>After </a:t>
            </a:r>
            <a:r>
              <a:rPr lang="en-US" dirty="0" smtClean="0"/>
              <a:t>death, the stagnant blood in the body becomes subject to the force of gravity </a:t>
            </a:r>
            <a:endParaRPr lang="cs-CZ" dirty="0" smtClean="0"/>
          </a:p>
          <a:p>
            <a:pPr algn="just"/>
            <a:r>
              <a:rPr lang="en-US" dirty="0" smtClean="0"/>
              <a:t>Consequence of circulatory arrest and gravity, where plasma and blood elements occupy the lowest position in the vascular system </a:t>
            </a:r>
            <a:endParaRPr lang="cs-CZ" dirty="0" smtClean="0"/>
          </a:p>
          <a:p>
            <a:pPr algn="just"/>
            <a:r>
              <a:rPr lang="en-US" dirty="0" smtClean="0"/>
              <a:t>Due to the relaxation of the blood vessels, passive passage of blood components through the vessel wall is possible </a:t>
            </a:r>
            <a:endParaRPr lang="cs-CZ" dirty="0" smtClean="0"/>
          </a:p>
          <a:p>
            <a:pPr algn="just"/>
            <a:r>
              <a:rPr lang="en-US" dirty="0" smtClean="0"/>
              <a:t>It results </a:t>
            </a:r>
            <a:r>
              <a:rPr lang="cs-CZ" dirty="0" err="1" smtClean="0"/>
              <a:t>livor</a:t>
            </a:r>
            <a:r>
              <a:rPr lang="cs-CZ" dirty="0" smtClean="0"/>
              <a:t> </a:t>
            </a:r>
            <a:r>
              <a:rPr lang="cs-CZ" dirty="0" err="1" smtClean="0"/>
              <a:t>mortis</a:t>
            </a:r>
            <a:r>
              <a:rPr lang="en-US" dirty="0" smtClean="0"/>
              <a:t> of red-violet color </a:t>
            </a:r>
            <a:endParaRPr lang="cs-CZ" dirty="0" smtClean="0"/>
          </a:p>
          <a:p>
            <a:pPr algn="just"/>
            <a:r>
              <a:rPr lang="en-US" dirty="0" smtClean="0"/>
              <a:t>It can be observed externally on the skin of the body and mucous membranes, but also on the internal organs</a:t>
            </a:r>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77500" lnSpcReduction="20000"/>
          </a:bodyPr>
          <a:lstStyle/>
          <a:p>
            <a:pPr algn="just"/>
            <a:r>
              <a:rPr lang="en-US" dirty="0" err="1" smtClean="0"/>
              <a:t>Livores</a:t>
            </a:r>
            <a:r>
              <a:rPr lang="en-US" dirty="0" smtClean="0"/>
              <a:t> mortis - skin spots, begin 20-30 minutes after death, fully visible 4-8 hours post-mortem </a:t>
            </a:r>
            <a:endParaRPr lang="cs-CZ" dirty="0" smtClean="0"/>
          </a:p>
          <a:p>
            <a:pPr algn="just"/>
            <a:r>
              <a:rPr lang="en-US" dirty="0" err="1" smtClean="0"/>
              <a:t>Extrudable</a:t>
            </a:r>
            <a:r>
              <a:rPr lang="en-US" dirty="0" smtClean="0"/>
              <a:t> by pressure - blood is not clotted caused by the effect of gravity on the blood that forms deposits in the lower parts of the body </a:t>
            </a:r>
            <a:endParaRPr lang="cs-CZ" dirty="0" smtClean="0"/>
          </a:p>
          <a:p>
            <a:pPr algn="just"/>
            <a:r>
              <a:rPr lang="en-US" dirty="0" smtClean="0"/>
              <a:t>it is possible to whiten by pressure (blood pressure is pushed out)</a:t>
            </a:r>
            <a:endParaRPr lang="cs-CZ" dirty="0" smtClean="0"/>
          </a:p>
          <a:p>
            <a:pPr algn="just"/>
            <a:r>
              <a:rPr lang="en-US" dirty="0" smtClean="0"/>
              <a:t>after 8-12 hours the blood begins to leak into the surrounding tissues through the vascular walls - it is no longer possible to force out </a:t>
            </a:r>
            <a:r>
              <a:rPr lang="en-US" dirty="0" err="1" smtClean="0"/>
              <a:t>livor</a:t>
            </a:r>
            <a:r>
              <a:rPr lang="en-US" dirty="0" smtClean="0"/>
              <a:t> mortis by pressure! </a:t>
            </a:r>
            <a:endParaRPr lang="cs-CZ" dirty="0" smtClean="0"/>
          </a:p>
          <a:p>
            <a:pPr algn="just"/>
            <a:r>
              <a:rPr lang="en-US" dirty="0" smtClean="0"/>
              <a:t>One can evaluate the position of the body, not always cleanse the individual animal bodies even after shaving the hair</a:t>
            </a:r>
            <a:endParaRPr lang="cs-CZ" dirty="0"/>
          </a:p>
          <a:p>
            <a:pPr algn="just"/>
            <a:endParaRPr lang="cs-CZ" dirty="0"/>
          </a:p>
        </p:txBody>
      </p:sp>
    </p:spTree>
    <p:extLst>
      <p:ext uri="{BB962C8B-B14F-4D97-AF65-F5344CB8AC3E}">
        <p14:creationId xmlns:p14="http://schemas.microsoft.com/office/powerpoint/2010/main" val="3806106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Muscle rigidity/stiffness– rigor mortis</a:t>
            </a:r>
            <a:endParaRPr lang="en-US" dirty="0"/>
          </a:p>
        </p:txBody>
      </p:sp>
      <p:sp>
        <p:nvSpPr>
          <p:cNvPr id="3" name="Zástupný symbol pro obsah 2"/>
          <p:cNvSpPr>
            <a:spLocks noGrp="1"/>
          </p:cNvSpPr>
          <p:nvPr>
            <p:ph idx="1"/>
          </p:nvPr>
        </p:nvSpPr>
        <p:spPr/>
        <p:txBody>
          <a:bodyPr>
            <a:normAutofit fontScale="62500" lnSpcReduction="20000"/>
          </a:bodyPr>
          <a:lstStyle/>
          <a:p>
            <a:pPr algn="just"/>
            <a:r>
              <a:rPr lang="en-US" dirty="0" smtClean="0"/>
              <a:t>Muscle </a:t>
            </a:r>
            <a:r>
              <a:rPr lang="en-US" dirty="0" smtClean="0"/>
              <a:t>stiffness - muscle fibers further metabolize energy and contract they cannot allow themselves due to lack of energy </a:t>
            </a:r>
            <a:endParaRPr lang="cs-CZ" dirty="0" smtClean="0"/>
          </a:p>
          <a:p>
            <a:pPr algn="just"/>
            <a:r>
              <a:rPr lang="en-US" dirty="0" smtClean="0"/>
              <a:t>RIGOR MORTIS- lasts until stiffness is impaired by moving with the body or early stage of decomposition - degradation of muscle fibers </a:t>
            </a:r>
            <a:endParaRPr lang="cs-CZ" dirty="0" smtClean="0"/>
          </a:p>
          <a:p>
            <a:pPr algn="just"/>
            <a:r>
              <a:rPr lang="en-US" dirty="0" smtClean="0"/>
              <a:t>In most people, rigor mortis begins 2-6 hours after death, lasts 36 hours, then slowly degrades and muscle rigor disappears body solidification starts from the head, </a:t>
            </a:r>
            <a:r>
              <a:rPr lang="en-US" dirty="0" err="1" smtClean="0"/>
              <a:t>masticatory</a:t>
            </a:r>
            <a:r>
              <a:rPr lang="en-US" dirty="0" smtClean="0"/>
              <a:t> muscles, neck, chest, last limbs </a:t>
            </a:r>
            <a:endParaRPr lang="cs-CZ" dirty="0" smtClean="0"/>
          </a:p>
          <a:p>
            <a:pPr algn="just"/>
            <a:r>
              <a:rPr lang="en-US" dirty="0" smtClean="0"/>
              <a:t>decomposition begins as well </a:t>
            </a:r>
            <a:endParaRPr lang="cs-CZ" dirty="0" smtClean="0"/>
          </a:p>
          <a:p>
            <a:pPr algn="just"/>
            <a:r>
              <a:rPr lang="en-US" dirty="0" smtClean="0"/>
              <a:t>dog studies: rigor in less than a day, chewing stiffness lasting 7 days during the first 3 hours, the body is still warm to the touch, flabby, with no signs of rigor </a:t>
            </a:r>
            <a:endParaRPr lang="cs-CZ" dirty="0" smtClean="0"/>
          </a:p>
          <a:p>
            <a:pPr algn="just"/>
            <a:r>
              <a:rPr lang="en-US" dirty="0" smtClean="0"/>
              <a:t>Between 3-8 hours after death, the body is supposed to be warm, but already with rigor</a:t>
            </a:r>
            <a:endParaRPr lang="cs-CZ" dirty="0" smtClean="0"/>
          </a:p>
          <a:p>
            <a:pPr algn="just"/>
            <a:r>
              <a:rPr lang="en-US" dirty="0" smtClean="0"/>
              <a:t>Between </a:t>
            </a:r>
            <a:r>
              <a:rPr lang="en-US" dirty="0" smtClean="0"/>
              <a:t>8-36 hours the body cools and rigor persists after 36 hours the rigor disappears, the body is cold, flabby</a:t>
            </a:r>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Decomposition of tissues </a:t>
            </a:r>
            <a:endParaRPr lang="en-US" dirty="0"/>
          </a:p>
        </p:txBody>
      </p:sp>
      <p:sp>
        <p:nvSpPr>
          <p:cNvPr id="3" name="Zástupný symbol pro obsah 2"/>
          <p:cNvSpPr>
            <a:spLocks noGrp="1"/>
          </p:cNvSpPr>
          <p:nvPr>
            <p:ph idx="1"/>
          </p:nvPr>
        </p:nvSpPr>
        <p:spPr/>
        <p:txBody>
          <a:bodyPr>
            <a:normAutofit fontScale="92500"/>
          </a:bodyPr>
          <a:lstStyle/>
          <a:p>
            <a:pPr algn="just"/>
            <a:r>
              <a:rPr lang="en-US" dirty="0" smtClean="0"/>
              <a:t>Decomposition - decomposition of soft tissue</a:t>
            </a:r>
          </a:p>
          <a:p>
            <a:pPr algn="just"/>
            <a:r>
              <a:rPr lang="en-US" dirty="0" smtClean="0"/>
              <a:t>decomposition most distinguishing feature soon after cell membrane death they begin to degrade and crack, release cellular content and reveal side cells by degrading enzymes in a typical chain reaction – AUTOLY</a:t>
            </a:r>
            <a:r>
              <a:rPr lang="en-US" dirty="0" smtClean="0"/>
              <a:t>SIS</a:t>
            </a:r>
            <a:endParaRPr lang="en-US" dirty="0" smtClean="0"/>
          </a:p>
          <a:p>
            <a:pPr algn="just"/>
            <a:r>
              <a:rPr lang="en-US" dirty="0" smtClean="0"/>
              <a:t>PUTREFICATION - another phase of tissue breakdown, begins simultaneously, due to bacterial proliferation and tissue destruction</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Mummification</a:t>
            </a:r>
            <a:endParaRPr lang="en-US" dirty="0"/>
          </a:p>
        </p:txBody>
      </p:sp>
      <p:sp>
        <p:nvSpPr>
          <p:cNvPr id="3" name="Zástupný symbol pro obsah 2"/>
          <p:cNvSpPr>
            <a:spLocks noGrp="1"/>
          </p:cNvSpPr>
          <p:nvPr>
            <p:ph idx="1"/>
          </p:nvPr>
        </p:nvSpPr>
        <p:spPr/>
        <p:txBody>
          <a:bodyPr>
            <a:normAutofit/>
          </a:bodyPr>
          <a:lstStyle/>
          <a:p>
            <a:pPr algn="just"/>
            <a:r>
              <a:rPr lang="en-US" dirty="0" smtClean="0"/>
              <a:t>May occur when the body is placed in a dry environment, with low humidity and limited airflow</a:t>
            </a:r>
          </a:p>
          <a:p>
            <a:pPr algn="just"/>
            <a:r>
              <a:rPr lang="en-US" dirty="0" smtClean="0"/>
              <a:t>without complete body decomposition </a:t>
            </a:r>
          </a:p>
          <a:p>
            <a:pPr algn="just"/>
            <a:r>
              <a:rPr lang="en-US" dirty="0" smtClean="0"/>
              <a:t>The skin is thin, yellow-brown to black </a:t>
            </a:r>
          </a:p>
          <a:p>
            <a:pPr algn="just"/>
            <a:r>
              <a:rPr lang="en-US" dirty="0" smtClean="0"/>
              <a:t>Tissues are more dry than spread </a:t>
            </a:r>
          </a:p>
          <a:p>
            <a:pPr algn="just"/>
            <a:r>
              <a:rPr lang="en-US" dirty="0" smtClean="0"/>
              <a:t>Bodies may look burned</a:t>
            </a:r>
            <a:endParaRPr lang="en-US" dirty="0"/>
          </a:p>
        </p:txBody>
      </p:sp>
    </p:spTree>
    <p:extLst>
      <p:ext uri="{BB962C8B-B14F-4D97-AF65-F5344CB8AC3E}">
        <p14:creationId xmlns:p14="http://schemas.microsoft.com/office/powerpoint/2010/main" val="644502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Stage of decomposition</a:t>
            </a:r>
            <a:endParaRPr lang="en-US" dirty="0"/>
          </a:p>
        </p:txBody>
      </p:sp>
      <p:pic>
        <p:nvPicPr>
          <p:cNvPr id="5" name="Zástupný symbol pro obsah 4" descr="Control-decomposition-stages-a-fresh-b-bloat-c-active-decay-d-advanced-decay.png"/>
          <p:cNvPicPr>
            <a:picLocks noGrp="1" noChangeAspect="1"/>
          </p:cNvPicPr>
          <p:nvPr>
            <p:ph idx="1"/>
          </p:nvPr>
        </p:nvPicPr>
        <p:blipFill>
          <a:blip r:embed="rId2" cstate="print"/>
          <a:stretch>
            <a:fillRect/>
          </a:stretch>
        </p:blipFill>
        <p:spPr>
          <a:xfrm>
            <a:off x="6735769" y="1717098"/>
            <a:ext cx="4391588" cy="4479925"/>
          </a:xfrm>
        </p:spPr>
      </p:pic>
      <p:sp>
        <p:nvSpPr>
          <p:cNvPr id="4" name="Obdélník 3"/>
          <p:cNvSpPr/>
          <p:nvPr/>
        </p:nvSpPr>
        <p:spPr>
          <a:xfrm>
            <a:off x="6791778" y="6356988"/>
            <a:ext cx="2466509" cy="307777"/>
          </a:xfrm>
          <a:prstGeom prst="rect">
            <a:avLst/>
          </a:prstGeom>
        </p:spPr>
        <p:txBody>
          <a:bodyPr wrap="none">
            <a:spAutoFit/>
          </a:bodyPr>
          <a:lstStyle/>
          <a:p>
            <a:r>
              <a:rPr lang="cs-CZ" sz="1400" dirty="0" smtClean="0">
                <a:solidFill>
                  <a:schemeClr val="bg1"/>
                </a:solidFill>
              </a:rPr>
              <a:t>https://www.researchgate.net/</a:t>
            </a:r>
            <a:endParaRPr lang="cs-CZ" sz="1400" dirty="0">
              <a:solidFill>
                <a:schemeClr val="bg1"/>
              </a:solidFill>
            </a:endParaRPr>
          </a:p>
        </p:txBody>
      </p:sp>
      <p:sp>
        <p:nvSpPr>
          <p:cNvPr id="6" name="Obdélník 5"/>
          <p:cNvSpPr/>
          <p:nvPr/>
        </p:nvSpPr>
        <p:spPr>
          <a:xfrm>
            <a:off x="378691" y="3567654"/>
            <a:ext cx="6096000" cy="646331"/>
          </a:xfrm>
          <a:prstGeom prst="rect">
            <a:avLst/>
          </a:prstGeom>
        </p:spPr>
        <p:txBody>
          <a:bodyPr>
            <a:spAutoFit/>
          </a:bodyPr>
          <a:lstStyle/>
          <a:p>
            <a:r>
              <a:rPr lang="en-US" dirty="0" smtClean="0">
                <a:solidFill>
                  <a:schemeClr val="bg1"/>
                </a:solidFill>
              </a:rPr>
              <a:t>Control decomposition stages: (a) fresh, (b) bloat, (c) active decay, (d) advanced decay, </a:t>
            </a:r>
            <a:endParaRPr lang="en-US"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Methods of estimation of time of death</a:t>
            </a:r>
            <a:endParaRPr lang="en-US" dirty="0"/>
          </a:p>
        </p:txBody>
      </p:sp>
      <p:sp>
        <p:nvSpPr>
          <p:cNvPr id="3" name="Zástupný symbol pro obsah 2"/>
          <p:cNvSpPr>
            <a:spLocks noGrp="1"/>
          </p:cNvSpPr>
          <p:nvPr>
            <p:ph idx="1"/>
          </p:nvPr>
        </p:nvSpPr>
        <p:spPr/>
        <p:txBody>
          <a:bodyPr>
            <a:normAutofit fontScale="70000" lnSpcReduction="20000"/>
          </a:bodyPr>
          <a:lstStyle/>
          <a:p>
            <a:pPr algn="just"/>
            <a:r>
              <a:rPr lang="en-US" dirty="0" smtClean="0"/>
              <a:t>The investigator can estimate the time of death in an animal at various stages of post-mortem changes </a:t>
            </a:r>
            <a:endParaRPr lang="cs-CZ" dirty="0" smtClean="0"/>
          </a:p>
          <a:p>
            <a:pPr algn="just"/>
            <a:r>
              <a:rPr lang="en-US" dirty="0" smtClean="0">
                <a:solidFill>
                  <a:srgbClr val="FFFF00"/>
                </a:solidFill>
              </a:rPr>
              <a:t>Early post-mortem period </a:t>
            </a:r>
            <a:r>
              <a:rPr lang="en-US" dirty="0" smtClean="0"/>
              <a:t>- the time during which the body maintains a temperature above ambient temperature </a:t>
            </a:r>
            <a:endParaRPr lang="cs-CZ" dirty="0" smtClean="0"/>
          </a:p>
          <a:p>
            <a:pPr algn="just"/>
            <a:r>
              <a:rPr lang="en-US" dirty="0" smtClean="0">
                <a:solidFill>
                  <a:srgbClr val="FFFF00"/>
                </a:solidFill>
              </a:rPr>
              <a:t>Late post-mortem time </a:t>
            </a:r>
            <a:r>
              <a:rPr lang="en-US" dirty="0" smtClean="0"/>
              <a:t>- the time during which the body temperature equals the ambient temperature </a:t>
            </a:r>
            <a:endParaRPr lang="cs-CZ" dirty="0" smtClean="0"/>
          </a:p>
          <a:p>
            <a:pPr algn="just"/>
            <a:r>
              <a:rPr lang="en-US" dirty="0" smtClean="0"/>
              <a:t>The determination of the time of death in the early post-mortem period will be based on the main changes (rigor, spots, rectal body temperature, eventually insect activity) </a:t>
            </a:r>
            <a:endParaRPr lang="cs-CZ" dirty="0" smtClean="0"/>
          </a:p>
          <a:p>
            <a:pPr algn="just"/>
            <a:r>
              <a:rPr lang="en-US" dirty="0" smtClean="0"/>
              <a:t>In the late post-mortem period, the methods will mainly be based on insect activity, major changes, and determination of the degree of degradation.</a:t>
            </a:r>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Main </a:t>
            </a:r>
            <a:r>
              <a:rPr lang="en-US" dirty="0" err="1" smtClean="0"/>
              <a:t>postmortal</a:t>
            </a:r>
            <a:r>
              <a:rPr lang="en-US" dirty="0" smtClean="0"/>
              <a:t> changes</a:t>
            </a:r>
            <a:endParaRPr lang="en-US" dirty="0"/>
          </a:p>
        </p:txBody>
      </p:sp>
      <p:sp>
        <p:nvSpPr>
          <p:cNvPr id="3" name="Zástupný symbol pro obsah 2"/>
          <p:cNvSpPr>
            <a:spLocks noGrp="1"/>
          </p:cNvSpPr>
          <p:nvPr>
            <p:ph idx="1"/>
          </p:nvPr>
        </p:nvSpPr>
        <p:spPr/>
        <p:txBody>
          <a:bodyPr>
            <a:normAutofit fontScale="47500" lnSpcReduction="20000"/>
          </a:bodyPr>
          <a:lstStyle/>
          <a:p>
            <a:pPr algn="just"/>
            <a:r>
              <a:rPr lang="en-US" dirty="0" smtClean="0"/>
              <a:t>After death, the body undergoes physical changes such as discoloration, muscle stiffness, body inflation, fluid production, falling off of the upper layer of skin, destruction of soft tissues and later destruction of bones.  </a:t>
            </a:r>
            <a:endParaRPr lang="cs-CZ" dirty="0" smtClean="0"/>
          </a:p>
          <a:p>
            <a:pPr algn="just"/>
            <a:r>
              <a:rPr lang="en-US" dirty="0" smtClean="0"/>
              <a:t>In the early stages of decomposition, posthumous spots appear within 30 minutes after death and fully manifest in humans within 10-12 hours, when they stabilize and cannot be expelled by pressure (stabilization is observed within 12 hours to 3 days). </a:t>
            </a:r>
            <a:endParaRPr lang="cs-CZ" dirty="0" smtClean="0"/>
          </a:p>
          <a:p>
            <a:pPr algn="just"/>
            <a:r>
              <a:rPr lang="en-US" dirty="0" smtClean="0"/>
              <a:t>Post-mortem stiffness occurs 2-6 hours after death, complete in 6-12 hours. </a:t>
            </a:r>
            <a:endParaRPr lang="cs-CZ" dirty="0" smtClean="0"/>
          </a:p>
          <a:p>
            <a:pPr algn="just"/>
            <a:r>
              <a:rPr lang="en-US" dirty="0" smtClean="0"/>
              <a:t>Later, he rigorously retreats with the onset of tissue degradation within 36 hours of postmortem.</a:t>
            </a:r>
            <a:endParaRPr lang="cs-CZ" dirty="0" smtClean="0"/>
          </a:p>
          <a:p>
            <a:pPr algn="just"/>
            <a:r>
              <a:rPr lang="en-US" dirty="0" smtClean="0"/>
              <a:t>The color change around the abdominal cavity to green occurs within about 24-30 hours due to degradation of hemoglobin. </a:t>
            </a:r>
            <a:endParaRPr lang="cs-CZ" dirty="0" smtClean="0"/>
          </a:p>
          <a:p>
            <a:pPr algn="just"/>
            <a:r>
              <a:rPr lang="en-US" dirty="0" smtClean="0"/>
              <a:t>The body cavities and internal organs expand due to the decomposition of gases produced by putrefying bacteria. It usually results in inflation of the abdominal cavity and bulging of eyes and tongue. </a:t>
            </a:r>
            <a:endParaRPr lang="cs-CZ" dirty="0" smtClean="0"/>
          </a:p>
          <a:p>
            <a:pPr algn="just"/>
            <a:r>
              <a:rPr lang="en-US" dirty="0" smtClean="0"/>
              <a:t>The onset of inflation begins within 60-72 hours after death in humans, and may occur sooner or later depending on the environmental conditions and animal species. </a:t>
            </a:r>
            <a:endParaRPr lang="cs-CZ" dirty="0" smtClean="0"/>
          </a:p>
          <a:p>
            <a:pPr algn="just"/>
            <a:r>
              <a:rPr lang="en-US" dirty="0" smtClean="0"/>
              <a:t>Ruminants and herbivores inflate carcasses more quickly than </a:t>
            </a:r>
            <a:r>
              <a:rPr lang="en-US" dirty="0" err="1" smtClean="0"/>
              <a:t>monogastres</a:t>
            </a:r>
            <a:r>
              <a:rPr lang="en-US" dirty="0" smtClean="0"/>
              <a:t> or beasts because of residual microbial activity in GIT.</a:t>
            </a: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62500" lnSpcReduction="20000"/>
          </a:bodyPr>
          <a:lstStyle/>
          <a:p>
            <a:pPr algn="just"/>
            <a:r>
              <a:rPr lang="en-US" dirty="0" smtClean="0"/>
              <a:t>As the skin degrades, the upper layer of the epidermis peels off and the hair may fall off with the peeling skin. </a:t>
            </a:r>
            <a:endParaRPr lang="cs-CZ" dirty="0" smtClean="0"/>
          </a:p>
          <a:p>
            <a:pPr algn="just"/>
            <a:r>
              <a:rPr lang="en-US" dirty="0" smtClean="0"/>
              <a:t>As soft tissues degrade and become more fluid due to autolysis and soft tissue decomposition, red-brown fluid often flows from the oral cavity, nasal cavity and anus, or other body openings. </a:t>
            </a:r>
            <a:endParaRPr lang="cs-CZ" dirty="0" smtClean="0"/>
          </a:p>
          <a:p>
            <a:pPr algn="just"/>
            <a:r>
              <a:rPr lang="en-US" dirty="0" smtClean="0"/>
              <a:t>In some cases, pink discoloration of teeth may occur in dogs approximately 3 weeks after death. </a:t>
            </a:r>
            <a:endParaRPr lang="cs-CZ" dirty="0" smtClean="0"/>
          </a:p>
          <a:p>
            <a:pPr algn="just"/>
            <a:r>
              <a:rPr lang="en-US" dirty="0" smtClean="0"/>
              <a:t>Within a few days or weeks after death, there is often significant tissue destruction by insect activity. </a:t>
            </a:r>
            <a:endParaRPr lang="cs-CZ" dirty="0" smtClean="0"/>
          </a:p>
          <a:p>
            <a:pPr algn="just"/>
            <a:r>
              <a:rPr lang="en-US" dirty="0" smtClean="0"/>
              <a:t>Further destruction and degradation of tissues by insects or scavengers is extremely variable, in many cases resulting in </a:t>
            </a:r>
            <a:r>
              <a:rPr lang="en-US" dirty="0" err="1" smtClean="0"/>
              <a:t>sclerotization</a:t>
            </a:r>
            <a:r>
              <a:rPr lang="en-US" dirty="0" smtClean="0"/>
              <a:t> within weeks or months after death.  </a:t>
            </a:r>
            <a:endParaRPr lang="cs-CZ" dirty="0" smtClean="0"/>
          </a:p>
          <a:p>
            <a:pPr algn="just"/>
            <a:r>
              <a:rPr lang="en-US" dirty="0" smtClean="0"/>
              <a:t>The rate and degree of decomposition depends largely on ambient temperature - faster with higher temperature, slower with lower ambient temperature.</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43E1A89-EB64-4B59-A0A5-C33EFDE82F74}"/>
              </a:ext>
            </a:extLst>
          </p:cNvPr>
          <p:cNvSpPr>
            <a:spLocks noGrp="1"/>
          </p:cNvSpPr>
          <p:nvPr>
            <p:ph type="title"/>
          </p:nvPr>
        </p:nvSpPr>
        <p:spPr/>
        <p:txBody>
          <a:bodyPr>
            <a:normAutofit/>
          </a:bodyPr>
          <a:lstStyle/>
          <a:p>
            <a:r>
              <a:rPr lang="en-US" dirty="0" smtClean="0"/>
              <a:t>Legislation </a:t>
            </a:r>
            <a:endParaRPr lang="en-US" dirty="0"/>
          </a:p>
        </p:txBody>
      </p:sp>
      <p:sp>
        <p:nvSpPr>
          <p:cNvPr id="3" name="Zástupný symbol pro obsah 2">
            <a:extLst>
              <a:ext uri="{FF2B5EF4-FFF2-40B4-BE49-F238E27FC236}">
                <a16:creationId xmlns="" xmlns:a16="http://schemas.microsoft.com/office/drawing/2014/main" id="{15F65D9E-CA32-4D49-982F-76249E87B9E9}"/>
              </a:ext>
            </a:extLst>
          </p:cNvPr>
          <p:cNvSpPr>
            <a:spLocks noGrp="1"/>
          </p:cNvSpPr>
          <p:nvPr>
            <p:ph idx="1"/>
          </p:nvPr>
        </p:nvSpPr>
        <p:spPr/>
        <p:txBody>
          <a:bodyPr/>
          <a:lstStyle/>
          <a:p>
            <a:r>
              <a:rPr lang="en-US" dirty="0" smtClean="0"/>
              <a:t>Act on animal protection against cruelty</a:t>
            </a:r>
          </a:p>
          <a:p>
            <a:r>
              <a:rPr lang="en-US" dirty="0" smtClean="0"/>
              <a:t>Act on veterinary care</a:t>
            </a:r>
            <a:endParaRPr lang="en-US" dirty="0" smtClean="0"/>
          </a:p>
          <a:p>
            <a:r>
              <a:rPr lang="en-US" dirty="0" smtClean="0"/>
              <a:t>Act on crime offences</a:t>
            </a:r>
            <a:endParaRPr lang="en-US" dirty="0" smtClean="0"/>
          </a:p>
          <a:p>
            <a:r>
              <a:rPr lang="en-US" dirty="0" smtClean="0"/>
              <a:t>Act on experts </a:t>
            </a:r>
          </a:p>
          <a:p>
            <a:endParaRPr lang="cs-CZ" dirty="0"/>
          </a:p>
          <a:p>
            <a:endParaRPr lang="cs-CZ" dirty="0"/>
          </a:p>
          <a:p>
            <a:endParaRPr lang="cs-CZ" dirty="0"/>
          </a:p>
        </p:txBody>
      </p:sp>
    </p:spTree>
    <p:extLst>
      <p:ext uri="{BB962C8B-B14F-4D97-AF65-F5344CB8AC3E}">
        <p14:creationId xmlns:p14="http://schemas.microsoft.com/office/powerpoint/2010/main" val="2983981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What method is best to use?</a:t>
            </a:r>
            <a:endParaRPr lang="en-US" dirty="0"/>
          </a:p>
        </p:txBody>
      </p:sp>
      <p:sp>
        <p:nvSpPr>
          <p:cNvPr id="3" name="Zástupný symbol pro obsah 2"/>
          <p:cNvSpPr>
            <a:spLocks noGrp="1"/>
          </p:cNvSpPr>
          <p:nvPr>
            <p:ph idx="1"/>
          </p:nvPr>
        </p:nvSpPr>
        <p:spPr/>
        <p:txBody>
          <a:bodyPr>
            <a:normAutofit fontScale="77500" lnSpcReduction="20000"/>
          </a:bodyPr>
          <a:lstStyle/>
          <a:p>
            <a:pPr algn="just"/>
            <a:r>
              <a:rPr lang="en-US" dirty="0" smtClean="0"/>
              <a:t>To determine the time of death it is necessary to look at the body without being moved and without disturbing other evidence. </a:t>
            </a:r>
            <a:endParaRPr lang="cs-CZ" dirty="0" smtClean="0"/>
          </a:p>
          <a:p>
            <a:pPr algn="just"/>
            <a:r>
              <a:rPr lang="en-US" dirty="0" smtClean="0"/>
              <a:t>It is necessary to evaluate the position of the body, to examine the body parts with and without hair for the presence of posthumous spots. </a:t>
            </a:r>
            <a:endParaRPr lang="cs-CZ" dirty="0" smtClean="0"/>
          </a:p>
          <a:p>
            <a:pPr algn="just"/>
            <a:r>
              <a:rPr lang="en-US" dirty="0" smtClean="0"/>
              <a:t>This will also detect post-mortem body posture if the spots are not in the lowest localized parts of the body. </a:t>
            </a:r>
            <a:endParaRPr lang="cs-CZ" dirty="0" smtClean="0"/>
          </a:p>
          <a:p>
            <a:pPr algn="just"/>
            <a:r>
              <a:rPr lang="en-US" dirty="0" smtClean="0"/>
              <a:t>Evaluate visually inflating the body, bulging the eyes for leaking purple liquid from body openings, skin color changes, tissue destruction, etc. </a:t>
            </a:r>
            <a:endParaRPr lang="cs-CZ" dirty="0" smtClean="0"/>
          </a:p>
          <a:p>
            <a:pPr algn="just"/>
            <a:r>
              <a:rPr lang="en-US" dirty="0" smtClean="0"/>
              <a:t>There should always be a description and photo documentation</a:t>
            </a:r>
            <a:endParaRPr lang="cs-CZ"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Methods based on eye changes</a:t>
            </a:r>
            <a:endParaRPr lang="en-US" dirty="0"/>
          </a:p>
        </p:txBody>
      </p:sp>
      <p:sp>
        <p:nvSpPr>
          <p:cNvPr id="3" name="Zástupný symbol pro obsah 2"/>
          <p:cNvSpPr>
            <a:spLocks noGrp="1"/>
          </p:cNvSpPr>
          <p:nvPr>
            <p:ph idx="1"/>
          </p:nvPr>
        </p:nvSpPr>
        <p:spPr/>
        <p:txBody>
          <a:bodyPr>
            <a:normAutofit fontScale="92500" lnSpcReduction="20000"/>
          </a:bodyPr>
          <a:lstStyle/>
          <a:p>
            <a:pPr algn="just"/>
            <a:r>
              <a:rPr lang="en-US" dirty="0" smtClean="0"/>
              <a:t>One group of methods to determine the time of death is based on physical changes in the eye. </a:t>
            </a:r>
            <a:endParaRPr lang="cs-CZ" dirty="0" smtClean="0"/>
          </a:p>
          <a:p>
            <a:pPr algn="just"/>
            <a:r>
              <a:rPr lang="en-US" dirty="0" smtClean="0"/>
              <a:t>Changes in the eye are, for example: corneal opacity, </a:t>
            </a:r>
            <a:r>
              <a:rPr lang="en-US" dirty="0" err="1" smtClean="0"/>
              <a:t>pupillary</a:t>
            </a:r>
            <a:r>
              <a:rPr lang="en-US" dirty="0" smtClean="0"/>
              <a:t> diameter, changes in the retinal vessels, change in the color of the retina, intraocular pressure. </a:t>
            </a:r>
            <a:endParaRPr lang="cs-CZ" dirty="0" smtClean="0"/>
          </a:p>
          <a:p>
            <a:pPr algn="just"/>
            <a:r>
              <a:rPr lang="en-US" dirty="0" smtClean="0"/>
              <a:t>Corneal opacity increases markedly after 8 hours post-mortem. </a:t>
            </a:r>
            <a:endParaRPr lang="cs-CZ" dirty="0" smtClean="0"/>
          </a:p>
          <a:p>
            <a:pPr algn="just"/>
            <a:r>
              <a:rPr lang="en-US" dirty="0" smtClean="0"/>
              <a:t>Intraocular pressure decreases during the first 12 hours after death (measured by hand </a:t>
            </a:r>
            <a:r>
              <a:rPr lang="en-US" dirty="0" err="1" smtClean="0"/>
              <a:t>tonometer</a:t>
            </a:r>
            <a:r>
              <a:rPr lang="en-US" dirty="0" smtClean="0"/>
              <a:t>).</a:t>
            </a:r>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descr="prop-iop-tono-pen-step-5-8121-article.png"/>
          <p:cNvPicPr>
            <a:picLocks noGrp="1" noChangeAspect="1"/>
          </p:cNvPicPr>
          <p:nvPr>
            <p:ph idx="1"/>
          </p:nvPr>
        </p:nvPicPr>
        <p:blipFill>
          <a:blip r:embed="rId2" cstate="print"/>
          <a:stretch>
            <a:fillRect/>
          </a:stretch>
        </p:blipFill>
        <p:spPr>
          <a:xfrm>
            <a:off x="3364921" y="2185409"/>
            <a:ext cx="5905500" cy="3543300"/>
          </a:xfrm>
        </p:spPr>
      </p:pic>
      <p:sp>
        <p:nvSpPr>
          <p:cNvPr id="4" name="Obdélník 3"/>
          <p:cNvSpPr/>
          <p:nvPr/>
        </p:nvSpPr>
        <p:spPr>
          <a:xfrm>
            <a:off x="9008762" y="6245721"/>
            <a:ext cx="2584618" cy="307777"/>
          </a:xfrm>
          <a:prstGeom prst="rect">
            <a:avLst/>
          </a:prstGeom>
        </p:spPr>
        <p:txBody>
          <a:bodyPr wrap="none">
            <a:spAutoFit/>
          </a:bodyPr>
          <a:lstStyle/>
          <a:p>
            <a:r>
              <a:rPr lang="cs-CZ" sz="1400" dirty="0" smtClean="0">
                <a:solidFill>
                  <a:schemeClr val="bg1"/>
                </a:solidFill>
              </a:rPr>
              <a:t>https://www.cliniciansbrief.com/</a:t>
            </a:r>
            <a:endParaRPr lang="cs-CZ" sz="1400"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Methods based on measuring temperature</a:t>
            </a:r>
            <a:endParaRPr lang="en-US" dirty="0"/>
          </a:p>
        </p:txBody>
      </p:sp>
      <p:sp>
        <p:nvSpPr>
          <p:cNvPr id="3" name="Zástupný symbol pro obsah 2"/>
          <p:cNvSpPr>
            <a:spLocks noGrp="1"/>
          </p:cNvSpPr>
          <p:nvPr>
            <p:ph idx="1"/>
          </p:nvPr>
        </p:nvSpPr>
        <p:spPr/>
        <p:txBody>
          <a:bodyPr>
            <a:normAutofit fontScale="55000" lnSpcReduction="20000"/>
          </a:bodyPr>
          <a:lstStyle/>
          <a:p>
            <a:pPr algn="just"/>
            <a:r>
              <a:rPr lang="en-US" dirty="0" smtClean="0"/>
              <a:t>Very </a:t>
            </a:r>
            <a:r>
              <a:rPr lang="en-US" dirty="0" smtClean="0"/>
              <a:t>limited data from carcass cooling studies, mainly human body cooling studies </a:t>
            </a:r>
            <a:endParaRPr lang="cs-CZ" dirty="0" smtClean="0"/>
          </a:p>
          <a:p>
            <a:pPr algn="just"/>
            <a:r>
              <a:rPr lang="en-US" dirty="0" smtClean="0"/>
              <a:t>Most studies are in humans, pigs and dogs, from which we try to deduce cooling in other species </a:t>
            </a:r>
            <a:endParaRPr lang="cs-CZ" dirty="0" smtClean="0"/>
          </a:p>
          <a:p>
            <a:pPr algn="just"/>
            <a:r>
              <a:rPr lang="en-US" dirty="0" smtClean="0">
                <a:solidFill>
                  <a:srgbClr val="FFFF00"/>
                </a:solidFill>
              </a:rPr>
              <a:t>3 methods with temperature measurement </a:t>
            </a:r>
            <a:endParaRPr lang="cs-CZ" dirty="0" smtClean="0">
              <a:solidFill>
                <a:srgbClr val="FFFF00"/>
              </a:solidFill>
            </a:endParaRPr>
          </a:p>
          <a:p>
            <a:pPr algn="just"/>
            <a:r>
              <a:rPr lang="en-US" dirty="0" smtClean="0">
                <a:solidFill>
                  <a:srgbClr val="FFFF00"/>
                </a:solidFill>
              </a:rPr>
              <a:t>Method 1: </a:t>
            </a:r>
            <a:r>
              <a:rPr lang="en-US" dirty="0" smtClean="0"/>
              <a:t>the body cools 1 degree every hour post-mortem + a factor of 3 hours to count </a:t>
            </a:r>
            <a:endParaRPr lang="cs-CZ" dirty="0" smtClean="0"/>
          </a:p>
          <a:p>
            <a:pPr lvl="1" algn="just"/>
            <a:r>
              <a:rPr lang="en-US" dirty="0" smtClean="0"/>
              <a:t>PMI (hours) = 37- rectal temperature +3 </a:t>
            </a:r>
            <a:endParaRPr lang="cs-CZ" dirty="0" smtClean="0"/>
          </a:p>
          <a:p>
            <a:pPr algn="just"/>
            <a:r>
              <a:rPr lang="en-US" dirty="0" smtClean="0">
                <a:solidFill>
                  <a:srgbClr val="FFFF00"/>
                </a:solidFill>
              </a:rPr>
              <a:t>2nd method </a:t>
            </a:r>
            <a:r>
              <a:rPr lang="en-US" dirty="0" smtClean="0"/>
              <a:t>is based on an average body cooling of 1.5 -2 degrees F (0.83-1.11 degrees Celsius) for the first 12 hours and later 0.55 </a:t>
            </a:r>
            <a:r>
              <a:rPr lang="en-US" dirty="0" smtClean="0"/>
              <a:t>°C </a:t>
            </a:r>
            <a:r>
              <a:rPr lang="en-US" dirty="0" smtClean="0"/>
              <a:t>(1F) each hour </a:t>
            </a:r>
            <a:endParaRPr lang="cs-CZ" dirty="0" smtClean="0"/>
          </a:p>
          <a:p>
            <a:pPr lvl="1" algn="just"/>
            <a:r>
              <a:rPr lang="en-US" dirty="0" smtClean="0"/>
              <a:t>PMI (hours) = 98.6 F - rectal temperature F / 1.5 or 37 </a:t>
            </a:r>
            <a:r>
              <a:rPr lang="en-US" dirty="0" smtClean="0"/>
              <a:t>°C</a:t>
            </a:r>
            <a:r>
              <a:rPr lang="cs-CZ" dirty="0" smtClean="0"/>
              <a:t> </a:t>
            </a:r>
            <a:r>
              <a:rPr lang="en-US" dirty="0" smtClean="0"/>
              <a:t>- </a:t>
            </a:r>
            <a:r>
              <a:rPr lang="en-US" dirty="0" smtClean="0"/>
              <a:t>rectal temperature </a:t>
            </a:r>
            <a:r>
              <a:rPr lang="en-US" dirty="0" smtClean="0"/>
              <a:t>°C </a:t>
            </a:r>
            <a:r>
              <a:rPr lang="en-US" dirty="0" smtClean="0"/>
              <a:t>/ 0.83 </a:t>
            </a:r>
            <a:endParaRPr lang="cs-CZ" dirty="0" smtClean="0"/>
          </a:p>
          <a:p>
            <a:pPr algn="just"/>
            <a:r>
              <a:rPr lang="en-US" dirty="0" smtClean="0"/>
              <a:t> For the first two methods, in animals whose normal temperature is other than human 37 degrees.</a:t>
            </a:r>
            <a:endParaRPr lang="cs-CZ" dirty="0" smtClean="0"/>
          </a:p>
          <a:p>
            <a:pPr algn="just"/>
            <a:r>
              <a:rPr lang="en-US" dirty="0" smtClean="0"/>
              <a:t> It can be replaced, depending on the species, with a species-specific temperature. </a:t>
            </a:r>
            <a:endParaRPr lang="cs-CZ" dirty="0" smtClean="0"/>
          </a:p>
          <a:p>
            <a:pPr algn="just"/>
            <a:r>
              <a:rPr lang="en-US" dirty="0" smtClean="0">
                <a:solidFill>
                  <a:srgbClr val="FFFF00"/>
                </a:solidFill>
              </a:rPr>
              <a:t>The third method </a:t>
            </a:r>
            <a:r>
              <a:rPr lang="en-US" dirty="0" smtClean="0"/>
              <a:t>is based on more complex models presented in the form of tables called </a:t>
            </a:r>
            <a:r>
              <a:rPr lang="en-US" dirty="0" err="1" smtClean="0"/>
              <a:t>Henssge's</a:t>
            </a:r>
            <a:r>
              <a:rPr lang="en-US" dirty="0" smtClean="0"/>
              <a:t> </a:t>
            </a:r>
            <a:r>
              <a:rPr lang="en-US" dirty="0" err="1" smtClean="0"/>
              <a:t>nomogram</a:t>
            </a:r>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Henssge</a:t>
            </a:r>
            <a:r>
              <a:rPr lang="cs-CZ" dirty="0" smtClean="0"/>
              <a:t>´s nomogram</a:t>
            </a:r>
            <a:endParaRPr lang="cs-CZ" dirty="0"/>
          </a:p>
        </p:txBody>
      </p:sp>
      <p:pic>
        <p:nvPicPr>
          <p:cNvPr id="5" name="Zástupný symbol pro obsah 4" descr="Henssge’+nomogram+for+determination+of+PMI.jpg"/>
          <p:cNvPicPr>
            <a:picLocks noGrp="1" noChangeAspect="1"/>
          </p:cNvPicPr>
          <p:nvPr>
            <p:ph idx="1"/>
          </p:nvPr>
        </p:nvPicPr>
        <p:blipFill>
          <a:blip r:embed="rId2" cstate="print"/>
          <a:stretch>
            <a:fillRect/>
          </a:stretch>
        </p:blipFill>
        <p:spPr>
          <a:xfrm>
            <a:off x="569384" y="1717097"/>
            <a:ext cx="5973233" cy="4479925"/>
          </a:xfrm>
        </p:spPr>
      </p:pic>
      <p:sp>
        <p:nvSpPr>
          <p:cNvPr id="4" name="Obdélník 3"/>
          <p:cNvSpPr/>
          <p:nvPr/>
        </p:nvSpPr>
        <p:spPr>
          <a:xfrm>
            <a:off x="916816" y="6337517"/>
            <a:ext cx="2639184" cy="276999"/>
          </a:xfrm>
          <a:prstGeom prst="rect">
            <a:avLst/>
          </a:prstGeom>
        </p:spPr>
        <p:txBody>
          <a:bodyPr wrap="none">
            <a:spAutoFit/>
          </a:bodyPr>
          <a:lstStyle/>
          <a:p>
            <a:r>
              <a:rPr lang="cs-CZ" sz="1200" dirty="0" smtClean="0">
                <a:solidFill>
                  <a:schemeClr val="bg1"/>
                </a:solidFill>
              </a:rPr>
              <a:t>https://slideplayer.com/slide/4149993/</a:t>
            </a:r>
            <a:endParaRPr lang="cs-CZ" sz="1200" dirty="0">
              <a:solidFill>
                <a:schemeClr val="bg1"/>
              </a:solidFill>
            </a:endParaRPr>
          </a:p>
        </p:txBody>
      </p:sp>
      <p:sp>
        <p:nvSpPr>
          <p:cNvPr id="6" name="Obdélník 5"/>
          <p:cNvSpPr/>
          <p:nvPr/>
        </p:nvSpPr>
        <p:spPr>
          <a:xfrm>
            <a:off x="7398326" y="2219144"/>
            <a:ext cx="4291165" cy="923330"/>
          </a:xfrm>
          <a:prstGeom prst="rect">
            <a:avLst/>
          </a:prstGeom>
        </p:spPr>
        <p:txBody>
          <a:bodyPr wrap="square">
            <a:spAutoFit/>
          </a:bodyPr>
          <a:lstStyle/>
          <a:p>
            <a:pPr algn="just"/>
            <a:r>
              <a:rPr lang="en-US" dirty="0" err="1" smtClean="0">
                <a:solidFill>
                  <a:schemeClr val="bg1"/>
                </a:solidFill>
              </a:rPr>
              <a:t>Nomogram</a:t>
            </a:r>
            <a:r>
              <a:rPr lang="en-US" dirty="0" smtClean="0">
                <a:solidFill>
                  <a:schemeClr val="bg1"/>
                </a:solidFill>
              </a:rPr>
              <a:t> includes rectal temperature, surrounding temperature and body weigh</a:t>
            </a:r>
            <a:r>
              <a:rPr lang="cs-CZ" dirty="0" smtClean="0">
                <a:solidFill>
                  <a:schemeClr val="bg1"/>
                </a:solidFill>
              </a:rPr>
              <a:t>t</a:t>
            </a:r>
            <a:r>
              <a:rPr lang="en-US" dirty="0" smtClean="0">
                <a:solidFill>
                  <a:schemeClr val="bg1"/>
                </a:solidFill>
              </a:rPr>
              <a:t> estimation.</a:t>
            </a:r>
            <a:endParaRPr lang="en-US"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Studies of PMI on animals</a:t>
            </a:r>
            <a:endParaRPr lang="en-US" dirty="0"/>
          </a:p>
        </p:txBody>
      </p:sp>
      <p:sp>
        <p:nvSpPr>
          <p:cNvPr id="3" name="Zástupný symbol pro obsah 2"/>
          <p:cNvSpPr>
            <a:spLocks noGrp="1"/>
          </p:cNvSpPr>
          <p:nvPr>
            <p:ph idx="1"/>
          </p:nvPr>
        </p:nvSpPr>
        <p:spPr/>
        <p:txBody>
          <a:bodyPr>
            <a:normAutofit fontScale="85000" lnSpcReduction="20000"/>
          </a:bodyPr>
          <a:lstStyle/>
          <a:p>
            <a:pPr algn="just"/>
            <a:r>
              <a:rPr lang="en-US" dirty="0" smtClean="0"/>
              <a:t>Animal studies: in dogs, the rectal temperature decreases by 0.5 C every hour</a:t>
            </a:r>
            <a:r>
              <a:rPr lang="cs-CZ" dirty="0" smtClean="0"/>
              <a:t> </a:t>
            </a:r>
          </a:p>
          <a:p>
            <a:pPr algn="just"/>
            <a:r>
              <a:rPr lang="en-US" dirty="0" smtClean="0"/>
              <a:t>Investigators should take into account that there is up to a 2 hour error margin during the first 6 hours of post-mortem, at least a 3 hour error margin over the next 14 hours, and at least 4.5 hours error margin within the next 10 hours after death. </a:t>
            </a:r>
            <a:endParaRPr lang="cs-CZ" dirty="0" smtClean="0"/>
          </a:p>
          <a:p>
            <a:pPr algn="just"/>
            <a:r>
              <a:rPr lang="en-US" dirty="0" smtClean="0"/>
              <a:t>More modern temperature-based methods utilize eye and ear temperature measurements to refine the death time. </a:t>
            </a:r>
            <a:endParaRPr lang="cs-CZ" dirty="0" smtClean="0"/>
          </a:p>
          <a:p>
            <a:pPr algn="just"/>
            <a:r>
              <a:rPr lang="en-US" dirty="0" smtClean="0"/>
              <a:t>Measurement in the eye shows a faster temperature drop than rectal temperature and was not affected by body weight.</a:t>
            </a:r>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Practice on crime scene</a:t>
            </a:r>
            <a:endParaRPr lang="en-US" dirty="0"/>
          </a:p>
        </p:txBody>
      </p:sp>
      <p:sp>
        <p:nvSpPr>
          <p:cNvPr id="3" name="Zástupný symbol pro obsah 2"/>
          <p:cNvSpPr>
            <a:spLocks noGrp="1"/>
          </p:cNvSpPr>
          <p:nvPr>
            <p:ph idx="1"/>
          </p:nvPr>
        </p:nvSpPr>
        <p:spPr/>
        <p:txBody>
          <a:bodyPr/>
          <a:lstStyle/>
          <a:p>
            <a:pPr algn="just"/>
            <a:r>
              <a:rPr lang="en-US" dirty="0" smtClean="0"/>
              <a:t>Equipment: Digital thermometer, body weight measurement equipment, calculator and </a:t>
            </a:r>
            <a:r>
              <a:rPr lang="en-US" dirty="0" err="1" smtClean="0"/>
              <a:t>nomogram</a:t>
            </a:r>
            <a:endParaRPr lang="cs-CZ" dirty="0" smtClean="0"/>
          </a:p>
          <a:p>
            <a:pPr algn="just"/>
            <a:r>
              <a:rPr lang="en-US" dirty="0" smtClean="0"/>
              <a:t>Initiation of the investigation: measuring the temperature in the rectum, measuring the temperature of the environment, estimating the body weight, recording the environmental conditions</a:t>
            </a:r>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Entomology</a:t>
            </a:r>
            <a:endParaRPr lang="cs-CZ" dirty="0"/>
          </a:p>
        </p:txBody>
      </p:sp>
      <p:sp>
        <p:nvSpPr>
          <p:cNvPr id="3" name="Zástupný symbol pro obsah 2"/>
          <p:cNvSpPr>
            <a:spLocks noGrp="1"/>
          </p:cNvSpPr>
          <p:nvPr>
            <p:ph idx="1"/>
          </p:nvPr>
        </p:nvSpPr>
        <p:spPr/>
        <p:txBody>
          <a:bodyPr>
            <a:normAutofit fontScale="62500" lnSpcReduction="20000"/>
          </a:bodyPr>
          <a:lstStyle/>
          <a:p>
            <a:pPr algn="just"/>
            <a:r>
              <a:rPr lang="en-US" dirty="0" smtClean="0"/>
              <a:t>The evaluation of insect activity and carcass development cycle can be performed in the person with the best estimate of death. </a:t>
            </a:r>
            <a:endParaRPr lang="cs-CZ" dirty="0" smtClean="0"/>
          </a:p>
          <a:p>
            <a:pPr algn="just"/>
            <a:r>
              <a:rPr lang="en-US" dirty="0" smtClean="0"/>
              <a:t>Necessary knowledge of insect developmental cycle, its stage and preservation for later investigation by a specialist - entomologist. </a:t>
            </a:r>
            <a:endParaRPr lang="cs-CZ" dirty="0" smtClean="0"/>
          </a:p>
          <a:p>
            <a:pPr algn="just"/>
            <a:r>
              <a:rPr lang="en-US" dirty="0" smtClean="0"/>
              <a:t>It is possible that whenever insects can be inhabited. </a:t>
            </a:r>
            <a:endParaRPr lang="cs-CZ" dirty="0" smtClean="0"/>
          </a:p>
          <a:p>
            <a:pPr algn="just"/>
            <a:r>
              <a:rPr lang="en-US" dirty="0" smtClean="0"/>
              <a:t>The development of information on tactical dependence on the surrounding conditions can be expected and the weather information that has been found. </a:t>
            </a:r>
            <a:endParaRPr lang="cs-CZ" dirty="0" smtClean="0"/>
          </a:p>
          <a:p>
            <a:pPr algn="just"/>
            <a:r>
              <a:rPr lang="en-US" dirty="0" smtClean="0"/>
              <a:t>Entomology occurs just entomologists and is outside the range of interesting veterinary forensic investigators. </a:t>
            </a:r>
            <a:endParaRPr lang="cs-CZ" dirty="0" smtClean="0"/>
          </a:p>
          <a:p>
            <a:pPr algn="just"/>
            <a:r>
              <a:rPr lang="en-US" dirty="0" smtClean="0"/>
              <a:t>PRACTICE: pliers, spoon, brush, scoop, mesh, paper bags for proofs, stickers, 70-95% ethanol, dry ice, sawdust, thermometer</a:t>
            </a:r>
            <a:r>
              <a:rPr lang="cs-CZ" dirty="0" smtClean="0"/>
              <a:t> </a:t>
            </a:r>
          </a:p>
          <a:p>
            <a:pPr algn="just">
              <a:buNone/>
            </a:pPr>
            <a:r>
              <a:rPr lang="cs-CZ" dirty="0" smtClean="0"/>
              <a:t> </a:t>
            </a:r>
          </a:p>
          <a:p>
            <a:pPr algn="just"/>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pPr algn="r"/>
            <a:r>
              <a:rPr lang="cs-CZ" dirty="0" smtClean="0">
                <a:solidFill>
                  <a:srgbClr val="FBE543"/>
                </a:solidFill>
              </a:rPr>
              <a:t>Entomology </a:t>
            </a:r>
            <a:endParaRPr lang="cs-CZ" dirty="0">
              <a:solidFill>
                <a:srgbClr val="FBE543"/>
              </a:solidFill>
            </a:endParaRPr>
          </a:p>
        </p:txBody>
      </p:sp>
      <p:pic>
        <p:nvPicPr>
          <p:cNvPr id="5" name="Zástupný symbol pro obsah 4" descr="Some_image.width-1600.622e84a.jpg"/>
          <p:cNvPicPr>
            <a:picLocks noGrp="1" noChangeAspect="1"/>
          </p:cNvPicPr>
          <p:nvPr>
            <p:ph sz="half" idx="1"/>
          </p:nvPr>
        </p:nvPicPr>
        <p:blipFill>
          <a:blip r:embed="rId2" cstate="print"/>
          <a:stretch>
            <a:fillRect/>
          </a:stretch>
        </p:blipFill>
        <p:spPr>
          <a:xfrm>
            <a:off x="609600" y="1843881"/>
            <a:ext cx="5426784" cy="4038600"/>
          </a:xfrm>
        </p:spPr>
      </p:pic>
      <p:pic>
        <p:nvPicPr>
          <p:cNvPr id="8" name="Zástupný symbol pro obsah 7" descr="Some_image.width-1600.7a33905.jpg"/>
          <p:cNvPicPr>
            <a:picLocks noGrp="1" noChangeAspect="1"/>
          </p:cNvPicPr>
          <p:nvPr>
            <p:ph sz="half" idx="2"/>
          </p:nvPr>
        </p:nvPicPr>
        <p:blipFill>
          <a:blip r:embed="rId3" cstate="print"/>
          <a:stretch>
            <a:fillRect/>
          </a:stretch>
        </p:blipFill>
        <p:spPr>
          <a:xfrm>
            <a:off x="6197600" y="1843881"/>
            <a:ext cx="5384800" cy="4038600"/>
          </a:xfrm>
        </p:spPr>
      </p:pic>
      <p:sp>
        <p:nvSpPr>
          <p:cNvPr id="4" name="Obdélník 3"/>
          <p:cNvSpPr/>
          <p:nvPr/>
        </p:nvSpPr>
        <p:spPr>
          <a:xfrm>
            <a:off x="3051496" y="6355999"/>
            <a:ext cx="5046299" cy="276999"/>
          </a:xfrm>
          <a:prstGeom prst="rect">
            <a:avLst/>
          </a:prstGeom>
        </p:spPr>
        <p:txBody>
          <a:bodyPr wrap="square">
            <a:spAutoFit/>
          </a:bodyPr>
          <a:lstStyle/>
          <a:p>
            <a:r>
              <a:rPr lang="cs-CZ" sz="1200" dirty="0" smtClean="0">
                <a:solidFill>
                  <a:schemeClr val="bg1"/>
                </a:solidFill>
              </a:rPr>
              <a:t>https://australianmuseum.net.au/learn/science/stages-of-decomposition/</a:t>
            </a:r>
            <a:endParaRPr lang="cs-CZ" sz="1200"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Sources:</a:t>
            </a:r>
            <a:endParaRPr lang="en-US" dirty="0"/>
          </a:p>
        </p:txBody>
      </p:sp>
      <p:sp>
        <p:nvSpPr>
          <p:cNvPr id="3" name="Zástupný symbol pro obsah 2"/>
          <p:cNvSpPr>
            <a:spLocks noGrp="1"/>
          </p:cNvSpPr>
          <p:nvPr>
            <p:ph idx="1"/>
          </p:nvPr>
        </p:nvSpPr>
        <p:spPr/>
        <p:txBody>
          <a:bodyPr/>
          <a:lstStyle/>
          <a:p>
            <a:endParaRPr lang="cs-CZ" dirty="0"/>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600" y="1971040"/>
            <a:ext cx="6035040" cy="4526280"/>
          </a:xfrm>
          <a:prstGeom prst="rect">
            <a:avLst/>
          </a:prstGeom>
        </p:spPr>
      </p:pic>
    </p:spTree>
    <p:extLst>
      <p:ext uri="{BB962C8B-B14F-4D97-AF65-F5344CB8AC3E}">
        <p14:creationId xmlns:p14="http://schemas.microsoft.com/office/powerpoint/2010/main" val="2405472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22A61B6E-D898-4B4B-B69E-260749967170}"/>
              </a:ext>
            </a:extLst>
          </p:cNvPr>
          <p:cNvSpPr>
            <a:spLocks noGrp="1"/>
          </p:cNvSpPr>
          <p:nvPr>
            <p:ph type="title"/>
          </p:nvPr>
        </p:nvSpPr>
        <p:spPr/>
        <p:txBody>
          <a:bodyPr/>
          <a:lstStyle/>
          <a:p>
            <a:r>
              <a:rPr lang="en-US" dirty="0" smtClean="0"/>
              <a:t>Just an animal?</a:t>
            </a:r>
            <a:endParaRPr lang="en-US" dirty="0"/>
          </a:p>
        </p:txBody>
      </p:sp>
      <p:sp>
        <p:nvSpPr>
          <p:cNvPr id="3" name="Zástupný symbol pro obsah 2">
            <a:extLst>
              <a:ext uri="{FF2B5EF4-FFF2-40B4-BE49-F238E27FC236}">
                <a16:creationId xmlns="" xmlns:a16="http://schemas.microsoft.com/office/drawing/2014/main" id="{4B4E9066-0593-4C55-9857-DD8AC1BD6EBC}"/>
              </a:ext>
            </a:extLst>
          </p:cNvPr>
          <p:cNvSpPr>
            <a:spLocks noGrp="1"/>
          </p:cNvSpPr>
          <p:nvPr>
            <p:ph idx="1"/>
          </p:nvPr>
        </p:nvSpPr>
        <p:spPr/>
        <p:txBody>
          <a:bodyPr>
            <a:normAutofit fontScale="77500" lnSpcReduction="20000"/>
          </a:bodyPr>
          <a:lstStyle/>
          <a:p>
            <a:r>
              <a:rPr lang="en-US" dirty="0" smtClean="0"/>
              <a:t>Cases of cruelty to animals are undervalued and often not reported</a:t>
            </a:r>
          </a:p>
          <a:p>
            <a:r>
              <a:rPr lang="en-US" dirty="0" smtClean="0"/>
              <a:t>Obligation of veterinarians?</a:t>
            </a:r>
          </a:p>
          <a:p>
            <a:r>
              <a:rPr lang="en-US" dirty="0" smtClean="0"/>
              <a:t>Prevention of other crimes (abuse of children, people…)</a:t>
            </a:r>
          </a:p>
          <a:p>
            <a:r>
              <a:rPr lang="en-US" dirty="0" smtClean="0"/>
              <a:t>Abuse cannot be accepted - there is no "just an animal" excuse</a:t>
            </a:r>
          </a:p>
          <a:p>
            <a:r>
              <a:rPr lang="en-US" dirty="0" smtClean="0"/>
              <a:t>Each case evokes emotions in people:</a:t>
            </a:r>
          </a:p>
          <a:p>
            <a:pPr marL="1276336" lvl="1" indent="-742950">
              <a:buFont typeface="+mj-lt"/>
              <a:buAutoNum type="arabicPeriod"/>
            </a:pPr>
            <a:r>
              <a:rPr lang="en-US" dirty="0" smtClean="0"/>
              <a:t>people are more nervous about abuse than about other crimes </a:t>
            </a:r>
          </a:p>
          <a:p>
            <a:pPr marL="1276336" lvl="1" indent="-742950">
              <a:buFont typeface="+mj-lt"/>
              <a:buAutoNum type="arabicPeriod"/>
            </a:pPr>
            <a:r>
              <a:rPr lang="en-US" dirty="0" smtClean="0"/>
              <a:t>people feel sorry for innocent animals </a:t>
            </a:r>
          </a:p>
          <a:p>
            <a:pPr marL="1276336" lvl="1" indent="-742950">
              <a:buFont typeface="+mj-lt"/>
              <a:buAutoNum type="arabicPeriod"/>
            </a:pPr>
            <a:r>
              <a:rPr lang="en-US" dirty="0" smtClean="0"/>
              <a:t>animals have no way to defend themselves</a:t>
            </a:r>
            <a:endParaRPr lang="en-US" dirty="0" smtClean="0"/>
          </a:p>
        </p:txBody>
      </p:sp>
    </p:spTree>
    <p:extLst>
      <p:ext uri="{BB962C8B-B14F-4D97-AF65-F5344CB8AC3E}">
        <p14:creationId xmlns:p14="http://schemas.microsoft.com/office/powerpoint/2010/main" val="82149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C5C0E7D-CE7A-4D77-93E0-3CDBEAF728E7}"/>
              </a:ext>
            </a:extLst>
          </p:cNvPr>
          <p:cNvSpPr>
            <a:spLocks noGrp="1"/>
          </p:cNvSpPr>
          <p:nvPr>
            <p:ph type="title"/>
          </p:nvPr>
        </p:nvSpPr>
        <p:spPr/>
        <p:txBody>
          <a:bodyPr/>
          <a:lstStyle/>
          <a:p>
            <a:r>
              <a:rPr lang="en-US" dirty="0" smtClean="0"/>
              <a:t>Animal abuse</a:t>
            </a:r>
            <a:endParaRPr lang="en-US" dirty="0"/>
          </a:p>
        </p:txBody>
      </p:sp>
      <p:sp>
        <p:nvSpPr>
          <p:cNvPr id="3" name="Zástupný symbol pro obsah 2">
            <a:extLst>
              <a:ext uri="{FF2B5EF4-FFF2-40B4-BE49-F238E27FC236}">
                <a16:creationId xmlns="" xmlns:a16="http://schemas.microsoft.com/office/drawing/2014/main" id="{0EBBBA1D-3D7E-47E2-9526-149704B82E32}"/>
              </a:ext>
            </a:extLst>
          </p:cNvPr>
          <p:cNvSpPr>
            <a:spLocks noGrp="1"/>
          </p:cNvSpPr>
          <p:nvPr>
            <p:ph idx="1"/>
          </p:nvPr>
        </p:nvSpPr>
        <p:spPr/>
        <p:txBody>
          <a:bodyPr>
            <a:normAutofit fontScale="85000" lnSpcReduction="20000"/>
          </a:bodyPr>
          <a:lstStyle/>
          <a:p>
            <a:pPr algn="just"/>
            <a:r>
              <a:rPr lang="en-US" dirty="0" smtClean="0"/>
              <a:t>Abuse can be committed by anyone, </a:t>
            </a:r>
            <a:r>
              <a:rPr lang="en-US" dirty="0" smtClean="0"/>
              <a:t>even</a:t>
            </a:r>
            <a:r>
              <a:rPr lang="cs-CZ" dirty="0" smtClean="0"/>
              <a:t> by</a:t>
            </a:r>
            <a:r>
              <a:rPr lang="en-US" dirty="0" smtClean="0"/>
              <a:t> </a:t>
            </a:r>
            <a:r>
              <a:rPr lang="en-US" dirty="0" smtClean="0"/>
              <a:t>the client </a:t>
            </a:r>
            <a:endParaRPr lang="cs-CZ" dirty="0" smtClean="0"/>
          </a:p>
          <a:p>
            <a:pPr algn="just"/>
            <a:r>
              <a:rPr lang="en-US" dirty="0" smtClean="0"/>
              <a:t>It is not limited by age, sex or social level of the offender</a:t>
            </a:r>
            <a:endParaRPr lang="cs-CZ" dirty="0" smtClean="0"/>
          </a:p>
          <a:p>
            <a:pPr algn="just"/>
            <a:r>
              <a:rPr lang="en-US" dirty="0" smtClean="0"/>
              <a:t>Prove</a:t>
            </a:r>
            <a:r>
              <a:rPr lang="cs-CZ" dirty="0" smtClean="0"/>
              <a:t>n</a:t>
            </a:r>
            <a:r>
              <a:rPr lang="en-US" dirty="0" smtClean="0"/>
              <a:t> connection with domestic violence and child abuse</a:t>
            </a:r>
            <a:endParaRPr lang="cs-CZ" dirty="0" smtClean="0"/>
          </a:p>
          <a:p>
            <a:pPr algn="just"/>
            <a:r>
              <a:rPr lang="en-US" dirty="0" smtClean="0"/>
              <a:t>Mental disorder diagnostic and statistical manual treats animal abuse in childhood as a symptom of mental illness </a:t>
            </a:r>
            <a:endParaRPr lang="cs-CZ" dirty="0" smtClean="0"/>
          </a:p>
          <a:p>
            <a:pPr algn="just"/>
            <a:r>
              <a:rPr lang="en-US" dirty="0" smtClean="0"/>
              <a:t>Psychiatric diagnoses - sadism and neurotic mechanisms </a:t>
            </a:r>
            <a:endParaRPr lang="cs-CZ" dirty="0" smtClean="0"/>
          </a:p>
          <a:p>
            <a:pPr algn="just"/>
            <a:r>
              <a:rPr lang="en-US" dirty="0" smtClean="0"/>
              <a:t>Serial killers - a history of mostly animal cruelty (Jeffrey </a:t>
            </a:r>
            <a:r>
              <a:rPr lang="en-US" dirty="0" err="1" smtClean="0"/>
              <a:t>Dahmer</a:t>
            </a:r>
            <a:r>
              <a:rPr lang="en-US" dirty="0" smtClean="0"/>
              <a:t>, Ted Bundy, Henry Lee Lucas) </a:t>
            </a:r>
            <a:endParaRPr lang="cs-CZ" dirty="0" smtClean="0"/>
          </a:p>
          <a:p>
            <a:pPr algn="just"/>
            <a:r>
              <a:rPr lang="en-US" dirty="0" smtClean="0"/>
              <a:t>20</a:t>
            </a:r>
            <a:r>
              <a:rPr lang="cs-CZ" dirty="0" smtClean="0"/>
              <a:t> </a:t>
            </a:r>
            <a:r>
              <a:rPr lang="en-US" dirty="0" smtClean="0"/>
              <a:t>% </a:t>
            </a:r>
            <a:r>
              <a:rPr lang="en-US" dirty="0" smtClean="0"/>
              <a:t>of children and adolescents with mental disorders admitted animal abuse to some extent, 3: 1 men: women</a:t>
            </a:r>
            <a:endParaRPr lang="cs-CZ" dirty="0"/>
          </a:p>
        </p:txBody>
      </p:sp>
    </p:spTree>
    <p:extLst>
      <p:ext uri="{BB962C8B-B14F-4D97-AF65-F5344CB8AC3E}">
        <p14:creationId xmlns:p14="http://schemas.microsoft.com/office/powerpoint/2010/main" val="76282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56B8B1D7-8926-4EAD-9BD9-829F6002DE55}"/>
              </a:ext>
            </a:extLst>
          </p:cNvPr>
          <p:cNvSpPr>
            <a:spLocks noGrp="1"/>
          </p:cNvSpPr>
          <p:nvPr>
            <p:ph type="title"/>
          </p:nvPr>
        </p:nvSpPr>
        <p:spPr/>
        <p:txBody>
          <a:bodyPr/>
          <a:lstStyle/>
          <a:p>
            <a:r>
              <a:rPr lang="en-US" dirty="0" smtClean="0"/>
              <a:t>Study of animal cruelty in the UK</a:t>
            </a:r>
            <a:endParaRPr lang="en-US" dirty="0"/>
          </a:p>
        </p:txBody>
      </p:sp>
      <p:sp>
        <p:nvSpPr>
          <p:cNvPr id="3" name="Zástupný symbol pro obsah 2">
            <a:extLst>
              <a:ext uri="{FF2B5EF4-FFF2-40B4-BE49-F238E27FC236}">
                <a16:creationId xmlns="" xmlns:a16="http://schemas.microsoft.com/office/drawing/2014/main" id="{B1165893-5B6B-4B96-B95F-403BCF24CF93}"/>
              </a:ext>
            </a:extLst>
          </p:cNvPr>
          <p:cNvSpPr>
            <a:spLocks noGrp="1"/>
          </p:cNvSpPr>
          <p:nvPr>
            <p:ph idx="1"/>
          </p:nvPr>
        </p:nvSpPr>
        <p:spPr/>
        <p:txBody>
          <a:bodyPr>
            <a:normAutofit fontScale="85000" lnSpcReduction="20000"/>
          </a:bodyPr>
          <a:lstStyle/>
          <a:p>
            <a:pPr algn="just"/>
            <a:r>
              <a:rPr lang="en-US" dirty="0" smtClean="0"/>
              <a:t>Statistical research in the UK</a:t>
            </a:r>
            <a:r>
              <a:rPr lang="cs-CZ" dirty="0" smtClean="0"/>
              <a:t> </a:t>
            </a:r>
            <a:r>
              <a:rPr lang="en-US" dirty="0" smtClean="0"/>
              <a:t>(Munro and </a:t>
            </a:r>
            <a:r>
              <a:rPr lang="en-US" dirty="0" err="1" smtClean="0"/>
              <a:t>Thrusfield</a:t>
            </a:r>
            <a:r>
              <a:rPr lang="cs-CZ" dirty="0" smtClean="0"/>
              <a:t>,</a:t>
            </a:r>
            <a:r>
              <a:rPr lang="en-US" dirty="0" smtClean="0"/>
              <a:t> 2001a)</a:t>
            </a:r>
          </a:p>
          <a:p>
            <a:pPr algn="just"/>
            <a:r>
              <a:rPr lang="en-US" dirty="0" smtClean="0"/>
              <a:t>Non</a:t>
            </a:r>
            <a:r>
              <a:rPr lang="cs-CZ" dirty="0" smtClean="0"/>
              <a:t> </a:t>
            </a:r>
            <a:r>
              <a:rPr lang="en-US" dirty="0" smtClean="0"/>
              <a:t>- accidental injuries: most often dogs 63</a:t>
            </a:r>
            <a:r>
              <a:rPr lang="cs-CZ" dirty="0" smtClean="0"/>
              <a:t> </a:t>
            </a:r>
            <a:r>
              <a:rPr lang="en-US" dirty="0" smtClean="0"/>
              <a:t>%, cats 71</a:t>
            </a:r>
            <a:r>
              <a:rPr lang="cs-CZ" dirty="0" smtClean="0"/>
              <a:t> </a:t>
            </a:r>
            <a:r>
              <a:rPr lang="en-US" dirty="0" smtClean="0"/>
              <a:t>%</a:t>
            </a:r>
          </a:p>
          <a:p>
            <a:pPr algn="just"/>
            <a:r>
              <a:rPr lang="en-US" dirty="0" smtClean="0"/>
              <a:t>under 2 years of age to the rest of the population</a:t>
            </a:r>
          </a:p>
          <a:p>
            <a:pPr algn="just"/>
            <a:r>
              <a:rPr lang="en-US" dirty="0" smtClean="0"/>
              <a:t>More often dogs than bitches </a:t>
            </a:r>
          </a:p>
          <a:p>
            <a:pPr algn="just"/>
            <a:r>
              <a:rPr lang="en-US" dirty="0" smtClean="0"/>
              <a:t>In cats, regardless of sex </a:t>
            </a:r>
          </a:p>
          <a:p>
            <a:pPr algn="just"/>
            <a:r>
              <a:rPr lang="en-US" dirty="0" smtClean="0"/>
              <a:t>Breeding "predisposition": Staffordshire Bull Terrier, crossbreeds </a:t>
            </a:r>
            <a:r>
              <a:rPr lang="en-US" dirty="0" err="1" smtClean="0"/>
              <a:t>staf.bul</a:t>
            </a:r>
            <a:r>
              <a:rPr lang="en-US" dirty="0" smtClean="0"/>
              <a:t>. and crossbreeds of all breeds</a:t>
            </a:r>
          </a:p>
          <a:p>
            <a:pPr algn="just"/>
            <a:r>
              <a:rPr lang="en-US" dirty="0" smtClean="0"/>
              <a:t>Reflected in the study and who owns most of these breeds and crossbreeds</a:t>
            </a:r>
            <a:endParaRPr lang="en-US" dirty="0"/>
          </a:p>
        </p:txBody>
      </p:sp>
    </p:spTree>
    <p:extLst>
      <p:ext uri="{BB962C8B-B14F-4D97-AF65-F5344CB8AC3E}">
        <p14:creationId xmlns:p14="http://schemas.microsoft.com/office/powerpoint/2010/main" val="4267825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EF9F857-F723-4C19-B50D-786EC8617A0E}"/>
              </a:ext>
            </a:extLst>
          </p:cNvPr>
          <p:cNvSpPr>
            <a:spLocks noGrp="1"/>
          </p:cNvSpPr>
          <p:nvPr>
            <p:ph type="title"/>
          </p:nvPr>
        </p:nvSpPr>
        <p:spPr/>
        <p:txBody>
          <a:bodyPr/>
          <a:lstStyle/>
          <a:p>
            <a:r>
              <a:rPr lang="en-US" dirty="0" smtClean="0"/>
              <a:t>Animal cruelty </a:t>
            </a:r>
            <a:endParaRPr lang="en-US" dirty="0"/>
          </a:p>
        </p:txBody>
      </p:sp>
      <p:sp>
        <p:nvSpPr>
          <p:cNvPr id="3" name="Zástupný symbol pro obsah 2">
            <a:extLst>
              <a:ext uri="{FF2B5EF4-FFF2-40B4-BE49-F238E27FC236}">
                <a16:creationId xmlns="" xmlns:a16="http://schemas.microsoft.com/office/drawing/2014/main" id="{DB406EAD-2E5E-4875-B573-11616A8A2EBE}"/>
              </a:ext>
            </a:extLst>
          </p:cNvPr>
          <p:cNvSpPr>
            <a:spLocks noGrp="1"/>
          </p:cNvSpPr>
          <p:nvPr>
            <p:ph idx="1"/>
          </p:nvPr>
        </p:nvSpPr>
        <p:spPr/>
        <p:txBody>
          <a:bodyPr>
            <a:normAutofit fontScale="85000" lnSpcReduction="20000"/>
          </a:bodyPr>
          <a:lstStyle/>
          <a:p>
            <a:pPr algn="just"/>
            <a:r>
              <a:rPr lang="en-US" dirty="0" smtClean="0"/>
              <a:t>It is very common that abused animals are patience of veterinarians</a:t>
            </a:r>
          </a:p>
          <a:p>
            <a:pPr algn="just"/>
            <a:r>
              <a:rPr lang="en-US" dirty="0" smtClean="0"/>
              <a:t>The owner may not be aware that the animal is being abused </a:t>
            </a:r>
          </a:p>
          <a:p>
            <a:pPr algn="just"/>
            <a:r>
              <a:rPr lang="en-US" dirty="0" smtClean="0"/>
              <a:t>The owner himself may be a victim of domestic violence </a:t>
            </a:r>
          </a:p>
          <a:p>
            <a:pPr algn="just"/>
            <a:r>
              <a:rPr lang="en-US" dirty="0" smtClean="0"/>
              <a:t>History - always ask in detail about everything ! who has access to the animal, where the animal has access to, when the injury happened, how, where and why! </a:t>
            </a:r>
          </a:p>
          <a:p>
            <a:pPr algn="just"/>
            <a:r>
              <a:rPr lang="en-US" dirty="0" smtClean="0"/>
              <a:t>find out the details of the environment where the animal is kept - access to the outside, separation of house from roads (gate? locked?)</a:t>
            </a:r>
            <a:endParaRPr lang="en-US" dirty="0"/>
          </a:p>
        </p:txBody>
      </p:sp>
    </p:spTree>
    <p:extLst>
      <p:ext uri="{BB962C8B-B14F-4D97-AF65-F5344CB8AC3E}">
        <p14:creationId xmlns:p14="http://schemas.microsoft.com/office/powerpoint/2010/main" val="339537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D4C440E-8179-46A7-A7BD-1909271B5094}"/>
              </a:ext>
            </a:extLst>
          </p:cNvPr>
          <p:cNvSpPr>
            <a:spLocks noGrp="1"/>
          </p:cNvSpPr>
          <p:nvPr>
            <p:ph type="title"/>
          </p:nvPr>
        </p:nvSpPr>
        <p:spPr/>
        <p:txBody>
          <a:bodyPr/>
          <a:lstStyle/>
          <a:p>
            <a:r>
              <a:rPr lang="en-US" dirty="0" smtClean="0"/>
              <a:t>Animal cruelty</a:t>
            </a:r>
            <a:endParaRPr lang="en-US" dirty="0"/>
          </a:p>
        </p:txBody>
      </p:sp>
      <p:sp>
        <p:nvSpPr>
          <p:cNvPr id="3" name="Zástupný symbol pro obsah 2">
            <a:extLst>
              <a:ext uri="{FF2B5EF4-FFF2-40B4-BE49-F238E27FC236}">
                <a16:creationId xmlns="" xmlns:a16="http://schemas.microsoft.com/office/drawing/2014/main" id="{6A1C44CB-91E2-444F-993C-3EE395BC85BC}"/>
              </a:ext>
            </a:extLst>
          </p:cNvPr>
          <p:cNvSpPr>
            <a:spLocks noGrp="1"/>
          </p:cNvSpPr>
          <p:nvPr>
            <p:ph idx="1"/>
          </p:nvPr>
        </p:nvSpPr>
        <p:spPr/>
        <p:txBody>
          <a:bodyPr>
            <a:normAutofit fontScale="85000" lnSpcReduction="10000"/>
          </a:bodyPr>
          <a:lstStyle/>
          <a:p>
            <a:pPr algn="just"/>
            <a:r>
              <a:rPr lang="en-US" dirty="0" smtClean="0"/>
              <a:t>! if the animal lives only at home - ask for stairs, feeding time, access to water, water source …</a:t>
            </a:r>
          </a:p>
          <a:p>
            <a:pPr algn="just"/>
            <a:r>
              <a:rPr lang="en-US" dirty="0" smtClean="0"/>
              <a:t>The veterinarian should evaluate whether it is possible if it was </a:t>
            </a:r>
            <a:r>
              <a:rPr lang="cs-CZ" dirty="0" err="1" smtClean="0"/>
              <a:t>an</a:t>
            </a:r>
            <a:r>
              <a:rPr lang="cs-CZ" dirty="0" smtClean="0"/>
              <a:t> </a:t>
            </a:r>
            <a:r>
              <a:rPr lang="en-US" dirty="0" smtClean="0"/>
              <a:t>accident or not</a:t>
            </a:r>
            <a:r>
              <a:rPr lang="cs-CZ" dirty="0" smtClean="0"/>
              <a:t>,</a:t>
            </a:r>
            <a:r>
              <a:rPr lang="en-US" dirty="0" smtClean="0"/>
              <a:t> based on the history provided by owner</a:t>
            </a:r>
          </a:p>
          <a:p>
            <a:pPr algn="just"/>
            <a:r>
              <a:rPr lang="en-US" dirty="0" smtClean="0"/>
              <a:t>Very often, abuse is presented as: HBC hit-by-car </a:t>
            </a:r>
          </a:p>
          <a:p>
            <a:pPr algn="just"/>
            <a:r>
              <a:rPr lang="en-US" dirty="0" smtClean="0"/>
              <a:t>Note the behavior of the breeder and </a:t>
            </a:r>
            <a:r>
              <a:rPr lang="cs-CZ" dirty="0" err="1" smtClean="0"/>
              <a:t>an</a:t>
            </a:r>
            <a:r>
              <a:rPr lang="cs-CZ" dirty="0" smtClean="0"/>
              <a:t> </a:t>
            </a:r>
            <a:r>
              <a:rPr lang="en-US" dirty="0" smtClean="0"/>
              <a:t>animal </a:t>
            </a:r>
          </a:p>
          <a:p>
            <a:pPr algn="just"/>
            <a:r>
              <a:rPr lang="en-US" dirty="0" smtClean="0"/>
              <a:t>The animal may be more stressed in the presence of the owner, behave</a:t>
            </a:r>
            <a:r>
              <a:rPr lang="cs-CZ" dirty="0" smtClean="0"/>
              <a:t>s</a:t>
            </a:r>
            <a:r>
              <a:rPr lang="en-US" dirty="0" smtClean="0"/>
              <a:t> timidly, hide</a:t>
            </a:r>
            <a:r>
              <a:rPr lang="cs-CZ" dirty="0" smtClean="0"/>
              <a:t>s</a:t>
            </a:r>
            <a:r>
              <a:rPr lang="en-US" dirty="0" smtClean="0"/>
              <a:t>, run</a:t>
            </a:r>
            <a:r>
              <a:rPr lang="cs-CZ" dirty="0" smtClean="0"/>
              <a:t>s</a:t>
            </a:r>
            <a:endParaRPr lang="en-US" dirty="0" smtClean="0"/>
          </a:p>
          <a:p>
            <a:pPr algn="just"/>
            <a:r>
              <a:rPr lang="en-US" dirty="0" smtClean="0"/>
              <a:t>It is not uncommon for an animal to like the one who abuses it</a:t>
            </a:r>
            <a:endParaRPr lang="en-US" dirty="0"/>
          </a:p>
        </p:txBody>
      </p:sp>
    </p:spTree>
    <p:extLst>
      <p:ext uri="{BB962C8B-B14F-4D97-AF65-F5344CB8AC3E}">
        <p14:creationId xmlns:p14="http://schemas.microsoft.com/office/powerpoint/2010/main" val="3798730305"/>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160396-justice-template-16x9</Template>
  <TotalTime>879</TotalTime>
  <Words>2758</Words>
  <Application>Microsoft Office PowerPoint</Application>
  <PresentationFormat>Širokoúhlá obrazovka</PresentationFormat>
  <Paragraphs>247</Paragraphs>
  <Slides>49</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49</vt:i4>
      </vt:variant>
    </vt:vector>
  </HeadingPairs>
  <TitlesOfParts>
    <vt:vector size="52" baseType="lpstr">
      <vt:lpstr>Arial</vt:lpstr>
      <vt:lpstr>Calibri</vt:lpstr>
      <vt:lpstr>Motiv sady Office</vt:lpstr>
      <vt:lpstr>IVA 1</vt:lpstr>
      <vt:lpstr>Content of the presentation</vt:lpstr>
      <vt:lpstr>Veterinary forensics  </vt:lpstr>
      <vt:lpstr>Legislation </vt:lpstr>
      <vt:lpstr>Just an animal?</vt:lpstr>
      <vt:lpstr>Animal abuse</vt:lpstr>
      <vt:lpstr>Study of animal cruelty in the UK</vt:lpstr>
      <vt:lpstr>Animal cruelty </vt:lpstr>
      <vt:lpstr>Animal cruelty</vt:lpstr>
      <vt:lpstr>Role of veterinarians</vt:lpstr>
      <vt:lpstr>Forensic examination of an animal</vt:lpstr>
      <vt:lpstr>Forensic examination step by step</vt:lpstr>
      <vt:lpstr>Animal behavior</vt:lpstr>
      <vt:lpstr>Animal behavior</vt:lpstr>
      <vt:lpstr>Body condition scoring</vt:lpstr>
      <vt:lpstr>BCS scale</vt:lpstr>
      <vt:lpstr>Pain scoring</vt:lpstr>
      <vt:lpstr>Clinical examination</vt:lpstr>
      <vt:lpstr>Chronical changes </vt:lpstr>
      <vt:lpstr>Chronical changes of skin</vt:lpstr>
      <vt:lpstr>Prezentace aplikace PowerPoint</vt:lpstr>
      <vt:lpstr>Electric collar burns</vt:lpstr>
      <vt:lpstr>Burns </vt:lpstr>
      <vt:lpstr>Gunshot injuries</vt:lpstr>
      <vt:lpstr>Stabbing and cutting wounds</vt:lpstr>
      <vt:lpstr>Injuries and diseases similar to cruelty to animals</vt:lpstr>
      <vt:lpstr>Prezentace aplikace PowerPoint</vt:lpstr>
      <vt:lpstr>Paraclinical methods</vt:lpstr>
      <vt:lpstr>PMI=postmortem interval</vt:lpstr>
      <vt:lpstr>Cooling of body</vt:lpstr>
      <vt:lpstr>Livor mortis</vt:lpstr>
      <vt:lpstr>Prezentace aplikace PowerPoint</vt:lpstr>
      <vt:lpstr>Muscle rigidity/stiffness– rigor mortis</vt:lpstr>
      <vt:lpstr>Decomposition of tissues </vt:lpstr>
      <vt:lpstr>Mummification</vt:lpstr>
      <vt:lpstr>Stage of decomposition</vt:lpstr>
      <vt:lpstr>Methods of estimation of time of death</vt:lpstr>
      <vt:lpstr>Main postmortal changes</vt:lpstr>
      <vt:lpstr>Prezentace aplikace PowerPoint</vt:lpstr>
      <vt:lpstr>What method is best to use?</vt:lpstr>
      <vt:lpstr>Methods based on eye changes</vt:lpstr>
      <vt:lpstr>Prezentace aplikace PowerPoint</vt:lpstr>
      <vt:lpstr>Methods based on measuring temperature</vt:lpstr>
      <vt:lpstr>Henssge´s nomogram</vt:lpstr>
      <vt:lpstr>Studies of PMI on animals</vt:lpstr>
      <vt:lpstr>Practice on crime scene</vt:lpstr>
      <vt:lpstr>Entomology</vt:lpstr>
      <vt:lpstr>Entomology </vt:lpstr>
      <vt:lpstr>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IVA 1</dc:title>
  <dc:creator>H18369</dc:creator>
  <cp:lastModifiedBy>DOLEZELOVAP</cp:lastModifiedBy>
  <cp:revision>83</cp:revision>
  <dcterms:created xsi:type="dcterms:W3CDTF">2019-09-19T05:25:36Z</dcterms:created>
  <dcterms:modified xsi:type="dcterms:W3CDTF">2019-11-18T12:31:41Z</dcterms:modified>
</cp:coreProperties>
</file>