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317" r:id="rId3"/>
    <p:sldId id="258" r:id="rId4"/>
    <p:sldId id="260" r:id="rId5"/>
    <p:sldId id="259" r:id="rId6"/>
    <p:sldId id="261" r:id="rId7"/>
    <p:sldId id="279" r:id="rId8"/>
    <p:sldId id="280" r:id="rId9"/>
    <p:sldId id="281" r:id="rId10"/>
    <p:sldId id="262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321" r:id="rId21"/>
    <p:sldId id="291" r:id="rId22"/>
    <p:sldId id="322" r:id="rId23"/>
    <p:sldId id="292" r:id="rId24"/>
    <p:sldId id="293" r:id="rId25"/>
    <p:sldId id="294" r:id="rId26"/>
    <p:sldId id="295" r:id="rId27"/>
    <p:sldId id="296" r:id="rId28"/>
    <p:sldId id="297" r:id="rId29"/>
    <p:sldId id="324" r:id="rId30"/>
    <p:sldId id="312" r:id="rId31"/>
    <p:sldId id="313" r:id="rId32"/>
    <p:sldId id="325" r:id="rId33"/>
    <p:sldId id="314" r:id="rId34"/>
    <p:sldId id="315" r:id="rId35"/>
    <p:sldId id="326" r:id="rId36"/>
    <p:sldId id="302" r:id="rId37"/>
    <p:sldId id="299" r:id="rId38"/>
    <p:sldId id="300" r:id="rId39"/>
    <p:sldId id="301" r:id="rId40"/>
    <p:sldId id="306" r:id="rId41"/>
    <p:sldId id="304" r:id="rId42"/>
    <p:sldId id="305" r:id="rId43"/>
    <p:sldId id="308" r:id="rId44"/>
    <p:sldId id="309" r:id="rId45"/>
    <p:sldId id="307" r:id="rId46"/>
    <p:sldId id="310" r:id="rId47"/>
    <p:sldId id="311" r:id="rId48"/>
    <p:sldId id="303" r:id="rId49"/>
    <p:sldId id="323" r:id="rId50"/>
    <p:sldId id="327" r:id="rId5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80783" autoAdjust="0"/>
  </p:normalViewPr>
  <p:slideViewPr>
    <p:cSldViewPr snapToGrid="0">
      <p:cViewPr varScale="1">
        <p:scale>
          <a:sx n="94" d="100"/>
          <a:sy n="94" d="100"/>
        </p:scale>
        <p:origin x="10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BD484-229D-414D-BB5C-30B9AC6B19CF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9C2F3-EAC5-4EF4-8E6A-BE744EB61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08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C2F3-EAC5-4EF4-8E6A-BE744EB61E1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263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C2F3-EAC5-4EF4-8E6A-BE744EB61E1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75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C2F3-EAC5-4EF4-8E6A-BE744EB61E16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35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C2F3-EAC5-4EF4-8E6A-BE744EB61E16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367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C2F3-EAC5-4EF4-8E6A-BE744EB61E16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09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C2F3-EAC5-4EF4-8E6A-BE744EB61E1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60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C2F3-EAC5-4EF4-8E6A-BE744EB61E1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539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C2F3-EAC5-4EF4-8E6A-BE744EB61E1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87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C2F3-EAC5-4EF4-8E6A-BE744EB61E1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955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C2F3-EAC5-4EF4-8E6A-BE744EB61E1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427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C2F3-EAC5-4EF4-8E6A-BE744EB61E1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298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C2F3-EAC5-4EF4-8E6A-BE744EB61E1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145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C2F3-EAC5-4EF4-8E6A-BE744EB61E1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91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620" y="2614573"/>
            <a:ext cx="10994760" cy="223967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4800">
                <a:solidFill>
                  <a:srgbClr val="FFDC47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0" y="985720"/>
            <a:ext cx="10994760" cy="1628853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3700" b="0" i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B64C-C3AE-482C-8850-03FEB0148B94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B8C4-4FC6-4216-8B38-5499034445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B64C-C3AE-482C-8850-03FEB0148B94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B8C4-4FC6-4216-8B38-5499034445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B64C-C3AE-482C-8850-03FEB0148B94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B8C4-4FC6-4216-8B38-5499034445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B64C-C3AE-482C-8850-03FEB0148B94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B8C4-4FC6-4216-8B38-5499034445F2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4360" y="5261461"/>
            <a:ext cx="1725376" cy="6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10994760" cy="985720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FFDC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800148"/>
            <a:ext cx="10994760" cy="4479341"/>
          </a:xfrm>
        </p:spPr>
        <p:txBody>
          <a:bodyPr/>
          <a:lstStyle>
            <a:lvl1pPr algn="l">
              <a:defRPr sz="37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B64C-C3AE-482C-8850-03FEB0148B94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B8C4-4FC6-4216-8B38-5499034445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506" y="578507"/>
            <a:ext cx="8347873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DC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506" y="1598079"/>
            <a:ext cx="8347873" cy="4681415"/>
          </a:xfrm>
        </p:spPr>
        <p:txBody>
          <a:bodyPr/>
          <a:lstStyle>
            <a:lvl1pPr>
              <a:defRPr sz="3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B64C-C3AE-482C-8850-03FEB0148B94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B8C4-4FC6-4216-8B38-5499034445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B64C-C3AE-482C-8850-03FEB0148B94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B8C4-4FC6-4216-8B38-5499034445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B64C-C3AE-482C-8850-03FEB0148B94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B8C4-4FC6-4216-8B38-5499034445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1"/>
            <a:ext cx="10994761" cy="1018033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FFDC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207360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782721"/>
            <a:ext cx="5386917" cy="2850495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7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00">
                <a:solidFill>
                  <a:schemeClr val="bg1"/>
                </a:solidFill>
              </a:defRPr>
            </a:lvl4pPr>
            <a:lvl5pPr algn="ctr">
              <a:defRPr sz="21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2207360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782721"/>
            <a:ext cx="5389033" cy="2850495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7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00">
                <a:solidFill>
                  <a:schemeClr val="bg1"/>
                </a:solidFill>
              </a:defRPr>
            </a:lvl4pPr>
            <a:lvl5pPr algn="ctr">
              <a:defRPr sz="21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B64C-C3AE-482C-8850-03FEB0148B94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B8C4-4FC6-4216-8B38-5499034445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B64C-C3AE-482C-8850-03FEB0148B94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B8C4-4FC6-4216-8B38-5499034445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B64C-C3AE-482C-8850-03FEB0148B94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B8C4-4FC6-4216-8B38-5499034445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B64C-C3AE-482C-8850-03FEB0148B94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B8C4-4FC6-4216-8B38-5499034445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EB64C-C3AE-482C-8850-03FEB0148B94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4B8C4-4FC6-4216-8B38-5499034445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56BD3D-10F6-4336-94E1-ECE043197D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IVA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20D63E2A-D08E-48C1-A48F-F19D8E4A9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2240" y="1950720"/>
            <a:ext cx="5101140" cy="66385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Veterinární </a:t>
            </a:r>
            <a:r>
              <a:rPr lang="cs-CZ" dirty="0"/>
              <a:t>forenzní věda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561840" y="5750560"/>
            <a:ext cx="744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Tato prezentace vznikla za podpory projektu VFU - IVA </a:t>
            </a:r>
            <a:r>
              <a:rPr lang="cs-CZ" dirty="0">
                <a:solidFill>
                  <a:schemeClr val="bg1"/>
                </a:solidFill>
              </a:rPr>
              <a:t>2019FVHE/2380/63</a:t>
            </a:r>
          </a:p>
        </p:txBody>
      </p:sp>
    </p:spTree>
    <p:extLst>
      <p:ext uri="{BB962C8B-B14F-4D97-AF65-F5344CB8AC3E}">
        <p14:creationId xmlns:p14="http://schemas.microsoft.com/office/powerpoint/2010/main" val="2538946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veterináře ve vyšetřování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8620" y="2094788"/>
            <a:ext cx="10994760" cy="4479341"/>
          </a:xfrm>
        </p:spPr>
        <p:txBody>
          <a:bodyPr/>
          <a:lstStyle/>
          <a:p>
            <a:pPr algn="just"/>
            <a:r>
              <a:rPr lang="cs-CZ" dirty="0"/>
              <a:t>Měl by asistovat při zajišťování důkazů, vyšetřovat zvířata na místě činu</a:t>
            </a:r>
          </a:p>
          <a:p>
            <a:pPr algn="just"/>
            <a:r>
              <a:rPr lang="cs-CZ" dirty="0"/>
              <a:t>Vyšetřování důkazů</a:t>
            </a:r>
          </a:p>
          <a:p>
            <a:pPr algn="just"/>
            <a:r>
              <a:rPr lang="cs-CZ" dirty="0"/>
              <a:t>Zjistit klinický stav všech přítomných zvířat</a:t>
            </a:r>
          </a:p>
          <a:p>
            <a:pPr algn="just"/>
            <a:r>
              <a:rPr lang="cs-CZ" dirty="0"/>
              <a:t>Hlásit podezření na týrání zvířat, pokud </a:t>
            </a:r>
            <a:r>
              <a:rPr lang="cs-CZ" dirty="0" smtClean="0"/>
              <a:t>je vysloveno</a:t>
            </a:r>
            <a:endParaRPr lang="cs-CZ" dirty="0"/>
          </a:p>
          <a:p>
            <a:pPr algn="just"/>
            <a:r>
              <a:rPr lang="cs-CZ" dirty="0"/>
              <a:t>Spolupracovat s úředními veterináři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686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8FC0E34-270A-4F26-B7A9-342035692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Forenzní vyšetření klinického stavu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1680B9D-FC23-4C9B-9C6B-4205246E9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Vždy, kdy je to možné, je nutné zvířata klinicky vyšetřit a zaznamenat všechny normální a abnormální nálezy</a:t>
            </a:r>
          </a:p>
          <a:p>
            <a:pPr algn="just"/>
            <a:r>
              <a:rPr lang="cs-CZ" dirty="0" smtClean="0"/>
              <a:t>K vyšetření dochází na klinice, ve stáji, na místě činu…</a:t>
            </a:r>
          </a:p>
          <a:p>
            <a:pPr algn="just"/>
            <a:r>
              <a:rPr lang="cs-CZ" dirty="0" smtClean="0"/>
              <a:t>Nutné prohlédnout všechny části těla, zaznamenat každé staré i nové zranění</a:t>
            </a:r>
          </a:p>
          <a:p>
            <a:pPr algn="just"/>
            <a:r>
              <a:rPr lang="cs-CZ" dirty="0" smtClean="0"/>
              <a:t>Slovní popis a fotodokumentace!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291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klinického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Vždy zjistit, zda má zvíře identifikační mikročip</a:t>
            </a:r>
          </a:p>
          <a:p>
            <a:pPr lvl="1" algn="just"/>
            <a:r>
              <a:rPr lang="cs-CZ" dirty="0" smtClean="0"/>
              <a:t>Zaznamenat jeho přítomnost, místo, číslo a zkontrolovat, na koho je mikročip registrován</a:t>
            </a:r>
          </a:p>
          <a:p>
            <a:pPr algn="just"/>
            <a:r>
              <a:rPr lang="cs-CZ" dirty="0" smtClean="0"/>
              <a:t>Psi - samci jsou častěji týraní než feny</a:t>
            </a:r>
          </a:p>
          <a:p>
            <a:pPr algn="just"/>
            <a:r>
              <a:rPr lang="cs-CZ" dirty="0" smtClean="0"/>
              <a:t>Nekastrovaná zvířata (kočky i psi) jsou častěji týraní než vykastrovaní</a:t>
            </a:r>
          </a:p>
          <a:p>
            <a:pPr algn="just"/>
            <a:r>
              <a:rPr lang="cs-CZ" dirty="0" smtClean="0"/>
              <a:t>Mladí více než staří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Chování zvířete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Chování: zaznamenat, zda je veselý, agresivní, bojácný, bojácný a přechází do agresivity…</a:t>
            </a:r>
          </a:p>
          <a:p>
            <a:pPr algn="just"/>
            <a:r>
              <a:rPr lang="cs-CZ" dirty="0" smtClean="0"/>
              <a:t>Jak se chová při předložení potravy a vody (Vrhá se na misku? Je opatrný? Má zájem o předloženou potravu?)</a:t>
            </a:r>
          </a:p>
          <a:p>
            <a:pPr algn="just"/>
            <a:r>
              <a:rPr lang="cs-CZ" dirty="0" smtClean="0"/>
              <a:t>Nechá se pohladit? Hlídá si nějakou část těla? (Bolí ho něco?)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Extrémní bojácnost může značit chybějící socializaci</a:t>
            </a:r>
          </a:p>
          <a:p>
            <a:r>
              <a:rPr lang="cs-CZ" dirty="0" smtClean="0"/>
              <a:t>Extrémní agresivita může značit trénink na psí zápasy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Body </a:t>
            </a:r>
            <a:r>
              <a:rPr lang="cs-CZ" dirty="0" err="1" smtClean="0"/>
              <a:t>condition</a:t>
            </a:r>
            <a:r>
              <a:rPr lang="cs-CZ" dirty="0" smtClean="0"/>
              <a:t> </a:t>
            </a:r>
            <a:r>
              <a:rPr lang="cs-CZ" dirty="0" err="1" smtClean="0"/>
              <a:t>scoring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BCS – výživová kondice zvířete</a:t>
            </a:r>
          </a:p>
          <a:p>
            <a:pPr algn="just"/>
            <a:r>
              <a:rPr lang="cs-CZ" dirty="0" smtClean="0"/>
              <a:t>Stupnice 1-5, nebo 1-9</a:t>
            </a:r>
          </a:p>
          <a:p>
            <a:pPr algn="just"/>
            <a:r>
              <a:rPr lang="cs-CZ" dirty="0" smtClean="0"/>
              <a:t>Na stupnici nízká čísla znamenají vyhublost, vysoká obezitu</a:t>
            </a:r>
          </a:p>
          <a:p>
            <a:pPr algn="just"/>
            <a:r>
              <a:rPr lang="cs-CZ" dirty="0" smtClean="0"/>
              <a:t>Ohodnocení může posloužit jako výchozí bod, když týrané zvíře vracíme zpět do kondice, do požadovaného BCS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BCS stupnice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70" y="1800225"/>
            <a:ext cx="8319860" cy="4479925"/>
          </a:xfrm>
        </p:spPr>
      </p:pic>
      <p:sp>
        <p:nvSpPr>
          <p:cNvPr id="2" name="Obdélník 1"/>
          <p:cNvSpPr/>
          <p:nvPr/>
        </p:nvSpPr>
        <p:spPr>
          <a:xfrm>
            <a:off x="6836468" y="6280150"/>
            <a:ext cx="347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https</a:t>
            </a:r>
            <a:r>
              <a:rPr lang="cs-CZ" dirty="0">
                <a:solidFill>
                  <a:schemeClr val="bg1"/>
                </a:solidFill>
              </a:rPr>
              <a:t>://www.guidedogs.org/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bolestivosti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dirty="0" smtClean="0"/>
              <a:t>Několik způsobů hodnocení bolestivosti</a:t>
            </a:r>
          </a:p>
          <a:p>
            <a:pPr algn="just"/>
            <a:r>
              <a:rPr lang="cs-CZ" dirty="0" smtClean="0"/>
              <a:t>Vyhodnocení subjektivní, sledování objektivním měřítkem</a:t>
            </a:r>
          </a:p>
          <a:p>
            <a:pPr algn="just"/>
            <a:r>
              <a:rPr lang="cs-CZ" dirty="0" smtClean="0"/>
              <a:t>Hodnocení akutní i chronické bolestivosti</a:t>
            </a:r>
          </a:p>
          <a:p>
            <a:pPr algn="just"/>
            <a:r>
              <a:rPr lang="cs-CZ" dirty="0" smtClean="0"/>
              <a:t>Dost často bolestivost zamaskována strachem, agresivitou, špatnou socializací atd.</a:t>
            </a:r>
          </a:p>
          <a:p>
            <a:pPr algn="just"/>
            <a:r>
              <a:rPr lang="cs-CZ" dirty="0" smtClean="0"/>
              <a:t>Pokud není podezření na bolest, je nutné to poznamenat taky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Klinické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dirty="0" smtClean="0"/>
              <a:t>Forenzní klinické vyšetření je založeno na klasickém klinickém vyšetření zvířete veterinárním lékařem</a:t>
            </a:r>
          </a:p>
          <a:p>
            <a:pPr algn="just"/>
            <a:r>
              <a:rPr lang="cs-CZ" dirty="0" smtClean="0"/>
              <a:t>Hodnotí se stejně celkový zdravotní stav zvířete, jednotlivé tělní systémy a části těla (oči, uši, zuby, poslech srdce a plicního pole, stav kůže, přítomnost ektoparazitů…)</a:t>
            </a:r>
          </a:p>
          <a:p>
            <a:pPr algn="just"/>
            <a:r>
              <a:rPr lang="cs-CZ" dirty="0" smtClean="0"/>
              <a:t>Klade se důraz na odchylky od normálu (přítomnost zubního kamene, výtok z očí, uší, chronické kožní změny, čerstvé i staré rány, zranění…)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Chronické</a:t>
            </a:r>
            <a:r>
              <a:rPr lang="cs-CZ" dirty="0" smtClean="0"/>
              <a:t>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Většinou nacházíme chronické neléčené abnormality na kůži</a:t>
            </a:r>
          </a:p>
          <a:p>
            <a:pPr algn="just"/>
            <a:r>
              <a:rPr lang="cs-CZ" dirty="0" smtClean="0"/>
              <a:t>Ektoparazité, </a:t>
            </a:r>
            <a:r>
              <a:rPr lang="cs-CZ" dirty="0" err="1" smtClean="0"/>
              <a:t>pruritus</a:t>
            </a:r>
            <a:r>
              <a:rPr lang="cs-CZ" dirty="0" smtClean="0"/>
              <a:t>, automutilace jsou běžným nálezem u zanedbaných zvířat</a:t>
            </a:r>
          </a:p>
          <a:p>
            <a:pPr algn="just"/>
            <a:r>
              <a:rPr lang="cs-CZ" dirty="0" smtClean="0"/>
              <a:t>Ektoparazité: </a:t>
            </a:r>
            <a:r>
              <a:rPr lang="cs-CZ" dirty="0" err="1" smtClean="0"/>
              <a:t>demodikózy</a:t>
            </a:r>
            <a:r>
              <a:rPr lang="cs-CZ" dirty="0" smtClean="0"/>
              <a:t>, blechy, svrab</a:t>
            </a:r>
          </a:p>
          <a:p>
            <a:pPr algn="just"/>
            <a:r>
              <a:rPr lang="cs-CZ" dirty="0" smtClean="0"/>
              <a:t>Neléčené </a:t>
            </a:r>
            <a:r>
              <a:rPr lang="cs-CZ" dirty="0" err="1" smtClean="0"/>
              <a:t>endokrinopatologie</a:t>
            </a:r>
            <a:r>
              <a:rPr lang="cs-CZ" dirty="0" smtClean="0"/>
              <a:t> (</a:t>
            </a:r>
            <a:r>
              <a:rPr lang="cs-CZ" dirty="0" err="1" smtClean="0"/>
              <a:t>Cushingův</a:t>
            </a:r>
            <a:r>
              <a:rPr lang="cs-CZ" dirty="0" smtClean="0"/>
              <a:t> syndrom…)</a:t>
            </a:r>
          </a:p>
          <a:p>
            <a:pPr algn="just"/>
            <a:r>
              <a:rPr lang="cs-CZ" dirty="0" smtClean="0"/>
              <a:t>Různé druhy poranění a zranění na kůži</a:t>
            </a:r>
          </a:p>
          <a:p>
            <a:pPr algn="just"/>
            <a:r>
              <a:rPr lang="cs-CZ" dirty="0" smtClean="0"/>
              <a:t>Někdy i </a:t>
            </a:r>
            <a:r>
              <a:rPr lang="cs-CZ" dirty="0" err="1" smtClean="0"/>
              <a:t>myiasis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Představení veterinární forenzní vědy</a:t>
            </a:r>
          </a:p>
          <a:p>
            <a:r>
              <a:rPr lang="cs-CZ" dirty="0" smtClean="0"/>
              <a:t>Související legislativa ČR</a:t>
            </a:r>
          </a:p>
          <a:p>
            <a:r>
              <a:rPr lang="cs-CZ" dirty="0" smtClean="0"/>
              <a:t>Týrání zvířat</a:t>
            </a:r>
          </a:p>
          <a:p>
            <a:r>
              <a:rPr lang="cs-CZ" dirty="0" smtClean="0"/>
              <a:t>Role veterináře ve vyšetřování</a:t>
            </a:r>
          </a:p>
          <a:p>
            <a:r>
              <a:rPr lang="cs-CZ" dirty="0" smtClean="0"/>
              <a:t>Forenzní vyšetřování : zvíře jako důkaz</a:t>
            </a:r>
          </a:p>
          <a:p>
            <a:r>
              <a:rPr lang="cs-CZ" dirty="0" smtClean="0"/>
              <a:t>PMI- stanovení doby úhynu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Chronické změny kůže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5" name="Zástupný symbol pro obsah 4" descr="localised demodectic photo_250x28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14500" y="2053431"/>
            <a:ext cx="3175000" cy="3619500"/>
          </a:xfrm>
        </p:spPr>
      </p:pic>
      <p:pic>
        <p:nvPicPr>
          <p:cNvPr id="8" name="Zástupný symbol pro obsah 7" descr="sport-demodex-sept-2011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7139709" y="2004291"/>
            <a:ext cx="3491345" cy="3722254"/>
          </a:xfrm>
        </p:spPr>
      </p:pic>
      <p:sp>
        <p:nvSpPr>
          <p:cNvPr id="4" name="Obdélník 3"/>
          <p:cNvSpPr/>
          <p:nvPr/>
        </p:nvSpPr>
        <p:spPr>
          <a:xfrm>
            <a:off x="798348" y="6356989"/>
            <a:ext cx="4337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http://www.carolesdoggieworld.com/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101881" y="6320043"/>
            <a:ext cx="358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https://dermvetolympia.com/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podezřelé zjištění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Často stopy po zařezaném obojku, malém náhubku či postroji</a:t>
            </a:r>
          </a:p>
          <a:p>
            <a:pPr algn="just"/>
            <a:r>
              <a:rPr lang="cs-CZ" dirty="0" smtClean="0"/>
              <a:t>Různá bodná, tržná či </a:t>
            </a:r>
            <a:r>
              <a:rPr lang="cs-CZ" dirty="0" err="1" smtClean="0"/>
              <a:t>kousná</a:t>
            </a:r>
            <a:r>
              <a:rPr lang="cs-CZ" dirty="0" smtClean="0"/>
              <a:t> zranění (týrání zvířat, souboje mezi zvířaty)</a:t>
            </a:r>
          </a:p>
          <a:p>
            <a:pPr algn="just"/>
            <a:r>
              <a:rPr lang="cs-CZ" dirty="0" smtClean="0"/>
              <a:t>Střelná poranění (broky, diabolky) – často vedlejší nález na RTG snímcích</a:t>
            </a:r>
          </a:p>
          <a:p>
            <a:pPr algn="just"/>
            <a:r>
              <a:rPr lang="cs-CZ" dirty="0" smtClean="0"/>
              <a:t>Popáleniny: oheň, chemikálie, elektrický proud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Popáleniny od elektrického obojku</a:t>
            </a:r>
            <a:endParaRPr lang="cs-CZ" dirty="0"/>
          </a:p>
        </p:txBody>
      </p:sp>
      <p:pic>
        <p:nvPicPr>
          <p:cNvPr id="5" name="Zástupný symbol pro obsah 4" descr="shock_collar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60366" y="1864880"/>
            <a:ext cx="5973233" cy="4479925"/>
          </a:xfrm>
        </p:spPr>
      </p:pic>
      <p:sp>
        <p:nvSpPr>
          <p:cNvPr id="4" name="Obdélník 3"/>
          <p:cNvSpPr/>
          <p:nvPr/>
        </p:nvSpPr>
        <p:spPr>
          <a:xfrm>
            <a:off x="8627409" y="6344805"/>
            <a:ext cx="3109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https://aidanimals.com/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CC00"/>
                </a:solidFill>
              </a:rPr>
              <a:t>Popáleniny</a:t>
            </a:r>
            <a:endParaRPr lang="cs-CZ" dirty="0">
              <a:solidFill>
                <a:srgbClr val="FFCC00"/>
              </a:solidFill>
            </a:endParaRPr>
          </a:p>
        </p:txBody>
      </p:sp>
      <p:pic>
        <p:nvPicPr>
          <p:cNvPr id="4" name="Zástupný symbol pro obsah 3" descr="burn ski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604764" y="1600200"/>
            <a:ext cx="3394472" cy="4525963"/>
          </a:xfrm>
        </p:spPr>
      </p:pic>
      <p:pic>
        <p:nvPicPr>
          <p:cNvPr id="9" name="Zástupný symbol pro obsah 8" descr="burn dog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197600" y="1843881"/>
            <a:ext cx="5384800" cy="4038600"/>
          </a:xfrm>
        </p:spPr>
      </p:pic>
      <p:sp>
        <p:nvSpPr>
          <p:cNvPr id="5" name="Obdélník 4"/>
          <p:cNvSpPr/>
          <p:nvPr/>
        </p:nvSpPr>
        <p:spPr>
          <a:xfrm>
            <a:off x="407852" y="6264625"/>
            <a:ext cx="4304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https://petpagesplus.wordpress.com/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693362" y="6227679"/>
            <a:ext cx="4148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https://letsadoptinternational.com/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CC00"/>
                </a:solidFill>
              </a:rPr>
              <a:t>Střelná poranění</a:t>
            </a:r>
            <a:endParaRPr lang="cs-CZ" dirty="0">
              <a:solidFill>
                <a:srgbClr val="FFCC00"/>
              </a:solidFill>
            </a:endParaRPr>
          </a:p>
        </p:txBody>
      </p:sp>
      <p:pic>
        <p:nvPicPr>
          <p:cNvPr id="11" name="Zástupný symbol pro obsah 10" descr="střelná poranění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58109"/>
            <a:ext cx="5384800" cy="3934691"/>
          </a:xfrm>
        </p:spPr>
      </p:pic>
      <p:pic>
        <p:nvPicPr>
          <p:cNvPr id="9" name="Zástupný symbol pro obsah 8" descr="puss-puss-cat-x-ra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97600" y="1843881"/>
            <a:ext cx="5384800" cy="4038600"/>
          </a:xfrm>
        </p:spPr>
      </p:pic>
      <p:sp>
        <p:nvSpPr>
          <p:cNvPr id="10" name="Obdélník 9"/>
          <p:cNvSpPr/>
          <p:nvPr/>
        </p:nvSpPr>
        <p:spPr>
          <a:xfrm>
            <a:off x="6828272" y="6070661"/>
            <a:ext cx="3896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https://www.independent.co.uk/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461961" y="6042953"/>
            <a:ext cx="4165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</a:t>
            </a:r>
            <a:r>
              <a:rPr lang="cs-CZ" dirty="0" err="1" smtClean="0">
                <a:solidFill>
                  <a:schemeClr val="bg1"/>
                </a:solidFill>
              </a:rPr>
              <a:t>https</a:t>
            </a:r>
            <a:r>
              <a:rPr lang="cs-CZ" dirty="0" smtClean="0">
                <a:solidFill>
                  <a:schemeClr val="bg1"/>
                </a:solidFill>
              </a:rPr>
              <a:t>://pekanbaru.tribunnews.com/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CC00"/>
                </a:solidFill>
              </a:rPr>
              <a:t>Bodné a řezné rány</a:t>
            </a:r>
            <a:endParaRPr lang="cs-CZ" dirty="0">
              <a:solidFill>
                <a:srgbClr val="FFCC00"/>
              </a:solidFill>
            </a:endParaRPr>
          </a:p>
        </p:txBody>
      </p:sp>
      <p:pic>
        <p:nvPicPr>
          <p:cNvPr id="6" name="Zástupný symbol pro obsah 5" descr="511C466F00000578-6251053-Damien_Browne_was_terrified_when_he_couldn_t_find_his_German_She-a-55_153897188319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604094" y="1600200"/>
            <a:ext cx="3395811" cy="4525963"/>
          </a:xfrm>
        </p:spPr>
      </p:pic>
      <p:pic>
        <p:nvPicPr>
          <p:cNvPr id="8" name="Zástupný symbol pro obsah 7" descr="PAY-The-wounds-on-Michelle-Browns-dog-Thor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7192764" y="1600200"/>
            <a:ext cx="3394472" cy="4525963"/>
          </a:xfrm>
        </p:spPr>
      </p:pic>
      <p:sp>
        <p:nvSpPr>
          <p:cNvPr id="5" name="Obdélník 4"/>
          <p:cNvSpPr/>
          <p:nvPr/>
        </p:nvSpPr>
        <p:spPr>
          <a:xfrm>
            <a:off x="1199483" y="6209206"/>
            <a:ext cx="3535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https://www.dailymail.co.uk/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296956" y="6209207"/>
            <a:ext cx="3328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https://www.irishmirror.ie/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Poranění a onemocnění  podobné týrání zvířat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>
                <a:solidFill>
                  <a:srgbClr val="FFFF00"/>
                </a:solidFill>
              </a:rPr>
              <a:t>Sražení autem:</a:t>
            </a:r>
            <a:r>
              <a:rPr lang="cs-CZ" dirty="0" smtClean="0"/>
              <a:t> důležitá anamnéza chovatele, zda někdo nehodu viděl, co přesně viděl, typ auta, která část těla zvířete byla zasažena, zhodnotit, zda údaje poskytnuté odpovídají zranění zvířete</a:t>
            </a:r>
          </a:p>
          <a:p>
            <a:pPr algn="just"/>
            <a:r>
              <a:rPr lang="cs-CZ" dirty="0" smtClean="0">
                <a:solidFill>
                  <a:srgbClr val="FFFF00"/>
                </a:solidFill>
              </a:rPr>
              <a:t>Pád z výšky: </a:t>
            </a:r>
            <a:r>
              <a:rPr lang="cs-CZ" dirty="0" smtClean="0"/>
              <a:t>obvykle zlomeniny čelistí, poranění hlavy, obličejové části hlavy, </a:t>
            </a:r>
            <a:r>
              <a:rPr lang="cs-CZ" dirty="0" err="1" smtClean="0"/>
              <a:t>pneumothorax</a:t>
            </a:r>
            <a:r>
              <a:rPr lang="cs-CZ" dirty="0" smtClean="0"/>
              <a:t>, kontuze plic, zlomeniny končetin, nutné zjistit anamnézu, zda někdo pád z výšky viděl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>
                <a:solidFill>
                  <a:srgbClr val="FFFF00"/>
                </a:solidFill>
              </a:rPr>
              <a:t>Podlitiny, sraženiny krve: </a:t>
            </a:r>
            <a:r>
              <a:rPr lang="cs-CZ" dirty="0" smtClean="0"/>
              <a:t>různé úrazy, onemocnění, toxiny, genetické poruchy mohou vést ke krvácení vnitřnímu i vnějšímu</a:t>
            </a:r>
          </a:p>
          <a:p>
            <a:pPr algn="just"/>
            <a:r>
              <a:rPr lang="cs-CZ" dirty="0" smtClean="0">
                <a:solidFill>
                  <a:srgbClr val="FFFF00"/>
                </a:solidFill>
              </a:rPr>
              <a:t>Zlomeniny: </a:t>
            </a:r>
            <a:r>
              <a:rPr lang="cs-CZ" dirty="0" smtClean="0"/>
              <a:t>úrazy, nehody, onemocnění, vždy zjistit zda anamnéza odpovídá klinickému nálezu, patologické fraktury, malnutrice…</a:t>
            </a:r>
          </a:p>
          <a:p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Paraklinické</a:t>
            </a:r>
            <a:r>
              <a:rPr lang="cs-CZ" dirty="0" smtClean="0"/>
              <a:t> metody při vyšetřování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>
                <a:solidFill>
                  <a:srgbClr val="FFFF00"/>
                </a:solidFill>
              </a:rPr>
              <a:t>Rentgenologie: </a:t>
            </a:r>
            <a:r>
              <a:rPr lang="cs-CZ" dirty="0" smtClean="0"/>
              <a:t>vždy při frakturách a podezřeních,  odhalí i starší zahojené zlomeniny, naštípnutí kostí, vždy při podezření na týrání zvířat zhotovit </a:t>
            </a:r>
            <a:r>
              <a:rPr lang="cs-CZ" dirty="0" err="1" smtClean="0"/>
              <a:t>rtg</a:t>
            </a:r>
            <a:r>
              <a:rPr lang="cs-CZ" dirty="0" smtClean="0"/>
              <a:t> snímky, lze doplnit o ultrazvukové vyšetření, MRI, CT</a:t>
            </a:r>
          </a:p>
          <a:p>
            <a:pPr algn="just"/>
            <a:r>
              <a:rPr lang="cs-CZ" dirty="0" smtClean="0">
                <a:solidFill>
                  <a:srgbClr val="FFFF00"/>
                </a:solidFill>
              </a:rPr>
              <a:t>Laboratorní testy: </a:t>
            </a:r>
            <a:r>
              <a:rPr lang="cs-CZ" dirty="0" smtClean="0"/>
              <a:t>výběr testu dle podezření a klinického stavu, výsledky mohou potvrdit diagnózu, pomoci stanovit prognózu</a:t>
            </a:r>
          </a:p>
          <a:p>
            <a:pPr algn="just"/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10994760" cy="10983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PMI=</a:t>
            </a:r>
            <a:r>
              <a:rPr lang="cs-CZ" dirty="0" err="1"/>
              <a:t>postmortem</a:t>
            </a:r>
            <a:r>
              <a:rPr lang="cs-CZ" dirty="0"/>
              <a:t> interval</a:t>
            </a:r>
            <a:br>
              <a:rPr lang="cs-CZ" dirty="0"/>
            </a:br>
            <a:r>
              <a:rPr lang="cs-CZ" dirty="0"/>
              <a:t> Stanovení doby </a:t>
            </a:r>
            <a:r>
              <a:rPr lang="cs-CZ" dirty="0" smtClean="0"/>
              <a:t>úhynu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Stanovení doby smrti – kritický bod při vyšetřování</a:t>
            </a:r>
          </a:p>
          <a:p>
            <a:r>
              <a:rPr lang="cs-CZ" sz="2400" dirty="0"/>
              <a:t>Po smrti nastupují </a:t>
            </a:r>
            <a:r>
              <a:rPr lang="cs-CZ" sz="2400" dirty="0" smtClean="0"/>
              <a:t>změny - </a:t>
            </a:r>
            <a:r>
              <a:rPr lang="cs-CZ" sz="2400" dirty="0"/>
              <a:t>fyzické a chemické, závislé na okolních podmínkách </a:t>
            </a:r>
            <a:r>
              <a:rPr lang="cs-CZ" sz="2400" dirty="0" smtClean="0"/>
              <a:t>(teplota</a:t>
            </a:r>
            <a:r>
              <a:rPr lang="cs-CZ" sz="2400" dirty="0"/>
              <a:t>, dostupnost kyslíku, aktivita hmyzu, ,,mrchožrouti“)</a:t>
            </a:r>
          </a:p>
          <a:p>
            <a:r>
              <a:rPr lang="cs-CZ" sz="2400" dirty="0"/>
              <a:t>Hlavní změny: </a:t>
            </a:r>
          </a:p>
          <a:p>
            <a:pPr marL="990586" lvl="1" indent="-457200">
              <a:buFont typeface="+mj-lt"/>
              <a:buAutoNum type="arabicPeriod"/>
            </a:pPr>
            <a:r>
              <a:rPr lang="cs-CZ" sz="2400" dirty="0" smtClean="0"/>
              <a:t>Chladnutí </a:t>
            </a:r>
            <a:r>
              <a:rPr lang="cs-CZ" sz="2400" dirty="0"/>
              <a:t>těla – </a:t>
            </a:r>
            <a:r>
              <a:rPr lang="cs-CZ" sz="2400" dirty="0" err="1"/>
              <a:t>algor</a:t>
            </a:r>
            <a:r>
              <a:rPr lang="cs-CZ" sz="2400" dirty="0"/>
              <a:t> </a:t>
            </a:r>
            <a:r>
              <a:rPr lang="cs-CZ" sz="2400" dirty="0" err="1"/>
              <a:t>mortis</a:t>
            </a:r>
            <a:endParaRPr lang="cs-CZ" sz="2400" dirty="0"/>
          </a:p>
          <a:p>
            <a:pPr marL="990586" lvl="1" indent="-457200">
              <a:buFont typeface="+mj-lt"/>
              <a:buAutoNum type="arabicPeriod"/>
            </a:pPr>
            <a:r>
              <a:rPr lang="cs-CZ" sz="2400" dirty="0" err="1" smtClean="0"/>
              <a:t>Livor</a:t>
            </a:r>
            <a:r>
              <a:rPr lang="cs-CZ" sz="2400" dirty="0" smtClean="0"/>
              <a:t> </a:t>
            </a:r>
            <a:r>
              <a:rPr lang="cs-CZ" sz="2400" dirty="0" err="1"/>
              <a:t>mortis</a:t>
            </a:r>
            <a:endParaRPr lang="cs-CZ" sz="2400" dirty="0"/>
          </a:p>
          <a:p>
            <a:pPr marL="990586" lvl="1" indent="-457200">
              <a:buFont typeface="+mj-lt"/>
              <a:buAutoNum type="arabicPeriod"/>
            </a:pPr>
            <a:r>
              <a:rPr lang="cs-CZ" sz="2400" dirty="0" err="1" smtClean="0"/>
              <a:t>Rigor</a:t>
            </a:r>
            <a:r>
              <a:rPr lang="cs-CZ" sz="2400" dirty="0" smtClean="0"/>
              <a:t> </a:t>
            </a:r>
            <a:r>
              <a:rPr lang="cs-CZ" sz="2400" dirty="0" err="1"/>
              <a:t>mortis</a:t>
            </a:r>
            <a:endParaRPr lang="cs-CZ" sz="2400" dirty="0"/>
          </a:p>
          <a:p>
            <a:pPr marL="990586" lvl="1" indent="-457200">
              <a:buFont typeface="+mj-lt"/>
              <a:buAutoNum type="arabicPeriod"/>
            </a:pPr>
            <a:r>
              <a:rPr lang="cs-CZ" sz="2400" dirty="0" smtClean="0"/>
              <a:t>Rozklad </a:t>
            </a:r>
            <a:r>
              <a:rPr lang="cs-CZ" sz="2400" dirty="0"/>
              <a:t>tkání – dekompozice</a:t>
            </a:r>
          </a:p>
          <a:p>
            <a:pPr marL="990586" lvl="1" indent="-457200">
              <a:buFont typeface="+mj-lt"/>
              <a:buAutoNum type="arabicPeriod"/>
            </a:pPr>
            <a:r>
              <a:rPr lang="cs-CZ" sz="2400" dirty="0" smtClean="0"/>
              <a:t>Mumifikace</a:t>
            </a:r>
            <a:endParaRPr lang="cs-CZ" sz="2400" dirty="0"/>
          </a:p>
          <a:p>
            <a:pPr marL="990586" lvl="1" indent="-457200">
              <a:buFont typeface="+mj-lt"/>
              <a:buAutoNum type="arabicPeriod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73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39A271-DA9B-4F4E-9A11-3038E2C5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Veterinární forenzní věda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34F4E7A-D2A7-49B9-A705-2E72564A8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20" y="2511349"/>
            <a:ext cx="10994760" cy="4102812"/>
          </a:xfrm>
        </p:spPr>
        <p:txBody>
          <a:bodyPr/>
          <a:lstStyle/>
          <a:p>
            <a:r>
              <a:rPr lang="cs-CZ" dirty="0"/>
              <a:t>Aplikace vědy na záležitosti práva</a:t>
            </a:r>
          </a:p>
          <a:p>
            <a:r>
              <a:rPr lang="cs-CZ" dirty="0"/>
              <a:t>Kombinace chemie, fyziky, geologie, biologie a patologie</a:t>
            </a:r>
          </a:p>
          <a:p>
            <a:r>
              <a:rPr lang="cs-CZ" dirty="0"/>
              <a:t>V trestních i civilních řízeních před orgány práva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033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Chladnutí těla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Smrt </a:t>
            </a:r>
            <a:r>
              <a:rPr lang="cs-CZ" dirty="0" smtClean="0"/>
              <a:t>= Absence </a:t>
            </a:r>
            <a:r>
              <a:rPr lang="cs-CZ" dirty="0"/>
              <a:t>buněčné aktivity, která produkuje </a:t>
            </a:r>
            <a:r>
              <a:rPr lang="cs-CZ" dirty="0" smtClean="0"/>
              <a:t>teplo</a:t>
            </a:r>
            <a:endParaRPr lang="cs-CZ" b="1" dirty="0" smtClean="0"/>
          </a:p>
          <a:p>
            <a:pPr algn="just"/>
            <a:r>
              <a:rPr lang="cs-CZ" b="1" dirty="0" smtClean="0"/>
              <a:t>Chladnutí těla</a:t>
            </a:r>
            <a:r>
              <a:rPr lang="cs-CZ" dirty="0" smtClean="0"/>
              <a:t> – zhruba 1 stupeň za 1 hodinu u lidí, v závislosti na okolních podmínkách</a:t>
            </a:r>
          </a:p>
          <a:p>
            <a:pPr algn="just"/>
            <a:r>
              <a:rPr lang="cs-CZ" dirty="0" smtClean="0"/>
              <a:t>Omezené údaje o chladnutí těl u zvířat </a:t>
            </a:r>
          </a:p>
          <a:p>
            <a:pPr algn="just"/>
            <a:r>
              <a:rPr lang="cs-CZ" dirty="0" smtClean="0"/>
              <a:t>Tělesná teplota se měří nejčastěji v rektu, játrech, svalovině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Posmrtné skvrny – </a:t>
            </a:r>
            <a:r>
              <a:rPr lang="cs-CZ" dirty="0" err="1" smtClean="0"/>
              <a:t>livor</a:t>
            </a:r>
            <a:r>
              <a:rPr lang="cs-CZ" dirty="0" smtClean="0"/>
              <a:t> </a:t>
            </a:r>
            <a:r>
              <a:rPr lang="cs-CZ" dirty="0" err="1" smtClean="0"/>
              <a:t>mortis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8620" y="2378659"/>
            <a:ext cx="10994760" cy="447934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b="1" dirty="0" err="1" smtClean="0"/>
              <a:t>Livor</a:t>
            </a:r>
            <a:r>
              <a:rPr lang="cs-CZ" b="1" dirty="0" smtClean="0"/>
              <a:t> </a:t>
            </a:r>
            <a:r>
              <a:rPr lang="cs-CZ" b="1" dirty="0" err="1" smtClean="0"/>
              <a:t>mortis</a:t>
            </a:r>
            <a:r>
              <a:rPr lang="cs-CZ" b="1" dirty="0" smtClean="0"/>
              <a:t> </a:t>
            </a:r>
            <a:r>
              <a:rPr lang="cs-CZ" dirty="0" smtClean="0"/>
              <a:t>- posmrtné skvrny,  posmrtná kumulace krve začíná v orgánech dutiny hrudní a břišní během 30 minut až 2 hodin po smrti (u lidí)</a:t>
            </a:r>
          </a:p>
          <a:p>
            <a:pPr algn="just"/>
            <a:r>
              <a:rPr lang="cs-CZ" dirty="0" smtClean="0"/>
              <a:t>x hemoragie x modřiny</a:t>
            </a:r>
          </a:p>
          <a:p>
            <a:pPr algn="just"/>
            <a:r>
              <a:rPr lang="cs-CZ" dirty="0"/>
              <a:t>Po smrti začíná stagnující krev v těle podléhat síle gravitace</a:t>
            </a:r>
          </a:p>
          <a:p>
            <a:pPr algn="just"/>
            <a:r>
              <a:rPr lang="cs-CZ" dirty="0"/>
              <a:t>Důsledek zástavy oběhu a gravitace, kdy plasma a krevní elementy zaujímají nejnižší místo v cévním systému </a:t>
            </a:r>
          </a:p>
          <a:p>
            <a:pPr algn="just"/>
            <a:r>
              <a:rPr lang="cs-CZ" dirty="0"/>
              <a:t>Díky relaxaci cév je možný pasivní prostup složek krve skrze stěnu cév</a:t>
            </a:r>
          </a:p>
          <a:p>
            <a:pPr algn="just"/>
            <a:r>
              <a:rPr lang="cs-CZ" dirty="0"/>
              <a:t>Vyústění v posmrtné skvrny rudofialové barvy</a:t>
            </a:r>
          </a:p>
          <a:p>
            <a:pPr algn="just"/>
            <a:r>
              <a:rPr lang="cs-CZ" dirty="0"/>
              <a:t>Možné pozorovat externě na kůži těla a sliznicích ale i na vnitřních </a:t>
            </a:r>
            <a:r>
              <a:rPr lang="cs-CZ" dirty="0" smtClean="0"/>
              <a:t>orgánech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cs-CZ" dirty="0" err="1"/>
              <a:t>Livores</a:t>
            </a:r>
            <a:r>
              <a:rPr lang="cs-CZ" dirty="0"/>
              <a:t> </a:t>
            </a:r>
            <a:r>
              <a:rPr lang="cs-CZ" dirty="0" err="1"/>
              <a:t>mortis</a:t>
            </a:r>
            <a:r>
              <a:rPr lang="cs-CZ" dirty="0"/>
              <a:t> – </a:t>
            </a:r>
            <a:r>
              <a:rPr lang="cs-CZ" dirty="0" smtClean="0"/>
              <a:t>skvrny </a:t>
            </a:r>
            <a:r>
              <a:rPr lang="cs-CZ" dirty="0"/>
              <a:t>na kůži, začínají </a:t>
            </a:r>
            <a:r>
              <a:rPr lang="cs-CZ" dirty="0" smtClean="0"/>
              <a:t>se objevovat 20 – 30 minut </a:t>
            </a:r>
            <a:r>
              <a:rPr lang="cs-CZ" dirty="0"/>
              <a:t>po smrti, plně viditelné </a:t>
            </a:r>
            <a:r>
              <a:rPr lang="cs-CZ" dirty="0" smtClean="0"/>
              <a:t>4 - 8 </a:t>
            </a:r>
            <a:r>
              <a:rPr lang="cs-CZ" dirty="0"/>
              <a:t>hodin </a:t>
            </a:r>
            <a:r>
              <a:rPr lang="cs-CZ" dirty="0" err="1"/>
              <a:t>postmortem</a:t>
            </a:r>
            <a:endParaRPr lang="cs-CZ" dirty="0"/>
          </a:p>
          <a:p>
            <a:pPr algn="just"/>
            <a:r>
              <a:rPr lang="cs-CZ" dirty="0" err="1"/>
              <a:t>Vytlačitelné</a:t>
            </a:r>
            <a:r>
              <a:rPr lang="cs-CZ" dirty="0"/>
              <a:t> tlakem – krev je nesražená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způsobené působením gravitace na krev, která utvoří usazeniny v níže položených částech těla</a:t>
            </a:r>
          </a:p>
          <a:p>
            <a:pPr algn="just"/>
            <a:r>
              <a:rPr lang="cs-CZ" dirty="0"/>
              <a:t>je </a:t>
            </a:r>
            <a:r>
              <a:rPr lang="cs-CZ" dirty="0" smtClean="0"/>
              <a:t>možné, </a:t>
            </a:r>
            <a:r>
              <a:rPr lang="cs-CZ" dirty="0"/>
              <a:t>aby tlakem zbělaly </a:t>
            </a:r>
            <a:r>
              <a:rPr lang="cs-CZ" dirty="0" smtClean="0"/>
              <a:t>(vytlačení </a:t>
            </a:r>
            <a:r>
              <a:rPr lang="cs-CZ" dirty="0"/>
              <a:t>krve tlakem)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po </a:t>
            </a:r>
            <a:r>
              <a:rPr lang="cs-CZ" dirty="0" smtClean="0"/>
              <a:t>8 - 12 </a:t>
            </a:r>
            <a:r>
              <a:rPr lang="cs-CZ" dirty="0"/>
              <a:t>hodinách začne krev unikat do okolních tkání přes cévní stěny – už není možné tlakem </a:t>
            </a:r>
            <a:r>
              <a:rPr lang="cs-CZ" dirty="0" err="1"/>
              <a:t>livor</a:t>
            </a:r>
            <a:r>
              <a:rPr lang="cs-CZ" dirty="0"/>
              <a:t> </a:t>
            </a:r>
            <a:r>
              <a:rPr lang="cs-CZ" dirty="0" err="1"/>
              <a:t>mortis</a:t>
            </a:r>
            <a:r>
              <a:rPr lang="cs-CZ" dirty="0"/>
              <a:t> vytlačit!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Dá </a:t>
            </a:r>
            <a:r>
              <a:rPr lang="cs-CZ" dirty="0"/>
              <a:t>se takto hodnotit pozice těla, ne vždy očividné na některých zvířecích tělech ani po oholení srsti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6106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Svalová ztuhlost – </a:t>
            </a:r>
            <a:r>
              <a:rPr lang="cs-CZ" dirty="0" err="1" smtClean="0"/>
              <a:t>rigor</a:t>
            </a:r>
            <a:r>
              <a:rPr lang="cs-CZ" dirty="0" smtClean="0"/>
              <a:t> </a:t>
            </a:r>
            <a:r>
              <a:rPr lang="cs-CZ" dirty="0" err="1" smtClean="0"/>
              <a:t>mortis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cs-CZ" b="1" dirty="0" smtClean="0"/>
              <a:t>Svalová ztuhlost - </a:t>
            </a:r>
            <a:r>
              <a:rPr lang="cs-CZ" dirty="0" smtClean="0"/>
              <a:t>svalová vlákna dále metabolizují energii a kontrahují se </a:t>
            </a:r>
            <a:r>
              <a:rPr lang="cs-CZ" dirty="0" smtClean="0">
                <a:sym typeface="Symbol" panose="05050102010706020507" pitchFamily="18" charset="2"/>
              </a:rPr>
              <a:t> </a:t>
            </a:r>
            <a:r>
              <a:rPr lang="cs-CZ" dirty="0" smtClean="0"/>
              <a:t>nemůžou se povolit kvůli nedostatku energie</a:t>
            </a:r>
          </a:p>
          <a:p>
            <a:pPr algn="just"/>
            <a:r>
              <a:rPr lang="cs-CZ" dirty="0" smtClean="0"/>
              <a:t>RIGOR MORTIS – trvá, dokud není ztuhlost porušena pohybováním s tělem nebo brzkým stádiem dekompozice (rozkladu) - degradace svalových vláken</a:t>
            </a:r>
          </a:p>
          <a:p>
            <a:pPr algn="just"/>
            <a:r>
              <a:rPr lang="cs-CZ" dirty="0" smtClean="0"/>
              <a:t>většinou u lidí začíná </a:t>
            </a:r>
            <a:r>
              <a:rPr lang="cs-CZ" dirty="0" err="1" smtClean="0"/>
              <a:t>rigor</a:t>
            </a:r>
            <a:r>
              <a:rPr lang="cs-CZ" dirty="0" smtClean="0"/>
              <a:t> </a:t>
            </a:r>
            <a:r>
              <a:rPr lang="cs-CZ" dirty="0" err="1" smtClean="0"/>
              <a:t>mortis</a:t>
            </a:r>
            <a:r>
              <a:rPr lang="cs-CZ" dirty="0" smtClean="0"/>
              <a:t> 2 - 6 hodin po smrti, trvá 36 hodin, potom pomalu degraduje a svalový </a:t>
            </a:r>
            <a:r>
              <a:rPr lang="cs-CZ" dirty="0" err="1" smtClean="0"/>
              <a:t>rigor</a:t>
            </a:r>
            <a:r>
              <a:rPr lang="cs-CZ" dirty="0" smtClean="0"/>
              <a:t> mizí</a:t>
            </a:r>
          </a:p>
          <a:p>
            <a:pPr algn="just"/>
            <a:r>
              <a:rPr lang="cs-CZ" dirty="0" smtClean="0"/>
              <a:t>tuhnutí těla začíná od hlavy, potom přechází na žvýkací svaly, krk, hrudník, naposledy končetiny</a:t>
            </a:r>
          </a:p>
          <a:p>
            <a:pPr algn="just"/>
            <a:r>
              <a:rPr lang="cs-CZ" dirty="0" smtClean="0"/>
              <a:t>dekompozice začíná stejně</a:t>
            </a:r>
          </a:p>
          <a:p>
            <a:pPr algn="just"/>
            <a:r>
              <a:rPr lang="cs-CZ" dirty="0" smtClean="0"/>
              <a:t>studie na psech: </a:t>
            </a:r>
            <a:r>
              <a:rPr lang="cs-CZ" dirty="0" err="1" smtClean="0"/>
              <a:t>rigor</a:t>
            </a:r>
            <a:r>
              <a:rPr lang="cs-CZ" dirty="0" smtClean="0"/>
              <a:t> za méně než den, ztuhlost žvýkačů trvající 7 dní</a:t>
            </a:r>
          </a:p>
          <a:p>
            <a:pPr algn="just"/>
            <a:r>
              <a:rPr lang="cs-CZ" dirty="0" smtClean="0"/>
              <a:t>během prvních 3 hodin je předpoklad, že tělo je ještě teplé na dotek, ochablé, bez známek </a:t>
            </a:r>
            <a:r>
              <a:rPr lang="cs-CZ" dirty="0" err="1" smtClean="0"/>
              <a:t>rigoru</a:t>
            </a:r>
            <a:endParaRPr lang="cs-CZ" dirty="0" smtClean="0"/>
          </a:p>
          <a:p>
            <a:pPr algn="just"/>
            <a:r>
              <a:rPr lang="cs-CZ" dirty="0" smtClean="0"/>
              <a:t>mezi 3 - 8 hodinami po smrti je předpoklad, že tělo bude teplé, ale už s počínajícím </a:t>
            </a:r>
            <a:r>
              <a:rPr lang="cs-CZ" dirty="0" err="1" smtClean="0"/>
              <a:t>rigorem</a:t>
            </a:r>
            <a:endParaRPr lang="cs-CZ" dirty="0" smtClean="0"/>
          </a:p>
          <a:p>
            <a:pPr algn="just"/>
            <a:r>
              <a:rPr lang="cs-CZ" dirty="0" smtClean="0"/>
              <a:t>mezi 8 - 36 hodinami tělo chladne a </a:t>
            </a:r>
            <a:r>
              <a:rPr lang="cs-CZ" dirty="0" err="1" smtClean="0"/>
              <a:t>rigor</a:t>
            </a:r>
            <a:r>
              <a:rPr lang="cs-CZ" dirty="0" smtClean="0"/>
              <a:t> přetrvává</a:t>
            </a:r>
          </a:p>
          <a:p>
            <a:pPr algn="just"/>
            <a:r>
              <a:rPr lang="cs-CZ" dirty="0" smtClean="0"/>
              <a:t>po 36 hodinách </a:t>
            </a:r>
            <a:r>
              <a:rPr lang="cs-CZ" dirty="0" err="1" smtClean="0"/>
              <a:t>rigor</a:t>
            </a:r>
            <a:r>
              <a:rPr lang="cs-CZ" dirty="0" smtClean="0"/>
              <a:t> mizí, tělo je studené, ochablé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Dekompozice tkání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Dekompozice – rozklad tkání</a:t>
            </a:r>
          </a:p>
          <a:p>
            <a:pPr algn="just"/>
            <a:r>
              <a:rPr lang="cs-CZ" dirty="0" smtClean="0"/>
              <a:t>rozklad měkkých tkání nejvíce rozlišovací znak</a:t>
            </a:r>
          </a:p>
          <a:p>
            <a:pPr algn="just"/>
            <a:r>
              <a:rPr lang="cs-CZ" dirty="0" smtClean="0"/>
              <a:t>brzy po smrti buněčné membrány začínají degradovat a praskat, uvolňují buněčný obsah a odhalují vedlejší buňky degradačním enzymům v typické řetězové reakci – AUTOLYZA</a:t>
            </a:r>
          </a:p>
          <a:p>
            <a:pPr algn="just"/>
            <a:r>
              <a:rPr lang="cs-CZ" dirty="0" smtClean="0"/>
              <a:t>PUTREFIKACE - další fáze rozkladu tkání, začíná simultánně, kvůli bakteriální proliferaci a destrukci tkání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Mumifikace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Může </a:t>
            </a:r>
            <a:r>
              <a:rPr lang="cs-CZ" dirty="0" smtClean="0"/>
              <a:t>nastat, </a:t>
            </a:r>
            <a:r>
              <a:rPr lang="cs-CZ" dirty="0"/>
              <a:t>když tělo je umístěno v suchém prostředí, s </a:t>
            </a:r>
            <a:r>
              <a:rPr lang="cs-CZ" dirty="0" smtClean="0"/>
              <a:t>nízkou </a:t>
            </a:r>
            <a:r>
              <a:rPr lang="cs-CZ" dirty="0"/>
              <a:t>vlhkostí a omezeným prouděním vzduchu</a:t>
            </a:r>
          </a:p>
          <a:p>
            <a:pPr algn="just"/>
            <a:r>
              <a:rPr lang="cs-CZ" dirty="0"/>
              <a:t>bez kompletního rozkladu těla</a:t>
            </a:r>
          </a:p>
          <a:p>
            <a:pPr algn="just"/>
            <a:r>
              <a:rPr lang="cs-CZ" dirty="0"/>
              <a:t>Kůže je tenká, žluto-hnědá až černá</a:t>
            </a:r>
          </a:p>
          <a:p>
            <a:pPr algn="just"/>
            <a:r>
              <a:rPr lang="cs-CZ" dirty="0"/>
              <a:t>Tkáně jsou spíše vyschlé než rozložené</a:t>
            </a:r>
          </a:p>
          <a:p>
            <a:pPr algn="just"/>
            <a:r>
              <a:rPr lang="cs-CZ" dirty="0"/>
              <a:t>Těla mohou vypadat jako ohořelá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502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Stádia rozkladu zvířecího těla v čase</a:t>
            </a:r>
            <a:endParaRPr lang="cs-CZ" dirty="0"/>
          </a:p>
        </p:txBody>
      </p:sp>
      <p:pic>
        <p:nvPicPr>
          <p:cNvPr id="5" name="Zástupný symbol pro obsah 4" descr="Control-decomposition-stages-a-fresh-b-bloat-c-active-decay-d-advanced-deca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35769" y="1717098"/>
            <a:ext cx="4391588" cy="4479925"/>
          </a:xfrm>
        </p:spPr>
      </p:pic>
      <p:sp>
        <p:nvSpPr>
          <p:cNvPr id="4" name="Obdélník 3"/>
          <p:cNvSpPr/>
          <p:nvPr/>
        </p:nvSpPr>
        <p:spPr>
          <a:xfrm>
            <a:off x="1176069" y="6347752"/>
            <a:ext cx="3711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https://www.researchgate.net/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78691" y="35676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Control decomposition stages: (a) fresh, (b) bloat, (c) active decay, (d) advanced decay, 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stanovení doby úmrtí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Vyšetřovatel může čas úmrtí odhadovat u zvířete v různých stádiích postmortálních změn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Časná doba postmortální </a:t>
            </a:r>
            <a:r>
              <a:rPr lang="cs-CZ" dirty="0" smtClean="0"/>
              <a:t>– doba, během které si tělo uchovává teplotu vyšší než je okolní teplota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Pozdní doba postmortální </a:t>
            </a:r>
            <a:r>
              <a:rPr lang="cs-CZ" dirty="0" smtClean="0"/>
              <a:t>–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smtClean="0"/>
              <a:t>doba, během které se teplota těla vyrovná teplotě okolí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r>
              <a:rPr lang="cs-CZ" dirty="0" smtClean="0"/>
              <a:t>Určení času smrti bude v časné době postmortální založeno na změnách jako </a:t>
            </a:r>
            <a:r>
              <a:rPr lang="cs-CZ" dirty="0" err="1" smtClean="0"/>
              <a:t>rigor</a:t>
            </a:r>
            <a:r>
              <a:rPr lang="cs-CZ" dirty="0" smtClean="0"/>
              <a:t> </a:t>
            </a:r>
            <a:r>
              <a:rPr lang="cs-CZ" dirty="0" err="1" smtClean="0"/>
              <a:t>mortis</a:t>
            </a:r>
            <a:r>
              <a:rPr lang="cs-CZ" dirty="0" smtClean="0"/>
              <a:t>, </a:t>
            </a:r>
            <a:r>
              <a:rPr lang="cs-CZ" dirty="0" err="1" smtClean="0"/>
              <a:t>livores</a:t>
            </a:r>
            <a:r>
              <a:rPr lang="cs-CZ" dirty="0" smtClean="0"/>
              <a:t> </a:t>
            </a:r>
            <a:r>
              <a:rPr lang="cs-CZ" dirty="0" err="1" smtClean="0"/>
              <a:t>mortis</a:t>
            </a:r>
            <a:r>
              <a:rPr lang="cs-CZ" dirty="0" smtClean="0"/>
              <a:t>, rektální teplota těla, eventuálně hmyzí aktivita</a:t>
            </a:r>
          </a:p>
          <a:p>
            <a:endParaRPr lang="cs-CZ" dirty="0" smtClean="0"/>
          </a:p>
          <a:p>
            <a:r>
              <a:rPr lang="cs-CZ" dirty="0" smtClean="0"/>
              <a:t>V pozdní době postmortální budou metody založeny hlavně na hmyzí aktivitě, hlavních změnách a určení stupně rozkladu.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posmrtné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cs-CZ" dirty="0" smtClean="0"/>
              <a:t>Tělo po smrti podléhá fyzickým změnám jako jsou změna barvy, tuhost svalů, nafouknutí těla, produkce tekutin, odpadávání horní vrstvy kůže, destrukce měkkých tkání a později destrukce kostí.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V raných fázích rozkladu se objevují posmrtné skvrny během 30 minut po smrti a plně se projevují u lidí během 10 - 12 hodin, kdy se ustálí a není možné je tlakem vytlačit (ustálení pozorujeme během 12 hodin až 3 dnů). Posmrtná ztuhlost se objevuje 2 - 6 hodin po úmrtí, kompletní je za 6 - 12 hodin. Později </a:t>
            </a:r>
            <a:r>
              <a:rPr lang="cs-CZ" dirty="0" err="1" smtClean="0"/>
              <a:t>rigor</a:t>
            </a:r>
            <a:r>
              <a:rPr lang="cs-CZ" dirty="0" smtClean="0"/>
              <a:t> ustupuje s nastupujícím rozkladem tkání během 36 hodin </a:t>
            </a:r>
            <a:r>
              <a:rPr lang="cs-CZ" dirty="0" err="1" smtClean="0"/>
              <a:t>postmortem</a:t>
            </a:r>
            <a:r>
              <a:rPr lang="cs-CZ" dirty="0" smtClean="0"/>
              <a:t>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Změna barvy okolo dutiny břišní na zelenou nastává zhruba během 24 - 30 hodin, a to kvůli degradaci hemoglobinu. Tělní dutiny a vnitřní orgány se roztahují následkem rozkladu plynů produkovaných hnilobnými bakteriemi. Vyústí obvykle v nafouknutí břišní dutiny a vyboulením očí a jazyka.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Počátek nafouknutí začíná během 60 - 72 hodin po smrti u lidí, může se objevit dříve i později v závislosti na okolních podmínkách a druhu zvířete. </a:t>
            </a:r>
            <a:r>
              <a:rPr lang="cs-CZ" dirty="0" err="1" smtClean="0"/>
              <a:t>Kadávery</a:t>
            </a:r>
            <a:r>
              <a:rPr lang="cs-CZ" dirty="0" smtClean="0"/>
              <a:t> přežvýkavců a býložravců se nafukují rychleji než </a:t>
            </a:r>
            <a:r>
              <a:rPr lang="cs-CZ" dirty="0" err="1" smtClean="0"/>
              <a:t>kadávery</a:t>
            </a:r>
            <a:r>
              <a:rPr lang="cs-CZ" dirty="0" smtClean="0"/>
              <a:t> </a:t>
            </a:r>
            <a:r>
              <a:rPr lang="cs-CZ" dirty="0" err="1" smtClean="0"/>
              <a:t>monogastrů</a:t>
            </a:r>
            <a:r>
              <a:rPr lang="cs-CZ" dirty="0" smtClean="0"/>
              <a:t> nebo šelem, kvůli reziduální mikrobiální aktivitě v GIT.</a:t>
            </a:r>
          </a:p>
          <a:p>
            <a:pPr algn="just"/>
            <a:endParaRPr lang="cs-CZ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cs-CZ" dirty="0" smtClean="0"/>
              <a:t>Jak kůže degraduje, olupuje se vrchní vrstva epidermis a chlupy mohou odpadávat s odlupující se kůží. Jak měkké tkáně degradují a stávají se více tekutější díky autolýze a rozkladu měkkých tkání, červeno-hnědá tekutina  často vytéká z ústní dutiny, nosní dutiny a </a:t>
            </a:r>
            <a:r>
              <a:rPr lang="cs-CZ" dirty="0" err="1" smtClean="0"/>
              <a:t>anu</a:t>
            </a:r>
            <a:r>
              <a:rPr lang="cs-CZ" dirty="0" smtClean="0"/>
              <a:t>, či jinými tělními otvory.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V některých případech se může objevit růžové zabarvení zubů u psů (zhruba 3 týdny po smrti).</a:t>
            </a:r>
          </a:p>
          <a:p>
            <a:pPr algn="just"/>
            <a:r>
              <a:rPr lang="cs-CZ" dirty="0" smtClean="0"/>
              <a:t>Během několika dnů či týdnů po smrti je zde často výrazná destrukce tkání hmyzí aktivitou.</a:t>
            </a:r>
          </a:p>
          <a:p>
            <a:pPr algn="just"/>
            <a:r>
              <a:rPr lang="cs-CZ" dirty="0" smtClean="0"/>
              <a:t>Další destrukce a rozklad tkání hmyzem či mrchožrouty je extrémně variabilní, v mnoha případech vyústí ve sklerotizaci během několika týdnů či měsíců po smrti.</a:t>
            </a:r>
          </a:p>
          <a:p>
            <a:pPr algn="just"/>
            <a:r>
              <a:rPr lang="cs-CZ" dirty="0" smtClean="0"/>
              <a:t>Rychlost a stupeň rozkladu závisí velmi na teplotě okolí – rychlejší s vyšší teplotou, pomaleji s nižší teplotou prostředí.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3E1A89-EB64-4B59-A0A5-C33EFDE82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Legislativa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5F65D9E-CA32-4D49-982F-76249E87B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20" y="2378659"/>
            <a:ext cx="10994760" cy="4479341"/>
          </a:xfrm>
        </p:spPr>
        <p:txBody>
          <a:bodyPr/>
          <a:lstStyle/>
          <a:p>
            <a:r>
              <a:rPr lang="cs-CZ" dirty="0"/>
              <a:t>Zákon na ochranu zvířat proti týrání</a:t>
            </a:r>
          </a:p>
          <a:p>
            <a:r>
              <a:rPr lang="cs-CZ" dirty="0"/>
              <a:t>Veterinární </a:t>
            </a:r>
            <a:r>
              <a:rPr lang="cs-CZ" dirty="0" smtClean="0"/>
              <a:t>zákon</a:t>
            </a:r>
          </a:p>
          <a:p>
            <a:r>
              <a:rPr lang="cs-CZ" dirty="0" smtClean="0"/>
              <a:t>Trestní zákoník</a:t>
            </a:r>
          </a:p>
          <a:p>
            <a:r>
              <a:rPr lang="cs-CZ" dirty="0" smtClean="0"/>
              <a:t>Zákon o znalcích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981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metody využít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cs-CZ" dirty="0" smtClean="0"/>
          </a:p>
          <a:p>
            <a:pPr algn="just"/>
            <a:r>
              <a:rPr lang="cs-CZ" dirty="0" smtClean="0"/>
              <a:t>Ke stanovení času úhynu je potřeba ohledat tělo, aniž by bylo přemístěno a aniž by se narušily ostatní důkazy. Je potřeba zhodnotit pozici těla, ohledat časti těla se srstí i bez srsti na přítomnost posmrtných skvrn. Zjistí se tak i změna polohy těla </a:t>
            </a:r>
            <a:r>
              <a:rPr lang="cs-CZ" dirty="0" err="1" smtClean="0"/>
              <a:t>postmortem</a:t>
            </a:r>
            <a:r>
              <a:rPr lang="cs-CZ" dirty="0" smtClean="0"/>
              <a:t>, pokud se skvrny nenacházejí v nejníže lokalizovaných částech těla.</a:t>
            </a:r>
          </a:p>
          <a:p>
            <a:pPr algn="just"/>
            <a:r>
              <a:rPr lang="cs-CZ" dirty="0" smtClean="0"/>
              <a:t>Zhodnotit vizuálně nafouknutí těla, vyboulení očí, zda nevytéká volná tekutina fialové barvy z tělních otvorů, změny barvy kůže, destrukce tkání atd.</a:t>
            </a:r>
          </a:p>
          <a:p>
            <a:pPr algn="just"/>
            <a:r>
              <a:rPr lang="cs-CZ" dirty="0" smtClean="0"/>
              <a:t>Vždy by mělo dojít k popsání a fotodokumentaci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určení času úmrtí –změny na 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 smtClean="0"/>
              <a:t>Jedna skupina metod k určení doby smrti je založena na fyzikálních změnách v oku. </a:t>
            </a:r>
          </a:p>
          <a:p>
            <a:pPr algn="just"/>
            <a:r>
              <a:rPr lang="cs-CZ" dirty="0" smtClean="0"/>
              <a:t>Změny v oku jsou například: korneální opacita, pupilární průměr, změny na retinálních cévách, změna barvy retiny, intraokulární tlak.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Korneální opacita stoupá výrazně po 8 hodinách </a:t>
            </a:r>
            <a:r>
              <a:rPr lang="cs-CZ" dirty="0" err="1" smtClean="0"/>
              <a:t>postmortem</a:t>
            </a:r>
            <a:r>
              <a:rPr lang="cs-CZ" dirty="0" smtClean="0"/>
              <a:t>. Intraokulární tlak klesá během prvních 12 hodin po smrti (měřeno ručním tonometrem).</a:t>
            </a:r>
          </a:p>
          <a:p>
            <a:pPr algn="just"/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tonometrem</a:t>
            </a:r>
            <a:endParaRPr lang="cs-CZ" dirty="0"/>
          </a:p>
        </p:txBody>
      </p:sp>
      <p:pic>
        <p:nvPicPr>
          <p:cNvPr id="5" name="Zástupný symbol pro obsah 4" descr="prop-iop-tono-pen-step-5-8121-artic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64921" y="2185409"/>
            <a:ext cx="5905500" cy="3543300"/>
          </a:xfrm>
        </p:spPr>
      </p:pic>
      <p:sp>
        <p:nvSpPr>
          <p:cNvPr id="4" name="Obdélník 3"/>
          <p:cNvSpPr/>
          <p:nvPr/>
        </p:nvSpPr>
        <p:spPr>
          <a:xfrm>
            <a:off x="1781590" y="6375461"/>
            <a:ext cx="3814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</a:t>
            </a:r>
            <a:r>
              <a:rPr lang="cs-CZ" dirty="0" err="1" smtClean="0">
                <a:solidFill>
                  <a:schemeClr val="bg1"/>
                </a:solidFill>
              </a:rPr>
              <a:t>https</a:t>
            </a:r>
            <a:r>
              <a:rPr lang="cs-CZ" dirty="0" smtClean="0">
                <a:solidFill>
                  <a:schemeClr val="bg1"/>
                </a:solidFill>
              </a:rPr>
              <a:t>://www.</a:t>
            </a:r>
            <a:r>
              <a:rPr lang="cs-CZ" dirty="0" err="1" smtClean="0">
                <a:solidFill>
                  <a:schemeClr val="bg1"/>
                </a:solidFill>
              </a:rPr>
              <a:t>cliniciansbrief.com</a:t>
            </a:r>
            <a:r>
              <a:rPr lang="cs-CZ" dirty="0" smtClean="0">
                <a:solidFill>
                  <a:schemeClr val="bg1"/>
                </a:solidFill>
              </a:rPr>
              <a:t>/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založené na měření teploty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8621" y="1800148"/>
            <a:ext cx="10994760" cy="485465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cs-CZ" dirty="0" smtClean="0"/>
              <a:t>Velmi omezené údaje ze studií o chladnutí těl na zvířecích </a:t>
            </a:r>
            <a:r>
              <a:rPr lang="cs-CZ" dirty="0" err="1" smtClean="0"/>
              <a:t>kadáverech</a:t>
            </a:r>
            <a:r>
              <a:rPr lang="cs-CZ" dirty="0" smtClean="0"/>
              <a:t>, hlavně studie pro chladnutí těl u lidí</a:t>
            </a:r>
          </a:p>
          <a:p>
            <a:pPr algn="just"/>
            <a:r>
              <a:rPr lang="cs-CZ" dirty="0" smtClean="0"/>
              <a:t>Nejvíce studií je u lidí, prasat a psů, z toho se snažíme odvodit chladnutí i u jiných druhů</a:t>
            </a:r>
          </a:p>
          <a:p>
            <a:pPr algn="just"/>
            <a:endParaRPr lang="cs-CZ" dirty="0" smtClean="0"/>
          </a:p>
          <a:p>
            <a:pPr algn="just"/>
            <a:r>
              <a:rPr lang="cs-CZ" sz="4400" dirty="0" smtClean="0">
                <a:solidFill>
                  <a:srgbClr val="FFFF00"/>
                </a:solidFill>
              </a:rPr>
              <a:t>3 metody s měřením teploty</a:t>
            </a:r>
          </a:p>
          <a:p>
            <a:pPr algn="just">
              <a:buNone/>
            </a:pPr>
            <a:r>
              <a:rPr lang="cs-CZ" dirty="0" smtClean="0"/>
              <a:t> </a:t>
            </a:r>
          </a:p>
          <a:p>
            <a:pPr algn="just"/>
            <a:r>
              <a:rPr lang="cs-CZ" dirty="0" smtClean="0"/>
              <a:t>1. metoda: tělo chladne o 1 stupeň každou hodinu </a:t>
            </a:r>
            <a:r>
              <a:rPr lang="cs-CZ" dirty="0" err="1" smtClean="0"/>
              <a:t>postmortem</a:t>
            </a:r>
            <a:r>
              <a:rPr lang="cs-CZ" dirty="0" smtClean="0"/>
              <a:t> + faktor 3 hodin k dopočítání</a:t>
            </a:r>
          </a:p>
          <a:p>
            <a:pPr lvl="1" algn="just"/>
            <a:r>
              <a:rPr lang="cs-CZ" dirty="0" smtClean="0"/>
              <a:t>PMI (hodiny) = 37- rektální teplota +3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2. metoda je založena na průměrném chladnutí těla o 1,5 - 2 stupně F (0,83 - 1,11 stupně celsia) prvních 12 hodin a později o 0,55 °C (1F) každou hodinu</a:t>
            </a:r>
          </a:p>
          <a:p>
            <a:pPr lvl="1" algn="just"/>
            <a:r>
              <a:rPr lang="cs-CZ" dirty="0" smtClean="0"/>
              <a:t>PMI (hodiny)= 98.6 F – rektální teplota F/1,5  nebo 37 °C - rektální teplota °C/ 0,83</a:t>
            </a:r>
          </a:p>
          <a:p>
            <a:pPr marL="0" indent="0" algn="just">
              <a:buNone/>
            </a:pPr>
            <a:r>
              <a:rPr lang="cs-CZ" dirty="0" smtClean="0"/>
              <a:t> </a:t>
            </a:r>
          </a:p>
          <a:p>
            <a:pPr algn="just"/>
            <a:r>
              <a:rPr lang="cs-CZ" dirty="0" smtClean="0"/>
              <a:t>U prvních dvou metod u zvířat, jejichž normální teplota je jiná než lidských 37 stupňů.  Může být nahrazena v závislosti na druhu teplotou specifickou pro daný druh.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3. metoda je založena na více komplexních modelech prezentovaných ve formě tabulek zvaných </a:t>
            </a:r>
            <a:r>
              <a:rPr lang="cs-CZ" dirty="0" err="1" smtClean="0"/>
              <a:t>Henssge´s</a:t>
            </a:r>
            <a:r>
              <a:rPr lang="cs-CZ" dirty="0" smtClean="0"/>
              <a:t> nomogram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Henssge</a:t>
            </a:r>
            <a:r>
              <a:rPr lang="cs-CZ" dirty="0" smtClean="0"/>
              <a:t>´s nomogram</a:t>
            </a:r>
            <a:endParaRPr lang="cs-CZ" dirty="0"/>
          </a:p>
        </p:txBody>
      </p:sp>
      <p:pic>
        <p:nvPicPr>
          <p:cNvPr id="5" name="Zástupný symbol pro obsah 4" descr="Henssge’+nomogram+for+determination+of+P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9384" y="1717097"/>
            <a:ext cx="5973233" cy="4479925"/>
          </a:xfrm>
        </p:spPr>
      </p:pic>
      <p:sp>
        <p:nvSpPr>
          <p:cNvPr id="4" name="Obdélník 3"/>
          <p:cNvSpPr/>
          <p:nvPr/>
        </p:nvSpPr>
        <p:spPr>
          <a:xfrm>
            <a:off x="606393" y="6329279"/>
            <a:ext cx="44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https://slideplayer.com/slide/4149993/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398327" y="2219144"/>
            <a:ext cx="32789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>
                <a:solidFill>
                  <a:schemeClr val="bg1"/>
                </a:solidFill>
              </a:rPr>
              <a:t>Nomogram zahrnuje kromě rektální teploty i okolní teplotu, odhad hmotnosti těla.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Studie PMI na zvířatech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 smtClean="0"/>
              <a:t>Studie na zvířatech:</a:t>
            </a:r>
          </a:p>
          <a:p>
            <a:pPr algn="just"/>
            <a:r>
              <a:rPr lang="cs-CZ" dirty="0" smtClean="0"/>
              <a:t>u psů, rektální teplota klesá každou hodinu o 0,5 °C</a:t>
            </a:r>
          </a:p>
          <a:p>
            <a:pPr algn="just"/>
            <a:r>
              <a:rPr lang="cs-CZ" dirty="0" smtClean="0"/>
              <a:t>Vyšetřovatelé by měli brát v úvahu, že je zde až 2 hodinové rozpětí chyb během prvních 6 hodin </a:t>
            </a:r>
            <a:r>
              <a:rPr lang="cs-CZ" dirty="0" err="1" smtClean="0"/>
              <a:t>postmortem</a:t>
            </a:r>
            <a:r>
              <a:rPr lang="cs-CZ" dirty="0" smtClean="0"/>
              <a:t>, alespoň 3 hodinové rozpětí chyby během dalších 14 hodin a alespoň 4,5 hod  rozpětí chyby v následujících 10 hodinách po smrti.</a:t>
            </a:r>
          </a:p>
          <a:p>
            <a:pPr algn="just"/>
            <a:r>
              <a:rPr lang="cs-CZ" dirty="0" smtClean="0"/>
              <a:t>Modernější metody založené na měření teploty využívají měření teploty oka a ucha, které zpřesňují stanovení doby úmrtí.</a:t>
            </a:r>
          </a:p>
          <a:p>
            <a:pPr algn="just"/>
            <a:r>
              <a:rPr lang="cs-CZ" dirty="0" smtClean="0"/>
              <a:t>Měření v oku vykazuje rychlejší pokles teploty než u rektální teploty a nebylo ovlivněno hmotností těla.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Praxe na místě činu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Vybavení : Digitální teploměr, vybavení na měření těla kvůli odhadu hmotnosti těla, kalkulačka a nomogram</a:t>
            </a:r>
          </a:p>
          <a:p>
            <a:pPr algn="just"/>
            <a:r>
              <a:rPr lang="cs-CZ" dirty="0" smtClean="0"/>
              <a:t>Zahájení vyšetřování: změření teploty v rektu, změření teploty prostředí, odhadnout hmotnost těla, zaznamenat podmínky prostředí</a:t>
            </a:r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Entomologie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cs-CZ" dirty="0" smtClean="0"/>
              <a:t>Hodnocení hmyzí aktivity  a hmyzího vývojového cyklu na </a:t>
            </a:r>
            <a:r>
              <a:rPr lang="cs-CZ" dirty="0" err="1" smtClean="0"/>
              <a:t>kadáveru</a:t>
            </a:r>
            <a:r>
              <a:rPr lang="cs-CZ" dirty="0" smtClean="0"/>
              <a:t> může poskytnout v některých případech nejlepší odhad času úmrtí.</a:t>
            </a:r>
          </a:p>
          <a:p>
            <a:pPr algn="just"/>
            <a:r>
              <a:rPr lang="cs-CZ" dirty="0" smtClean="0"/>
              <a:t>Nutná znalost vývojového cyklu hmyzu, jeho stádia a uchování pro pozdější vyšetřování specialistou – entomologem.</a:t>
            </a:r>
          </a:p>
          <a:p>
            <a:pPr algn="just"/>
            <a:r>
              <a:rPr lang="cs-CZ" dirty="0" smtClean="0"/>
              <a:t>Je potom možné určit, kdy poprvé došlo k osídlení </a:t>
            </a:r>
            <a:r>
              <a:rPr lang="cs-CZ" dirty="0" err="1" smtClean="0"/>
              <a:t>kadáveru</a:t>
            </a:r>
            <a:r>
              <a:rPr lang="cs-CZ" dirty="0" smtClean="0"/>
              <a:t> hmyzem.</a:t>
            </a:r>
          </a:p>
          <a:p>
            <a:pPr algn="just"/>
            <a:r>
              <a:rPr lang="cs-CZ" dirty="0" smtClean="0"/>
              <a:t>Vývoj hmyzu je taktéž závislý na okolních podmínkách, je nutné proto zjistit i informace o počasí.</a:t>
            </a:r>
          </a:p>
          <a:p>
            <a:pPr algn="just"/>
            <a:r>
              <a:rPr lang="cs-CZ" dirty="0" smtClean="0"/>
              <a:t>Entomologií se většinou zabývají právě entomologové a je to mimo rozsah vědomostí veterinárního forenzního vyšetřovatele.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https</a:t>
            </a:r>
            <a:r>
              <a:rPr lang="cs-CZ" dirty="0"/>
              <a:t>://www.novinky.cz/domaci/clanek/mrtvoly-nakazenych-zvirat-budou-pomahat-zkoumat-policejni-experti-40293481</a:t>
            </a:r>
            <a:endParaRPr lang="cs-CZ" dirty="0" smtClean="0"/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PRAXE: kleště, lžička, kartáček, lopatka, síťka, papírové sáčky na důkazy, nálepky, 70-95% etanol, suchý led, piliny, termometr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CC00"/>
                </a:solidFill>
              </a:rPr>
              <a:t>Entomologie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 descr="Some_image.width-1600.622e84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2029657"/>
            <a:ext cx="5384800" cy="3667049"/>
          </a:xfrm>
        </p:spPr>
      </p:pic>
      <p:pic>
        <p:nvPicPr>
          <p:cNvPr id="8" name="Zástupný symbol pro obsah 7" descr="Some_image.width-1600.7a3390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197600" y="1843881"/>
            <a:ext cx="5384800" cy="4038600"/>
          </a:xfrm>
        </p:spPr>
      </p:pic>
      <p:sp>
        <p:nvSpPr>
          <p:cNvPr id="4" name="Obdélník 3"/>
          <p:cNvSpPr/>
          <p:nvPr/>
        </p:nvSpPr>
        <p:spPr>
          <a:xfrm>
            <a:off x="1403928" y="6008469"/>
            <a:ext cx="786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https://australianmuseum.net.au/learn/science/stages-of-decomposition/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>
                <a:effectLst/>
              </a:rPr>
              <a:t>Metody pro hodnocení postmortálního intervalu v různých stádiích </a:t>
            </a:r>
            <a:r>
              <a:rPr lang="cs-CZ" dirty="0" err="1">
                <a:effectLst/>
              </a:rPr>
              <a:t>postmortem</a:t>
            </a:r>
            <a:endParaRPr lang="cs-CZ" dirty="0">
              <a:effectLst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86" y="2327063"/>
            <a:ext cx="8907028" cy="3426249"/>
          </a:xfrm>
        </p:spPr>
      </p:pic>
    </p:spTree>
    <p:extLst>
      <p:ext uri="{BB962C8B-B14F-4D97-AF65-F5344CB8AC3E}">
        <p14:creationId xmlns:p14="http://schemas.microsoft.com/office/powerpoint/2010/main" val="427007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A61B6E-D898-4B4B-B69E-26074996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Jen zvíře?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B4E9066-0593-4C55-9857-DD8AC1BD6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dirty="0"/>
              <a:t>Případy týrání zvířat jsou </a:t>
            </a:r>
            <a:r>
              <a:rPr lang="cs-CZ" dirty="0" smtClean="0"/>
              <a:t>podhodnocovány </a:t>
            </a:r>
            <a:r>
              <a:rPr lang="cs-CZ" dirty="0"/>
              <a:t>a často se nehlásí</a:t>
            </a:r>
          </a:p>
          <a:p>
            <a:pPr algn="just"/>
            <a:r>
              <a:rPr lang="cs-CZ" dirty="0"/>
              <a:t>Povinnost veterináře? </a:t>
            </a:r>
          </a:p>
          <a:p>
            <a:pPr algn="just"/>
            <a:r>
              <a:rPr lang="cs-CZ" dirty="0"/>
              <a:t>Prevence dalších trestních činů </a:t>
            </a:r>
            <a:r>
              <a:rPr lang="cs-CZ" dirty="0" smtClean="0"/>
              <a:t>(týrání </a:t>
            </a:r>
            <a:r>
              <a:rPr lang="cs-CZ" dirty="0"/>
              <a:t>dětí, lidí…)</a:t>
            </a:r>
          </a:p>
          <a:p>
            <a:pPr algn="just"/>
            <a:r>
              <a:rPr lang="cs-CZ" dirty="0"/>
              <a:t>Týrání se nesmí akceptovat – neexistuje ,,jen zvíře“ výmluva</a:t>
            </a:r>
          </a:p>
          <a:p>
            <a:pPr algn="just"/>
            <a:r>
              <a:rPr lang="cs-CZ" dirty="0"/>
              <a:t>Každý případ budí v lidech emoce:</a:t>
            </a:r>
          </a:p>
          <a:p>
            <a:pPr marL="1276336" lvl="1" indent="-742950" algn="just">
              <a:buFont typeface="+mj-lt"/>
              <a:buAutoNum type="arabicPeriod"/>
            </a:pPr>
            <a:r>
              <a:rPr lang="cs-CZ" dirty="0" smtClean="0"/>
              <a:t>lidé </a:t>
            </a:r>
            <a:r>
              <a:rPr lang="cs-CZ" dirty="0"/>
              <a:t>jsou z týrání víc </a:t>
            </a:r>
            <a:r>
              <a:rPr lang="cs-CZ" dirty="0" smtClean="0"/>
              <a:t>nervózní než </a:t>
            </a:r>
            <a:r>
              <a:rPr lang="cs-CZ" dirty="0"/>
              <a:t>z jiných </a:t>
            </a:r>
            <a:r>
              <a:rPr lang="cs-CZ" dirty="0" smtClean="0"/>
              <a:t>trestných </a:t>
            </a:r>
            <a:r>
              <a:rPr lang="cs-CZ" dirty="0"/>
              <a:t>činů</a:t>
            </a:r>
          </a:p>
          <a:p>
            <a:pPr marL="1276336" lvl="1" indent="-742950" algn="just">
              <a:buFont typeface="+mj-lt"/>
              <a:buAutoNum type="arabicPeriod"/>
            </a:pPr>
            <a:r>
              <a:rPr lang="cs-CZ" dirty="0" smtClean="0"/>
              <a:t>lidem </a:t>
            </a:r>
            <a:r>
              <a:rPr lang="cs-CZ" dirty="0"/>
              <a:t>je líto nevinných zvířat</a:t>
            </a:r>
          </a:p>
          <a:p>
            <a:pPr marL="1276336" lvl="1" indent="-742950" algn="just">
              <a:buFont typeface="+mj-lt"/>
              <a:buAutoNum type="arabicPeriod"/>
            </a:pPr>
            <a:r>
              <a:rPr lang="cs-CZ" dirty="0" smtClean="0"/>
              <a:t>zvířata </a:t>
            </a:r>
            <a:r>
              <a:rPr lang="cs-CZ" dirty="0"/>
              <a:t>se nemají jak bránit</a:t>
            </a:r>
          </a:p>
        </p:txBody>
      </p:sp>
    </p:spTree>
    <p:extLst>
      <p:ext uri="{BB962C8B-B14F-4D97-AF65-F5344CB8AC3E}">
        <p14:creationId xmlns:p14="http://schemas.microsoft.com/office/powerpoint/2010/main" val="8214959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1971040"/>
            <a:ext cx="603504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7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5C0E7D-CE7A-4D77-93E0-3CDBEAF7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Týrání zvířat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EBBBA1D-3D7E-47E2-9526-149704B82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Týrání se může dopustit kdokoliv, i klient </a:t>
            </a:r>
          </a:p>
          <a:p>
            <a:pPr algn="just"/>
            <a:r>
              <a:rPr lang="cs-CZ" dirty="0"/>
              <a:t>Není limitované věkem, pohlavím ani sociální vrstvou pachatele</a:t>
            </a:r>
          </a:p>
          <a:p>
            <a:pPr algn="just"/>
            <a:r>
              <a:rPr lang="cs-CZ" dirty="0"/>
              <a:t>Dokázána spojitost s domácím násilím a týráním dětí</a:t>
            </a:r>
          </a:p>
          <a:p>
            <a:pPr algn="just"/>
            <a:r>
              <a:rPr lang="cs-CZ" dirty="0" err="1"/>
              <a:t>Diagnostics</a:t>
            </a:r>
            <a:r>
              <a:rPr lang="cs-CZ" dirty="0"/>
              <a:t> and </a:t>
            </a:r>
            <a:r>
              <a:rPr lang="cs-CZ" dirty="0" err="1"/>
              <a:t>Statistical</a:t>
            </a:r>
            <a:r>
              <a:rPr lang="cs-CZ" dirty="0"/>
              <a:t> </a:t>
            </a:r>
            <a:r>
              <a:rPr lang="cs-CZ" dirty="0" err="1"/>
              <a:t>manual</a:t>
            </a:r>
            <a:r>
              <a:rPr lang="cs-CZ" dirty="0"/>
              <a:t> od </a:t>
            </a:r>
            <a:r>
              <a:rPr lang="cs-CZ" dirty="0" err="1"/>
              <a:t>Mental</a:t>
            </a:r>
            <a:r>
              <a:rPr lang="cs-CZ" dirty="0"/>
              <a:t> </a:t>
            </a:r>
            <a:r>
              <a:rPr lang="cs-CZ" dirty="0" err="1"/>
              <a:t>disorder</a:t>
            </a:r>
            <a:r>
              <a:rPr lang="cs-CZ" dirty="0"/>
              <a:t> považuje týrání zvířat v dětství za symptom duševních chorob</a:t>
            </a:r>
          </a:p>
          <a:p>
            <a:pPr algn="just"/>
            <a:r>
              <a:rPr lang="cs-CZ" dirty="0"/>
              <a:t>Psychiatrické diagnózy </a:t>
            </a:r>
            <a:r>
              <a:rPr lang="cs-CZ" dirty="0" smtClean="0"/>
              <a:t>- sadismus </a:t>
            </a:r>
            <a:r>
              <a:rPr lang="cs-CZ" dirty="0"/>
              <a:t>a neurotické mechanismy</a:t>
            </a:r>
          </a:p>
          <a:p>
            <a:pPr algn="just"/>
            <a:r>
              <a:rPr lang="cs-CZ" dirty="0"/>
              <a:t>Sérioví </a:t>
            </a:r>
            <a:r>
              <a:rPr lang="cs-CZ" dirty="0" smtClean="0"/>
              <a:t>vrazi - </a:t>
            </a:r>
            <a:r>
              <a:rPr lang="cs-CZ" dirty="0"/>
              <a:t>v </a:t>
            </a:r>
            <a:r>
              <a:rPr lang="cs-CZ" dirty="0" smtClean="0"/>
              <a:t>anamnéze </a:t>
            </a:r>
            <a:r>
              <a:rPr lang="cs-CZ" dirty="0"/>
              <a:t>většinou týrání zvířat </a:t>
            </a:r>
            <a:r>
              <a:rPr lang="cs-CZ" dirty="0" smtClean="0"/>
              <a:t>(</a:t>
            </a:r>
            <a:r>
              <a:rPr lang="cs-CZ" dirty="0" err="1" smtClean="0"/>
              <a:t>Jeffrey</a:t>
            </a:r>
            <a:r>
              <a:rPr lang="cs-CZ" dirty="0" smtClean="0"/>
              <a:t> </a:t>
            </a:r>
            <a:r>
              <a:rPr lang="cs-CZ" dirty="0" err="1"/>
              <a:t>Dahmer</a:t>
            </a:r>
            <a:r>
              <a:rPr lang="cs-CZ" dirty="0"/>
              <a:t>, Ted Bundy, Henry </a:t>
            </a:r>
            <a:r>
              <a:rPr lang="cs-CZ" dirty="0" err="1"/>
              <a:t>Lee</a:t>
            </a:r>
            <a:r>
              <a:rPr lang="cs-CZ" dirty="0"/>
              <a:t> Lucas)</a:t>
            </a:r>
          </a:p>
          <a:p>
            <a:pPr algn="just"/>
            <a:r>
              <a:rPr lang="cs-CZ" dirty="0" smtClean="0"/>
              <a:t>20 % </a:t>
            </a:r>
            <a:r>
              <a:rPr lang="cs-CZ" dirty="0"/>
              <a:t>dětí a dospívajících s duševní poruchou přiznalo týrání zvířat v nějakém rozsahu, 3:1 </a:t>
            </a:r>
            <a:r>
              <a:rPr lang="cs-CZ" dirty="0" smtClean="0"/>
              <a:t>muži : ženy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82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6B8B1D7-8926-4EAD-9BD9-829F6002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Studie o týrání zvířat v UK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1165893-5B6B-4B96-B95F-403BCF24C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20" y="2054148"/>
            <a:ext cx="10994760" cy="447934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Statistický výzkum v UK ( </a:t>
            </a:r>
            <a:r>
              <a:rPr lang="cs-CZ" dirty="0" err="1"/>
              <a:t>Munro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Thrusfield</a:t>
            </a:r>
            <a:r>
              <a:rPr lang="cs-CZ" dirty="0" smtClean="0"/>
              <a:t>, </a:t>
            </a:r>
            <a:r>
              <a:rPr lang="cs-CZ" dirty="0"/>
              <a:t>2001a)</a:t>
            </a:r>
          </a:p>
          <a:p>
            <a:pPr algn="just"/>
            <a:r>
              <a:rPr lang="cs-CZ" dirty="0"/>
              <a:t>Nenáhodná </a:t>
            </a:r>
            <a:r>
              <a:rPr lang="cs-CZ" dirty="0" smtClean="0"/>
              <a:t>zranění: </a:t>
            </a:r>
            <a:r>
              <a:rPr lang="cs-CZ" dirty="0"/>
              <a:t>nejčastěji psi </a:t>
            </a:r>
            <a:r>
              <a:rPr lang="cs-CZ" dirty="0" smtClean="0"/>
              <a:t>63 %, </a:t>
            </a:r>
            <a:r>
              <a:rPr lang="cs-CZ" dirty="0"/>
              <a:t>kočky </a:t>
            </a:r>
            <a:r>
              <a:rPr lang="cs-CZ" dirty="0" smtClean="0"/>
              <a:t>71 % </a:t>
            </a:r>
            <a:r>
              <a:rPr lang="cs-CZ" dirty="0"/>
              <a:t>mladší 2 let ku zbytku populace</a:t>
            </a:r>
          </a:p>
          <a:p>
            <a:pPr algn="just"/>
            <a:r>
              <a:rPr lang="cs-CZ" dirty="0"/>
              <a:t>Častěji psi, než feny</a:t>
            </a:r>
          </a:p>
          <a:p>
            <a:pPr algn="just"/>
            <a:r>
              <a:rPr lang="cs-CZ" dirty="0"/>
              <a:t>U koček bez rozdílu pohlaví</a:t>
            </a:r>
          </a:p>
          <a:p>
            <a:pPr algn="just"/>
            <a:r>
              <a:rPr lang="cs-CZ" dirty="0"/>
              <a:t>Plemenná ,,predispozice“: </a:t>
            </a:r>
            <a:r>
              <a:rPr lang="cs-CZ" dirty="0" err="1"/>
              <a:t>stafordšírský</a:t>
            </a:r>
            <a:r>
              <a:rPr lang="cs-CZ" dirty="0"/>
              <a:t> bulteriér, </a:t>
            </a:r>
            <a:r>
              <a:rPr lang="cs-CZ" dirty="0" smtClean="0"/>
              <a:t>kříženci </a:t>
            </a:r>
            <a:r>
              <a:rPr lang="cs-CZ" dirty="0" err="1" smtClean="0"/>
              <a:t>staf.bul</a:t>
            </a:r>
            <a:r>
              <a:rPr lang="cs-CZ" dirty="0" smtClean="0"/>
              <a:t>. </a:t>
            </a:r>
            <a:r>
              <a:rPr lang="cs-CZ" dirty="0"/>
              <a:t>a </a:t>
            </a:r>
            <a:r>
              <a:rPr lang="cs-CZ" dirty="0" smtClean="0"/>
              <a:t>kříženci všech ras</a:t>
            </a:r>
            <a:endParaRPr lang="cs-CZ" dirty="0"/>
          </a:p>
          <a:p>
            <a:pPr algn="just"/>
            <a:r>
              <a:rPr lang="cs-CZ" dirty="0"/>
              <a:t>Zohledněno ve studii i to, kdo si pořizuje nejvíce tato plemena a křížence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7825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EF9F857-F723-4C19-B50D-786EC8617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Týrání zvířat v praxi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B406EAD-2E5E-4875-B573-11616A8A2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Velmi běžné, že týraná zvířata jsou pacienty veterinářů</a:t>
            </a:r>
          </a:p>
          <a:p>
            <a:pPr algn="just"/>
            <a:r>
              <a:rPr lang="cs-CZ" dirty="0"/>
              <a:t>Chovatel si nemusí být vědom, že je zvíře týráno</a:t>
            </a:r>
          </a:p>
          <a:p>
            <a:pPr algn="just"/>
            <a:r>
              <a:rPr lang="cs-CZ" dirty="0"/>
              <a:t>Sám chovatel může být </a:t>
            </a:r>
            <a:r>
              <a:rPr lang="cs-CZ" dirty="0" smtClean="0"/>
              <a:t>obětí </a:t>
            </a:r>
            <a:r>
              <a:rPr lang="cs-CZ" dirty="0"/>
              <a:t>domácího násilí</a:t>
            </a:r>
          </a:p>
          <a:p>
            <a:pPr algn="just"/>
            <a:r>
              <a:rPr lang="cs-CZ" dirty="0"/>
              <a:t>Anamnéza – vždy se podrobně zeptat na vše</a:t>
            </a:r>
          </a:p>
          <a:p>
            <a:pPr algn="just"/>
            <a:r>
              <a:rPr lang="cs-CZ" dirty="0"/>
              <a:t>! kdo má přístup ke zvířeti, kam má zvíře přístup, kdy se zranění stalo, jak, kde a proč</a:t>
            </a:r>
          </a:p>
          <a:p>
            <a:pPr algn="just"/>
            <a:r>
              <a:rPr lang="cs-CZ" dirty="0"/>
              <a:t>! zjistit detaily prostředí, kde je zvíře chováno – přístup ven, oddělení pozemku od komunikací </a:t>
            </a:r>
            <a:r>
              <a:rPr lang="cs-CZ" dirty="0" smtClean="0"/>
              <a:t>(brána</a:t>
            </a:r>
            <a:r>
              <a:rPr lang="cs-CZ" dirty="0"/>
              <a:t>? zamčená?)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537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D4C440E-8179-46A7-A7BD-1909271B5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Týrání zvířat v praxi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A1C44CB-91E2-444F-993C-3EE395BC8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! pokud žije zvíře pouze doma – zeptat se i na schody, dobu krmení</a:t>
            </a:r>
            <a:r>
              <a:rPr lang="cs-CZ" dirty="0" smtClean="0"/>
              <a:t>, přístup </a:t>
            </a:r>
            <a:r>
              <a:rPr lang="cs-CZ" dirty="0"/>
              <a:t>k vodě, zdroj </a:t>
            </a:r>
            <a:r>
              <a:rPr lang="cs-CZ" dirty="0" smtClean="0"/>
              <a:t>vody…</a:t>
            </a:r>
            <a:endParaRPr lang="cs-CZ" dirty="0"/>
          </a:p>
          <a:p>
            <a:pPr algn="just"/>
            <a:r>
              <a:rPr lang="cs-CZ" dirty="0"/>
              <a:t>Veterinář by měl vyhodnotit, zda je </a:t>
            </a:r>
            <a:r>
              <a:rPr lang="cs-CZ" dirty="0" smtClean="0"/>
              <a:t>možné, </a:t>
            </a:r>
            <a:r>
              <a:rPr lang="cs-CZ" dirty="0"/>
              <a:t>aby došlo k úrazu náhodou na základě anamnézy od chovatele</a:t>
            </a:r>
          </a:p>
          <a:p>
            <a:pPr algn="just"/>
            <a:r>
              <a:rPr lang="cs-CZ" dirty="0" smtClean="0"/>
              <a:t>Velmi </a:t>
            </a:r>
            <a:r>
              <a:rPr lang="cs-CZ" dirty="0"/>
              <a:t>často se týrání maskuje </a:t>
            </a:r>
            <a:r>
              <a:rPr lang="cs-CZ" dirty="0" smtClean="0"/>
              <a:t>za: HBC  </a:t>
            </a:r>
            <a:r>
              <a:rPr lang="cs-CZ" dirty="0"/>
              <a:t>hit-by-car</a:t>
            </a:r>
          </a:p>
          <a:p>
            <a:pPr algn="just"/>
            <a:r>
              <a:rPr lang="cs-CZ" dirty="0"/>
              <a:t>Všímat si i chování chovatele a zvířete</a:t>
            </a:r>
          </a:p>
          <a:p>
            <a:pPr algn="just"/>
            <a:r>
              <a:rPr lang="cs-CZ" dirty="0"/>
              <a:t>Zvíře může být více ve stresu v přítomnosti majitele, chovat se bojácně, schovávat se, utíkat, ohánět se</a:t>
            </a:r>
          </a:p>
          <a:p>
            <a:pPr algn="just"/>
            <a:r>
              <a:rPr lang="cs-CZ" dirty="0"/>
              <a:t>Není neobvyklé, že zvíře má rádo toho, kdo ho týrá</a:t>
            </a:r>
          </a:p>
        </p:txBody>
      </p:sp>
    </p:spTree>
    <p:extLst>
      <p:ext uri="{BB962C8B-B14F-4D97-AF65-F5344CB8AC3E}">
        <p14:creationId xmlns:p14="http://schemas.microsoft.com/office/powerpoint/2010/main" val="37987303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160396-justice-template-16x9</Template>
  <TotalTime>640</TotalTime>
  <Words>2660</Words>
  <Application>Microsoft Office PowerPoint</Application>
  <PresentationFormat>Širokoúhlá obrazovka</PresentationFormat>
  <Paragraphs>278</Paragraphs>
  <Slides>50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4" baseType="lpstr">
      <vt:lpstr>Arial</vt:lpstr>
      <vt:lpstr>Calibri</vt:lpstr>
      <vt:lpstr>Symbol</vt:lpstr>
      <vt:lpstr>Motiv sady Office</vt:lpstr>
      <vt:lpstr>IVA 1</vt:lpstr>
      <vt:lpstr>Obsah prezentace</vt:lpstr>
      <vt:lpstr>Veterinární forenzní věda </vt:lpstr>
      <vt:lpstr>Legislativa</vt:lpstr>
      <vt:lpstr>Jen zvíře?</vt:lpstr>
      <vt:lpstr>Týrání zvířat</vt:lpstr>
      <vt:lpstr>Studie o týrání zvířat v UK</vt:lpstr>
      <vt:lpstr>Týrání zvířat v praxi</vt:lpstr>
      <vt:lpstr>Týrání zvířat v praxi</vt:lpstr>
      <vt:lpstr>Role veterináře ve vyšetřování</vt:lpstr>
      <vt:lpstr>Forenzní vyšetření klinického stavu</vt:lpstr>
      <vt:lpstr>Postup klinického vyšetření</vt:lpstr>
      <vt:lpstr>Chování zvířete</vt:lpstr>
      <vt:lpstr>Prezentace aplikace PowerPoint</vt:lpstr>
      <vt:lpstr>Body condition scoring</vt:lpstr>
      <vt:lpstr>BCS stupnice</vt:lpstr>
      <vt:lpstr>Hodnocení bolestivosti</vt:lpstr>
      <vt:lpstr>Klinické vyšetření</vt:lpstr>
      <vt:lpstr>Chronické změny</vt:lpstr>
      <vt:lpstr>Chronické změny kůže</vt:lpstr>
      <vt:lpstr>Další podezřelé zjištění</vt:lpstr>
      <vt:lpstr>Popáleniny od elektrického obojku</vt:lpstr>
      <vt:lpstr>Popáleniny</vt:lpstr>
      <vt:lpstr>Střelná poranění</vt:lpstr>
      <vt:lpstr>Bodné a řezné rány</vt:lpstr>
      <vt:lpstr>Poranění a onemocnění  podobné týrání zvířat</vt:lpstr>
      <vt:lpstr>Prezentace aplikace PowerPoint</vt:lpstr>
      <vt:lpstr>Paraklinické metody při vyšetřování</vt:lpstr>
      <vt:lpstr>PMI=postmortem interval  Stanovení doby úhynu</vt:lpstr>
      <vt:lpstr>Chladnutí těla</vt:lpstr>
      <vt:lpstr>Posmrtné skvrny – livor mortis</vt:lpstr>
      <vt:lpstr>Prezentace aplikace PowerPoint</vt:lpstr>
      <vt:lpstr>Svalová ztuhlost – rigor mortis</vt:lpstr>
      <vt:lpstr>Dekompozice tkání</vt:lpstr>
      <vt:lpstr>Mumifikace</vt:lpstr>
      <vt:lpstr>Stádia rozkladu zvířecího těla v čase</vt:lpstr>
      <vt:lpstr>Metody stanovení doby úmrtí</vt:lpstr>
      <vt:lpstr>Hlavní posmrtné změny</vt:lpstr>
      <vt:lpstr>Prezentace aplikace PowerPoint</vt:lpstr>
      <vt:lpstr>Kdy metody využít</vt:lpstr>
      <vt:lpstr>Metody určení času úmrtí –změny na oku</vt:lpstr>
      <vt:lpstr>Měření tonometrem</vt:lpstr>
      <vt:lpstr>Metody založené na měření teploty</vt:lpstr>
      <vt:lpstr>Henssge´s nomogram</vt:lpstr>
      <vt:lpstr>Studie PMI na zvířatech</vt:lpstr>
      <vt:lpstr>Praxe na místě činu</vt:lpstr>
      <vt:lpstr>Entomologie</vt:lpstr>
      <vt:lpstr>Entomologie </vt:lpstr>
      <vt:lpstr>Metody pro hodnocení postmortálního intervalu v různých stádiích postmortem</vt:lpstr>
      <vt:lpstr>Zdroje: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IVA 1</dc:title>
  <dc:creator>H18369</dc:creator>
  <cp:lastModifiedBy>DOLEZELOVAP</cp:lastModifiedBy>
  <cp:revision>58</cp:revision>
  <dcterms:created xsi:type="dcterms:W3CDTF">2019-09-19T05:25:36Z</dcterms:created>
  <dcterms:modified xsi:type="dcterms:W3CDTF">2019-11-15T10:50:04Z</dcterms:modified>
</cp:coreProperties>
</file>