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0"/>
  </p:handoutMasterIdLst>
  <p:sldIdLst>
    <p:sldId id="256" r:id="rId2"/>
    <p:sldId id="284" r:id="rId3"/>
    <p:sldId id="288" r:id="rId4"/>
    <p:sldId id="274" r:id="rId5"/>
    <p:sldId id="275" r:id="rId6"/>
    <p:sldId id="292" r:id="rId7"/>
    <p:sldId id="293" r:id="rId8"/>
    <p:sldId id="276" r:id="rId9"/>
    <p:sldId id="277" r:id="rId10"/>
    <p:sldId id="273" r:id="rId11"/>
    <p:sldId id="278" r:id="rId12"/>
    <p:sldId id="279" r:id="rId13"/>
    <p:sldId id="280" r:id="rId14"/>
    <p:sldId id="281" r:id="rId15"/>
    <p:sldId id="282" r:id="rId16"/>
    <p:sldId id="283" r:id="rId17"/>
    <p:sldId id="286" r:id="rId18"/>
    <p:sldId id="287" r:id="rId19"/>
    <p:sldId id="258" r:id="rId20"/>
    <p:sldId id="257" r:id="rId21"/>
    <p:sldId id="263" r:id="rId22"/>
    <p:sldId id="264" r:id="rId23"/>
    <p:sldId id="259" r:id="rId24"/>
    <p:sldId id="262" r:id="rId25"/>
    <p:sldId id="299" r:id="rId26"/>
    <p:sldId id="300" r:id="rId27"/>
    <p:sldId id="269" r:id="rId28"/>
    <p:sldId id="268" r:id="rId29"/>
    <p:sldId id="270" r:id="rId30"/>
    <p:sldId id="271" r:id="rId31"/>
    <p:sldId id="289" r:id="rId32"/>
    <p:sldId id="290" r:id="rId33"/>
    <p:sldId id="291" r:id="rId34"/>
    <p:sldId id="294" r:id="rId35"/>
    <p:sldId id="295" r:id="rId36"/>
    <p:sldId id="296" r:id="rId37"/>
    <p:sldId id="297" r:id="rId38"/>
    <p:sldId id="298" r:id="rId3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18369\Downloads\Pomoc%20z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18369\Downloads\Pomoc%20z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18369\Downloads\Pomoc%20z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noProof="0" dirty="0" smtClean="0"/>
              <a:t>The</a:t>
            </a:r>
            <a:r>
              <a:rPr lang="cs-CZ" sz="2000" baseline="0" dirty="0" smtClean="0"/>
              <a:t> n</a:t>
            </a:r>
            <a:r>
              <a:rPr lang="en-US" sz="2000" baseline="0" dirty="0" smtClean="0"/>
              <a:t>umber of outpatient treatments after dog bite or strike in individual regions in 2010-2018</a:t>
            </a:r>
            <a:endParaRPr lang="en-US" sz="2000" dirty="0"/>
          </a:p>
        </c:rich>
      </c:tx>
      <c:layout/>
      <c:overlay val="0"/>
      <c:spPr>
        <a:noFill/>
        <a:ln>
          <a:noFill/>
        </a:ln>
        <a:effectLst/>
      </c:spPr>
    </c:title>
    <c:autoTitleDeleted val="0"/>
    <c:plotArea>
      <c:layout/>
      <c:barChart>
        <c:barDir val="col"/>
        <c:grouping val="clustered"/>
        <c:varyColors val="0"/>
        <c:ser>
          <c:idx val="0"/>
          <c:order val="0"/>
          <c:tx>
            <c:strRef>
              <c:f>'[Pomoc z2.xlsx]Kraj'!$B$2:$B$3</c:f>
              <c:strCache>
                <c:ptCount val="2"/>
                <c:pt idx="0">
                  <c:v>Ambulance - W54</c:v>
                </c:pt>
                <c:pt idx="1">
                  <c:v>Počet</c:v>
                </c:pt>
              </c:strCache>
            </c:strRef>
          </c:tx>
          <c:spPr>
            <a:solidFill>
              <a:schemeClr val="accent1"/>
            </a:solidFill>
            <a:ln>
              <a:noFill/>
            </a:ln>
            <a:effectLst/>
          </c:spPr>
          <c:invertIfNegative val="0"/>
          <c:cat>
            <c:strRef>
              <c:f>'[Pomoc z2.xlsx]Kraj'!$A$4:$A$18</c:f>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f>'[Pomoc z2.xlsx]Kraj'!$B$4:$B$18</c:f>
              <c:numCache>
                <c:formatCode>#,##0</c:formatCode>
                <c:ptCount val="15"/>
                <c:pt idx="0">
                  <c:v>14990</c:v>
                </c:pt>
                <c:pt idx="1">
                  <c:v>92519</c:v>
                </c:pt>
                <c:pt idx="2">
                  <c:v>87535</c:v>
                </c:pt>
                <c:pt idx="3">
                  <c:v>17505</c:v>
                </c:pt>
                <c:pt idx="4">
                  <c:v>47070</c:v>
                </c:pt>
                <c:pt idx="5">
                  <c:v>13432</c:v>
                </c:pt>
                <c:pt idx="6">
                  <c:v>136032</c:v>
                </c:pt>
                <c:pt idx="7">
                  <c:v>63630</c:v>
                </c:pt>
                <c:pt idx="8">
                  <c:v>31976</c:v>
                </c:pt>
                <c:pt idx="9">
                  <c:v>85883</c:v>
                </c:pt>
                <c:pt idx="10">
                  <c:v>320292</c:v>
                </c:pt>
                <c:pt idx="11">
                  <c:v>121786</c:v>
                </c:pt>
                <c:pt idx="12">
                  <c:v>33700</c:v>
                </c:pt>
                <c:pt idx="13">
                  <c:v>32164</c:v>
                </c:pt>
                <c:pt idx="14">
                  <c:v>788</c:v>
                </c:pt>
              </c:numCache>
            </c:numRef>
          </c:val>
          <c:extLst xmlns:c16r2="http://schemas.microsoft.com/office/drawing/2015/06/chart">
            <c:ext xmlns:c16="http://schemas.microsoft.com/office/drawing/2014/chart" uri="{C3380CC4-5D6E-409C-BE32-E72D297353CC}">
              <c16:uniqueId val="{00000000-F1BE-4A94-976E-D85D434D3970}"/>
            </c:ext>
          </c:extLst>
        </c:ser>
        <c:dLbls>
          <c:showLegendKey val="0"/>
          <c:showVal val="0"/>
          <c:showCatName val="0"/>
          <c:showSerName val="0"/>
          <c:showPercent val="0"/>
          <c:showBubbleSize val="0"/>
        </c:dLbls>
        <c:gapWidth val="219"/>
        <c:overlap val="-27"/>
        <c:axId val="133139168"/>
        <c:axId val="133139552"/>
      </c:barChart>
      <c:catAx>
        <c:axId val="13313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139552"/>
        <c:crosses val="autoZero"/>
        <c:auto val="1"/>
        <c:lblAlgn val="ctr"/>
        <c:lblOffset val="100"/>
        <c:noMultiLvlLbl val="0"/>
      </c:catAx>
      <c:valAx>
        <c:axId val="133139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139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cs-CZ" sz="2000" dirty="0" err="1" smtClean="0"/>
              <a:t>The</a:t>
            </a:r>
            <a:r>
              <a:rPr lang="cs-CZ" sz="2000" baseline="0" dirty="0" smtClean="0"/>
              <a:t> n</a:t>
            </a:r>
            <a:r>
              <a:rPr lang="en-US" sz="2000" baseline="0" dirty="0" smtClean="0"/>
              <a:t>umber of hospitalizations after dog bites or strikes in individual regions in the period 2010-2018</a:t>
            </a:r>
            <a:endParaRPr lang="cs-CZ" sz="2000" dirty="0"/>
          </a:p>
        </c:rich>
      </c:tx>
      <c:layout/>
      <c:overlay val="0"/>
      <c:spPr>
        <a:noFill/>
        <a:ln>
          <a:noFill/>
        </a:ln>
        <a:effectLst/>
      </c:spPr>
    </c:title>
    <c:autoTitleDeleted val="0"/>
    <c:plotArea>
      <c:layout/>
      <c:barChart>
        <c:barDir val="col"/>
        <c:grouping val="clustered"/>
        <c:varyColors val="0"/>
        <c:ser>
          <c:idx val="1"/>
          <c:order val="1"/>
          <c:tx>
            <c:strRef>
              <c:f>'[Pomoc z2.xlsx]Kraj'!$C$2:$C$3</c:f>
              <c:strCache>
                <c:ptCount val="2"/>
                <c:pt idx="0">
                  <c:v>Hospitalizace - W54</c:v>
                </c:pt>
                <c:pt idx="1">
                  <c:v>Počet</c:v>
                </c:pt>
              </c:strCache>
            </c:strRef>
          </c:tx>
          <c:spPr>
            <a:solidFill>
              <a:schemeClr val="accent2"/>
            </a:solidFill>
            <a:ln>
              <a:noFill/>
            </a:ln>
            <a:effectLst/>
          </c:spPr>
          <c:invertIfNegative val="0"/>
          <c:cat>
            <c:strRef>
              <c:f>'[Pomoc z2.xlsx]Kraj'!$A$4:$A$19</c:f>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f>'[Pomoc z2.xlsx]Kraj'!$C$4:$C$19</c:f>
              <c:numCache>
                <c:formatCode>#,##0</c:formatCode>
                <c:ptCount val="16"/>
                <c:pt idx="0">
                  <c:v>584</c:v>
                </c:pt>
                <c:pt idx="1">
                  <c:v>3024</c:v>
                </c:pt>
                <c:pt idx="2">
                  <c:v>4473</c:v>
                </c:pt>
                <c:pt idx="3">
                  <c:v>378</c:v>
                </c:pt>
                <c:pt idx="4">
                  <c:v>1465</c:v>
                </c:pt>
                <c:pt idx="5">
                  <c:v>620</c:v>
                </c:pt>
                <c:pt idx="6">
                  <c:v>2490</c:v>
                </c:pt>
                <c:pt idx="7">
                  <c:v>1375</c:v>
                </c:pt>
                <c:pt idx="8">
                  <c:v>1144</c:v>
                </c:pt>
                <c:pt idx="9">
                  <c:v>1974</c:v>
                </c:pt>
                <c:pt idx="10">
                  <c:v>10512</c:v>
                </c:pt>
                <c:pt idx="11">
                  <c:v>3738</c:v>
                </c:pt>
                <c:pt idx="12">
                  <c:v>1445</c:v>
                </c:pt>
                <c:pt idx="13">
                  <c:v>884</c:v>
                </c:pt>
                <c:pt idx="14">
                  <c:v>30</c:v>
                </c:pt>
              </c:numCache>
            </c:numRef>
          </c:val>
          <c:extLst xmlns:c16r2="http://schemas.microsoft.com/office/drawing/2015/06/chart">
            <c:ext xmlns:c16="http://schemas.microsoft.com/office/drawing/2014/chart" uri="{C3380CC4-5D6E-409C-BE32-E72D297353CC}">
              <c16:uniqueId val="{00000000-E415-4DCB-98EF-CE80B445D3C9}"/>
            </c:ext>
          </c:extLst>
        </c:ser>
        <c:dLbls>
          <c:showLegendKey val="0"/>
          <c:showVal val="0"/>
          <c:showCatName val="0"/>
          <c:showSerName val="0"/>
          <c:showPercent val="0"/>
          <c:showBubbleSize val="0"/>
        </c:dLbls>
        <c:gapWidth val="219"/>
        <c:overlap val="-27"/>
        <c:axId val="134865872"/>
        <c:axId val="135263688"/>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'[Pomoc z2.xlsx]Kraj'!$B$2:$B$3</c15:sqref>
                        </c15:formulaRef>
                      </c:ext>
                    </c:extLst>
                    <c:strCache>
                      <c:ptCount val="2"/>
                      <c:pt idx="0">
                        <c:v>Kraj</c:v>
                      </c:pt>
                      <c:pt idx="1">
                        <c:v> </c:v>
                      </c:pt>
                    </c:strCache>
                  </c:strRef>
                </c:tx>
                <c:spPr>
                  <a:solidFill>
                    <a:schemeClr val="accent1"/>
                  </a:solidFill>
                  <a:ln>
                    <a:noFill/>
                  </a:ln>
                  <a:effectLst/>
                </c:spPr>
                <c:invertIfNegative val="0"/>
                <c:cat>
                  <c:strRef>
                    <c:extLst xmlns:c16r2="http://schemas.microsoft.com/office/drawing/2015/06/chart">
                      <c:ext uri="{02D57815-91ED-43cb-92C2-25804820EDAC}">
                        <c15:formulaRef>
                          <c15:sqref>'[Pomoc z2.xlsx]Kraj'!$A$4:$A$19</c15:sqref>
                        </c15:formulaRef>
                      </c:ext>
                    </c:extLst>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extLst xmlns:c16r2="http://schemas.microsoft.com/office/drawing/2015/06/chart">
                      <c:ext uri="{02D57815-91ED-43cb-92C2-25804820EDAC}">
                        <c15:formulaRef>
                          <c15:sqref>'[Pomoc z2.xlsx]Kraj'!$B$4:$B$19</c15:sqref>
                        </c15:formulaRef>
                      </c:ext>
                    </c:extLst>
                    <c:numCache>
                      <c:formatCode>General</c:formatCode>
                      <c:ptCount val="16"/>
                    </c:numCache>
                  </c:numRef>
                </c:val>
                <c:extLst xmlns:c16r2="http://schemas.microsoft.com/office/drawing/2015/06/chart">
                  <c:ext xmlns:c16="http://schemas.microsoft.com/office/drawing/2014/chart" uri="{C3380CC4-5D6E-409C-BE32-E72D297353CC}">
                    <c16:uniqueId val="{00000001-E415-4DCB-98EF-CE80B445D3C9}"/>
                  </c:ext>
                </c:extLst>
              </c15:ser>
            </c15:filteredBarSeries>
          </c:ext>
        </c:extLst>
      </c:barChart>
      <c:catAx>
        <c:axId val="13486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263688"/>
        <c:crosses val="autoZero"/>
        <c:auto val="1"/>
        <c:lblAlgn val="ctr"/>
        <c:lblOffset val="100"/>
        <c:noMultiLvlLbl val="0"/>
      </c:catAx>
      <c:valAx>
        <c:axId val="135263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865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cs-CZ" sz="2400" dirty="0" err="1" smtClean="0"/>
              <a:t>The</a:t>
            </a:r>
            <a:r>
              <a:rPr lang="cs-CZ" sz="2400" baseline="0" dirty="0" smtClean="0"/>
              <a:t> n</a:t>
            </a:r>
            <a:r>
              <a:rPr lang="en-US" sz="2400" dirty="0" smtClean="0"/>
              <a:t>umber of deaths in individual regions after dog bite or stroke in 2010-2018</a:t>
            </a:r>
            <a:endParaRPr lang="cs-CZ" sz="2400" dirty="0"/>
          </a:p>
        </c:rich>
      </c:tx>
      <c:layout>
        <c:manualLayout>
          <c:xMode val="edge"/>
          <c:yMode val="edge"/>
          <c:x val="0.11366868389378812"/>
          <c:y val="3.3457944417660541E-2"/>
        </c:manualLayout>
      </c:layout>
      <c:overlay val="0"/>
      <c:spPr>
        <a:noFill/>
        <a:ln>
          <a:noFill/>
        </a:ln>
        <a:effectLst/>
      </c:spPr>
    </c:title>
    <c:autoTitleDeleted val="0"/>
    <c:plotArea>
      <c:layout/>
      <c:barChart>
        <c:barDir val="col"/>
        <c:grouping val="clustered"/>
        <c:varyColors val="0"/>
        <c:ser>
          <c:idx val="2"/>
          <c:order val="2"/>
          <c:tx>
            <c:strRef>
              <c:f>'[Pomoc z2.xlsx]Kraj'!$D$2:$D$3</c:f>
              <c:strCache>
                <c:ptCount val="2"/>
                <c:pt idx="0">
                  <c:v>Úmrtí - 54</c:v>
                </c:pt>
                <c:pt idx="1">
                  <c:v>Počet</c:v>
                </c:pt>
              </c:strCache>
            </c:strRef>
          </c:tx>
          <c:spPr>
            <a:solidFill>
              <a:schemeClr val="accent3"/>
            </a:solidFill>
            <a:ln>
              <a:noFill/>
            </a:ln>
            <a:effectLst/>
          </c:spPr>
          <c:invertIfNegative val="0"/>
          <c:cat>
            <c:strRef>
              <c:f>'[Pomoc z2.xlsx]Kraj'!$A$4:$A$19</c:f>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f>'[Pomoc z2.xlsx]Kraj'!$D$4:$D$19</c:f>
              <c:numCache>
                <c:formatCode>#,##0</c:formatCode>
                <c:ptCount val="16"/>
                <c:pt idx="0">
                  <c:v>0</c:v>
                </c:pt>
                <c:pt idx="1">
                  <c:v>0</c:v>
                </c:pt>
                <c:pt idx="2">
                  <c:v>1</c:v>
                </c:pt>
                <c:pt idx="3">
                  <c:v>0</c:v>
                </c:pt>
                <c:pt idx="4">
                  <c:v>2</c:v>
                </c:pt>
                <c:pt idx="5">
                  <c:v>0</c:v>
                </c:pt>
                <c:pt idx="6">
                  <c:v>1</c:v>
                </c:pt>
                <c:pt idx="7">
                  <c:v>2</c:v>
                </c:pt>
                <c:pt idx="8">
                  <c:v>0</c:v>
                </c:pt>
                <c:pt idx="9">
                  <c:v>0</c:v>
                </c:pt>
                <c:pt idx="10">
                  <c:v>0</c:v>
                </c:pt>
                <c:pt idx="11">
                  <c:v>2</c:v>
                </c:pt>
                <c:pt idx="12">
                  <c:v>0</c:v>
                </c:pt>
                <c:pt idx="13">
                  <c:v>0</c:v>
                </c:pt>
                <c:pt idx="14">
                  <c:v>0</c:v>
                </c:pt>
              </c:numCache>
            </c:numRef>
          </c:val>
          <c:extLst xmlns:c16r2="http://schemas.microsoft.com/office/drawing/2015/06/chart">
            <c:ext xmlns:c16="http://schemas.microsoft.com/office/drawing/2014/chart" uri="{C3380CC4-5D6E-409C-BE32-E72D297353CC}">
              <c16:uniqueId val="{00000000-94EB-427B-8C3E-BAC247AD4B22}"/>
            </c:ext>
          </c:extLst>
        </c:ser>
        <c:dLbls>
          <c:showLegendKey val="0"/>
          <c:showVal val="0"/>
          <c:showCatName val="0"/>
          <c:showSerName val="0"/>
          <c:showPercent val="0"/>
          <c:showBubbleSize val="0"/>
        </c:dLbls>
        <c:gapWidth val="219"/>
        <c:overlap val="-27"/>
        <c:axId val="304097160"/>
        <c:axId val="304097552"/>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'[Pomoc z2.xlsx]Kraj'!$B$2:$B$3</c15:sqref>
                        </c15:formulaRef>
                      </c:ext>
                    </c:extLst>
                    <c:strCache>
                      <c:ptCount val="2"/>
                      <c:pt idx="0">
                        <c:v>Kraj</c:v>
                      </c:pt>
                      <c:pt idx="1">
                        <c:v> </c:v>
                      </c:pt>
                    </c:strCache>
                  </c:strRef>
                </c:tx>
                <c:spPr>
                  <a:solidFill>
                    <a:schemeClr val="accent1"/>
                  </a:solidFill>
                  <a:ln>
                    <a:noFill/>
                  </a:ln>
                  <a:effectLst/>
                </c:spPr>
                <c:invertIfNegative val="0"/>
                <c:cat>
                  <c:strRef>
                    <c:extLst xmlns:c16r2="http://schemas.microsoft.com/office/drawing/2015/06/chart">
                      <c:ext uri="{02D57815-91ED-43cb-92C2-25804820EDAC}">
                        <c15:formulaRef>
                          <c15:sqref>'[Pomoc z2.xlsx]Kraj'!$A$4:$A$19</c15:sqref>
                        </c15:formulaRef>
                      </c:ext>
                    </c:extLst>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extLst xmlns:c16r2="http://schemas.microsoft.com/office/drawing/2015/06/chart">
                      <c:ext uri="{02D57815-91ED-43cb-92C2-25804820EDAC}">
                        <c15:formulaRef>
                          <c15:sqref>'[Pomoc z2.xlsx]Kraj'!$B$4:$B$19</c15:sqref>
                        </c15:formulaRef>
                      </c:ext>
                    </c:extLst>
                    <c:numCache>
                      <c:formatCode>General</c:formatCode>
                      <c:ptCount val="16"/>
                    </c:numCache>
                  </c:numRef>
                </c:val>
                <c:extLst xmlns:c16r2="http://schemas.microsoft.com/office/drawing/2015/06/chart">
                  <c:ext xmlns:c16="http://schemas.microsoft.com/office/drawing/2014/chart" uri="{C3380CC4-5D6E-409C-BE32-E72D297353CC}">
                    <c16:uniqueId val="{00000001-94EB-427B-8C3E-BAC247AD4B22}"/>
                  </c:ext>
                </c:extLst>
              </c15:ser>
            </c15:filteredBarSeries>
            <c15:filteredBarSeries>
              <c15:ser>
                <c:idx val="1"/>
                <c:order val="1"/>
                <c:tx>
                  <c:strRef>
                    <c:extLst xmlns:c16r2="http://schemas.microsoft.com/office/drawing/2015/06/chart" xmlns:c15="http://schemas.microsoft.com/office/drawing/2012/chart">
                      <c:ext xmlns:c15="http://schemas.microsoft.com/office/drawing/2012/chart" uri="{02D57815-91ED-43cb-92C2-25804820EDAC}">
                        <c15:formulaRef>
                          <c15:sqref>'[Pomoc z2.xlsx]Kraj'!$C$2:$C$3</c15:sqref>
                        </c15:formulaRef>
                      </c:ext>
                    </c:extLst>
                    <c:strCache>
                      <c:ptCount val="2"/>
                      <c:pt idx="0">
                        <c:v>Kraj</c:v>
                      </c:pt>
                      <c:pt idx="1">
                        <c:v> </c:v>
                      </c:pt>
                    </c:strCache>
                  </c:strRef>
                </c:tx>
                <c:spPr>
                  <a:solidFill>
                    <a:schemeClr val="accent2"/>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'[Pomoc z2.xlsx]Kraj'!$A$4:$A$19</c15:sqref>
                        </c15:formulaRef>
                      </c:ext>
                    </c:extLst>
                    <c:strCache>
                      <c:ptCount val="15"/>
                      <c:pt idx="0">
                        <c:v>Hl. m. Praha</c:v>
                      </c:pt>
                      <c:pt idx="1">
                        <c:v>Jihočeský kraj</c:v>
                      </c:pt>
                      <c:pt idx="2">
                        <c:v>Jihomoravský kraj</c:v>
                      </c:pt>
                      <c:pt idx="3">
                        <c:v>Karlovarský kraj</c:v>
                      </c:pt>
                      <c:pt idx="4">
                        <c:v>Královéhradecký kraj</c:v>
                      </c:pt>
                      <c:pt idx="5">
                        <c:v>Liberecký kraj</c:v>
                      </c:pt>
                      <c:pt idx="6">
                        <c:v>Moravskoslezský kraj</c:v>
                      </c:pt>
                      <c:pt idx="7">
                        <c:v>Olomoucký kraj</c:v>
                      </c:pt>
                      <c:pt idx="8">
                        <c:v>Pardubický kraj</c:v>
                      </c:pt>
                      <c:pt idx="9">
                        <c:v>Plzeňský kraj</c:v>
                      </c:pt>
                      <c:pt idx="10">
                        <c:v>Středočeský kraj</c:v>
                      </c:pt>
                      <c:pt idx="11">
                        <c:v>Ústecký kraj</c:v>
                      </c:pt>
                      <c:pt idx="12">
                        <c:v>Vysočina</c:v>
                      </c:pt>
                      <c:pt idx="13">
                        <c:v>Zlínský kraj</c:v>
                      </c:pt>
                      <c:pt idx="14">
                        <c:v>x</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'[Pomoc z2.xlsx]Kraj'!$C$4:$C$19</c15:sqref>
                        </c15:formulaRef>
                      </c:ext>
                    </c:extLst>
                    <c:numCache>
                      <c:formatCode>General</c:formatCode>
                      <c:ptCount val="16"/>
                    </c:numCache>
                  </c:numRef>
                </c:val>
                <c:extLst xmlns:c16r2="http://schemas.microsoft.com/office/drawing/2015/06/chart" xmlns:c15="http://schemas.microsoft.com/office/drawing/2012/chart">
                  <c:ext xmlns:c16="http://schemas.microsoft.com/office/drawing/2014/chart" uri="{C3380CC4-5D6E-409C-BE32-E72D297353CC}">
                    <c16:uniqueId val="{00000002-94EB-427B-8C3E-BAC247AD4B22}"/>
                  </c:ext>
                </c:extLst>
              </c15:ser>
            </c15:filteredBarSeries>
          </c:ext>
        </c:extLst>
      </c:barChart>
      <c:catAx>
        <c:axId val="304097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4097552"/>
        <c:crosses val="autoZero"/>
        <c:auto val="1"/>
        <c:lblAlgn val="ctr"/>
        <c:lblOffset val="100"/>
        <c:noMultiLvlLbl val="0"/>
      </c:catAx>
      <c:valAx>
        <c:axId val="304097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4097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2872E7B-A2CF-4644-A89C-007DB29C717A}" type="datetimeFigureOut">
              <a:rPr lang="cs-CZ" smtClean="0"/>
              <a:pPr/>
              <a:t>18.11.2019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003AE49-7799-4A4D-BAD1-A4431AA3904E}" type="slidenum">
              <a:rPr lang="cs-CZ" smtClean="0"/>
              <a:pPr/>
              <a:t>‹#›</a:t>
            </a:fld>
            <a:endParaRPr lang="cs-CZ"/>
          </a:p>
        </p:txBody>
      </p:sp>
    </p:spTree>
    <p:extLst>
      <p:ext uri="{BB962C8B-B14F-4D97-AF65-F5344CB8AC3E}">
        <p14:creationId xmlns:p14="http://schemas.microsoft.com/office/powerpoint/2010/main" val="28331953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pPr/>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85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pPr/>
              <a:t>‹#›</a:t>
            </a:fld>
            <a:endParaRPr lang="cs-CZ"/>
          </a:p>
        </p:txBody>
      </p:sp>
    </p:spTree>
    <p:extLst>
      <p:ext uri="{BB962C8B-B14F-4D97-AF65-F5344CB8AC3E}">
        <p14:creationId xmlns:p14="http://schemas.microsoft.com/office/powerpoint/2010/main" val="1590482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pPr/>
              <a:t>‹#›</a:t>
            </a:fld>
            <a:endParaRPr lang="cs-CZ"/>
          </a:p>
        </p:txBody>
      </p:sp>
    </p:spTree>
    <p:extLst>
      <p:ext uri="{BB962C8B-B14F-4D97-AF65-F5344CB8AC3E}">
        <p14:creationId xmlns:p14="http://schemas.microsoft.com/office/powerpoint/2010/main" val="244341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pPr/>
              <a:t>‹#›</a:t>
            </a:fld>
            <a:endParaRPr lang="cs-CZ"/>
          </a:p>
        </p:txBody>
      </p:sp>
    </p:spTree>
    <p:extLst>
      <p:ext uri="{BB962C8B-B14F-4D97-AF65-F5344CB8AC3E}">
        <p14:creationId xmlns:p14="http://schemas.microsoft.com/office/powerpoint/2010/main" val="3262713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A4BD141-3E8E-41FE-A847-8AAD09CA2242}" type="slidenum">
              <a:rPr lang="cs-CZ" smtClean="0"/>
              <a:pPr/>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34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A4BD141-3E8E-41FE-A847-8AAD09CA2242}" type="slidenum">
              <a:rPr lang="cs-CZ" smtClean="0"/>
              <a:pPr/>
              <a:t>‹#›</a:t>
            </a:fld>
            <a:endParaRPr lang="cs-CZ"/>
          </a:p>
        </p:txBody>
      </p:sp>
    </p:spTree>
    <p:extLst>
      <p:ext uri="{BB962C8B-B14F-4D97-AF65-F5344CB8AC3E}">
        <p14:creationId xmlns:p14="http://schemas.microsoft.com/office/powerpoint/2010/main" val="389700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A4BD141-3E8E-41FE-A847-8AAD09CA2242}" type="slidenum">
              <a:rPr lang="cs-CZ" smtClean="0"/>
              <a:pPr/>
              <a:t>‹#›</a:t>
            </a:fld>
            <a:endParaRPr lang="cs-CZ"/>
          </a:p>
        </p:txBody>
      </p:sp>
    </p:spTree>
    <p:extLst>
      <p:ext uri="{BB962C8B-B14F-4D97-AF65-F5344CB8AC3E}">
        <p14:creationId xmlns:p14="http://schemas.microsoft.com/office/powerpoint/2010/main" val="25819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A4BD141-3E8E-41FE-A847-8AAD09CA2242}" type="slidenum">
              <a:rPr lang="cs-CZ" smtClean="0"/>
              <a:pPr/>
              <a:t>‹#›</a:t>
            </a:fld>
            <a:endParaRPr lang="cs-CZ"/>
          </a:p>
        </p:txBody>
      </p:sp>
    </p:spTree>
    <p:extLst>
      <p:ext uri="{BB962C8B-B14F-4D97-AF65-F5344CB8AC3E}">
        <p14:creationId xmlns:p14="http://schemas.microsoft.com/office/powerpoint/2010/main" val="367913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A4BD141-3E8E-41FE-A847-8AAD09CA2242}" type="slidenum">
              <a:rPr lang="cs-CZ" smtClean="0"/>
              <a:pPr/>
              <a:t>‹#›</a:t>
            </a:fld>
            <a:endParaRPr lang="cs-CZ"/>
          </a:p>
        </p:txBody>
      </p:sp>
    </p:spTree>
    <p:extLst>
      <p:ext uri="{BB962C8B-B14F-4D97-AF65-F5344CB8AC3E}">
        <p14:creationId xmlns:p14="http://schemas.microsoft.com/office/powerpoint/2010/main" val="208916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0FA650-2ACA-4851-971F-5BB38278C408}" type="datetimeFigureOut">
              <a:rPr lang="cs-CZ" smtClean="0"/>
              <a:pPr/>
              <a:t>18.11.2019</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A4BD141-3E8E-41FE-A847-8AAD09CA2242}" type="slidenum">
              <a:rPr lang="cs-CZ" smtClean="0"/>
              <a:pPr/>
              <a:t>‹#›</a:t>
            </a:fld>
            <a:endParaRPr lang="cs-CZ"/>
          </a:p>
        </p:txBody>
      </p:sp>
    </p:spTree>
    <p:extLst>
      <p:ext uri="{BB962C8B-B14F-4D97-AF65-F5344CB8AC3E}">
        <p14:creationId xmlns:p14="http://schemas.microsoft.com/office/powerpoint/2010/main" val="89421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00FA650-2ACA-4851-971F-5BB38278C408}" type="datetimeFigureOut">
              <a:rPr lang="cs-CZ" smtClean="0"/>
              <a:pPr/>
              <a:t>18.11.2019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A4BD141-3E8E-41FE-A847-8AAD09CA2242}" type="slidenum">
              <a:rPr lang="cs-CZ" smtClean="0"/>
              <a:pPr/>
              <a:t>‹#›</a:t>
            </a:fld>
            <a:endParaRPr lang="cs-CZ"/>
          </a:p>
        </p:txBody>
      </p:sp>
    </p:spTree>
    <p:extLst>
      <p:ext uri="{BB962C8B-B14F-4D97-AF65-F5344CB8AC3E}">
        <p14:creationId xmlns:p14="http://schemas.microsoft.com/office/powerpoint/2010/main" val="366723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0FA650-2ACA-4851-971F-5BB38278C408}" type="datetimeFigureOut">
              <a:rPr lang="cs-CZ" smtClean="0"/>
              <a:pPr/>
              <a:t>18.11.2019</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A4BD141-3E8E-41FE-A847-8AAD09CA2242}" type="slidenum">
              <a:rPr lang="cs-CZ" smtClean="0"/>
              <a:pPr/>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875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H09Ahp_1b8Q" TargetMode="External"/><Relationship Id="rId2" Type="http://schemas.openxmlformats.org/officeDocument/2006/relationships/hyperlink" Target="https://www.youtube.com/watch?v=4Ed57ZCoXj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i.org/10.1111/1753-6405.12630" TargetMode="External"/><Relationship Id="rId2" Type="http://schemas.openxmlformats.org/officeDocument/2006/relationships/hyperlink" Target="http://www.szu.cz/uploads/documents/czzp/edice/plne_znani/brozury/p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z-hqv1UC8Q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4" descr="kingston-dog-bite-lawyers.jpg"/>
          <p:cNvPicPr>
            <a:picLocks noChangeAspect="1"/>
          </p:cNvPicPr>
          <p:nvPr/>
        </p:nvPicPr>
        <p:blipFill>
          <a:blip r:embed="rId2" cstate="print"/>
          <a:stretch>
            <a:fillRect/>
          </a:stretch>
        </p:blipFill>
        <p:spPr>
          <a:xfrm>
            <a:off x="747412" y="171786"/>
            <a:ext cx="10758135" cy="5630091"/>
          </a:xfrm>
          <a:prstGeom prst="rect">
            <a:avLst/>
          </a:prstGeom>
        </p:spPr>
      </p:pic>
      <p:sp>
        <p:nvSpPr>
          <p:cNvPr id="2" name="Nadpis 1">
            <a:extLst>
              <a:ext uri="{FF2B5EF4-FFF2-40B4-BE49-F238E27FC236}">
                <a16:creationId xmlns:a16="http://schemas.microsoft.com/office/drawing/2014/main" xmlns="" id="{ED32A3C0-407B-44AB-8ED3-B8AB2EDB601C}"/>
              </a:ext>
            </a:extLst>
          </p:cNvPr>
          <p:cNvSpPr>
            <a:spLocks noGrp="1"/>
          </p:cNvSpPr>
          <p:nvPr>
            <p:ph type="ctrTitle"/>
          </p:nvPr>
        </p:nvSpPr>
        <p:spPr/>
        <p:txBody>
          <a:bodyPr>
            <a:normAutofit/>
          </a:bodyPr>
          <a:lstStyle/>
          <a:p>
            <a:r>
              <a:rPr lang="en-US" dirty="0" smtClean="0">
                <a:solidFill>
                  <a:schemeClr val="bg1"/>
                </a:solidFill>
              </a:rPr>
              <a:t>Dog bites injuries to man</a:t>
            </a:r>
            <a:r>
              <a:rPr lang="cs-CZ" dirty="0" smtClean="0">
                <a:solidFill>
                  <a:schemeClr val="bg1"/>
                </a:solidFill>
              </a:rPr>
              <a:t/>
            </a:r>
            <a:br>
              <a:rPr lang="cs-CZ" dirty="0" smtClean="0">
                <a:solidFill>
                  <a:schemeClr val="bg1"/>
                </a:solidFill>
              </a:rPr>
            </a:br>
            <a:r>
              <a:rPr lang="cs-CZ" dirty="0" smtClean="0">
                <a:solidFill>
                  <a:schemeClr val="bg1"/>
                </a:solidFill>
              </a:rPr>
              <a:t>IVA 3</a:t>
            </a:r>
            <a:endParaRPr lang="en-US" dirty="0">
              <a:solidFill>
                <a:schemeClr val="bg1"/>
              </a:solidFill>
            </a:endParaRPr>
          </a:p>
        </p:txBody>
      </p:sp>
      <p:sp>
        <p:nvSpPr>
          <p:cNvPr id="3" name="Podnadpis 2">
            <a:extLst>
              <a:ext uri="{FF2B5EF4-FFF2-40B4-BE49-F238E27FC236}">
                <a16:creationId xmlns:a16="http://schemas.microsoft.com/office/drawing/2014/main" xmlns="" id="{5229C1D3-C21F-4972-819C-C733C1B32DEF}"/>
              </a:ext>
            </a:extLst>
          </p:cNvPr>
          <p:cNvSpPr>
            <a:spLocks noGrp="1"/>
          </p:cNvSpPr>
          <p:nvPr>
            <p:ph type="subTitle" idx="1"/>
          </p:nvPr>
        </p:nvSpPr>
        <p:spPr/>
        <p:txBody>
          <a:bodyPr/>
          <a:lstStyle/>
          <a:p>
            <a:r>
              <a:rPr lang="en-US" sz="1600" dirty="0" smtClean="0">
                <a:solidFill>
                  <a:schemeClr val="bg1"/>
                </a:solidFill>
              </a:rPr>
              <a:t>This presentation is supported by VFU IVA project no. 2019FVHE/2380/63</a:t>
            </a:r>
          </a:p>
          <a:p>
            <a:endParaRPr lang="cs-CZ" dirty="0"/>
          </a:p>
        </p:txBody>
      </p:sp>
      <p:sp>
        <p:nvSpPr>
          <p:cNvPr id="5" name="Obdélník 4"/>
          <p:cNvSpPr/>
          <p:nvPr/>
        </p:nvSpPr>
        <p:spPr>
          <a:xfrm>
            <a:off x="8346908" y="6036961"/>
            <a:ext cx="3845092" cy="276999"/>
          </a:xfrm>
          <a:prstGeom prst="rect">
            <a:avLst/>
          </a:prstGeom>
        </p:spPr>
        <p:txBody>
          <a:bodyPr wrap="none">
            <a:spAutoFit/>
          </a:bodyPr>
          <a:lstStyle/>
          <a:p>
            <a:r>
              <a:rPr lang="cs-CZ" sz="1200" dirty="0"/>
              <a:t>https://www.oconnorpersonalinjury.com/dog-bite-lawyer/</a:t>
            </a:r>
          </a:p>
        </p:txBody>
      </p:sp>
    </p:spTree>
    <p:extLst>
      <p:ext uri="{BB962C8B-B14F-4D97-AF65-F5344CB8AC3E}">
        <p14:creationId xmlns:p14="http://schemas.microsoft.com/office/powerpoint/2010/main" val="371902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Forensic odontology: Dog bite analysis</a:t>
            </a:r>
            <a:endParaRPr lang="en-US" dirty="0"/>
          </a:p>
        </p:txBody>
      </p:sp>
      <p:sp>
        <p:nvSpPr>
          <p:cNvPr id="3" name="Zástupný symbol pro obsah 2"/>
          <p:cNvSpPr>
            <a:spLocks noGrp="1"/>
          </p:cNvSpPr>
          <p:nvPr>
            <p:ph idx="1"/>
          </p:nvPr>
        </p:nvSpPr>
        <p:spPr/>
        <p:txBody>
          <a:bodyPr>
            <a:normAutofit/>
          </a:bodyPr>
          <a:lstStyle/>
          <a:p>
            <a:pPr algn="just"/>
            <a:r>
              <a:rPr lang="en-US" dirty="0" smtClean="0"/>
              <a:t>Forensic </a:t>
            </a:r>
            <a:r>
              <a:rPr lang="en-US" dirty="0" err="1" smtClean="0"/>
              <a:t>odonto</a:t>
            </a:r>
            <a:r>
              <a:rPr lang="en-US" dirty="0" smtClean="0"/>
              <a:t>-dentistry studies bite wounds</a:t>
            </a:r>
          </a:p>
          <a:p>
            <a:pPr algn="just"/>
            <a:r>
              <a:rPr lang="en-US" dirty="0" smtClean="0"/>
              <a:t>Bite wounds are specific, as are fingerprints</a:t>
            </a:r>
          </a:p>
          <a:p>
            <a:pPr algn="just"/>
            <a:r>
              <a:rPr lang="en-US" dirty="0" smtClean="0"/>
              <a:t>Each animal has different teeth</a:t>
            </a:r>
          </a:p>
          <a:p>
            <a:pPr algn="just"/>
            <a:r>
              <a:rPr lang="en-US" dirty="0" err="1" smtClean="0"/>
              <a:t>Interspecific</a:t>
            </a:r>
            <a:r>
              <a:rPr lang="en-US" dirty="0" smtClean="0"/>
              <a:t> differences</a:t>
            </a:r>
          </a:p>
          <a:p>
            <a:pPr algn="just"/>
            <a:r>
              <a:rPr lang="en-US" dirty="0" smtClean="0"/>
              <a:t>Influence on bite wound appearance: anatomical bite area, position, age of victim</a:t>
            </a:r>
          </a:p>
          <a:p>
            <a:pPr algn="just"/>
            <a:r>
              <a:rPr lang="en-US" dirty="0" smtClean="0"/>
              <a:t>It is not always apparent that this is a minor injury</a:t>
            </a:r>
          </a:p>
          <a:p>
            <a:pPr algn="just"/>
            <a:r>
              <a:rPr lang="en-US" dirty="0" smtClean="0"/>
              <a:t>Typical of dog bites: punctures from canines, lacerate and avulsions leading to irregularities in the wound edges, sometimes associated with scratches from the claws around the wound</a:t>
            </a:r>
            <a:endParaRPr lang="cs-CZ" dirty="0"/>
          </a:p>
        </p:txBody>
      </p:sp>
    </p:spTree>
    <p:extLst>
      <p:ext uri="{BB962C8B-B14F-4D97-AF65-F5344CB8AC3E}">
        <p14:creationId xmlns:p14="http://schemas.microsoft.com/office/powerpoint/2010/main" val="3659666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Forensic odontology in practice</a:t>
            </a:r>
            <a:endParaRPr lang="en-US" dirty="0"/>
          </a:p>
        </p:txBody>
      </p:sp>
      <p:sp>
        <p:nvSpPr>
          <p:cNvPr id="3" name="Zástupný symbol pro obsah 2"/>
          <p:cNvSpPr>
            <a:spLocks noGrp="1"/>
          </p:cNvSpPr>
          <p:nvPr>
            <p:ph idx="1"/>
          </p:nvPr>
        </p:nvSpPr>
        <p:spPr/>
        <p:txBody>
          <a:bodyPr/>
          <a:lstStyle/>
          <a:p>
            <a:pPr algn="just"/>
            <a:r>
              <a:rPr lang="en-US" dirty="0" smtClean="0"/>
              <a:t>Dental imprints have the character of animal species, breed, specifics of dental treatments and measurable data</a:t>
            </a:r>
          </a:p>
          <a:p>
            <a:pPr algn="just"/>
            <a:r>
              <a:rPr lang="en-US" dirty="0" smtClean="0"/>
              <a:t>Width and shape of the arc, gaps between individual teeth</a:t>
            </a:r>
          </a:p>
          <a:p>
            <a:pPr algn="just"/>
            <a:r>
              <a:rPr lang="en-US" dirty="0" smtClean="0"/>
              <a:t>Shape, number and size of individual teeth</a:t>
            </a:r>
          </a:p>
          <a:p>
            <a:pPr algn="just"/>
            <a:r>
              <a:rPr lang="en-US" dirty="0" smtClean="0"/>
              <a:t>Tooth marks vary from scratches to deep lacerations</a:t>
            </a:r>
          </a:p>
          <a:p>
            <a:pPr algn="just"/>
            <a:r>
              <a:rPr lang="en-US" dirty="0" smtClean="0"/>
              <a:t>Human prints: mostly circular or oval, highly individual!</a:t>
            </a:r>
          </a:p>
          <a:p>
            <a:pPr algn="just"/>
            <a:r>
              <a:rPr lang="en-US" dirty="0" smtClean="0"/>
              <a:t>Cats and psi-asymmetric jaw arches, mandibular arch narrower and shorter (except brachycephalic breeds)</a:t>
            </a:r>
          </a:p>
          <a:p>
            <a:pPr algn="just"/>
            <a:r>
              <a:rPr lang="en-US" dirty="0" smtClean="0"/>
              <a:t>Cats 30 permanent teeth, dogs 42</a:t>
            </a:r>
            <a:endParaRPr lang="en-US" dirty="0"/>
          </a:p>
        </p:txBody>
      </p:sp>
    </p:spTree>
    <p:extLst>
      <p:ext uri="{BB962C8B-B14F-4D97-AF65-F5344CB8AC3E}">
        <p14:creationId xmlns:p14="http://schemas.microsoft.com/office/powerpoint/2010/main" val="89224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Forensic odontology in practice</a:t>
            </a:r>
            <a:endParaRPr lang="en-US" dirty="0"/>
          </a:p>
        </p:txBody>
      </p:sp>
      <p:sp>
        <p:nvSpPr>
          <p:cNvPr id="3" name="Zástupný symbol pro obsah 2"/>
          <p:cNvSpPr>
            <a:spLocks noGrp="1"/>
          </p:cNvSpPr>
          <p:nvPr>
            <p:ph idx="1"/>
          </p:nvPr>
        </p:nvSpPr>
        <p:spPr/>
        <p:txBody>
          <a:bodyPr/>
          <a:lstStyle/>
          <a:p>
            <a:pPr algn="just"/>
            <a:r>
              <a:rPr lang="en-US" dirty="0" smtClean="0"/>
              <a:t>The shape and size of the dog's tooth print depends on the breed and the size of the dog</a:t>
            </a:r>
          </a:p>
          <a:p>
            <a:pPr algn="just"/>
            <a:r>
              <a:rPr lang="en-US" dirty="0" smtClean="0"/>
              <a:t>Less variable prints on different cat breeds</a:t>
            </a:r>
          </a:p>
          <a:p>
            <a:pPr algn="just"/>
            <a:r>
              <a:rPr lang="en-US" dirty="0" smtClean="0"/>
              <a:t>Large breed differences make it difficult to identify the species</a:t>
            </a:r>
          </a:p>
          <a:p>
            <a:pPr algn="just"/>
            <a:r>
              <a:rPr lang="en-US" dirty="0" smtClean="0"/>
              <a:t>It is important to be able to identify potential bites - they may appear as crushed tissue (stools), tissue avulsions, claw scratches, fractures</a:t>
            </a:r>
            <a:endParaRPr lang="cs-CZ" dirty="0"/>
          </a:p>
          <a:p>
            <a:endParaRPr lang="cs-CZ" dirty="0"/>
          </a:p>
        </p:txBody>
      </p:sp>
    </p:spTree>
    <p:extLst>
      <p:ext uri="{BB962C8B-B14F-4D97-AF65-F5344CB8AC3E}">
        <p14:creationId xmlns:p14="http://schemas.microsoft.com/office/powerpoint/2010/main" val="1265662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dirty="0" smtClean="0"/>
              <a:t>Dog teeth</a:t>
            </a:r>
            <a:endParaRPr lang="en-US" dirty="0"/>
          </a:p>
        </p:txBody>
      </p:sp>
      <p:pic>
        <p:nvPicPr>
          <p:cNvPr id="7" name="Zástupný symbol pro obsah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96963" y="2227851"/>
            <a:ext cx="4938712" cy="3259549"/>
          </a:xfrm>
        </p:spPr>
      </p:pic>
      <p:pic>
        <p:nvPicPr>
          <p:cNvPr id="8" name="Zástupný symbol pro obsah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218238" y="2228374"/>
            <a:ext cx="4937125" cy="3258502"/>
          </a:xfrm>
        </p:spPr>
      </p:pic>
      <p:sp>
        <p:nvSpPr>
          <p:cNvPr id="9" name="Obdélník 8"/>
          <p:cNvSpPr/>
          <p:nvPr/>
        </p:nvSpPr>
        <p:spPr>
          <a:xfrm>
            <a:off x="7494081" y="5977890"/>
            <a:ext cx="3932487" cy="369332"/>
          </a:xfrm>
          <a:prstGeom prst="rect">
            <a:avLst/>
          </a:prstGeom>
        </p:spPr>
        <p:txBody>
          <a:bodyPr wrap="none">
            <a:spAutoFit/>
          </a:bodyPr>
          <a:lstStyle/>
          <a:p>
            <a:r>
              <a:rPr lang="cs-CZ" b="1" dirty="0">
                <a:solidFill>
                  <a:srgbClr val="999999"/>
                </a:solidFill>
                <a:latin typeface="Verdana" panose="020B0604030504040204" pitchFamily="34" charset="0"/>
              </a:rPr>
              <a:t>Copyright © </a:t>
            </a:r>
            <a:r>
              <a:rPr lang="cs-CZ" b="1" dirty="0" err="1">
                <a:solidFill>
                  <a:srgbClr val="999999"/>
                </a:solidFill>
                <a:latin typeface="Verdana" panose="020B0604030504040204" pitchFamily="34" charset="0"/>
              </a:rPr>
              <a:t>Forensic</a:t>
            </a:r>
            <a:r>
              <a:rPr lang="cs-CZ" b="1" dirty="0">
                <a:solidFill>
                  <a:srgbClr val="999999"/>
                </a:solidFill>
                <a:latin typeface="Verdana" panose="020B0604030504040204" pitchFamily="34" charset="0"/>
              </a:rPr>
              <a:t> Vet Ltd</a:t>
            </a:r>
            <a:endParaRPr lang="cs-CZ" dirty="0"/>
          </a:p>
        </p:txBody>
      </p:sp>
    </p:spTree>
    <p:extLst>
      <p:ext uri="{BB962C8B-B14F-4D97-AF65-F5344CB8AC3E}">
        <p14:creationId xmlns:p14="http://schemas.microsoft.com/office/powerpoint/2010/main" val="1882989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US" dirty="0" smtClean="0"/>
              <a:t>Cat and dog teeth charts</a:t>
            </a:r>
            <a:endParaRPr lang="en-US" dirty="0"/>
          </a:p>
        </p:txBody>
      </p:sp>
      <p:pic>
        <p:nvPicPr>
          <p:cNvPr id="7" name="Zástupný symbol pro obsah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3417" y="1867979"/>
            <a:ext cx="7015565" cy="4351338"/>
          </a:xfrm>
        </p:spPr>
      </p:pic>
      <p:sp>
        <p:nvSpPr>
          <p:cNvPr id="8" name="Obdélník 7"/>
          <p:cNvSpPr/>
          <p:nvPr/>
        </p:nvSpPr>
        <p:spPr>
          <a:xfrm>
            <a:off x="9298982" y="5849985"/>
            <a:ext cx="2826415" cy="369332"/>
          </a:xfrm>
          <a:prstGeom prst="rect">
            <a:avLst/>
          </a:prstGeom>
        </p:spPr>
        <p:txBody>
          <a:bodyPr wrap="none">
            <a:spAutoFit/>
          </a:bodyPr>
          <a:lstStyle/>
          <a:p>
            <a:r>
              <a:rPr lang="cs-CZ" u="sng" dirty="0" err="1" smtClean="0">
                <a:latin typeface="arial" panose="020B0604020202020204" pitchFamily="34" charset="0"/>
              </a:rPr>
              <a:t>Wiring</a:t>
            </a:r>
            <a:r>
              <a:rPr lang="cs-CZ" u="sng" dirty="0" smtClean="0">
                <a:latin typeface="arial" panose="020B0604020202020204" pitchFamily="34" charset="0"/>
              </a:rPr>
              <a:t> </a:t>
            </a:r>
            <a:r>
              <a:rPr lang="cs-CZ" u="sng" dirty="0">
                <a:latin typeface="arial" panose="020B0604020202020204" pitchFamily="34" charset="0"/>
              </a:rPr>
              <a:t>Diagram Database</a:t>
            </a:r>
            <a:endParaRPr lang="cs-CZ" dirty="0"/>
          </a:p>
        </p:txBody>
      </p:sp>
    </p:spTree>
    <p:extLst>
      <p:ext uri="{BB962C8B-B14F-4D97-AF65-F5344CB8AC3E}">
        <p14:creationId xmlns:p14="http://schemas.microsoft.com/office/powerpoint/2010/main" val="21878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Scale</a:t>
            </a:r>
            <a:r>
              <a:rPr lang="cs-CZ" dirty="0"/>
              <a:t> ABFO</a:t>
            </a: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14800" y="1846263"/>
            <a:ext cx="4022725" cy="4022725"/>
          </a:xfrm>
        </p:spPr>
      </p:pic>
      <p:sp>
        <p:nvSpPr>
          <p:cNvPr id="5" name="Obdélník 4"/>
          <p:cNvSpPr/>
          <p:nvPr/>
        </p:nvSpPr>
        <p:spPr>
          <a:xfrm>
            <a:off x="8558131" y="5642629"/>
            <a:ext cx="2100383" cy="369332"/>
          </a:xfrm>
          <a:prstGeom prst="rect">
            <a:avLst/>
          </a:prstGeom>
        </p:spPr>
        <p:txBody>
          <a:bodyPr wrap="none">
            <a:spAutoFit/>
          </a:bodyPr>
          <a:lstStyle/>
          <a:p>
            <a:r>
              <a:rPr lang="cs-CZ" dirty="0" smtClean="0"/>
              <a:t>www.</a:t>
            </a:r>
            <a:r>
              <a:rPr lang="cs-CZ" dirty="0" err="1" smtClean="0"/>
              <a:t>safariland.com</a:t>
            </a:r>
            <a:endParaRPr lang="cs-CZ" dirty="0"/>
          </a:p>
        </p:txBody>
      </p:sp>
    </p:spTree>
    <p:extLst>
      <p:ext uri="{BB962C8B-B14F-4D97-AF65-F5344CB8AC3E}">
        <p14:creationId xmlns:p14="http://schemas.microsoft.com/office/powerpoint/2010/main" val="1105846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Forensic odontology video</a:t>
            </a:r>
            <a:endParaRPr lang="en-US" dirty="0"/>
          </a:p>
        </p:txBody>
      </p:sp>
      <p:sp>
        <p:nvSpPr>
          <p:cNvPr id="3" name="Zástupný symbol pro obsah 2"/>
          <p:cNvSpPr>
            <a:spLocks noGrp="1"/>
          </p:cNvSpPr>
          <p:nvPr>
            <p:ph idx="1"/>
          </p:nvPr>
        </p:nvSpPr>
        <p:spPr/>
        <p:txBody>
          <a:bodyPr/>
          <a:lstStyle/>
          <a:p>
            <a:r>
              <a:rPr lang="cs-CZ" dirty="0">
                <a:hlinkClick r:id="rId2"/>
              </a:rPr>
              <a:t>https://www.youtube.com/watch?v=4Ed57ZCoXjg</a:t>
            </a:r>
            <a:endParaRPr lang="cs-CZ" dirty="0"/>
          </a:p>
          <a:p>
            <a:endParaRPr lang="cs-CZ" dirty="0"/>
          </a:p>
          <a:p>
            <a:r>
              <a:rPr lang="en-US" dirty="0" smtClean="0"/>
              <a:t>Forensic veterinary medicine: investigation</a:t>
            </a:r>
            <a:endParaRPr lang="en-US" dirty="0" smtClean="0">
              <a:hlinkClick r:id="rId3"/>
            </a:endParaRPr>
          </a:p>
          <a:p>
            <a:r>
              <a:rPr lang="cs-CZ" dirty="0" smtClean="0">
                <a:hlinkClick r:id="rId3"/>
              </a:rPr>
              <a:t>https</a:t>
            </a:r>
            <a:r>
              <a:rPr lang="cs-CZ" dirty="0">
                <a:hlinkClick r:id="rId3"/>
              </a:rPr>
              <a:t>://</a:t>
            </a:r>
            <a:r>
              <a:rPr lang="cs-CZ" dirty="0" smtClean="0">
                <a:hlinkClick r:id="rId3"/>
              </a:rPr>
              <a:t>www.youtube.com/watch?v=H09Ahp_1b8Q</a:t>
            </a:r>
            <a:endParaRPr lang="cs-CZ" dirty="0" smtClean="0"/>
          </a:p>
          <a:p>
            <a:endParaRPr lang="cs-CZ" dirty="0" smtClean="0"/>
          </a:p>
          <a:p>
            <a:endParaRPr lang="cs-CZ" dirty="0"/>
          </a:p>
          <a:p>
            <a:endParaRPr lang="cs-CZ" dirty="0"/>
          </a:p>
        </p:txBody>
      </p:sp>
    </p:spTree>
    <p:extLst>
      <p:ext uri="{BB962C8B-B14F-4D97-AF65-F5344CB8AC3E}">
        <p14:creationId xmlns:p14="http://schemas.microsoft.com/office/powerpoint/2010/main" val="58808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Bite and punch dog in the Czech Republic</a:t>
            </a:r>
            <a:endParaRPr lang="en-US" dirty="0"/>
          </a:p>
        </p:txBody>
      </p:sp>
      <p:sp>
        <p:nvSpPr>
          <p:cNvPr id="3" name="Zástupný symbol pro obsah 2"/>
          <p:cNvSpPr>
            <a:spLocks noGrp="1"/>
          </p:cNvSpPr>
          <p:nvPr>
            <p:ph idx="1"/>
          </p:nvPr>
        </p:nvSpPr>
        <p:spPr/>
        <p:txBody>
          <a:bodyPr>
            <a:normAutofit/>
          </a:bodyPr>
          <a:lstStyle/>
          <a:p>
            <a:pPr algn="just"/>
            <a:r>
              <a:rPr lang="en-US" dirty="0" smtClean="0"/>
              <a:t>All injuries requiring professional medical assistance are registered by the human physicians in the injury database and assigned the appropriate code according to their classification in the International Statistical Classification of Diseases and Associated Health Problems.</a:t>
            </a:r>
          </a:p>
          <a:p>
            <a:pPr algn="just"/>
            <a:r>
              <a:rPr lang="en-US" dirty="0" smtClean="0"/>
              <a:t>According to the International Statistical Classification of Diseases and Associated Health Problems, code W54 is Dog Bite or Strike.</a:t>
            </a:r>
          </a:p>
          <a:p>
            <a:pPr algn="just"/>
            <a:r>
              <a:rPr lang="en-US" dirty="0" smtClean="0"/>
              <a:t>These data are recorded in the database of the Institute of Health Information and Statistics in the Czech Republic (IHIS).</a:t>
            </a:r>
          </a:p>
          <a:p>
            <a:pPr algn="just"/>
            <a:r>
              <a:rPr lang="en-US" dirty="0" smtClean="0"/>
              <a:t>The Institute of Health Information and Statistics in the Czech Republic records concerning bites and strokes of dogs, namely the number of treated, the number of hospitalized and the number of deaths due to bites and strokes of the dog. It also records data on the age category of the injured, the sex of the injured, the place of injury and the place of the incident. These data refer only to the injured and there are no data on dogs that caused the injury.</a:t>
            </a:r>
            <a:endParaRPr lang="cs-CZ" dirty="0"/>
          </a:p>
        </p:txBody>
      </p:sp>
    </p:spTree>
    <p:extLst>
      <p:ext uri="{BB962C8B-B14F-4D97-AF65-F5344CB8AC3E}">
        <p14:creationId xmlns:p14="http://schemas.microsoft.com/office/powerpoint/2010/main" val="2574621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en-US" dirty="0" smtClean="0"/>
              <a:t>Dog bites and blows are identified as potential sources of potentially serious human disease (</a:t>
            </a:r>
            <a:r>
              <a:rPr lang="en-US" dirty="0" err="1" smtClean="0"/>
              <a:t>Ozanne</a:t>
            </a:r>
            <a:r>
              <a:rPr lang="en-US" dirty="0" smtClean="0"/>
              <a:t>-Smith J, 2001).</a:t>
            </a:r>
          </a:p>
          <a:p>
            <a:pPr algn="just"/>
            <a:r>
              <a:rPr lang="en-US" dirty="0" smtClean="0"/>
              <a:t>The most serious injuries caused by bites or strokes by a dog include open wounds, inflammations of the </a:t>
            </a:r>
            <a:r>
              <a:rPr lang="en-US" dirty="0" err="1" smtClean="0"/>
              <a:t>subcutis</a:t>
            </a:r>
            <a:r>
              <a:rPr lang="en-US" dirty="0" smtClean="0"/>
              <a:t>, fractures leading to temporary or permanent health constraints, mental trauma and premature death (</a:t>
            </a:r>
            <a:r>
              <a:rPr lang="en-US" dirty="0" err="1" smtClean="0"/>
              <a:t>Rajshekar</a:t>
            </a:r>
            <a:r>
              <a:rPr lang="en-US" dirty="0" smtClean="0"/>
              <a:t>, 2017).</a:t>
            </a:r>
            <a:endParaRPr lang="cs-CZ" dirty="0"/>
          </a:p>
        </p:txBody>
      </p:sp>
    </p:spTree>
    <p:extLst>
      <p:ext uri="{BB962C8B-B14F-4D97-AF65-F5344CB8AC3E}">
        <p14:creationId xmlns:p14="http://schemas.microsoft.com/office/powerpoint/2010/main" val="1529326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0F8A751-D69B-4F85-A361-E70C4FB8314D}"/>
              </a:ext>
            </a:extLst>
          </p:cNvPr>
          <p:cNvSpPr>
            <a:spLocks noGrp="1"/>
          </p:cNvSpPr>
          <p:nvPr>
            <p:ph type="title"/>
          </p:nvPr>
        </p:nvSpPr>
        <p:spPr/>
        <p:txBody>
          <a:bodyPr>
            <a:noAutofit/>
          </a:bodyPr>
          <a:lstStyle/>
          <a:p>
            <a:pPr algn="ctr"/>
            <a:r>
              <a:rPr lang="en-US" sz="3600" dirty="0" smtClean="0"/>
              <a:t>Incidence of dog bites or strikes in the Czech Republic </a:t>
            </a:r>
            <a:r>
              <a:rPr lang="cs-CZ" sz="3600" dirty="0" smtClean="0"/>
              <a:t/>
            </a:r>
            <a:br>
              <a:rPr lang="cs-CZ" sz="3600" dirty="0" smtClean="0"/>
            </a:br>
            <a:r>
              <a:rPr lang="cs-CZ" sz="3600" dirty="0" smtClean="0"/>
              <a:t>(2010-2018)</a:t>
            </a:r>
            <a:endParaRPr lang="cs-CZ" sz="3600" dirty="0"/>
          </a:p>
        </p:txBody>
      </p:sp>
      <p:graphicFrame>
        <p:nvGraphicFramePr>
          <p:cNvPr id="5" name="Zástupný obsah 4">
            <a:extLst>
              <a:ext uri="{FF2B5EF4-FFF2-40B4-BE49-F238E27FC236}">
                <a16:creationId xmlns:a16="http://schemas.microsoft.com/office/drawing/2014/main" xmlns="" id="{05ED90E3-264D-45DB-B876-B903259D11FD}"/>
              </a:ext>
            </a:extLst>
          </p:cNvPr>
          <p:cNvGraphicFramePr>
            <a:graphicFrameLocks noGrp="1"/>
          </p:cNvGraphicFramePr>
          <p:nvPr>
            <p:ph idx="1"/>
            <p:extLst>
              <p:ext uri="{D42A27DB-BD31-4B8C-83A1-F6EECF244321}">
                <p14:modId xmlns:p14="http://schemas.microsoft.com/office/powerpoint/2010/main" val="2954932985"/>
              </p:ext>
            </p:extLst>
          </p:nvPr>
        </p:nvGraphicFramePr>
        <p:xfrm>
          <a:off x="836952" y="1886652"/>
          <a:ext cx="10455442" cy="4348480"/>
        </p:xfrm>
        <a:graphic>
          <a:graphicData uri="http://schemas.openxmlformats.org/drawingml/2006/table">
            <a:tbl>
              <a:tblPr firstRow="1" bandRow="1">
                <a:tableStyleId>{5C22544A-7EE6-4342-B048-85BDC9FD1C3A}</a:tableStyleId>
              </a:tblPr>
              <a:tblGrid>
                <a:gridCol w="2042962">
                  <a:extLst>
                    <a:ext uri="{9D8B030D-6E8A-4147-A177-3AD203B41FA5}">
                      <a16:colId xmlns:a16="http://schemas.microsoft.com/office/drawing/2014/main" xmlns="" val="15475849"/>
                    </a:ext>
                  </a:extLst>
                </a:gridCol>
                <a:gridCol w="2103120">
                  <a:extLst>
                    <a:ext uri="{9D8B030D-6E8A-4147-A177-3AD203B41FA5}">
                      <a16:colId xmlns:a16="http://schemas.microsoft.com/office/drawing/2014/main" xmlns="" val="100590024"/>
                    </a:ext>
                  </a:extLst>
                </a:gridCol>
                <a:gridCol w="2103120">
                  <a:extLst>
                    <a:ext uri="{9D8B030D-6E8A-4147-A177-3AD203B41FA5}">
                      <a16:colId xmlns:a16="http://schemas.microsoft.com/office/drawing/2014/main" xmlns="" val="2222702281"/>
                    </a:ext>
                  </a:extLst>
                </a:gridCol>
                <a:gridCol w="2103120">
                  <a:extLst>
                    <a:ext uri="{9D8B030D-6E8A-4147-A177-3AD203B41FA5}">
                      <a16:colId xmlns:a16="http://schemas.microsoft.com/office/drawing/2014/main" xmlns="" val="3556318867"/>
                    </a:ext>
                  </a:extLst>
                </a:gridCol>
                <a:gridCol w="2103120">
                  <a:extLst>
                    <a:ext uri="{9D8B030D-6E8A-4147-A177-3AD203B41FA5}">
                      <a16:colId xmlns:a16="http://schemas.microsoft.com/office/drawing/2014/main" xmlns="" val="3568774480"/>
                    </a:ext>
                  </a:extLst>
                </a:gridCol>
              </a:tblGrid>
              <a:tr h="370840">
                <a:tc>
                  <a:txBody>
                    <a:bodyPr/>
                    <a:lstStyle/>
                    <a:p>
                      <a:endParaRPr lang="cs-CZ" dirty="0"/>
                    </a:p>
                  </a:txBody>
                  <a:tcPr/>
                </a:tc>
                <a:tc>
                  <a:txBody>
                    <a:bodyPr/>
                    <a:lstStyle/>
                    <a:p>
                      <a:r>
                        <a:rPr lang="en-US" noProof="0" dirty="0" smtClean="0"/>
                        <a:t>Outpatient treatment</a:t>
                      </a:r>
                      <a:endParaRPr lang="en-US" noProof="0" dirty="0"/>
                    </a:p>
                  </a:txBody>
                  <a:tcPr/>
                </a:tc>
                <a:tc>
                  <a:txBody>
                    <a:bodyPr/>
                    <a:lstStyle/>
                    <a:p>
                      <a:r>
                        <a:rPr lang="en-US" noProof="0" dirty="0" smtClean="0"/>
                        <a:t>Hospitalization of the patient</a:t>
                      </a:r>
                      <a:endParaRPr lang="en-US" noProof="0" dirty="0"/>
                    </a:p>
                  </a:txBody>
                  <a:tcPr/>
                </a:tc>
                <a:tc>
                  <a:txBody>
                    <a:bodyPr/>
                    <a:lstStyle/>
                    <a:p>
                      <a:r>
                        <a:rPr lang="en-US" noProof="0" dirty="0" smtClean="0"/>
                        <a:t>Patient's death</a:t>
                      </a:r>
                      <a:endParaRPr lang="en-US" noProof="0" dirty="0"/>
                    </a:p>
                  </a:txBody>
                  <a:tcPr/>
                </a:tc>
                <a:tc>
                  <a:txBody>
                    <a:bodyPr/>
                    <a:lstStyle/>
                    <a:p>
                      <a:endParaRPr lang="cs-CZ"/>
                    </a:p>
                  </a:txBody>
                  <a:tcPr/>
                </a:tc>
                <a:extLst>
                  <a:ext uri="{0D108BD9-81ED-4DB2-BD59-A6C34878D82A}">
                    <a16:rowId xmlns:a16="http://schemas.microsoft.com/office/drawing/2014/main" xmlns="" val="2392803311"/>
                  </a:ext>
                </a:extLst>
              </a:tr>
              <a:tr h="370840">
                <a:tc>
                  <a:txBody>
                    <a:bodyPr/>
                    <a:lstStyle/>
                    <a:p>
                      <a:r>
                        <a:rPr lang="cs-CZ" b="1" dirty="0"/>
                        <a:t>2010</a:t>
                      </a:r>
                    </a:p>
                  </a:txBody>
                  <a:tcPr/>
                </a:tc>
                <a:tc>
                  <a:txBody>
                    <a:bodyPr/>
                    <a:lstStyle/>
                    <a:p>
                      <a:r>
                        <a:rPr lang="cs-CZ" dirty="0" smtClean="0"/>
                        <a:t>111 012</a:t>
                      </a:r>
                      <a:endParaRPr lang="cs-CZ" dirty="0"/>
                    </a:p>
                  </a:txBody>
                  <a:tcPr/>
                </a:tc>
                <a:tc>
                  <a:txBody>
                    <a:bodyPr/>
                    <a:lstStyle/>
                    <a:p>
                      <a:r>
                        <a:rPr lang="cs-CZ" dirty="0" smtClean="0"/>
                        <a:t>4030</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2985316634"/>
                  </a:ext>
                </a:extLst>
              </a:tr>
              <a:tr h="370840">
                <a:tc>
                  <a:txBody>
                    <a:bodyPr/>
                    <a:lstStyle/>
                    <a:p>
                      <a:r>
                        <a:rPr lang="cs-CZ" b="1" dirty="0"/>
                        <a:t>2011</a:t>
                      </a:r>
                    </a:p>
                  </a:txBody>
                  <a:tcPr/>
                </a:tc>
                <a:tc>
                  <a:txBody>
                    <a:bodyPr/>
                    <a:lstStyle/>
                    <a:p>
                      <a:r>
                        <a:rPr lang="cs-CZ" dirty="0" smtClean="0"/>
                        <a:t>112 176</a:t>
                      </a:r>
                      <a:endParaRPr lang="cs-CZ" dirty="0"/>
                    </a:p>
                  </a:txBody>
                  <a:tcPr/>
                </a:tc>
                <a:tc>
                  <a:txBody>
                    <a:bodyPr/>
                    <a:lstStyle/>
                    <a:p>
                      <a:r>
                        <a:rPr lang="cs-CZ" dirty="0" smtClean="0"/>
                        <a:t>3798</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994616093"/>
                  </a:ext>
                </a:extLst>
              </a:tr>
              <a:tr h="370840">
                <a:tc>
                  <a:txBody>
                    <a:bodyPr/>
                    <a:lstStyle/>
                    <a:p>
                      <a:r>
                        <a:rPr lang="cs-CZ" b="1" dirty="0"/>
                        <a:t>2012</a:t>
                      </a:r>
                    </a:p>
                  </a:txBody>
                  <a:tcPr/>
                </a:tc>
                <a:tc>
                  <a:txBody>
                    <a:bodyPr/>
                    <a:lstStyle/>
                    <a:p>
                      <a:r>
                        <a:rPr lang="cs-CZ" dirty="0" smtClean="0"/>
                        <a:t>118 572</a:t>
                      </a:r>
                      <a:endParaRPr lang="cs-CZ" dirty="0"/>
                    </a:p>
                  </a:txBody>
                  <a:tcPr/>
                </a:tc>
                <a:tc>
                  <a:txBody>
                    <a:bodyPr/>
                    <a:lstStyle/>
                    <a:p>
                      <a:r>
                        <a:rPr lang="cs-CZ" dirty="0" smtClean="0"/>
                        <a:t>3682</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182667038"/>
                  </a:ext>
                </a:extLst>
              </a:tr>
              <a:tr h="370840">
                <a:tc>
                  <a:txBody>
                    <a:bodyPr/>
                    <a:lstStyle/>
                    <a:p>
                      <a:r>
                        <a:rPr lang="cs-CZ" b="1" dirty="0"/>
                        <a:t>2013</a:t>
                      </a:r>
                    </a:p>
                  </a:txBody>
                  <a:tcPr/>
                </a:tc>
                <a:tc>
                  <a:txBody>
                    <a:bodyPr/>
                    <a:lstStyle/>
                    <a:p>
                      <a:r>
                        <a:rPr lang="cs-CZ" dirty="0" smtClean="0"/>
                        <a:t>121 074</a:t>
                      </a:r>
                      <a:endParaRPr lang="cs-CZ" dirty="0"/>
                    </a:p>
                  </a:txBody>
                  <a:tcPr/>
                </a:tc>
                <a:tc>
                  <a:txBody>
                    <a:bodyPr/>
                    <a:lstStyle/>
                    <a:p>
                      <a:r>
                        <a:rPr lang="cs-CZ" dirty="0" smtClean="0"/>
                        <a:t>4102</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2676578972"/>
                  </a:ext>
                </a:extLst>
              </a:tr>
              <a:tr h="370840">
                <a:tc>
                  <a:txBody>
                    <a:bodyPr/>
                    <a:lstStyle/>
                    <a:p>
                      <a:r>
                        <a:rPr lang="cs-CZ" b="1" dirty="0"/>
                        <a:t>2014</a:t>
                      </a:r>
                    </a:p>
                  </a:txBody>
                  <a:tcPr/>
                </a:tc>
                <a:tc>
                  <a:txBody>
                    <a:bodyPr/>
                    <a:lstStyle/>
                    <a:p>
                      <a:r>
                        <a:rPr lang="cs-CZ" dirty="0" smtClean="0"/>
                        <a:t>124 660</a:t>
                      </a:r>
                      <a:endParaRPr lang="cs-CZ" dirty="0"/>
                    </a:p>
                  </a:txBody>
                  <a:tcPr/>
                </a:tc>
                <a:tc>
                  <a:txBody>
                    <a:bodyPr/>
                    <a:lstStyle/>
                    <a:p>
                      <a:r>
                        <a:rPr lang="cs-CZ" dirty="0" smtClean="0"/>
                        <a:t>4367</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2198741911"/>
                  </a:ext>
                </a:extLst>
              </a:tr>
              <a:tr h="370840">
                <a:tc>
                  <a:txBody>
                    <a:bodyPr/>
                    <a:lstStyle/>
                    <a:p>
                      <a:r>
                        <a:rPr lang="cs-CZ" b="1" dirty="0"/>
                        <a:t>2015</a:t>
                      </a:r>
                    </a:p>
                  </a:txBody>
                  <a:tcPr/>
                </a:tc>
                <a:tc>
                  <a:txBody>
                    <a:bodyPr/>
                    <a:lstStyle/>
                    <a:p>
                      <a:r>
                        <a:rPr lang="cs-CZ" dirty="0" smtClean="0"/>
                        <a:t>128 905</a:t>
                      </a:r>
                      <a:endParaRPr lang="cs-CZ" dirty="0"/>
                    </a:p>
                  </a:txBody>
                  <a:tcPr/>
                </a:tc>
                <a:tc>
                  <a:txBody>
                    <a:bodyPr/>
                    <a:lstStyle/>
                    <a:p>
                      <a:r>
                        <a:rPr lang="cs-CZ" dirty="0" smtClean="0"/>
                        <a:t>4088</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413297427"/>
                  </a:ext>
                </a:extLst>
              </a:tr>
              <a:tr h="370840">
                <a:tc>
                  <a:txBody>
                    <a:bodyPr/>
                    <a:lstStyle/>
                    <a:p>
                      <a:r>
                        <a:rPr lang="cs-CZ" b="1" dirty="0"/>
                        <a:t>2016</a:t>
                      </a:r>
                    </a:p>
                  </a:txBody>
                  <a:tcPr/>
                </a:tc>
                <a:tc>
                  <a:txBody>
                    <a:bodyPr/>
                    <a:lstStyle/>
                    <a:p>
                      <a:r>
                        <a:rPr lang="cs-CZ" dirty="0" smtClean="0"/>
                        <a:t>133 629</a:t>
                      </a:r>
                      <a:endParaRPr lang="cs-CZ" dirty="0"/>
                    </a:p>
                  </a:txBody>
                  <a:tcPr/>
                </a:tc>
                <a:tc>
                  <a:txBody>
                    <a:bodyPr/>
                    <a:lstStyle/>
                    <a:p>
                      <a:r>
                        <a:rPr lang="cs-CZ" dirty="0" smtClean="0"/>
                        <a:t>3194</a:t>
                      </a:r>
                      <a:endParaRPr lang="cs-CZ" dirty="0"/>
                    </a:p>
                  </a:txBody>
                  <a:tcPr/>
                </a:tc>
                <a:tc>
                  <a:txBody>
                    <a:bodyPr/>
                    <a:lstStyle/>
                    <a:p>
                      <a:r>
                        <a:rPr lang="cs-CZ" dirty="0"/>
                        <a:t>1</a:t>
                      </a:r>
                    </a:p>
                  </a:txBody>
                  <a:tcPr/>
                </a:tc>
                <a:tc>
                  <a:txBody>
                    <a:bodyPr/>
                    <a:lstStyle/>
                    <a:p>
                      <a:endParaRPr lang="cs-CZ"/>
                    </a:p>
                  </a:txBody>
                  <a:tcPr/>
                </a:tc>
                <a:extLst>
                  <a:ext uri="{0D108BD9-81ED-4DB2-BD59-A6C34878D82A}">
                    <a16:rowId xmlns:a16="http://schemas.microsoft.com/office/drawing/2014/main" xmlns="" val="3533849526"/>
                  </a:ext>
                </a:extLst>
              </a:tr>
              <a:tr h="370840">
                <a:tc>
                  <a:txBody>
                    <a:bodyPr/>
                    <a:lstStyle/>
                    <a:p>
                      <a:r>
                        <a:rPr lang="cs-CZ" b="1" dirty="0"/>
                        <a:t>2017</a:t>
                      </a:r>
                    </a:p>
                  </a:txBody>
                  <a:tcPr/>
                </a:tc>
                <a:tc>
                  <a:txBody>
                    <a:bodyPr/>
                    <a:lstStyle/>
                    <a:p>
                      <a:r>
                        <a:rPr lang="cs-CZ" dirty="0" smtClean="0"/>
                        <a:t>136 751</a:t>
                      </a:r>
                      <a:endParaRPr lang="cs-CZ" dirty="0"/>
                    </a:p>
                  </a:txBody>
                  <a:tcPr/>
                </a:tc>
                <a:tc>
                  <a:txBody>
                    <a:bodyPr/>
                    <a:lstStyle/>
                    <a:p>
                      <a:r>
                        <a:rPr lang="cs-CZ" dirty="0" smtClean="0"/>
                        <a:t>3665</a:t>
                      </a:r>
                      <a:endParaRPr lang="cs-CZ" dirty="0"/>
                    </a:p>
                  </a:txBody>
                  <a:tcPr/>
                </a:tc>
                <a:tc>
                  <a:txBody>
                    <a:bodyPr/>
                    <a:lstStyle/>
                    <a:p>
                      <a:r>
                        <a:rPr lang="cs-CZ" dirty="0"/>
                        <a:t>1</a:t>
                      </a:r>
                    </a:p>
                  </a:txBody>
                  <a:tcPr/>
                </a:tc>
                <a:tc>
                  <a:txBody>
                    <a:bodyPr/>
                    <a:lstStyle/>
                    <a:p>
                      <a:endParaRPr lang="cs-CZ" dirty="0"/>
                    </a:p>
                  </a:txBody>
                  <a:tcPr/>
                </a:tc>
                <a:extLst>
                  <a:ext uri="{0D108BD9-81ED-4DB2-BD59-A6C34878D82A}">
                    <a16:rowId xmlns:a16="http://schemas.microsoft.com/office/drawing/2014/main" xmlns="" val="3362593328"/>
                  </a:ext>
                </a:extLst>
              </a:tr>
              <a:tr h="370840">
                <a:tc>
                  <a:txBody>
                    <a:bodyPr/>
                    <a:lstStyle/>
                    <a:p>
                      <a:r>
                        <a:rPr lang="cs-CZ" b="1" dirty="0"/>
                        <a:t>2018</a:t>
                      </a:r>
                    </a:p>
                  </a:txBody>
                  <a:tcPr/>
                </a:tc>
                <a:tc>
                  <a:txBody>
                    <a:bodyPr/>
                    <a:lstStyle/>
                    <a:p>
                      <a:r>
                        <a:rPr lang="cs-CZ" dirty="0" smtClean="0"/>
                        <a:t>112 523</a:t>
                      </a:r>
                      <a:endParaRPr lang="cs-CZ" dirty="0"/>
                    </a:p>
                  </a:txBody>
                  <a:tcPr/>
                </a:tc>
                <a:tc>
                  <a:txBody>
                    <a:bodyPr/>
                    <a:lstStyle/>
                    <a:p>
                      <a:r>
                        <a:rPr lang="cs-CZ" dirty="0" smtClean="0"/>
                        <a:t>3210</a:t>
                      </a:r>
                      <a:endParaRPr lang="cs-CZ" dirty="0"/>
                    </a:p>
                  </a:txBody>
                  <a:tcPr/>
                </a:tc>
                <a:tc>
                  <a:txBody>
                    <a:bodyPr/>
                    <a:lstStyle/>
                    <a:p>
                      <a:r>
                        <a:rPr lang="cs-CZ" dirty="0" smtClean="0"/>
                        <a:t>0</a:t>
                      </a:r>
                      <a:endParaRPr lang="cs-CZ" dirty="0"/>
                    </a:p>
                  </a:txBody>
                  <a:tcPr/>
                </a:tc>
                <a:tc>
                  <a:txBody>
                    <a:bodyPr/>
                    <a:lstStyle/>
                    <a:p>
                      <a:endParaRPr lang="cs-CZ" dirty="0"/>
                    </a:p>
                  </a:txBody>
                  <a:tcPr/>
                </a:tc>
                <a:extLst>
                  <a:ext uri="{0D108BD9-81ED-4DB2-BD59-A6C34878D82A}">
                    <a16:rowId xmlns:a16="http://schemas.microsoft.com/office/drawing/2014/main" xmlns="" val="1435143944"/>
                  </a:ext>
                </a:extLst>
              </a:tr>
              <a:tr h="370840">
                <a:tc>
                  <a:txBody>
                    <a:bodyPr/>
                    <a:lstStyle/>
                    <a:p>
                      <a:r>
                        <a:rPr lang="cs-CZ" b="1" dirty="0" err="1" smtClean="0"/>
                        <a:t>Total</a:t>
                      </a:r>
                      <a:endParaRPr lang="cs-CZ" b="1" dirty="0"/>
                    </a:p>
                  </a:txBody>
                  <a:tcPr/>
                </a:tc>
                <a:tc>
                  <a:txBody>
                    <a:bodyPr/>
                    <a:lstStyle/>
                    <a:p>
                      <a:r>
                        <a:rPr lang="cs-CZ" b="1" dirty="0" smtClean="0"/>
                        <a:t>1 099 302</a:t>
                      </a:r>
                      <a:endParaRPr lang="cs-CZ" b="1" dirty="0"/>
                    </a:p>
                  </a:txBody>
                  <a:tcPr/>
                </a:tc>
                <a:tc>
                  <a:txBody>
                    <a:bodyPr/>
                    <a:lstStyle/>
                    <a:p>
                      <a:r>
                        <a:rPr lang="cs-CZ" b="1" dirty="0" smtClean="0"/>
                        <a:t>34 136</a:t>
                      </a:r>
                      <a:endParaRPr lang="cs-CZ" b="1" dirty="0"/>
                    </a:p>
                  </a:txBody>
                  <a:tcPr/>
                </a:tc>
                <a:tc>
                  <a:txBody>
                    <a:bodyPr/>
                    <a:lstStyle/>
                    <a:p>
                      <a:r>
                        <a:rPr lang="cs-CZ" b="1" dirty="0" smtClean="0"/>
                        <a:t>8</a:t>
                      </a:r>
                      <a:endParaRPr lang="cs-CZ" b="1" dirty="0"/>
                    </a:p>
                  </a:txBody>
                  <a:tcPr/>
                </a:tc>
                <a:tc>
                  <a:txBody>
                    <a:bodyPr/>
                    <a:lstStyle/>
                    <a:p>
                      <a:endParaRPr lang="cs-CZ" dirty="0"/>
                    </a:p>
                  </a:txBody>
                  <a:tcPr/>
                </a:tc>
                <a:extLst>
                  <a:ext uri="{0D108BD9-81ED-4DB2-BD59-A6C34878D82A}">
                    <a16:rowId xmlns:a16="http://schemas.microsoft.com/office/drawing/2014/main" xmlns="" val="556888363"/>
                  </a:ext>
                </a:extLst>
              </a:tr>
            </a:tbl>
          </a:graphicData>
        </a:graphic>
      </p:graphicFrame>
    </p:spTree>
    <p:extLst>
      <p:ext uri="{BB962C8B-B14F-4D97-AF65-F5344CB8AC3E}">
        <p14:creationId xmlns:p14="http://schemas.microsoft.com/office/powerpoint/2010/main" val="362030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content of presentation</a:t>
            </a:r>
            <a:endParaRPr lang="en-US" dirty="0"/>
          </a:p>
        </p:txBody>
      </p:sp>
      <p:sp>
        <p:nvSpPr>
          <p:cNvPr id="3" name="Zástupný symbol pro obsah 2"/>
          <p:cNvSpPr>
            <a:spLocks noGrp="1"/>
          </p:cNvSpPr>
          <p:nvPr>
            <p:ph idx="1"/>
          </p:nvPr>
        </p:nvSpPr>
        <p:spPr/>
        <p:txBody>
          <a:bodyPr/>
          <a:lstStyle/>
          <a:p>
            <a:r>
              <a:rPr lang="en-US" dirty="0" smtClean="0"/>
              <a:t>The dog attacks on man</a:t>
            </a:r>
          </a:p>
          <a:p>
            <a:r>
              <a:rPr lang="en-US" dirty="0" smtClean="0"/>
              <a:t>The EU countries restricting dog breeding</a:t>
            </a:r>
          </a:p>
          <a:p>
            <a:r>
              <a:rPr lang="en-US" dirty="0" smtClean="0"/>
              <a:t>The forensic odontology</a:t>
            </a:r>
          </a:p>
          <a:p>
            <a:r>
              <a:rPr lang="en-US" dirty="0" smtClean="0"/>
              <a:t>The incidence of injuries in the Czech Republic</a:t>
            </a:r>
          </a:p>
          <a:p>
            <a:r>
              <a:rPr lang="en-US" dirty="0" smtClean="0"/>
              <a:t>The prevention of dog attacks on humans</a:t>
            </a:r>
            <a:endParaRPr lang="en-US" dirty="0"/>
          </a:p>
        </p:txBody>
      </p:sp>
    </p:spTree>
    <p:extLst>
      <p:ext uri="{BB962C8B-B14F-4D97-AF65-F5344CB8AC3E}">
        <p14:creationId xmlns:p14="http://schemas.microsoft.com/office/powerpoint/2010/main" val="776353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US" dirty="0" smtClean="0"/>
              <a:t>Age and gender</a:t>
            </a:r>
            <a:endParaRPr lang="en-US" dirty="0"/>
          </a:p>
        </p:txBody>
      </p:sp>
      <p:pic>
        <p:nvPicPr>
          <p:cNvPr id="6" name="Obrázek 5"/>
          <p:cNvPicPr>
            <a:picLocks noChangeAspect="1"/>
          </p:cNvPicPr>
          <p:nvPr/>
        </p:nvPicPr>
        <p:blipFill>
          <a:blip r:embed="rId2"/>
          <a:stretch>
            <a:fillRect/>
          </a:stretch>
        </p:blipFill>
        <p:spPr>
          <a:xfrm>
            <a:off x="2111734" y="1901686"/>
            <a:ext cx="6910226" cy="4301406"/>
          </a:xfrm>
          <a:prstGeom prst="rect">
            <a:avLst/>
          </a:prstGeom>
        </p:spPr>
      </p:pic>
    </p:spTree>
    <p:extLst>
      <p:ext uri="{BB962C8B-B14F-4D97-AF65-F5344CB8AC3E}">
        <p14:creationId xmlns:p14="http://schemas.microsoft.com/office/powerpoint/2010/main" val="2342051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stretch>
            <a:fillRect/>
          </a:stretch>
        </p:blipFill>
        <p:spPr>
          <a:xfrm>
            <a:off x="1655805" y="770837"/>
            <a:ext cx="8279027" cy="4956314"/>
          </a:xfrm>
          <a:prstGeom prst="rect">
            <a:avLst/>
          </a:prstGeom>
        </p:spPr>
      </p:pic>
    </p:spTree>
    <p:extLst>
      <p:ext uri="{BB962C8B-B14F-4D97-AF65-F5344CB8AC3E}">
        <p14:creationId xmlns:p14="http://schemas.microsoft.com/office/powerpoint/2010/main" val="3467150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stretch>
            <a:fillRect/>
          </a:stretch>
        </p:blipFill>
        <p:spPr>
          <a:xfrm>
            <a:off x="2240692" y="905932"/>
            <a:ext cx="7013309" cy="4589791"/>
          </a:xfrm>
          <a:prstGeom prst="rect">
            <a:avLst/>
          </a:prstGeom>
        </p:spPr>
      </p:pic>
    </p:spTree>
    <p:extLst>
      <p:ext uri="{BB962C8B-B14F-4D97-AF65-F5344CB8AC3E}">
        <p14:creationId xmlns:p14="http://schemas.microsoft.com/office/powerpoint/2010/main" val="1001799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83CBDC8-1843-4341-B308-07A8E156C3E5}"/>
              </a:ext>
            </a:extLst>
          </p:cNvPr>
          <p:cNvSpPr>
            <a:spLocks noGrp="1"/>
          </p:cNvSpPr>
          <p:nvPr>
            <p:ph type="title"/>
          </p:nvPr>
        </p:nvSpPr>
        <p:spPr/>
        <p:txBody>
          <a:bodyPr/>
          <a:lstStyle/>
          <a:p>
            <a:r>
              <a:rPr lang="en-US" dirty="0" smtClean="0"/>
              <a:t>The most common area of ​​injury after a dog bite or impact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40560340"/>
              </p:ext>
            </p:extLst>
          </p:nvPr>
        </p:nvGraphicFramePr>
        <p:xfrm>
          <a:off x="1096963" y="1846263"/>
          <a:ext cx="10058400" cy="443484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xmlns="" val="3317990287"/>
                    </a:ext>
                  </a:extLst>
                </a:gridCol>
                <a:gridCol w="2011680">
                  <a:extLst>
                    <a:ext uri="{9D8B030D-6E8A-4147-A177-3AD203B41FA5}">
                      <a16:colId xmlns:a16="http://schemas.microsoft.com/office/drawing/2014/main" xmlns="" val="2894286467"/>
                    </a:ext>
                  </a:extLst>
                </a:gridCol>
                <a:gridCol w="2011680">
                  <a:extLst>
                    <a:ext uri="{9D8B030D-6E8A-4147-A177-3AD203B41FA5}">
                      <a16:colId xmlns:a16="http://schemas.microsoft.com/office/drawing/2014/main" xmlns="" val="1931120451"/>
                    </a:ext>
                  </a:extLst>
                </a:gridCol>
                <a:gridCol w="2011680">
                  <a:extLst>
                    <a:ext uri="{9D8B030D-6E8A-4147-A177-3AD203B41FA5}">
                      <a16:colId xmlns:a16="http://schemas.microsoft.com/office/drawing/2014/main" xmlns="" val="3810300876"/>
                    </a:ext>
                  </a:extLst>
                </a:gridCol>
                <a:gridCol w="2011680">
                  <a:extLst>
                    <a:ext uri="{9D8B030D-6E8A-4147-A177-3AD203B41FA5}">
                      <a16:colId xmlns:a16="http://schemas.microsoft.com/office/drawing/2014/main" xmlns="" val="456030761"/>
                    </a:ext>
                  </a:extLst>
                </a:gridCol>
              </a:tblGrid>
              <a:tr h="370840">
                <a:tc>
                  <a:txBody>
                    <a:bodyPr/>
                    <a:lstStyle/>
                    <a:p>
                      <a:endParaRPr lang="en-US" noProof="0" dirty="0"/>
                    </a:p>
                  </a:txBody>
                  <a:tcPr marL="87464" marR="8746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Outpatient treatment</a:t>
                      </a:r>
                    </a:p>
                  </a:txBody>
                  <a:tcPr marL="87464" marR="8746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Hospitalization of the patient</a:t>
                      </a:r>
                    </a:p>
                  </a:txBody>
                  <a:tcPr marL="87464" marR="87464"/>
                </a:tc>
                <a:tc>
                  <a:txBody>
                    <a:bodyPr/>
                    <a:lstStyle/>
                    <a:p>
                      <a:r>
                        <a:rPr lang="en-US" noProof="0" dirty="0" smtClean="0"/>
                        <a:t>Patient´s</a:t>
                      </a:r>
                      <a:r>
                        <a:rPr lang="en-US" baseline="0" noProof="0" dirty="0" smtClean="0"/>
                        <a:t> death</a:t>
                      </a:r>
                      <a:endParaRPr lang="en-US" noProof="0" dirty="0"/>
                    </a:p>
                  </a:txBody>
                  <a:tcPr marL="87464" marR="87464"/>
                </a:tc>
                <a:tc>
                  <a:txBody>
                    <a:bodyPr/>
                    <a:lstStyle/>
                    <a:p>
                      <a:endParaRPr lang="cs-CZ" dirty="0"/>
                    </a:p>
                  </a:txBody>
                  <a:tcPr marL="87464" marR="87464"/>
                </a:tc>
                <a:extLst>
                  <a:ext uri="{0D108BD9-81ED-4DB2-BD59-A6C34878D82A}">
                    <a16:rowId xmlns:a16="http://schemas.microsoft.com/office/drawing/2014/main" xmlns="" val="512221895"/>
                  </a:ext>
                </a:extLst>
              </a:tr>
              <a:tr h="370840">
                <a:tc>
                  <a:txBody>
                    <a:bodyPr/>
                    <a:lstStyle/>
                    <a:p>
                      <a:r>
                        <a:rPr lang="en-US" sz="1200" noProof="0" dirty="0" smtClean="0"/>
                        <a:t>Head</a:t>
                      </a:r>
                      <a:endParaRPr lang="en-US" sz="1200" noProof="0" dirty="0"/>
                    </a:p>
                  </a:txBody>
                  <a:tcPr marL="87464" marR="87464"/>
                </a:tc>
                <a:tc>
                  <a:txBody>
                    <a:bodyPr/>
                    <a:lstStyle/>
                    <a:p>
                      <a:r>
                        <a:rPr lang="en-US" noProof="0" dirty="0" smtClean="0"/>
                        <a:t>130 019</a:t>
                      </a:r>
                      <a:endParaRPr lang="en-US" noProof="0" dirty="0"/>
                    </a:p>
                  </a:txBody>
                  <a:tcPr marL="87464" marR="87464"/>
                </a:tc>
                <a:tc>
                  <a:txBody>
                    <a:bodyPr/>
                    <a:lstStyle/>
                    <a:p>
                      <a:r>
                        <a:rPr lang="en-US" noProof="0" dirty="0" smtClean="0"/>
                        <a:t>14 563</a:t>
                      </a:r>
                      <a:endParaRPr lang="en-US" noProof="0" dirty="0"/>
                    </a:p>
                  </a:txBody>
                  <a:tcPr marL="87464" marR="87464"/>
                </a:tc>
                <a:tc>
                  <a:txBody>
                    <a:bodyPr/>
                    <a:lstStyle/>
                    <a:p>
                      <a:r>
                        <a:rPr lang="en-US" noProof="0" dirty="0" smtClean="0"/>
                        <a:t>2</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380342472"/>
                  </a:ext>
                </a:extLst>
              </a:tr>
              <a:tr h="370840">
                <a:tc>
                  <a:txBody>
                    <a:bodyPr/>
                    <a:lstStyle/>
                    <a:p>
                      <a:r>
                        <a:rPr lang="en-US" sz="1200" noProof="0" dirty="0" smtClean="0"/>
                        <a:t>Neck</a:t>
                      </a:r>
                      <a:endParaRPr lang="en-US" sz="1200" noProof="0" dirty="0"/>
                    </a:p>
                  </a:txBody>
                  <a:tcPr marL="87464" marR="87464"/>
                </a:tc>
                <a:tc>
                  <a:txBody>
                    <a:bodyPr/>
                    <a:lstStyle/>
                    <a:p>
                      <a:r>
                        <a:rPr lang="en-US" noProof="0" dirty="0" smtClean="0"/>
                        <a:t>3 175</a:t>
                      </a:r>
                      <a:endParaRPr lang="en-US" noProof="0" dirty="0"/>
                    </a:p>
                  </a:txBody>
                  <a:tcPr marL="87464" marR="87464"/>
                </a:tc>
                <a:tc>
                  <a:txBody>
                    <a:bodyPr/>
                    <a:lstStyle/>
                    <a:p>
                      <a:r>
                        <a:rPr lang="en-US" noProof="0" dirty="0" smtClean="0"/>
                        <a:t>234</a:t>
                      </a:r>
                      <a:endParaRPr lang="en-US" noProof="0" dirty="0"/>
                    </a:p>
                  </a:txBody>
                  <a:tcPr marL="87464" marR="87464"/>
                </a:tc>
                <a:tc>
                  <a:txBody>
                    <a:bodyPr/>
                    <a:lstStyle/>
                    <a:p>
                      <a:r>
                        <a:rPr lang="en-US" noProof="0" dirty="0" smtClean="0"/>
                        <a:t>2</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2050817032"/>
                  </a:ext>
                </a:extLst>
              </a:tr>
              <a:tr h="370840">
                <a:tc>
                  <a:txBody>
                    <a:bodyPr/>
                    <a:lstStyle/>
                    <a:p>
                      <a:r>
                        <a:rPr lang="en-US" sz="1200" noProof="0" dirty="0" smtClean="0"/>
                        <a:t>Chest</a:t>
                      </a:r>
                      <a:endParaRPr lang="en-US" sz="1200" noProof="0" dirty="0"/>
                    </a:p>
                  </a:txBody>
                  <a:tcPr marL="87464" marR="87464"/>
                </a:tc>
                <a:tc>
                  <a:txBody>
                    <a:bodyPr/>
                    <a:lstStyle/>
                    <a:p>
                      <a:r>
                        <a:rPr lang="en-US" noProof="0" dirty="0" smtClean="0"/>
                        <a:t>8 179</a:t>
                      </a:r>
                      <a:endParaRPr lang="en-US" noProof="0" dirty="0"/>
                    </a:p>
                  </a:txBody>
                  <a:tcPr marL="87464" marR="87464"/>
                </a:tc>
                <a:tc>
                  <a:txBody>
                    <a:bodyPr/>
                    <a:lstStyle/>
                    <a:p>
                      <a:r>
                        <a:rPr lang="en-US" noProof="0" dirty="0" smtClean="0"/>
                        <a:t>437</a:t>
                      </a:r>
                      <a:endParaRPr lang="en-US" noProof="0" dirty="0"/>
                    </a:p>
                  </a:txBody>
                  <a:tcPr marL="87464" marR="87464"/>
                </a:tc>
                <a:tc>
                  <a:txBody>
                    <a:bodyPr/>
                    <a:lstStyle/>
                    <a:p>
                      <a:r>
                        <a:rPr lang="en-US" noProof="0" dirty="0" smtClean="0"/>
                        <a:t>0</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3117100753"/>
                  </a:ext>
                </a:extLst>
              </a:tr>
              <a:tr h="370840">
                <a:tc>
                  <a:txBody>
                    <a:bodyPr/>
                    <a:lstStyle/>
                    <a:p>
                      <a:r>
                        <a:rPr lang="en-US" sz="1200" noProof="0" dirty="0" smtClean="0"/>
                        <a:t>Abdomen,</a:t>
                      </a:r>
                      <a:r>
                        <a:rPr lang="en-US" sz="1200" baseline="0" noProof="0" dirty="0" smtClean="0"/>
                        <a:t> lumbar part of back, pelvic injury</a:t>
                      </a:r>
                      <a:endParaRPr lang="en-US" sz="1200" noProof="0" dirty="0"/>
                    </a:p>
                  </a:txBody>
                  <a:tcPr marL="87464" marR="87464"/>
                </a:tc>
                <a:tc>
                  <a:txBody>
                    <a:bodyPr/>
                    <a:lstStyle/>
                    <a:p>
                      <a:r>
                        <a:rPr lang="en-US" noProof="0" dirty="0" smtClean="0"/>
                        <a:t>12 749 </a:t>
                      </a:r>
                      <a:endParaRPr lang="en-US" noProof="0" dirty="0"/>
                    </a:p>
                  </a:txBody>
                  <a:tcPr marL="87464" marR="87464"/>
                </a:tc>
                <a:tc>
                  <a:txBody>
                    <a:bodyPr/>
                    <a:lstStyle/>
                    <a:p>
                      <a:r>
                        <a:rPr lang="en-US" noProof="0" dirty="0" smtClean="0"/>
                        <a:t>894</a:t>
                      </a:r>
                      <a:endParaRPr lang="en-US" noProof="0" dirty="0"/>
                    </a:p>
                  </a:txBody>
                  <a:tcPr marL="87464" marR="87464"/>
                </a:tc>
                <a:tc>
                  <a:txBody>
                    <a:bodyPr/>
                    <a:lstStyle/>
                    <a:p>
                      <a:r>
                        <a:rPr lang="en-US" noProof="0" dirty="0" smtClean="0"/>
                        <a:t>0</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1605550007"/>
                  </a:ext>
                </a:extLst>
              </a:tr>
              <a:tr h="370840">
                <a:tc>
                  <a:txBody>
                    <a:bodyPr/>
                    <a:lstStyle/>
                    <a:p>
                      <a:r>
                        <a:rPr lang="en-US" sz="1200" noProof="0" dirty="0" smtClean="0"/>
                        <a:t>Shoulders</a:t>
                      </a:r>
                      <a:r>
                        <a:rPr lang="en-US" sz="1200" baseline="0" noProof="0" dirty="0" smtClean="0"/>
                        <a:t> and arms</a:t>
                      </a:r>
                      <a:endParaRPr lang="en-US" sz="1200" noProof="0" dirty="0"/>
                    </a:p>
                  </a:txBody>
                  <a:tcPr marL="87464" marR="87464"/>
                </a:tc>
                <a:tc>
                  <a:txBody>
                    <a:bodyPr/>
                    <a:lstStyle/>
                    <a:p>
                      <a:r>
                        <a:rPr lang="en-US" noProof="0" dirty="0" smtClean="0"/>
                        <a:t>24 287</a:t>
                      </a:r>
                      <a:endParaRPr lang="en-US" noProof="0" dirty="0"/>
                    </a:p>
                  </a:txBody>
                  <a:tcPr marL="87464" marR="87464"/>
                </a:tc>
                <a:tc>
                  <a:txBody>
                    <a:bodyPr/>
                    <a:lstStyle/>
                    <a:p>
                      <a:r>
                        <a:rPr lang="en-US" noProof="0" dirty="0" smtClean="0"/>
                        <a:t>918</a:t>
                      </a:r>
                      <a:endParaRPr lang="en-US" noProof="0" dirty="0"/>
                    </a:p>
                  </a:txBody>
                  <a:tcPr marL="87464" marR="87464"/>
                </a:tc>
                <a:tc>
                  <a:txBody>
                    <a:bodyPr/>
                    <a:lstStyle/>
                    <a:p>
                      <a:r>
                        <a:rPr lang="en-US" noProof="0" dirty="0" smtClean="0"/>
                        <a:t>0</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2858660589"/>
                  </a:ext>
                </a:extLst>
              </a:tr>
              <a:tr h="370840">
                <a:tc>
                  <a:txBody>
                    <a:bodyPr/>
                    <a:lstStyle/>
                    <a:p>
                      <a:r>
                        <a:rPr lang="en-US" sz="1200" noProof="0" dirty="0" smtClean="0"/>
                        <a:t>Elbow</a:t>
                      </a:r>
                      <a:r>
                        <a:rPr lang="en-US" sz="1200" baseline="0" noProof="0" dirty="0" smtClean="0"/>
                        <a:t> and forearm</a:t>
                      </a:r>
                      <a:endParaRPr lang="en-US" sz="1200" noProof="0" dirty="0" smtClean="0"/>
                    </a:p>
                  </a:txBody>
                  <a:tcPr marL="87464" marR="87464"/>
                </a:tc>
                <a:tc>
                  <a:txBody>
                    <a:bodyPr/>
                    <a:lstStyle/>
                    <a:p>
                      <a:r>
                        <a:rPr lang="en-US" noProof="0" dirty="0" smtClean="0"/>
                        <a:t>115 632</a:t>
                      </a:r>
                      <a:endParaRPr lang="en-US" noProof="0" dirty="0"/>
                    </a:p>
                  </a:txBody>
                  <a:tcPr marL="87464" marR="87464"/>
                </a:tc>
                <a:tc>
                  <a:txBody>
                    <a:bodyPr/>
                    <a:lstStyle/>
                    <a:p>
                      <a:r>
                        <a:rPr lang="en-US" noProof="0" dirty="0" smtClean="0"/>
                        <a:t>3381</a:t>
                      </a:r>
                      <a:endParaRPr lang="en-US" noProof="0" dirty="0"/>
                    </a:p>
                  </a:txBody>
                  <a:tcPr marL="87464" marR="87464"/>
                </a:tc>
                <a:tc>
                  <a:txBody>
                    <a:bodyPr/>
                    <a:lstStyle/>
                    <a:p>
                      <a:r>
                        <a:rPr lang="en-US" noProof="0" dirty="0" smtClean="0"/>
                        <a:t>0</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1058792813"/>
                  </a:ext>
                </a:extLst>
              </a:tr>
              <a:tr h="370840">
                <a:tc>
                  <a:txBody>
                    <a:bodyPr/>
                    <a:lstStyle/>
                    <a:p>
                      <a:r>
                        <a:rPr lang="en-US" sz="1200" noProof="0" dirty="0" smtClean="0"/>
                        <a:t>Wrist</a:t>
                      </a:r>
                      <a:r>
                        <a:rPr lang="en-US" sz="1200" baseline="0" noProof="0" dirty="0" smtClean="0"/>
                        <a:t> and hand</a:t>
                      </a:r>
                      <a:endParaRPr lang="en-US" sz="1200" noProof="0" dirty="0"/>
                    </a:p>
                  </a:txBody>
                  <a:tcPr marL="87464" marR="87464"/>
                </a:tc>
                <a:tc>
                  <a:txBody>
                    <a:bodyPr/>
                    <a:lstStyle/>
                    <a:p>
                      <a:r>
                        <a:rPr lang="en-US" noProof="0" dirty="0" smtClean="0"/>
                        <a:t>308 417 </a:t>
                      </a:r>
                      <a:endParaRPr lang="en-US" noProof="0" dirty="0"/>
                    </a:p>
                  </a:txBody>
                  <a:tcPr marL="87464" marR="87464"/>
                </a:tc>
                <a:tc>
                  <a:txBody>
                    <a:bodyPr/>
                    <a:lstStyle/>
                    <a:p>
                      <a:r>
                        <a:rPr lang="en-US" noProof="0" dirty="0" smtClean="0"/>
                        <a:t>4747</a:t>
                      </a:r>
                      <a:endParaRPr lang="en-US" noProof="0" dirty="0"/>
                    </a:p>
                  </a:txBody>
                  <a:tcPr marL="87464" marR="87464"/>
                </a:tc>
                <a:tc>
                  <a:txBody>
                    <a:bodyPr/>
                    <a:lstStyle/>
                    <a:p>
                      <a:r>
                        <a:rPr lang="en-US" noProof="0" dirty="0" smtClean="0"/>
                        <a:t>0</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195354289"/>
                  </a:ext>
                </a:extLst>
              </a:tr>
              <a:tr h="370840">
                <a:tc>
                  <a:txBody>
                    <a:bodyPr/>
                    <a:lstStyle/>
                    <a:p>
                      <a:r>
                        <a:rPr lang="en-US" sz="1200" noProof="0" dirty="0" smtClean="0"/>
                        <a:t>Hip</a:t>
                      </a:r>
                      <a:r>
                        <a:rPr lang="en-US" sz="1200" baseline="0" noProof="0" dirty="0" smtClean="0"/>
                        <a:t> and Thigh</a:t>
                      </a:r>
                      <a:endParaRPr lang="en-US" sz="1200" noProof="0" dirty="0" smtClean="0"/>
                    </a:p>
                  </a:txBody>
                  <a:tcPr marL="87464" marR="87464"/>
                </a:tc>
                <a:tc>
                  <a:txBody>
                    <a:bodyPr/>
                    <a:lstStyle/>
                    <a:p>
                      <a:r>
                        <a:rPr lang="en-US" noProof="0" dirty="0" smtClean="0"/>
                        <a:t>40 422</a:t>
                      </a:r>
                      <a:endParaRPr lang="en-US" noProof="0" dirty="0"/>
                    </a:p>
                  </a:txBody>
                  <a:tcPr marL="87464" marR="87464"/>
                </a:tc>
                <a:tc>
                  <a:txBody>
                    <a:bodyPr/>
                    <a:lstStyle/>
                    <a:p>
                      <a:r>
                        <a:rPr lang="en-US" noProof="0" dirty="0" smtClean="0"/>
                        <a:t>1594</a:t>
                      </a:r>
                      <a:endParaRPr lang="en-US" noProof="0" dirty="0"/>
                    </a:p>
                  </a:txBody>
                  <a:tcPr marL="87464" marR="87464"/>
                </a:tc>
                <a:tc>
                  <a:txBody>
                    <a:bodyPr/>
                    <a:lstStyle/>
                    <a:p>
                      <a:r>
                        <a:rPr lang="en-US" noProof="0" dirty="0" smtClean="0"/>
                        <a:t>0</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2172898022"/>
                  </a:ext>
                </a:extLst>
              </a:tr>
              <a:tr h="370840">
                <a:tc>
                  <a:txBody>
                    <a:bodyPr/>
                    <a:lstStyle/>
                    <a:p>
                      <a:r>
                        <a:rPr lang="en-US" sz="1200" noProof="0" dirty="0" smtClean="0"/>
                        <a:t>Knee</a:t>
                      </a:r>
                      <a:r>
                        <a:rPr lang="en-US" sz="1200" baseline="0" noProof="0" dirty="0" smtClean="0"/>
                        <a:t> and shin</a:t>
                      </a:r>
                      <a:endParaRPr lang="en-US" sz="1200" noProof="0" dirty="0"/>
                    </a:p>
                  </a:txBody>
                  <a:tcPr marL="87464" marR="87464"/>
                </a:tc>
                <a:tc>
                  <a:txBody>
                    <a:bodyPr/>
                    <a:lstStyle/>
                    <a:p>
                      <a:r>
                        <a:rPr lang="en-US" noProof="0" dirty="0" smtClean="0"/>
                        <a:t>97 850</a:t>
                      </a:r>
                      <a:endParaRPr lang="en-US" noProof="0" dirty="0"/>
                    </a:p>
                  </a:txBody>
                  <a:tcPr marL="87464" marR="87464"/>
                </a:tc>
                <a:tc>
                  <a:txBody>
                    <a:bodyPr/>
                    <a:lstStyle/>
                    <a:p>
                      <a:r>
                        <a:rPr lang="en-US" noProof="0" dirty="0" smtClean="0"/>
                        <a:t>3216</a:t>
                      </a:r>
                      <a:endParaRPr lang="en-US" noProof="0" dirty="0"/>
                    </a:p>
                  </a:txBody>
                  <a:tcPr marL="87464" marR="87464"/>
                </a:tc>
                <a:tc>
                  <a:txBody>
                    <a:bodyPr/>
                    <a:lstStyle/>
                    <a:p>
                      <a:r>
                        <a:rPr lang="en-US" noProof="0" dirty="0" smtClean="0"/>
                        <a:t>0</a:t>
                      </a:r>
                      <a:endParaRPr lang="en-US" noProof="0" dirty="0"/>
                    </a:p>
                  </a:txBody>
                  <a:tcPr marL="87464" marR="87464"/>
                </a:tc>
                <a:tc>
                  <a:txBody>
                    <a:bodyPr/>
                    <a:lstStyle/>
                    <a:p>
                      <a:endParaRPr lang="cs-CZ"/>
                    </a:p>
                  </a:txBody>
                  <a:tcPr marL="87464" marR="87464"/>
                </a:tc>
                <a:extLst>
                  <a:ext uri="{0D108BD9-81ED-4DB2-BD59-A6C34878D82A}">
                    <a16:rowId xmlns:a16="http://schemas.microsoft.com/office/drawing/2014/main" xmlns="" val="1597834605"/>
                  </a:ext>
                </a:extLst>
              </a:tr>
              <a:tr h="370840">
                <a:tc>
                  <a:txBody>
                    <a:bodyPr/>
                    <a:lstStyle/>
                    <a:p>
                      <a:r>
                        <a:rPr lang="en-US" sz="1200" noProof="0" dirty="0" smtClean="0"/>
                        <a:t>Ankle</a:t>
                      </a:r>
                      <a:r>
                        <a:rPr lang="en-US" sz="1200" baseline="0" noProof="0" dirty="0" smtClean="0"/>
                        <a:t> and foot</a:t>
                      </a:r>
                      <a:endParaRPr lang="en-US" sz="1200" noProof="0" dirty="0"/>
                    </a:p>
                  </a:txBody>
                  <a:tcPr marL="87464" marR="87464"/>
                </a:tc>
                <a:tc>
                  <a:txBody>
                    <a:bodyPr/>
                    <a:lstStyle/>
                    <a:p>
                      <a:r>
                        <a:rPr lang="en-US" noProof="0" dirty="0" smtClean="0"/>
                        <a:t>19 902</a:t>
                      </a:r>
                      <a:endParaRPr lang="en-US" noProof="0" dirty="0"/>
                    </a:p>
                  </a:txBody>
                  <a:tcPr marL="87464" marR="87464"/>
                </a:tc>
                <a:tc>
                  <a:txBody>
                    <a:bodyPr/>
                    <a:lstStyle/>
                    <a:p>
                      <a:r>
                        <a:rPr lang="en-US" noProof="0" dirty="0" smtClean="0"/>
                        <a:t>382</a:t>
                      </a:r>
                      <a:endParaRPr lang="en-US" noProof="0" dirty="0"/>
                    </a:p>
                  </a:txBody>
                  <a:tcPr marL="87464" marR="87464"/>
                </a:tc>
                <a:tc>
                  <a:txBody>
                    <a:bodyPr/>
                    <a:lstStyle/>
                    <a:p>
                      <a:r>
                        <a:rPr lang="en-US" noProof="0" dirty="0" smtClean="0"/>
                        <a:t>0</a:t>
                      </a:r>
                      <a:endParaRPr lang="en-US" noProof="0" dirty="0"/>
                    </a:p>
                  </a:txBody>
                  <a:tcPr marL="87464" marR="87464"/>
                </a:tc>
                <a:tc>
                  <a:txBody>
                    <a:bodyPr/>
                    <a:lstStyle/>
                    <a:p>
                      <a:endParaRPr lang="cs-CZ" dirty="0"/>
                    </a:p>
                  </a:txBody>
                  <a:tcPr marL="87464" marR="87464"/>
                </a:tc>
                <a:extLst>
                  <a:ext uri="{0D108BD9-81ED-4DB2-BD59-A6C34878D82A}">
                    <a16:rowId xmlns:a16="http://schemas.microsoft.com/office/drawing/2014/main" xmlns="" val="2742808300"/>
                  </a:ext>
                </a:extLst>
              </a:tr>
            </a:tbl>
          </a:graphicData>
        </a:graphic>
      </p:graphicFrame>
    </p:spTree>
    <p:extLst>
      <p:ext uri="{BB962C8B-B14F-4D97-AF65-F5344CB8AC3E}">
        <p14:creationId xmlns:p14="http://schemas.microsoft.com/office/powerpoint/2010/main" val="3193452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en-US" dirty="0" smtClean="0"/>
              <a:t>Dog attacks by region in 2010-2018</a:t>
            </a:r>
            <a:endParaRPr lang="en-US" dirty="0"/>
          </a:p>
        </p:txBody>
      </p:sp>
      <p:graphicFrame>
        <p:nvGraphicFramePr>
          <p:cNvPr id="5" name="Graf 4"/>
          <p:cNvGraphicFramePr>
            <a:graphicFrameLocks/>
          </p:cNvGraphicFramePr>
          <p:nvPr>
            <p:extLst>
              <p:ext uri="{D42A27DB-BD31-4B8C-83A1-F6EECF244321}">
                <p14:modId xmlns:p14="http://schemas.microsoft.com/office/powerpoint/2010/main" val="3590097126"/>
              </p:ext>
            </p:extLst>
          </p:nvPr>
        </p:nvGraphicFramePr>
        <p:xfrm>
          <a:off x="1887895" y="2015413"/>
          <a:ext cx="6630954" cy="39935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5868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Dog attacks by region in 2010-2018</a:t>
            </a:r>
          </a:p>
        </p:txBody>
      </p:sp>
      <p:graphicFrame>
        <p:nvGraphicFramePr>
          <p:cNvPr id="3" name="Graf 2"/>
          <p:cNvGraphicFramePr>
            <a:graphicFrameLocks/>
          </p:cNvGraphicFramePr>
          <p:nvPr>
            <p:extLst>
              <p:ext uri="{D42A27DB-BD31-4B8C-83A1-F6EECF244321}">
                <p14:modId xmlns:p14="http://schemas.microsoft.com/office/powerpoint/2010/main" val="1442572851"/>
              </p:ext>
            </p:extLst>
          </p:nvPr>
        </p:nvGraphicFramePr>
        <p:xfrm>
          <a:off x="2360645" y="2057400"/>
          <a:ext cx="6624735" cy="3727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7307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Dog attacks by region in 2010-2018</a:t>
            </a:r>
          </a:p>
        </p:txBody>
      </p:sp>
      <p:graphicFrame>
        <p:nvGraphicFramePr>
          <p:cNvPr id="3" name="Graf 2"/>
          <p:cNvGraphicFramePr>
            <a:graphicFrameLocks/>
          </p:cNvGraphicFramePr>
          <p:nvPr>
            <p:extLst>
              <p:ext uri="{D42A27DB-BD31-4B8C-83A1-F6EECF244321}">
                <p14:modId xmlns:p14="http://schemas.microsoft.com/office/powerpoint/2010/main" val="3147285903"/>
              </p:ext>
            </p:extLst>
          </p:nvPr>
        </p:nvGraphicFramePr>
        <p:xfrm>
          <a:off x="2454442" y="1809549"/>
          <a:ext cx="7074568" cy="43891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7579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place of attack</a:t>
            </a:r>
            <a:endParaRPr lang="en-US" dirty="0"/>
          </a:p>
        </p:txBody>
      </p:sp>
      <p:graphicFrame>
        <p:nvGraphicFramePr>
          <p:cNvPr id="3" name="Tabulka 2"/>
          <p:cNvGraphicFramePr>
            <a:graphicFrameLocks noGrp="1"/>
          </p:cNvGraphicFramePr>
          <p:nvPr>
            <p:extLst>
              <p:ext uri="{D42A27DB-BD31-4B8C-83A1-F6EECF244321}">
                <p14:modId xmlns:p14="http://schemas.microsoft.com/office/powerpoint/2010/main" val="2310365221"/>
              </p:ext>
            </p:extLst>
          </p:nvPr>
        </p:nvGraphicFramePr>
        <p:xfrm>
          <a:off x="1905802" y="1819174"/>
          <a:ext cx="8287351" cy="4404022"/>
        </p:xfrm>
        <a:graphic>
          <a:graphicData uri="http://schemas.openxmlformats.org/drawingml/2006/table">
            <a:tbl>
              <a:tblPr>
                <a:tableStyleId>{5C22544A-7EE6-4342-B048-85BDC9FD1C3A}</a:tableStyleId>
              </a:tblPr>
              <a:tblGrid>
                <a:gridCol w="2268950">
                  <a:extLst>
                    <a:ext uri="{9D8B030D-6E8A-4147-A177-3AD203B41FA5}">
                      <a16:colId xmlns:a16="http://schemas.microsoft.com/office/drawing/2014/main" xmlns="" val="211137764"/>
                    </a:ext>
                  </a:extLst>
                </a:gridCol>
                <a:gridCol w="2597152">
                  <a:extLst>
                    <a:ext uri="{9D8B030D-6E8A-4147-A177-3AD203B41FA5}">
                      <a16:colId xmlns:a16="http://schemas.microsoft.com/office/drawing/2014/main" xmlns="" val="622915899"/>
                    </a:ext>
                  </a:extLst>
                </a:gridCol>
                <a:gridCol w="2222563">
                  <a:extLst>
                    <a:ext uri="{9D8B030D-6E8A-4147-A177-3AD203B41FA5}">
                      <a16:colId xmlns:a16="http://schemas.microsoft.com/office/drawing/2014/main" xmlns="" val="1970400014"/>
                    </a:ext>
                  </a:extLst>
                </a:gridCol>
                <a:gridCol w="1198686">
                  <a:extLst>
                    <a:ext uri="{9D8B030D-6E8A-4147-A177-3AD203B41FA5}">
                      <a16:colId xmlns:a16="http://schemas.microsoft.com/office/drawing/2014/main" xmlns="" val="2263865449"/>
                    </a:ext>
                  </a:extLst>
                </a:gridCol>
              </a:tblGrid>
              <a:tr h="433607">
                <a:tc>
                  <a:txBody>
                    <a:bodyPr/>
                    <a:lstStyle/>
                    <a:p>
                      <a:pPr algn="l" fontAlgn="b"/>
                      <a:r>
                        <a:rPr lang="en-US" sz="1400" b="1" i="0" u="none" strike="noStrike" noProof="0" dirty="0" smtClean="0">
                          <a:solidFill>
                            <a:srgbClr val="000000"/>
                          </a:solidFill>
                          <a:effectLst/>
                          <a:latin typeface="Calibri" panose="020F0502020204030204" pitchFamily="34" charset="0"/>
                        </a:rPr>
                        <a:t>The</a:t>
                      </a:r>
                      <a:r>
                        <a:rPr lang="en-US" sz="1400" b="1" i="0" u="none" strike="noStrike" baseline="0" noProof="0" dirty="0" smtClean="0">
                          <a:solidFill>
                            <a:srgbClr val="000000"/>
                          </a:solidFill>
                          <a:effectLst/>
                          <a:latin typeface="Calibri" panose="020F0502020204030204" pitchFamily="34" charset="0"/>
                        </a:rPr>
                        <a:t> place of attack</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i="0" u="none" strike="noStrike" noProof="0" dirty="0" err="1" smtClean="0">
                          <a:solidFill>
                            <a:srgbClr val="000000"/>
                          </a:solidFill>
                          <a:effectLst/>
                          <a:latin typeface="Calibri" panose="020F0502020204030204" pitchFamily="34" charset="0"/>
                        </a:rPr>
                        <a:t>Outpatience</a:t>
                      </a:r>
                      <a:r>
                        <a:rPr lang="en-US" sz="1400" b="1" i="0" u="none" strike="noStrike" baseline="0" noProof="0" dirty="0" smtClean="0">
                          <a:solidFill>
                            <a:srgbClr val="000000"/>
                          </a:solidFill>
                          <a:effectLst/>
                          <a:latin typeface="Calibri" panose="020F0502020204030204" pitchFamily="34" charset="0"/>
                        </a:rPr>
                        <a:t> treatment</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i="0" u="none" strike="noStrike" noProof="0" dirty="0" smtClean="0">
                          <a:solidFill>
                            <a:srgbClr val="000000"/>
                          </a:solidFill>
                          <a:effectLst/>
                          <a:latin typeface="Calibri" panose="020F0502020204030204" pitchFamily="34" charset="0"/>
                        </a:rPr>
                        <a:t>Hospitalization</a:t>
                      </a:r>
                      <a:r>
                        <a:rPr lang="en-US" sz="1400" b="1" i="0" u="none" strike="noStrike" baseline="0" noProof="0" dirty="0" smtClean="0">
                          <a:solidFill>
                            <a:srgbClr val="000000"/>
                          </a:solidFill>
                          <a:effectLst/>
                          <a:latin typeface="Calibri" panose="020F0502020204030204" pitchFamily="34" charset="0"/>
                        </a:rPr>
                        <a:t> of patience</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i="0" u="none" strike="noStrike" noProof="0" dirty="0" smtClean="0">
                          <a:solidFill>
                            <a:srgbClr val="000000"/>
                          </a:solidFill>
                          <a:effectLst/>
                          <a:latin typeface="Calibri" panose="020F0502020204030204" pitchFamily="34" charset="0"/>
                        </a:rPr>
                        <a:t>Patience´s</a:t>
                      </a:r>
                      <a:r>
                        <a:rPr lang="en-US" sz="1400" b="1" i="0" u="none" strike="noStrike" baseline="0" noProof="0" dirty="0" smtClean="0">
                          <a:solidFill>
                            <a:srgbClr val="000000"/>
                          </a:solidFill>
                          <a:effectLst/>
                          <a:latin typeface="Calibri" panose="020F0502020204030204" pitchFamily="34" charset="0"/>
                        </a:rPr>
                        <a:t> death</a:t>
                      </a:r>
                      <a:endParaRPr lang="en-US" sz="1400" b="1"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49365632"/>
                  </a:ext>
                </a:extLst>
              </a:tr>
              <a:tr h="287228">
                <a:tc>
                  <a:txBody>
                    <a:bodyPr/>
                    <a:lstStyle/>
                    <a:p>
                      <a:pPr algn="l" fontAlgn="b"/>
                      <a:r>
                        <a:rPr lang="en-US" sz="1400" b="1" u="none" strike="noStrike" noProof="0" dirty="0" smtClean="0">
                          <a:effectLst/>
                        </a:rPr>
                        <a:t> </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408203287"/>
                  </a:ext>
                </a:extLst>
              </a:tr>
              <a:tr h="273550">
                <a:tc>
                  <a:txBody>
                    <a:bodyPr/>
                    <a:lstStyle/>
                    <a:p>
                      <a:pPr algn="l" fontAlgn="b"/>
                      <a:r>
                        <a:rPr lang="en-US" sz="1400" b="1" i="0" u="none" strike="noStrike" noProof="0" dirty="0" smtClean="0">
                          <a:solidFill>
                            <a:schemeClr val="dk1"/>
                          </a:solidFill>
                          <a:effectLst/>
                          <a:latin typeface="+mn-lt"/>
                        </a:rPr>
                        <a:t>Home</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578 209</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18 024</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524338627"/>
                  </a:ext>
                </a:extLst>
              </a:tr>
              <a:tr h="273550">
                <a:tc>
                  <a:txBody>
                    <a:bodyPr/>
                    <a:lstStyle/>
                    <a:p>
                      <a:pPr algn="l" fontAlgn="b"/>
                      <a:r>
                        <a:rPr lang="en-US" sz="1400" b="1" i="0" u="none" strike="noStrike" noProof="0" dirty="0" smtClean="0">
                          <a:solidFill>
                            <a:srgbClr val="000000"/>
                          </a:solidFill>
                          <a:effectLst/>
                          <a:latin typeface="Calibri" panose="020F0502020204030204" pitchFamily="34" charset="0"/>
                        </a:rPr>
                        <a:t>Other</a:t>
                      </a:r>
                      <a:r>
                        <a:rPr lang="en-US" sz="1400" b="1" i="0" u="none" strike="noStrike" baseline="0" noProof="0" dirty="0" smtClean="0">
                          <a:solidFill>
                            <a:srgbClr val="000000"/>
                          </a:solidFill>
                          <a:effectLst/>
                          <a:latin typeface="Calibri" panose="020F0502020204030204" pitchFamily="34" charset="0"/>
                        </a:rPr>
                        <a:t> specific places</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128 347</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4 213</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0</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94215855"/>
                  </a:ext>
                </a:extLst>
              </a:tr>
              <a:tr h="273550">
                <a:tc>
                  <a:txBody>
                    <a:bodyPr/>
                    <a:lstStyle/>
                    <a:p>
                      <a:pPr algn="l" fontAlgn="b"/>
                      <a:r>
                        <a:rPr lang="en-US" sz="1400" b="1" i="0" u="none" strike="noStrike" noProof="0" dirty="0" smtClean="0">
                          <a:solidFill>
                            <a:srgbClr val="000000"/>
                          </a:solidFill>
                          <a:effectLst/>
                          <a:latin typeface="Calibri" panose="020F0502020204030204" pitchFamily="34" charset="0"/>
                        </a:rPr>
                        <a:t>Non-</a:t>
                      </a:r>
                      <a:r>
                        <a:rPr lang="en-US" sz="1400" b="1" i="0" u="none" strike="noStrike" baseline="0" noProof="0" dirty="0" smtClean="0">
                          <a:solidFill>
                            <a:srgbClr val="000000"/>
                          </a:solidFill>
                          <a:effectLst/>
                          <a:latin typeface="Calibri" panose="020F0502020204030204" pitchFamily="34" charset="0"/>
                        </a:rPr>
                        <a:t> specific place</a:t>
                      </a:r>
                      <a:r>
                        <a:rPr lang="cs-CZ" sz="1400" b="1" i="0" u="none" strike="noStrike" baseline="0" noProof="0" dirty="0" smtClean="0">
                          <a:solidFill>
                            <a:srgbClr val="000000"/>
                          </a:solidFill>
                          <a:effectLst/>
                          <a:latin typeface="Calibri" panose="020F0502020204030204" pitchFamily="34" charset="0"/>
                        </a:rPr>
                        <a:t>s</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230 370</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6 305</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6</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37009836"/>
                  </a:ext>
                </a:extLst>
              </a:tr>
              <a:tr h="273550">
                <a:tc>
                  <a:txBody>
                    <a:bodyPr/>
                    <a:lstStyle/>
                    <a:p>
                      <a:pPr algn="l" fontAlgn="b"/>
                      <a:r>
                        <a:rPr lang="en-US" sz="1400" b="1" i="0" u="none" strike="noStrike" noProof="0" dirty="0" smtClean="0">
                          <a:solidFill>
                            <a:srgbClr val="000000"/>
                          </a:solidFill>
                          <a:effectLst/>
                          <a:latin typeface="Calibri" panose="020F0502020204030204" pitchFamily="34" charset="0"/>
                        </a:rPr>
                        <a:t>residential institution</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40 603</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1 258</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0</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977675875"/>
                  </a:ext>
                </a:extLst>
              </a:tr>
              <a:tr h="273550">
                <a:tc>
                  <a:txBody>
                    <a:bodyPr/>
                    <a:lstStyle/>
                    <a:p>
                      <a:pPr algn="l" fontAlgn="b"/>
                      <a:r>
                        <a:rPr lang="en-US" sz="1400" b="1" u="none" strike="noStrike" noProof="0" dirty="0" smtClean="0">
                          <a:effectLst/>
                        </a:rPr>
                        <a:t>Premises of trade and services</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7 466</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130</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0</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861330763"/>
                  </a:ext>
                </a:extLst>
              </a:tr>
              <a:tr h="433607">
                <a:tc>
                  <a:txBody>
                    <a:bodyPr/>
                    <a:lstStyle/>
                    <a:p>
                      <a:pPr algn="l" fontAlgn="b"/>
                      <a:r>
                        <a:rPr lang="en-US" sz="1400" b="1" i="0" u="none" strike="noStrike" noProof="0" dirty="0" smtClean="0">
                          <a:solidFill>
                            <a:srgbClr val="000000"/>
                          </a:solidFill>
                          <a:effectLst/>
                          <a:latin typeface="Calibri" panose="020F0502020204030204" pitchFamily="34" charset="0"/>
                        </a:rPr>
                        <a:t>Industrial and construction premises</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2 308</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52</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0</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744076037"/>
                  </a:ext>
                </a:extLst>
              </a:tr>
              <a:tr h="273550">
                <a:tc>
                  <a:txBody>
                    <a:bodyPr/>
                    <a:lstStyle/>
                    <a:p>
                      <a:pPr algn="l" fontAlgn="b"/>
                      <a:r>
                        <a:rPr lang="en-US" sz="1400" b="1" i="0" u="none" strike="noStrike" noProof="0" dirty="0" smtClean="0">
                          <a:solidFill>
                            <a:srgbClr val="000000"/>
                          </a:solidFill>
                          <a:effectLst/>
                          <a:latin typeface="Calibri" panose="020F0502020204030204" pitchFamily="34" charset="0"/>
                        </a:rPr>
                        <a:t>Sports and athletic facilities</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4 495</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195</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0</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514463601"/>
                  </a:ext>
                </a:extLst>
              </a:tr>
              <a:tr h="495126">
                <a:tc>
                  <a:txBody>
                    <a:bodyPr/>
                    <a:lstStyle/>
                    <a:p>
                      <a:pPr algn="l" fontAlgn="b"/>
                      <a:r>
                        <a:rPr lang="en-US" sz="1400" b="1" i="0" u="none" strike="noStrike" noProof="0" dirty="0" smtClean="0">
                          <a:solidFill>
                            <a:srgbClr val="000000"/>
                          </a:solidFill>
                          <a:effectLst/>
                          <a:latin typeface="Calibri" panose="020F0502020204030204" pitchFamily="34" charset="0"/>
                        </a:rPr>
                        <a:t>Schools, other institutions and public administration spaces</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3 932</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129</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603858561"/>
                  </a:ext>
                </a:extLst>
              </a:tr>
              <a:tr h="273550">
                <a:tc>
                  <a:txBody>
                    <a:bodyPr/>
                    <a:lstStyle/>
                    <a:p>
                      <a:pPr algn="l" fontAlgn="b"/>
                      <a:r>
                        <a:rPr lang="en-US" sz="1400" b="1" i="0" u="none" strike="noStrike" noProof="0" dirty="0" smtClean="0">
                          <a:solidFill>
                            <a:srgbClr val="000000"/>
                          </a:solidFill>
                          <a:effectLst/>
                          <a:latin typeface="Calibri" panose="020F0502020204030204" pitchFamily="34" charset="0"/>
                        </a:rPr>
                        <a:t>Roads</a:t>
                      </a:r>
                      <a:r>
                        <a:rPr lang="en-US" sz="1400" b="1" i="0" u="none" strike="noStrike" baseline="0" noProof="0" dirty="0" smtClean="0">
                          <a:solidFill>
                            <a:srgbClr val="000000"/>
                          </a:solidFill>
                          <a:effectLst/>
                          <a:latin typeface="Calibri" panose="020F0502020204030204" pitchFamily="34" charset="0"/>
                        </a:rPr>
                        <a:t> and streets</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93 306</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3 674</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0</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91553613"/>
                  </a:ext>
                </a:extLst>
              </a:tr>
              <a:tr h="273550">
                <a:tc>
                  <a:txBody>
                    <a:bodyPr/>
                    <a:lstStyle/>
                    <a:p>
                      <a:pPr algn="l" fontAlgn="b"/>
                      <a:r>
                        <a:rPr lang="en-US" sz="1400" b="1" u="none" strike="noStrike" noProof="0" dirty="0" smtClean="0">
                          <a:effectLst/>
                        </a:rPr>
                        <a:t>Agriculture</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10 266</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156</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noProof="0" dirty="0" smtClean="0">
                          <a:effectLst/>
                        </a:rPr>
                        <a:t>0</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72550725"/>
                  </a:ext>
                </a:extLst>
              </a:tr>
              <a:tr h="273550">
                <a:tc>
                  <a:txBody>
                    <a:bodyPr/>
                    <a:lstStyle/>
                    <a:p>
                      <a:pPr algn="l" fontAlgn="b"/>
                      <a:r>
                        <a:rPr lang="en-US" sz="1400" b="1" u="none" strike="noStrike" noProof="0" dirty="0" smtClean="0">
                          <a:effectLst/>
                        </a:rPr>
                        <a:t> </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noProof="0" dirty="0" smtClean="0">
                          <a:effectLst/>
                        </a:rPr>
                        <a:t> </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noProof="0" dirty="0" smtClean="0">
                          <a:effectLst/>
                        </a:rPr>
                        <a:t> </a:t>
                      </a:r>
                      <a:endParaRPr lang="en-US"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noProof="0" dirty="0" smtClean="0">
                          <a:effectLst/>
                        </a:rPr>
                        <a:t> </a:t>
                      </a:r>
                      <a:endParaRPr lang="en-US"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904258953"/>
                  </a:ext>
                </a:extLst>
              </a:tr>
              <a:tr h="287228">
                <a:tc>
                  <a:txBody>
                    <a:bodyPr/>
                    <a:lstStyle/>
                    <a:p>
                      <a:pPr algn="l" fontAlgn="b"/>
                      <a:r>
                        <a:rPr lang="en-US" sz="1400" b="1" i="0" u="none" strike="noStrike" noProof="0" dirty="0" smtClean="0">
                          <a:solidFill>
                            <a:srgbClr val="000000"/>
                          </a:solidFill>
                          <a:effectLst/>
                          <a:latin typeface="Calibri" panose="020F0502020204030204" pitchFamily="34" charset="0"/>
                        </a:rPr>
                        <a:t>Total</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noProof="0" dirty="0" smtClean="0">
                          <a:effectLst/>
                        </a:rPr>
                        <a:t>1 099 302</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noProof="0" dirty="0" smtClean="0">
                          <a:effectLst/>
                        </a:rPr>
                        <a:t>34 136</a:t>
                      </a:r>
                      <a:endParaRPr lang="en-US"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noProof="0" dirty="0" smtClean="0">
                          <a:effectLst/>
                        </a:rPr>
                        <a:t>8</a:t>
                      </a:r>
                      <a:endParaRPr lang="en-US" sz="1400" b="1"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85936074"/>
                  </a:ext>
                </a:extLst>
              </a:tr>
            </a:tbl>
          </a:graphicData>
        </a:graphic>
      </p:graphicFrame>
    </p:spTree>
    <p:extLst>
      <p:ext uri="{BB962C8B-B14F-4D97-AF65-F5344CB8AC3E}">
        <p14:creationId xmlns:p14="http://schemas.microsoft.com/office/powerpoint/2010/main" val="3066738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place of incident</a:t>
            </a:r>
            <a:endParaRPr lang="en-US" dirty="0"/>
          </a:p>
        </p:txBody>
      </p:sp>
      <p:pic>
        <p:nvPicPr>
          <p:cNvPr id="4" name="Obrázek 3"/>
          <p:cNvPicPr>
            <a:picLocks noChangeAspect="1"/>
          </p:cNvPicPr>
          <p:nvPr/>
        </p:nvPicPr>
        <p:blipFill>
          <a:blip r:embed="rId2"/>
          <a:stretch>
            <a:fillRect/>
          </a:stretch>
        </p:blipFill>
        <p:spPr>
          <a:xfrm>
            <a:off x="2710249" y="1830895"/>
            <a:ext cx="6450227" cy="4421810"/>
          </a:xfrm>
          <a:prstGeom prst="rect">
            <a:avLst/>
          </a:prstGeom>
        </p:spPr>
      </p:pic>
    </p:spTree>
    <p:extLst>
      <p:ext uri="{BB962C8B-B14F-4D97-AF65-F5344CB8AC3E}">
        <p14:creationId xmlns:p14="http://schemas.microsoft.com/office/powerpoint/2010/main" val="3543687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place of the incident</a:t>
            </a:r>
            <a:endParaRPr lang="en-US" dirty="0"/>
          </a:p>
        </p:txBody>
      </p:sp>
      <p:pic>
        <p:nvPicPr>
          <p:cNvPr id="4" name="Obrázek 3"/>
          <p:cNvPicPr>
            <a:picLocks noChangeAspect="1"/>
          </p:cNvPicPr>
          <p:nvPr/>
        </p:nvPicPr>
        <p:blipFill>
          <a:blip r:embed="rId2"/>
          <a:stretch>
            <a:fillRect/>
          </a:stretch>
        </p:blipFill>
        <p:spPr>
          <a:xfrm>
            <a:off x="2323070" y="1837118"/>
            <a:ext cx="7331676" cy="4460613"/>
          </a:xfrm>
          <a:prstGeom prst="rect">
            <a:avLst/>
          </a:prstGeom>
        </p:spPr>
      </p:pic>
    </p:spTree>
    <p:extLst>
      <p:ext uri="{BB962C8B-B14F-4D97-AF65-F5344CB8AC3E}">
        <p14:creationId xmlns:p14="http://schemas.microsoft.com/office/powerpoint/2010/main" val="3563277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dog attacks on man</a:t>
            </a:r>
            <a:endParaRPr lang="en-US" dirty="0"/>
          </a:p>
        </p:txBody>
      </p:sp>
      <p:sp>
        <p:nvSpPr>
          <p:cNvPr id="5" name="Zástupný symbol pro obsah 4"/>
          <p:cNvSpPr>
            <a:spLocks noGrp="1"/>
          </p:cNvSpPr>
          <p:nvPr>
            <p:ph idx="1"/>
          </p:nvPr>
        </p:nvSpPr>
        <p:spPr/>
        <p:txBody>
          <a:bodyPr>
            <a:normAutofit/>
          </a:bodyPr>
          <a:lstStyle/>
          <a:p>
            <a:pPr algn="just"/>
            <a:r>
              <a:rPr lang="en-US" dirty="0" smtClean="0"/>
              <a:t>They represent a serious problem, including not only an acute risk of damage to health, but also permanent consequences or endangering life</a:t>
            </a:r>
          </a:p>
          <a:p>
            <a:pPr algn="just"/>
            <a:r>
              <a:rPr lang="en-US" dirty="0" smtClean="0"/>
              <a:t>Victims of attacks are usually not aware of what caused the attack</a:t>
            </a:r>
          </a:p>
          <a:p>
            <a:pPr algn="just"/>
            <a:r>
              <a:rPr lang="en-US" dirty="0" smtClean="0"/>
              <a:t>Dog injuries account for the largest proportion of all human injuries caused by an animal</a:t>
            </a:r>
          </a:p>
          <a:p>
            <a:pPr algn="just"/>
            <a:r>
              <a:rPr lang="en-US" dirty="0" smtClean="0"/>
              <a:t>Even a friendly dog ​​can bite when it is struck, irritated or is confronted without proper control with a situation that triggers its natural social behavior</a:t>
            </a:r>
          </a:p>
          <a:p>
            <a:pPr algn="just"/>
            <a:r>
              <a:rPr lang="en-US" dirty="0" smtClean="0"/>
              <a:t>Aggressive behavior is part of the natural behavior of socially living animals</a:t>
            </a:r>
          </a:p>
          <a:p>
            <a:pPr algn="just"/>
            <a:r>
              <a:rPr lang="en-US" dirty="0" smtClean="0"/>
              <a:t>Violent behavior is preceded by the emergence of the emotion that triggers the attack itself</a:t>
            </a:r>
          </a:p>
          <a:p>
            <a:pPr algn="just"/>
            <a:r>
              <a:rPr lang="en-US" dirty="0" smtClean="0"/>
              <a:t>Aggression in dogs can be the cause of a number of serious injuries caused by a dog.</a:t>
            </a:r>
            <a:endParaRPr lang="cs-CZ" dirty="0"/>
          </a:p>
        </p:txBody>
      </p:sp>
    </p:spTree>
    <p:extLst>
      <p:ext uri="{BB962C8B-B14F-4D97-AF65-F5344CB8AC3E}">
        <p14:creationId xmlns:p14="http://schemas.microsoft.com/office/powerpoint/2010/main" val="1453830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place of the incident</a:t>
            </a:r>
            <a:endParaRPr lang="cs-CZ" dirty="0"/>
          </a:p>
        </p:txBody>
      </p:sp>
      <p:pic>
        <p:nvPicPr>
          <p:cNvPr id="4" name="Obrázek 3"/>
          <p:cNvPicPr>
            <a:picLocks noChangeAspect="1"/>
          </p:cNvPicPr>
          <p:nvPr/>
        </p:nvPicPr>
        <p:blipFill>
          <a:blip r:embed="rId2"/>
          <a:stretch>
            <a:fillRect/>
          </a:stretch>
        </p:blipFill>
        <p:spPr>
          <a:xfrm>
            <a:off x="2735679" y="1983683"/>
            <a:ext cx="6511092" cy="4243184"/>
          </a:xfrm>
          <a:prstGeom prst="rect">
            <a:avLst/>
          </a:prstGeom>
        </p:spPr>
      </p:pic>
    </p:spTree>
    <p:extLst>
      <p:ext uri="{BB962C8B-B14F-4D97-AF65-F5344CB8AC3E}">
        <p14:creationId xmlns:p14="http://schemas.microsoft.com/office/powerpoint/2010/main" val="788275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smtClean="0"/>
              <a:t>Summary of data results</a:t>
            </a:r>
            <a:endParaRPr lang="en-US" dirty="0"/>
          </a:p>
        </p:txBody>
      </p:sp>
      <p:sp>
        <p:nvSpPr>
          <p:cNvPr id="4" name="Zástupný symbol pro obsah 3"/>
          <p:cNvSpPr>
            <a:spLocks noGrp="1"/>
          </p:cNvSpPr>
          <p:nvPr>
            <p:ph idx="1"/>
          </p:nvPr>
        </p:nvSpPr>
        <p:spPr/>
        <p:txBody>
          <a:bodyPr>
            <a:normAutofit/>
          </a:bodyPr>
          <a:lstStyle/>
          <a:p>
            <a:pPr algn="just"/>
            <a:r>
              <a:rPr lang="en-US" dirty="0" smtClean="0"/>
              <a:t>Statistical data show that in the monitored period 2010-2018, in total 1,099,302 patients were treated in the Czech Republic out patiently, on average 122,145 persons per year.</a:t>
            </a:r>
          </a:p>
          <a:p>
            <a:pPr algn="just"/>
            <a:r>
              <a:rPr lang="en-US" dirty="0" smtClean="0"/>
              <a:t>In the period under review, a total of 34 136 patients were hospitalized, an average of 3793 per year. Since 2010, 8 deaths due to bites and strokes have been recorded.</a:t>
            </a:r>
          </a:p>
          <a:p>
            <a:pPr algn="just"/>
            <a:r>
              <a:rPr lang="en-US" dirty="0" smtClean="0"/>
              <a:t>Children under the age of 10 living in the same household with a dog appear to be the most risky group of people for biting and striking a dog (</a:t>
            </a:r>
            <a:r>
              <a:rPr lang="en-US" dirty="0" err="1" smtClean="0"/>
              <a:t>Messam</a:t>
            </a:r>
            <a:r>
              <a:rPr lang="cs-CZ" dirty="0"/>
              <a:t> </a:t>
            </a:r>
            <a:r>
              <a:rPr lang="cs-CZ" dirty="0" smtClean="0"/>
              <a:t>et al.,</a:t>
            </a:r>
            <a:r>
              <a:rPr lang="en-US" dirty="0" smtClean="0"/>
              <a:t> 2018). Boys and younger children are more at risk of dog bite and blow than girls and older children (</a:t>
            </a:r>
            <a:r>
              <a:rPr lang="en-US" dirty="0" err="1" smtClean="0"/>
              <a:t>Messam</a:t>
            </a:r>
            <a:r>
              <a:rPr lang="cs-CZ" dirty="0"/>
              <a:t> </a:t>
            </a:r>
            <a:r>
              <a:rPr lang="cs-CZ" dirty="0" smtClean="0"/>
              <a:t>et al., </a:t>
            </a:r>
            <a:r>
              <a:rPr lang="en-US" dirty="0" smtClean="0"/>
              <a:t> 2018).</a:t>
            </a:r>
          </a:p>
          <a:p>
            <a:pPr algn="just"/>
            <a:r>
              <a:rPr lang="en-US" dirty="0" smtClean="0"/>
              <a:t>Most injuries occur according to the data in the home environment, then in an unspecified place, and also a significant percentage of cases takes place in the public (street).</a:t>
            </a:r>
            <a:endParaRPr lang="cs-CZ" dirty="0"/>
          </a:p>
          <a:p>
            <a:endParaRPr lang="cs-CZ" dirty="0"/>
          </a:p>
        </p:txBody>
      </p:sp>
    </p:spTree>
    <p:extLst>
      <p:ext uri="{BB962C8B-B14F-4D97-AF65-F5344CB8AC3E}">
        <p14:creationId xmlns:p14="http://schemas.microsoft.com/office/powerpoint/2010/main" val="2121381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Summary of data results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smtClean="0"/>
              <a:t>Most cases of outpatient treatment are registered in the Central Bohemia Region, as well as hospitalization in the period under review.</a:t>
            </a:r>
          </a:p>
          <a:p>
            <a:pPr algn="just"/>
            <a:r>
              <a:rPr lang="en-US" dirty="0" smtClean="0"/>
              <a:t>On the contrary, the least outpatient treatment occurs in the Liberec region, the least hospitalization of the patient due to W54 in the Karlovy Vary region.</a:t>
            </a:r>
          </a:p>
          <a:p>
            <a:pPr algn="just"/>
            <a:r>
              <a:rPr lang="en-US" dirty="0" smtClean="0"/>
              <a:t>Out of 1,099,302 outpatient treatments, most injuries were due to hand and wrist injuries (308,417), head injuries (130,019), and elbow and forearm injuries (115,632). Patient hospitalization required the most cases of head injuries (14,563), wrists and hands (4747) and elbow and forearm injuries (3,381) out of a total of 34,136 injuries ending hospitalization in all regions in the reporting period.</a:t>
            </a:r>
          </a:p>
          <a:p>
            <a:pPr algn="just"/>
            <a:r>
              <a:rPr lang="en-US" dirty="0" smtClean="0"/>
              <a:t>An average of 122 145 people are treated on an outpatient basis every year, another 3793 people are hospitalized for dog bites and blows. Last year, the number of injured, hospitalized and deceased patients decreased significantly. Preventing bites or strikes by a dog lies in educating people, especially parents of small children, who appear to be the most risky group.</a:t>
            </a:r>
            <a:endParaRPr lang="cs-CZ" dirty="0"/>
          </a:p>
        </p:txBody>
      </p:sp>
    </p:spTree>
    <p:extLst>
      <p:ext uri="{BB962C8B-B14F-4D97-AF65-F5344CB8AC3E}">
        <p14:creationId xmlns:p14="http://schemas.microsoft.com/office/powerpoint/2010/main" val="620231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en-US" dirty="0" smtClean="0"/>
              <a:t>Another part of the prevention is compliance with the Decree, which sets the rules for the free movement of dogs in the municipality, which is individual in each municipality and determines the criteria for the free movement of dogs in public areas (with muzzle, leash, muzzle and leash).</a:t>
            </a:r>
          </a:p>
          <a:p>
            <a:pPr algn="just"/>
            <a:r>
              <a:rPr lang="en-US" dirty="0" smtClean="0"/>
              <a:t>In the Czech Republic </a:t>
            </a:r>
            <a:r>
              <a:rPr lang="en-US" dirty="0"/>
              <a:t>breeding </a:t>
            </a:r>
            <a:r>
              <a:rPr lang="cs-CZ" dirty="0" err="1" smtClean="0"/>
              <a:t>of</a:t>
            </a:r>
            <a:r>
              <a:rPr lang="cs-CZ" dirty="0" smtClean="0"/>
              <a:t> </a:t>
            </a:r>
            <a:r>
              <a:rPr lang="en-US" dirty="0" smtClean="0"/>
              <a:t>dogs</a:t>
            </a:r>
            <a:r>
              <a:rPr lang="cs-CZ" dirty="0" smtClean="0"/>
              <a:t> </a:t>
            </a:r>
            <a:r>
              <a:rPr lang="en-US" dirty="0" smtClean="0"/>
              <a:t>is not legally limited or otherwise regulated.</a:t>
            </a:r>
            <a:endParaRPr lang="cs-CZ" dirty="0"/>
          </a:p>
        </p:txBody>
      </p:sp>
    </p:spTree>
    <p:extLst>
      <p:ext uri="{BB962C8B-B14F-4D97-AF65-F5344CB8AC3E}">
        <p14:creationId xmlns:p14="http://schemas.microsoft.com/office/powerpoint/2010/main" val="3055509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Prevention of dog bite</a:t>
            </a:r>
            <a:endParaRPr lang="en-US" dirty="0"/>
          </a:p>
        </p:txBody>
      </p:sp>
      <p:sp>
        <p:nvSpPr>
          <p:cNvPr id="3" name="Zástupný symbol pro obsah 2"/>
          <p:cNvSpPr>
            <a:spLocks noGrp="1"/>
          </p:cNvSpPr>
          <p:nvPr>
            <p:ph idx="1"/>
          </p:nvPr>
        </p:nvSpPr>
        <p:spPr/>
        <p:txBody>
          <a:bodyPr>
            <a:normAutofit fontScale="47500" lnSpcReduction="20000"/>
          </a:bodyPr>
          <a:lstStyle/>
          <a:p>
            <a:pPr algn="just"/>
            <a:r>
              <a:rPr lang="en-US" dirty="0" smtClean="0"/>
              <a:t>How to behave in danger of a dog - or its attack:</a:t>
            </a:r>
          </a:p>
          <a:p>
            <a:pPr algn="just"/>
            <a:r>
              <a:rPr lang="en-US" dirty="0" smtClean="0"/>
              <a:t>1. Try to keep calm.</a:t>
            </a:r>
          </a:p>
          <a:p>
            <a:pPr algn="just"/>
            <a:r>
              <a:rPr lang="en-US" dirty="0" smtClean="0"/>
              <a:t>2. Consider your situation and try to find an appropriate solution from the dog's response and attitude.</a:t>
            </a:r>
          </a:p>
          <a:p>
            <a:pPr algn="just"/>
            <a:r>
              <a:rPr lang="en-US" dirty="0" smtClean="0"/>
              <a:t>3. Avoid rapid and sudden movement. Any violent movement (arms, hands, etc.) can trigger a dog's attack. Stand still and leave your hands along your body. Do not try to save the dog escape!</a:t>
            </a:r>
          </a:p>
          <a:p>
            <a:pPr algn="just"/>
            <a:r>
              <a:rPr lang="en-US" dirty="0" smtClean="0"/>
              <a:t>4. Do not stare, dog stiff in the eyes. Dogs focus their prey on sight and direct sight can initiate the attack of the dog (the dog is considered to be the prey itself and from such a situation only two possibilities for him: escape or attack).</a:t>
            </a:r>
          </a:p>
          <a:p>
            <a:pPr algn="just"/>
            <a:r>
              <a:rPr lang="en-US" dirty="0" smtClean="0"/>
              <a:t>5. Despite your current state of mind and situation, try to speak to the dog in a soothing, calm voice. Intonation of your voice is important, not the content of words. "Look" at the dog as if unintentionally, side unfixed gaze and watch his reactions.</a:t>
            </a:r>
            <a:endParaRPr lang="cs-CZ" dirty="0" smtClean="0"/>
          </a:p>
          <a:p>
            <a:pPr algn="just"/>
            <a:r>
              <a:rPr lang="cs-CZ" dirty="0" smtClean="0"/>
              <a:t>6</a:t>
            </a:r>
            <a:r>
              <a:rPr lang="en-US" dirty="0" smtClean="0"/>
              <a:t>. Try to slowly back away from the dog, keep talking in a soothing voice (such as a good dog, etc.). If it comes to you, let yourself be smelled. Let the dog go. Wait and slowly, back away from the dog.</a:t>
            </a:r>
          </a:p>
          <a:p>
            <a:pPr algn="just"/>
            <a:r>
              <a:rPr lang="en-US" dirty="0" smtClean="0"/>
              <a:t>7. If you fail to avert the dog's attack, try to face his attack according to your abilities and possibilities.</a:t>
            </a:r>
          </a:p>
          <a:p>
            <a:pPr algn="just"/>
            <a:r>
              <a:rPr lang="en-US" dirty="0" smtClean="0"/>
              <a:t>8. Be aware that in fact very few dogs are trained to clash with humans (service dogs). Most dogs that threaten humans in public are dogs between "attack and escape".</a:t>
            </a:r>
          </a:p>
          <a:p>
            <a:pPr algn="just"/>
            <a:r>
              <a:rPr lang="en-US" dirty="0" smtClean="0"/>
              <a:t>9. If you cannot or cannot stand the dog, try to turn it sideways and back. Crouch down and bend your back, pressing your hands against your body, keeping them in your lap. Frontal attack is easier for the dog, because it can attack the limbs, neck, chin, shoulder, etc. Conversely, the opposite position (curled body) reduces the likelihood or intensity of the attack and the severity of injury.</a:t>
            </a:r>
          </a:p>
          <a:p>
            <a:pPr algn="just"/>
            <a:r>
              <a:rPr lang="en-US" dirty="0" smtClean="0"/>
              <a:t>10. If a dog attacks you or knocks you to the ground, curl up, protect your arms with your arms (elbows pointing to your knees, clasped palms protecting the top of your head, wrists protecting your ears). Don't move, stay calm. Wait for the dog to leave. Do not underestimate the distance between you and the dog before you decide to get up. When standing up watch closely the reaction of the dog, if it is still in sight and if you are interested, rather get up.</a:t>
            </a:r>
            <a:endParaRPr lang="cs-CZ" dirty="0"/>
          </a:p>
        </p:txBody>
      </p:sp>
    </p:spTree>
    <p:extLst>
      <p:ext uri="{BB962C8B-B14F-4D97-AF65-F5344CB8AC3E}">
        <p14:creationId xmlns:p14="http://schemas.microsoft.com/office/powerpoint/2010/main" val="3581438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Prevention of dog bite</a:t>
            </a:r>
            <a:endParaRPr lang="en-US" dirty="0"/>
          </a:p>
        </p:txBody>
      </p:sp>
      <p:sp>
        <p:nvSpPr>
          <p:cNvPr id="3" name="Zástupný symbol pro obsah 2"/>
          <p:cNvSpPr>
            <a:spLocks noGrp="1"/>
          </p:cNvSpPr>
          <p:nvPr>
            <p:ph idx="1"/>
          </p:nvPr>
        </p:nvSpPr>
        <p:spPr/>
        <p:txBody>
          <a:bodyPr>
            <a:normAutofit fontScale="55000" lnSpcReduction="20000"/>
          </a:bodyPr>
          <a:lstStyle/>
          <a:p>
            <a:pPr algn="just"/>
            <a:r>
              <a:rPr lang="en-US" dirty="0" smtClean="0"/>
              <a:t>Your more active approach in a risky situation can completely clash with a dog.</a:t>
            </a:r>
          </a:p>
          <a:p>
            <a:pPr algn="just"/>
            <a:r>
              <a:rPr lang="en-US" dirty="0" smtClean="0"/>
              <a:t> But it is always necessary to carefully evaluate the situation, consider your options, means of defense and the chance of success.</a:t>
            </a:r>
          </a:p>
          <a:p>
            <a:pPr algn="just"/>
            <a:r>
              <a:rPr lang="en-US" dirty="0" smtClean="0"/>
              <a:t>1. Try to expel the dog from your vicinity in a determined, firm voice, such as “Go home. Go away".</a:t>
            </a:r>
          </a:p>
          <a:p>
            <a:pPr algn="just"/>
            <a:r>
              <a:rPr lang="en-US" dirty="0" smtClean="0"/>
              <a:t>2. If the dog remains near you and shows no signs of departure, step up your threat (louder, deeper cry).</a:t>
            </a:r>
          </a:p>
          <a:p>
            <a:pPr algn="just"/>
            <a:r>
              <a:rPr lang="en-US" dirty="0" smtClean="0"/>
              <a:t>3. Look the dog directly in the eyes and step towards him. Some dogs discourage your resolve from attacking.</a:t>
            </a:r>
          </a:p>
          <a:p>
            <a:pPr algn="just"/>
            <a:r>
              <a:rPr lang="en-US" dirty="0" smtClean="0"/>
              <a:t>4. If the dog does not run and if it will try to orbit you, turn towards it.</a:t>
            </a:r>
          </a:p>
          <a:p>
            <a:pPr algn="just"/>
            <a:r>
              <a:rPr lang="en-US" dirty="0" smtClean="0"/>
              <a:t>5. Slowly move back from the dog.</a:t>
            </a:r>
            <a:endParaRPr lang="cs-CZ" dirty="0" smtClean="0"/>
          </a:p>
          <a:p>
            <a:pPr algn="just"/>
            <a:r>
              <a:rPr lang="en-US" dirty="0" smtClean="0"/>
              <a:t>Learn the meaning of the "body" language of dogs. From the overall behavior, attitude or a wide range of other means of expression of the dog you get an idea of ​​its immediate intention.</a:t>
            </a:r>
          </a:p>
          <a:p>
            <a:pPr algn="just"/>
            <a:r>
              <a:rPr lang="en-US" dirty="0" smtClean="0"/>
              <a:t>Friendly tail wagging is different from a “tail wag” dog that is not friendly to you.</a:t>
            </a:r>
          </a:p>
          <a:p>
            <a:pPr algn="just"/>
            <a:r>
              <a:rPr lang="en-US" dirty="0" smtClean="0"/>
              <a:t>Be careful and behave to minimize the risk of biting your dog.</a:t>
            </a:r>
          </a:p>
          <a:p>
            <a:pPr algn="just"/>
            <a:r>
              <a:rPr lang="en-US" dirty="0" smtClean="0"/>
              <a:t>Do not forget the stimuli and situations that may trigger the instinctive behavior of the dog, as well as situations that prevent such behavior of the dog.</a:t>
            </a:r>
          </a:p>
          <a:p>
            <a:pPr algn="just"/>
            <a:r>
              <a:rPr lang="en-US" dirty="0" smtClean="0"/>
              <a:t>Do not contribute to your risk situation by your behavior. On the other hand, learn to prevent risky situations. Keep in mind that most injuries can be prevented by proper behavior.</a:t>
            </a:r>
            <a:endParaRPr lang="cs-CZ" dirty="0" smtClean="0"/>
          </a:p>
        </p:txBody>
      </p:sp>
    </p:spTree>
    <p:extLst>
      <p:ext uri="{BB962C8B-B14F-4D97-AF65-F5344CB8AC3E}">
        <p14:creationId xmlns:p14="http://schemas.microsoft.com/office/powerpoint/2010/main" val="552042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Children and dogs</a:t>
            </a:r>
            <a:r>
              <a:rPr lang="cs-CZ" dirty="0" smtClean="0"/>
              <a:t>	</a:t>
            </a:r>
            <a:endParaRPr lang="cs-CZ" dirty="0"/>
          </a:p>
        </p:txBody>
      </p:sp>
      <p:sp>
        <p:nvSpPr>
          <p:cNvPr id="3" name="Zástupný symbol pro obsah 2"/>
          <p:cNvSpPr>
            <a:spLocks noGrp="1"/>
          </p:cNvSpPr>
          <p:nvPr>
            <p:ph idx="1"/>
          </p:nvPr>
        </p:nvSpPr>
        <p:spPr/>
        <p:txBody>
          <a:bodyPr>
            <a:normAutofit/>
          </a:bodyPr>
          <a:lstStyle/>
          <a:p>
            <a:pPr algn="just"/>
            <a:r>
              <a:rPr lang="en-US" dirty="0" smtClean="0"/>
              <a:t>Never leave a child with a dog alone and do not allow a child to play games with a dog that stimulate the dog's aggression.</a:t>
            </a:r>
          </a:p>
          <a:p>
            <a:pPr algn="just"/>
            <a:r>
              <a:rPr lang="en-US" dirty="0" smtClean="0"/>
              <a:t>A dog that has already shown aggressive behavior towards humans is unsuitable for keeping in family with children.</a:t>
            </a:r>
          </a:p>
          <a:p>
            <a:pPr algn="just"/>
            <a:r>
              <a:rPr lang="en-US" dirty="0" smtClean="0"/>
              <a:t>Carefully consider whether your child shows too uncontrollable fear, fear or respect for dogs, and if so, postpone the acquisition of the dog for later.</a:t>
            </a:r>
          </a:p>
          <a:p>
            <a:pPr algn="just"/>
            <a:r>
              <a:rPr lang="en-US" dirty="0" smtClean="0"/>
              <a:t>Be careful especially in situations that signal a dog's superiority (successful defending a certain place, food, toys, etc.)</a:t>
            </a:r>
          </a:p>
          <a:p>
            <a:pPr algn="just"/>
            <a:r>
              <a:rPr lang="en-US" dirty="0" smtClean="0"/>
              <a:t>If you cease to manage and control the dog's behavior, seek professional help from professional trainers or other experts</a:t>
            </a:r>
            <a:endParaRPr lang="cs-CZ" dirty="0"/>
          </a:p>
        </p:txBody>
      </p:sp>
    </p:spTree>
    <p:extLst>
      <p:ext uri="{BB962C8B-B14F-4D97-AF65-F5344CB8AC3E}">
        <p14:creationId xmlns:p14="http://schemas.microsoft.com/office/powerpoint/2010/main" val="275662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Children and dogs</a:t>
            </a:r>
            <a:endParaRPr lang="en-US" dirty="0"/>
          </a:p>
        </p:txBody>
      </p:sp>
      <p:sp>
        <p:nvSpPr>
          <p:cNvPr id="3" name="Zástupný symbol pro obsah 2"/>
          <p:cNvSpPr>
            <a:spLocks noGrp="1"/>
          </p:cNvSpPr>
          <p:nvPr>
            <p:ph idx="1"/>
          </p:nvPr>
        </p:nvSpPr>
        <p:spPr/>
        <p:txBody>
          <a:bodyPr>
            <a:normAutofit fontScale="62500" lnSpcReduction="20000"/>
          </a:bodyPr>
          <a:lstStyle/>
          <a:p>
            <a:pPr algn="just"/>
            <a:r>
              <a:rPr lang="en-US" dirty="0" smtClean="0">
                <a:solidFill>
                  <a:srgbClr val="FF0000"/>
                </a:solidFill>
              </a:rPr>
              <a:t>Teach children the basics of safe behavior towards dogs and how to behave if they are endangered or attacked by a dog.</a:t>
            </a:r>
          </a:p>
          <a:p>
            <a:pPr algn="just"/>
            <a:r>
              <a:rPr lang="en-US" dirty="0" smtClean="0"/>
              <a:t>Without the permission of the owner, the presence of an adult is not appropriate for the child stroking a foreign dog (before showing any affection of the child to the dog should always be able to sniff the child).</a:t>
            </a:r>
          </a:p>
          <a:p>
            <a:pPr algn="just"/>
            <a:r>
              <a:rPr lang="en-US" dirty="0" smtClean="0"/>
              <a:t>If we observe signs of resentment of the dog towards the child, the child's contact with the dog must be immediately interrupted.</a:t>
            </a:r>
          </a:p>
          <a:p>
            <a:pPr algn="just"/>
            <a:r>
              <a:rPr lang="en-US" dirty="0" smtClean="0"/>
              <a:t>The child should not run away from the unknown dog, scream.</a:t>
            </a:r>
          </a:p>
          <a:p>
            <a:pPr algn="just"/>
            <a:r>
              <a:rPr lang="en-US" dirty="0" smtClean="0"/>
              <a:t>It is always necessary for the child to play with the dog only under the supervision of an adult.</a:t>
            </a:r>
          </a:p>
          <a:p>
            <a:pPr algn="just"/>
            <a:r>
              <a:rPr lang="en-US" dirty="0" smtClean="0"/>
              <a:t>Ensure that the child is appropriate and correct behavior towards its own or a foreign dog.</a:t>
            </a:r>
          </a:p>
          <a:p>
            <a:pPr algn="just"/>
            <a:r>
              <a:rPr lang="en-US" dirty="0" smtClean="0"/>
              <a:t>The dog should not be disturbed by the child while sleeping, feeding or taking care of puppies.</a:t>
            </a:r>
          </a:p>
          <a:p>
            <a:pPr algn="just"/>
            <a:r>
              <a:rPr lang="en-US" dirty="0" smtClean="0"/>
              <a:t>Caution and caution should be exercised in any contact of the child with the dog.</a:t>
            </a:r>
          </a:p>
          <a:p>
            <a:pPr algn="just"/>
            <a:r>
              <a:rPr lang="en-US" dirty="0" smtClean="0"/>
              <a:t>If a child is endangered by a foreign dog, it should not look into the dog's eyes, a direct sight can provoke an immediate attack by the dog. If possible, the child should remain calm and wait if the dog moves away. Only when the dog is far enough away, the child should slowly backward, should not in any case give the flight.</a:t>
            </a:r>
          </a:p>
          <a:p>
            <a:pPr algn="just"/>
            <a:r>
              <a:rPr lang="en-US" dirty="0" smtClean="0"/>
              <a:t>If the child is knocked to the ground when attacking the dog, it should curl up and protect his arms with his arms (elbows pointing to the knees, clasped palms protecting the top of the head and wrists to the ears).</a:t>
            </a:r>
          </a:p>
          <a:p>
            <a:pPr algn="just"/>
            <a:r>
              <a:rPr lang="en-US" dirty="0" smtClean="0"/>
              <a:t>It is necessary for the dog to be driven away from the child as quickly as possible, lured, etc. by an adult.</a:t>
            </a:r>
            <a:endParaRPr lang="cs-CZ" dirty="0"/>
          </a:p>
        </p:txBody>
      </p:sp>
    </p:spTree>
    <p:extLst>
      <p:ext uri="{BB962C8B-B14F-4D97-AF65-F5344CB8AC3E}">
        <p14:creationId xmlns:p14="http://schemas.microsoft.com/office/powerpoint/2010/main" val="4059981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Sources:</a:t>
            </a:r>
            <a:endParaRPr lang="en-US" dirty="0"/>
          </a:p>
        </p:txBody>
      </p:sp>
      <p:sp>
        <p:nvSpPr>
          <p:cNvPr id="3" name="Zástupný symbol pro obsah 2"/>
          <p:cNvSpPr>
            <a:spLocks noGrp="1"/>
          </p:cNvSpPr>
          <p:nvPr>
            <p:ph idx="1"/>
          </p:nvPr>
        </p:nvSpPr>
        <p:spPr/>
        <p:txBody>
          <a:bodyPr>
            <a:normAutofit fontScale="85000" lnSpcReduction="20000"/>
          </a:bodyPr>
          <a:lstStyle/>
          <a:p>
            <a:pPr algn="just"/>
            <a:r>
              <a:rPr lang="cs-CZ" dirty="0"/>
              <a:t>Státní zdravotní ústav, 2003. Aby pes nekousl [online]</a:t>
            </a:r>
            <a:r>
              <a:rPr lang="cs-CZ" i="1" dirty="0"/>
              <a:t>. </a:t>
            </a:r>
            <a:r>
              <a:rPr lang="cs-CZ" dirty="0"/>
              <a:t>[vid. 2019-11-13]. Dostupné z: </a:t>
            </a:r>
            <a:r>
              <a:rPr lang="cs-CZ" dirty="0">
                <a:hlinkClick r:id="rId2"/>
              </a:rPr>
              <a:t>http://www.szu.cz/uploads/documents/czzp/edice/plne_znani/brozury/pes.pdf</a:t>
            </a:r>
            <a:endParaRPr lang="cs-CZ" dirty="0"/>
          </a:p>
          <a:p>
            <a:pPr algn="just"/>
            <a:r>
              <a:rPr lang="cs-CZ" dirty="0"/>
              <a:t>Data získaná z UZIS</a:t>
            </a:r>
          </a:p>
          <a:p>
            <a:pPr algn="just"/>
            <a:r>
              <a:rPr lang="cs-CZ" dirty="0" err="1"/>
              <a:t>Tšponová</a:t>
            </a:r>
            <a:r>
              <a:rPr lang="cs-CZ" dirty="0"/>
              <a:t>, Z., Doleželová, P. (2019). Kousnutí nebo úder psem v České republice ve vybraném období 2010-2018. In: Sborník Konference Ochrana zvířat a Welfare 2019: sborník příspěvků 26. mezinárodní konference. Brno: Veterinární a farmaceutická univerzita Brno.</a:t>
            </a:r>
          </a:p>
          <a:p>
            <a:pPr algn="just"/>
            <a:r>
              <a:rPr lang="cs-CZ" dirty="0"/>
              <a:t>Náhlík, J., </a:t>
            </a:r>
            <a:r>
              <a:rPr lang="cs-CZ" dirty="0" err="1"/>
              <a:t>Baranyiova</a:t>
            </a:r>
            <a:r>
              <a:rPr lang="cs-CZ" dirty="0"/>
              <a:t>, E., </a:t>
            </a:r>
            <a:r>
              <a:rPr lang="cs-CZ" dirty="0" err="1"/>
              <a:t>Tyrlík</a:t>
            </a:r>
            <a:r>
              <a:rPr lang="cs-CZ" dirty="0"/>
              <a:t>, M. (2010). Dog </a:t>
            </a:r>
            <a:r>
              <a:rPr lang="cs-CZ" dirty="0" err="1"/>
              <a:t>Bites</a:t>
            </a:r>
            <a:r>
              <a:rPr lang="cs-CZ" dirty="0"/>
              <a:t> to </a:t>
            </a:r>
            <a:r>
              <a:rPr lang="cs-CZ" dirty="0" err="1"/>
              <a:t>Children</a:t>
            </a:r>
            <a:r>
              <a:rPr lang="cs-CZ" dirty="0"/>
              <a:t> in </a:t>
            </a:r>
            <a:r>
              <a:rPr lang="cs-CZ" dirty="0" err="1"/>
              <a:t>the</a:t>
            </a:r>
            <a:r>
              <a:rPr lang="cs-CZ" dirty="0"/>
              <a:t> Czech Republic: </a:t>
            </a:r>
            <a:r>
              <a:rPr lang="cs-CZ" dirty="0" err="1"/>
              <a:t>the</a:t>
            </a:r>
            <a:r>
              <a:rPr lang="cs-CZ" dirty="0"/>
              <a:t> Risk </a:t>
            </a:r>
            <a:r>
              <a:rPr lang="cs-CZ" dirty="0" err="1"/>
              <a:t>Situations</a:t>
            </a:r>
            <a:r>
              <a:rPr lang="cs-CZ" dirty="0"/>
              <a:t>. Acta </a:t>
            </a:r>
            <a:r>
              <a:rPr lang="cs-CZ" dirty="0" err="1"/>
              <a:t>Veterinaria</a:t>
            </a:r>
            <a:r>
              <a:rPr lang="cs-CZ" dirty="0"/>
              <a:t> Brno. 79. 10.2754/avb201079040627. </a:t>
            </a:r>
          </a:p>
          <a:p>
            <a:pPr algn="just"/>
            <a:r>
              <a:rPr lang="en-US" dirty="0" err="1"/>
              <a:t>Ozanne</a:t>
            </a:r>
            <a:r>
              <a:rPr lang="en-US" dirty="0"/>
              <a:t>-Smith</a:t>
            </a:r>
            <a:r>
              <a:rPr lang="cs-CZ" dirty="0"/>
              <a:t>,</a:t>
            </a:r>
            <a:r>
              <a:rPr lang="en-US" dirty="0"/>
              <a:t> J</a:t>
            </a:r>
            <a:r>
              <a:rPr lang="cs-CZ" dirty="0"/>
              <a:t>.</a:t>
            </a:r>
            <a:r>
              <a:rPr lang="en-US" dirty="0"/>
              <a:t>, Ashby</a:t>
            </a:r>
            <a:r>
              <a:rPr lang="cs-CZ" dirty="0"/>
              <a:t>,</a:t>
            </a:r>
            <a:r>
              <a:rPr lang="en-US" dirty="0"/>
              <a:t> K</a:t>
            </a:r>
            <a:r>
              <a:rPr lang="cs-CZ" dirty="0"/>
              <a:t>.</a:t>
            </a:r>
            <a:r>
              <a:rPr lang="en-US" dirty="0"/>
              <a:t>, </a:t>
            </a:r>
            <a:r>
              <a:rPr lang="en-US" dirty="0" err="1"/>
              <a:t>Stathakis</a:t>
            </a:r>
            <a:r>
              <a:rPr lang="en-US" dirty="0"/>
              <a:t> VZ</a:t>
            </a:r>
            <a:r>
              <a:rPr lang="cs-CZ" dirty="0"/>
              <a:t> (2001). </a:t>
            </a:r>
            <a:r>
              <a:rPr lang="en-US" dirty="0"/>
              <a:t>Dog bite and injury prevention—analysis, critical review, and research agenda</a:t>
            </a:r>
            <a:r>
              <a:rPr lang="cs-CZ" dirty="0"/>
              <a:t>. </a:t>
            </a:r>
            <a:r>
              <a:rPr lang="en-US" i="1" dirty="0"/>
              <a:t>Injury Prevention </a:t>
            </a:r>
            <a:r>
              <a:rPr lang="en-US" dirty="0"/>
              <a:t>7</a:t>
            </a:r>
            <a:r>
              <a:rPr lang="en-US" b="1" dirty="0"/>
              <a:t>:</a:t>
            </a:r>
            <a:r>
              <a:rPr lang="cs-CZ" b="1" dirty="0"/>
              <a:t> </a:t>
            </a:r>
            <a:r>
              <a:rPr lang="en-US" dirty="0"/>
              <a:t>321-326.</a:t>
            </a:r>
            <a:endParaRPr lang="cs-CZ" dirty="0"/>
          </a:p>
          <a:p>
            <a:pPr algn="just"/>
            <a:r>
              <a:rPr lang="en-US" dirty="0" err="1"/>
              <a:t>Rajshekar</a:t>
            </a:r>
            <a:r>
              <a:rPr lang="en-US" dirty="0"/>
              <a:t>, M. , Blizzard, L. , Julian, R. , Williams, A. , Tennant, M. , Forrest, A. , Walsh, L. J. and Wilson, G. (2017)</a:t>
            </a:r>
            <a:r>
              <a:rPr lang="cs-CZ" dirty="0"/>
              <a:t>.</a:t>
            </a:r>
            <a:r>
              <a:rPr lang="en-US" dirty="0"/>
              <a:t> The incidence of public sector </a:t>
            </a:r>
            <a:r>
              <a:rPr lang="en-US" dirty="0" err="1"/>
              <a:t>hospitalisations</a:t>
            </a:r>
            <a:r>
              <a:rPr lang="en-US" dirty="0"/>
              <a:t> due to dog bites in Australia 2001–2013. Australian and New Zealand Journal of Public Health, 41: 377-380. doi:</a:t>
            </a:r>
            <a:r>
              <a:rPr lang="en-US" dirty="0">
                <a:hlinkClick r:id="rId3"/>
              </a:rPr>
              <a:t>10.1111/1753-6405.12630</a:t>
            </a:r>
            <a:endParaRPr lang="cs-CZ" dirty="0"/>
          </a:p>
          <a:p>
            <a:pPr algn="just"/>
            <a:r>
              <a:rPr lang="en-US" dirty="0" err="1"/>
              <a:t>Messam</a:t>
            </a:r>
            <a:r>
              <a:rPr lang="cs-CZ" dirty="0"/>
              <a:t>, L., </a:t>
            </a:r>
            <a:r>
              <a:rPr lang="cs-CZ" dirty="0" err="1"/>
              <a:t>Kass</a:t>
            </a:r>
            <a:r>
              <a:rPr lang="cs-CZ" dirty="0"/>
              <a:t>, P.H., </a:t>
            </a:r>
            <a:r>
              <a:rPr lang="en-US" dirty="0" err="1"/>
              <a:t>Chomel</a:t>
            </a:r>
            <a:r>
              <a:rPr lang="en-US" dirty="0"/>
              <a:t>, </a:t>
            </a:r>
            <a:r>
              <a:rPr lang="cs-CZ" dirty="0"/>
              <a:t>B. B., Hart, L.A. (2008). </a:t>
            </a:r>
            <a:r>
              <a:rPr lang="en-US" dirty="0"/>
              <a:t>The human–canine environment: A risk factor for non-play bites?</a:t>
            </a:r>
            <a:r>
              <a:rPr lang="cs-CZ" dirty="0"/>
              <a:t> </a:t>
            </a:r>
            <a:r>
              <a:rPr lang="en-US" dirty="0"/>
              <a:t>The Veterinary Journal</a:t>
            </a:r>
            <a:r>
              <a:rPr lang="cs-CZ" dirty="0"/>
              <a:t> </a:t>
            </a:r>
            <a:r>
              <a:rPr lang="en-US" dirty="0"/>
              <a:t>177</a:t>
            </a:r>
            <a:r>
              <a:rPr lang="cs-CZ" dirty="0"/>
              <a:t>: 205 – 215. </a:t>
            </a:r>
            <a:r>
              <a:rPr lang="en-US" dirty="0"/>
              <a:t>https://doi.org/10.1016/j.tvjl.2007.08.020.</a:t>
            </a:r>
          </a:p>
          <a:p>
            <a:pPr algn="just"/>
            <a:endParaRPr lang="cs-CZ" dirty="0"/>
          </a:p>
          <a:p>
            <a:endParaRPr lang="cs-CZ" dirty="0"/>
          </a:p>
        </p:txBody>
      </p:sp>
    </p:spTree>
    <p:extLst>
      <p:ext uri="{BB962C8B-B14F-4D97-AF65-F5344CB8AC3E}">
        <p14:creationId xmlns:p14="http://schemas.microsoft.com/office/powerpoint/2010/main" val="163928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dog attacks on man</a:t>
            </a:r>
            <a:endParaRPr lang="en-US" dirty="0"/>
          </a:p>
        </p:txBody>
      </p:sp>
      <p:sp>
        <p:nvSpPr>
          <p:cNvPr id="3" name="Zástupný symbol pro obsah 2"/>
          <p:cNvSpPr>
            <a:spLocks noGrp="1"/>
          </p:cNvSpPr>
          <p:nvPr>
            <p:ph idx="1"/>
          </p:nvPr>
        </p:nvSpPr>
        <p:spPr/>
        <p:txBody>
          <a:bodyPr/>
          <a:lstStyle/>
          <a:p>
            <a:r>
              <a:rPr lang="en-US" dirty="0" smtClean="0"/>
              <a:t>Dog incidence rate: 1.5</a:t>
            </a:r>
            <a:r>
              <a:rPr lang="cs-CZ" dirty="0" smtClean="0"/>
              <a:t> </a:t>
            </a:r>
            <a:r>
              <a:rPr lang="en-US" dirty="0" smtClean="0"/>
              <a:t>% per year in all age groups</a:t>
            </a:r>
          </a:p>
          <a:p>
            <a:r>
              <a:rPr lang="en-US" dirty="0" smtClean="0"/>
              <a:t>Hypothesis: Not all dog attacks are reported</a:t>
            </a:r>
          </a:p>
          <a:p>
            <a:r>
              <a:rPr lang="en-US" dirty="0" smtClean="0"/>
              <a:t>Low human mortality after dog attack (1 in 5 million per year)</a:t>
            </a:r>
          </a:p>
          <a:p>
            <a:r>
              <a:rPr lang="en-US" dirty="0" smtClean="0"/>
              <a:t>70</a:t>
            </a:r>
            <a:r>
              <a:rPr lang="cs-CZ" dirty="0" smtClean="0"/>
              <a:t> </a:t>
            </a:r>
            <a:r>
              <a:rPr lang="en-US" dirty="0" smtClean="0"/>
              <a:t>% of deaths following a dog attack occur in children under 11 years of age and adults over 69 years of age</a:t>
            </a:r>
          </a:p>
          <a:p>
            <a:r>
              <a:rPr lang="en-US" dirty="0" smtClean="0"/>
              <a:t>Higher risk of attacking children than adults (2-5 times greater risk)</a:t>
            </a:r>
          </a:p>
          <a:p>
            <a:r>
              <a:rPr lang="en-US" dirty="0" smtClean="0"/>
              <a:t>Children are most often bitten on the neck and head, adults on the limbs</a:t>
            </a:r>
            <a:endParaRPr lang="cs-CZ" dirty="0"/>
          </a:p>
        </p:txBody>
      </p:sp>
    </p:spTree>
    <p:extLst>
      <p:ext uri="{BB962C8B-B14F-4D97-AF65-F5344CB8AC3E}">
        <p14:creationId xmlns:p14="http://schemas.microsoft.com/office/powerpoint/2010/main" val="167021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dog attacks on man</a:t>
            </a:r>
            <a:endParaRPr lang="cs-CZ" dirty="0"/>
          </a:p>
        </p:txBody>
      </p:sp>
      <p:sp>
        <p:nvSpPr>
          <p:cNvPr id="3" name="Zástupný symbol pro obsah 2"/>
          <p:cNvSpPr>
            <a:spLocks noGrp="1"/>
          </p:cNvSpPr>
          <p:nvPr>
            <p:ph idx="1"/>
          </p:nvPr>
        </p:nvSpPr>
        <p:spPr/>
        <p:txBody>
          <a:bodyPr>
            <a:normAutofit/>
          </a:bodyPr>
          <a:lstStyle/>
          <a:p>
            <a:r>
              <a:rPr lang="en-US" dirty="0" smtClean="0"/>
              <a:t>Men are more bitten than women</a:t>
            </a:r>
          </a:p>
          <a:p>
            <a:r>
              <a:rPr lang="en-US" dirty="0" smtClean="0"/>
              <a:t>In children most boys, 5-9 years</a:t>
            </a:r>
          </a:p>
          <a:p>
            <a:r>
              <a:rPr lang="en-US" dirty="0" err="1" smtClean="0"/>
              <a:t>Nahlik</a:t>
            </a:r>
            <a:r>
              <a:rPr lang="en-US" dirty="0" smtClean="0"/>
              <a:t> et al. (2010) study of children attacked by a dog: in most cases, they were attacked after dog challenge, dog abuse, irritation and physical harm to the animal</a:t>
            </a:r>
          </a:p>
          <a:p>
            <a:r>
              <a:rPr lang="en-US" dirty="0" smtClean="0"/>
              <a:t>Most reported cases from large dogs, while the most serious consequences of the attack are from large dogs</a:t>
            </a:r>
          </a:p>
          <a:p>
            <a:r>
              <a:rPr lang="en-US" dirty="0" smtClean="0"/>
              <a:t>Most cases: NO, RTW, bull breeds, husky, small dachshund, Chihuahua, Jack Russell Terrier</a:t>
            </a:r>
          </a:p>
          <a:p>
            <a:r>
              <a:rPr lang="en-US" dirty="0" smtClean="0"/>
              <a:t>Male dogs attack more often than females, more often uncastrated</a:t>
            </a:r>
            <a:endParaRPr lang="cs-CZ" dirty="0"/>
          </a:p>
        </p:txBody>
      </p:sp>
    </p:spTree>
    <p:extLst>
      <p:ext uri="{BB962C8B-B14F-4D97-AF65-F5344CB8AC3E}">
        <p14:creationId xmlns:p14="http://schemas.microsoft.com/office/powerpoint/2010/main" val="157474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Types of behavior in a dog that often lead to injury or bite by the dog:</a:t>
            </a:r>
            <a:endParaRPr lang="cs-CZ" dirty="0"/>
          </a:p>
        </p:txBody>
      </p:sp>
      <p:sp>
        <p:nvSpPr>
          <p:cNvPr id="3" name="Zástupný symbol pro obsah 2"/>
          <p:cNvSpPr>
            <a:spLocks noGrp="1"/>
          </p:cNvSpPr>
          <p:nvPr>
            <p:ph idx="1"/>
          </p:nvPr>
        </p:nvSpPr>
        <p:spPr/>
        <p:txBody>
          <a:bodyPr>
            <a:normAutofit fontScale="85000" lnSpcReduction="10000"/>
          </a:bodyPr>
          <a:lstStyle/>
          <a:p>
            <a:r>
              <a:rPr lang="en-US" dirty="0" smtClean="0"/>
              <a:t>Dominant: The dog competes for the superior position, for the corresponding position of the member in the group (pack).</a:t>
            </a:r>
          </a:p>
          <a:p>
            <a:r>
              <a:rPr lang="en-US" dirty="0" smtClean="0"/>
              <a:t>This form of aggression in the dog includes defending things, food, toys.</a:t>
            </a:r>
          </a:p>
          <a:p>
            <a:r>
              <a:rPr lang="en-US" dirty="0" smtClean="0"/>
              <a:t>A normal dog considers a human in a sense as a member of "its kind" and adapts its behavior accordingly.</a:t>
            </a:r>
          </a:p>
          <a:p>
            <a:r>
              <a:rPr lang="en-US" dirty="0" smtClean="0"/>
              <a:t>It is crucial and necessary that the dog perceives his own man as a superior individual (leader).</a:t>
            </a:r>
          </a:p>
          <a:p>
            <a:r>
              <a:rPr lang="en-US" dirty="0" smtClean="0"/>
              <a:t>If this is not the case, in many cases the risk of socially motivated aggression increases.</a:t>
            </a:r>
          </a:p>
          <a:p>
            <a:r>
              <a:rPr lang="en-US" dirty="0" smtClean="0"/>
              <a:t>Defensive: The dog seeks territorial defense of a certain area or place from foreign dogs or people (defense of a member of their own pack, pups).</a:t>
            </a:r>
          </a:p>
          <a:p>
            <a:r>
              <a:rPr lang="en-US" dirty="0" smtClean="0"/>
              <a:t>The dog feels pain, fear or illness.</a:t>
            </a:r>
          </a:p>
          <a:p>
            <a:r>
              <a:rPr lang="en-US" dirty="0" smtClean="0"/>
              <a:t>Relatively frequent cause of defensive aggressive reaction of the dog is called biting for fear.</a:t>
            </a:r>
          </a:p>
          <a:p>
            <a:r>
              <a:rPr lang="en-US" dirty="0" smtClean="0"/>
              <a:t>A fearful aggressor threatens and bites in an attempt to keep a “supposed or real enemy” at a safe distance (in an attempt to intimidate him or discourage him from intending to contact him).</a:t>
            </a:r>
            <a:endParaRPr lang="cs-CZ" dirty="0" smtClean="0"/>
          </a:p>
        </p:txBody>
      </p:sp>
    </p:spTree>
    <p:extLst>
      <p:ext uri="{BB962C8B-B14F-4D97-AF65-F5344CB8AC3E}">
        <p14:creationId xmlns:p14="http://schemas.microsoft.com/office/powerpoint/2010/main" val="156395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Behavior of a dog that is incorrectly associated with the development of aggression in a dog:</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smtClean="0"/>
              <a:t>Hunting: Behavior that is conditional on intraspecific survival, obtaining territorial, social or other benefits within its own species can be considered as real aggression.</a:t>
            </a:r>
          </a:p>
          <a:p>
            <a:pPr algn="just"/>
            <a:r>
              <a:rPr lang="en-US" dirty="0" smtClean="0"/>
              <a:t>The reason why a dog chasing a hare is not aggression, but a hunting instinct.</a:t>
            </a:r>
          </a:p>
          <a:p>
            <a:pPr algn="just"/>
            <a:r>
              <a:rPr lang="en-US" dirty="0" smtClean="0"/>
              <a:t>The aim of the hunter is not to acquire territory or a higher social status (</a:t>
            </a:r>
            <a:r>
              <a:rPr lang="en-US" dirty="0" err="1" smtClean="0"/>
              <a:t>eg</a:t>
            </a:r>
            <a:r>
              <a:rPr lang="cs-CZ" dirty="0" smtClean="0"/>
              <a:t>.</a:t>
            </a:r>
            <a:r>
              <a:rPr lang="en-US" dirty="0" smtClean="0"/>
              <a:t> for mating and breeding offspring).</a:t>
            </a:r>
          </a:p>
          <a:p>
            <a:pPr algn="just"/>
            <a:r>
              <a:rPr lang="en-US" dirty="0" smtClean="0"/>
              <a:t>The predator must obtain food to survive. Part of the hunting behavior of the dog is an instinctive reaction to the moving object, lurking, chase, catching prey.</a:t>
            </a:r>
          </a:p>
          <a:p>
            <a:pPr algn="just"/>
            <a:r>
              <a:rPr lang="en-US" dirty="0" smtClean="0"/>
              <a:t>The hunting behavior of an untrained dog can not be considered, for example, the pursuit of a cyclist (or a child who runs away from the dog and screams, etc.).</a:t>
            </a:r>
          </a:p>
          <a:p>
            <a:pPr algn="just"/>
            <a:r>
              <a:rPr lang="en-US" dirty="0" smtClean="0"/>
              <a:t>Dog attack in this case is preceded by "disturbance" of safe distance and "escape of the intruder" (cyclist, child, etc. will approach the dog, then move away), it is an attack dog from the social behavior.</a:t>
            </a:r>
          </a:p>
          <a:p>
            <a:pPr algn="just"/>
            <a:r>
              <a:rPr lang="en-US" dirty="0" smtClean="0"/>
              <a:t>To guide and control hunting instinct in the dog leads his training and education.</a:t>
            </a:r>
            <a:endParaRPr lang="cs-CZ" dirty="0"/>
          </a:p>
        </p:txBody>
      </p:sp>
    </p:spTree>
    <p:extLst>
      <p:ext uri="{BB962C8B-B14F-4D97-AF65-F5344CB8AC3E}">
        <p14:creationId xmlns:p14="http://schemas.microsoft.com/office/powerpoint/2010/main" val="368213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Video about dog attacks</a:t>
            </a:r>
            <a:endParaRPr lang="en-US" dirty="0"/>
          </a:p>
        </p:txBody>
      </p:sp>
      <p:sp>
        <p:nvSpPr>
          <p:cNvPr id="3" name="Zástupný symbol pro obsah 2"/>
          <p:cNvSpPr>
            <a:spLocks noGrp="1"/>
          </p:cNvSpPr>
          <p:nvPr>
            <p:ph idx="1"/>
          </p:nvPr>
        </p:nvSpPr>
        <p:spPr/>
        <p:txBody>
          <a:bodyPr/>
          <a:lstStyle/>
          <a:p>
            <a:r>
              <a:rPr lang="cs-CZ" dirty="0">
                <a:hlinkClick r:id="rId2"/>
              </a:rPr>
              <a:t>https://</a:t>
            </a:r>
            <a:r>
              <a:rPr lang="cs-CZ" dirty="0" smtClean="0">
                <a:hlinkClick r:id="rId2"/>
              </a:rPr>
              <a:t>www.youtube.com/watch?v=z-hqv1UC8Q8</a:t>
            </a:r>
            <a:endParaRPr lang="cs-CZ" dirty="0" smtClean="0"/>
          </a:p>
          <a:p>
            <a:endParaRPr lang="cs-CZ" dirty="0"/>
          </a:p>
          <a:p>
            <a:endParaRPr lang="cs-CZ" dirty="0"/>
          </a:p>
        </p:txBody>
      </p:sp>
    </p:spTree>
    <p:extLst>
      <p:ext uri="{BB962C8B-B14F-4D97-AF65-F5344CB8AC3E}">
        <p14:creationId xmlns:p14="http://schemas.microsoft.com/office/powerpoint/2010/main" val="173873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prohibition of breeding selected breeds in EU countries</a:t>
            </a:r>
            <a:endParaRPr lang="en-US" dirty="0"/>
          </a:p>
        </p:txBody>
      </p:sp>
      <p:sp>
        <p:nvSpPr>
          <p:cNvPr id="3" name="Zástupný symbol pro obsah 2"/>
          <p:cNvSpPr>
            <a:spLocks noGrp="1"/>
          </p:cNvSpPr>
          <p:nvPr>
            <p:ph idx="1"/>
          </p:nvPr>
        </p:nvSpPr>
        <p:spPr/>
        <p:txBody>
          <a:bodyPr>
            <a:normAutofit/>
          </a:bodyPr>
          <a:lstStyle/>
          <a:p>
            <a:r>
              <a:rPr lang="en-US" dirty="0" smtClean="0"/>
              <a:t>UK: ban on breeding and arrival with breeds - American Pit Bull Terrier, </a:t>
            </a:r>
            <a:r>
              <a:rPr lang="en-US" dirty="0" err="1" smtClean="0"/>
              <a:t>Dogo</a:t>
            </a:r>
            <a:r>
              <a:rPr lang="en-US" dirty="0" smtClean="0"/>
              <a:t> Argentine, Brazilian Fila, </a:t>
            </a:r>
            <a:r>
              <a:rPr lang="en-US" dirty="0" err="1" smtClean="0"/>
              <a:t>Tosa</a:t>
            </a:r>
            <a:r>
              <a:rPr lang="en-US" dirty="0" smtClean="0"/>
              <a:t> </a:t>
            </a:r>
            <a:r>
              <a:rPr lang="en-US" dirty="0" err="1" smtClean="0"/>
              <a:t>Inu</a:t>
            </a:r>
            <a:endParaRPr lang="en-US" dirty="0" smtClean="0"/>
          </a:p>
          <a:p>
            <a:r>
              <a:rPr lang="en-US" dirty="0" smtClean="0"/>
              <a:t>Poland: since 1998 determines criteria for breeding pit bulls</a:t>
            </a:r>
          </a:p>
          <a:p>
            <a:r>
              <a:rPr lang="en-US" dirty="0" smtClean="0"/>
              <a:t>Germany: strict breeding conditions for 10 breeds</a:t>
            </a:r>
          </a:p>
          <a:p>
            <a:r>
              <a:rPr lang="en-US" dirty="0" smtClean="0"/>
              <a:t>Denmark: prohibition of breeding and displaying 11 breeds</a:t>
            </a:r>
          </a:p>
          <a:p>
            <a:r>
              <a:rPr lang="en-US" dirty="0" smtClean="0"/>
              <a:t>Ukraine: 80 breeds in the list of particularly dangerous breeds</a:t>
            </a:r>
          </a:p>
          <a:p>
            <a:r>
              <a:rPr lang="en-US" dirty="0" smtClean="0"/>
              <a:t>Russia: list of dangerous breeds, Animal Welfare Act</a:t>
            </a:r>
          </a:p>
          <a:p>
            <a:endParaRPr lang="en-US" dirty="0" smtClean="0"/>
          </a:p>
          <a:p>
            <a:r>
              <a:rPr lang="en-US" dirty="0" smtClean="0"/>
              <a:t>In the Czech Republic breeding of dogs is not legally limited or otherwise regulated</a:t>
            </a:r>
            <a:r>
              <a:rPr lang="cs-CZ" dirty="0" smtClean="0"/>
              <a:t>.</a:t>
            </a:r>
            <a:endParaRPr lang="cs-CZ" dirty="0"/>
          </a:p>
          <a:p>
            <a:endParaRPr lang="cs-CZ" dirty="0"/>
          </a:p>
        </p:txBody>
      </p:sp>
    </p:spTree>
    <p:extLst>
      <p:ext uri="{BB962C8B-B14F-4D97-AF65-F5344CB8AC3E}">
        <p14:creationId xmlns:p14="http://schemas.microsoft.com/office/powerpoint/2010/main" val="3321302136"/>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20753</TotalTime>
  <Words>3245</Words>
  <Application>Microsoft Office PowerPoint</Application>
  <PresentationFormat>Širokoúhlá obrazovka</PresentationFormat>
  <Paragraphs>315</Paragraphs>
  <Slides>38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38</vt:i4>
      </vt:variant>
    </vt:vector>
  </HeadingPairs>
  <TitlesOfParts>
    <vt:vector size="43" baseType="lpstr">
      <vt:lpstr>arial</vt:lpstr>
      <vt:lpstr>Calibri</vt:lpstr>
      <vt:lpstr>Calibri Light</vt:lpstr>
      <vt:lpstr>Verdana</vt:lpstr>
      <vt:lpstr>Retrospektiva</vt:lpstr>
      <vt:lpstr>Dog bites injuries to man IVA 3</vt:lpstr>
      <vt:lpstr>The content of presentation</vt:lpstr>
      <vt:lpstr>The dog attacks on man</vt:lpstr>
      <vt:lpstr>The dog attacks on man</vt:lpstr>
      <vt:lpstr>The dog attacks on man</vt:lpstr>
      <vt:lpstr>Types of behavior in a dog that often lead to injury or bite by the dog:</vt:lpstr>
      <vt:lpstr>Behavior of a dog that is incorrectly associated with the development of aggression in a dog:</vt:lpstr>
      <vt:lpstr>Video about dog attacks</vt:lpstr>
      <vt:lpstr>The prohibition of breeding selected breeds in EU countries</vt:lpstr>
      <vt:lpstr>Forensic odontology: Dog bite analysis</vt:lpstr>
      <vt:lpstr>Forensic odontology in practice</vt:lpstr>
      <vt:lpstr>Forensic odontology in practice</vt:lpstr>
      <vt:lpstr>Dog teeth</vt:lpstr>
      <vt:lpstr>Cat and dog teeth charts</vt:lpstr>
      <vt:lpstr>Scale ABFO</vt:lpstr>
      <vt:lpstr>Forensic odontology video</vt:lpstr>
      <vt:lpstr>Bite and punch dog in the Czech Republic</vt:lpstr>
      <vt:lpstr>Prezentace aplikace PowerPoint</vt:lpstr>
      <vt:lpstr>Incidence of dog bites or strikes in the Czech Republic  (2010-2018)</vt:lpstr>
      <vt:lpstr>Age and gender</vt:lpstr>
      <vt:lpstr>Prezentace aplikace PowerPoint</vt:lpstr>
      <vt:lpstr>Prezentace aplikace PowerPoint</vt:lpstr>
      <vt:lpstr>The most common area of ​​injury after a dog bite or impact</vt:lpstr>
      <vt:lpstr>Dog attacks by region in 2010-2018</vt:lpstr>
      <vt:lpstr>Dog attacks by region in 2010-2018</vt:lpstr>
      <vt:lpstr>Dog attacks by region in 2010-2018</vt:lpstr>
      <vt:lpstr>The place of attack</vt:lpstr>
      <vt:lpstr>The place of incident</vt:lpstr>
      <vt:lpstr>The place of the incident</vt:lpstr>
      <vt:lpstr>The place of the incident</vt:lpstr>
      <vt:lpstr>Summary of data results</vt:lpstr>
      <vt:lpstr>Summary of data results</vt:lpstr>
      <vt:lpstr>Prezentace aplikace PowerPoint</vt:lpstr>
      <vt:lpstr>Prevention of dog bite</vt:lpstr>
      <vt:lpstr>Prevention of dog bite</vt:lpstr>
      <vt:lpstr>Children and dogs </vt:lpstr>
      <vt:lpstr>Children and dogs</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 přítel člověka?</dc:title>
  <dc:creator>H18369</dc:creator>
  <cp:lastModifiedBy>DOLEZELOVAP</cp:lastModifiedBy>
  <cp:revision>57</cp:revision>
  <cp:lastPrinted>2019-04-01T07:25:17Z</cp:lastPrinted>
  <dcterms:created xsi:type="dcterms:W3CDTF">2019-03-25T08:32:11Z</dcterms:created>
  <dcterms:modified xsi:type="dcterms:W3CDTF">2019-11-18T12:43:18Z</dcterms:modified>
</cp:coreProperties>
</file>