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84" r:id="rId3"/>
    <p:sldId id="288" r:id="rId4"/>
    <p:sldId id="274" r:id="rId5"/>
    <p:sldId id="275" r:id="rId6"/>
    <p:sldId id="292" r:id="rId7"/>
    <p:sldId id="293" r:id="rId8"/>
    <p:sldId id="276" r:id="rId9"/>
    <p:sldId id="277" r:id="rId10"/>
    <p:sldId id="273" r:id="rId11"/>
    <p:sldId id="278" r:id="rId12"/>
    <p:sldId id="279" r:id="rId13"/>
    <p:sldId id="280" r:id="rId14"/>
    <p:sldId id="281" r:id="rId15"/>
    <p:sldId id="282" r:id="rId16"/>
    <p:sldId id="283" r:id="rId17"/>
    <p:sldId id="286" r:id="rId18"/>
    <p:sldId id="287" r:id="rId19"/>
    <p:sldId id="258" r:id="rId20"/>
    <p:sldId id="257" r:id="rId21"/>
    <p:sldId id="263" r:id="rId22"/>
    <p:sldId id="264" r:id="rId23"/>
    <p:sldId id="259" r:id="rId24"/>
    <p:sldId id="262" r:id="rId25"/>
    <p:sldId id="265" r:id="rId26"/>
    <p:sldId id="266" r:id="rId27"/>
    <p:sldId id="269" r:id="rId28"/>
    <p:sldId id="268" r:id="rId29"/>
    <p:sldId id="270" r:id="rId30"/>
    <p:sldId id="271" r:id="rId31"/>
    <p:sldId id="289" r:id="rId32"/>
    <p:sldId id="290" r:id="rId33"/>
    <p:sldId id="291" r:id="rId34"/>
    <p:sldId id="294" r:id="rId35"/>
    <p:sldId id="295" r:id="rId36"/>
    <p:sldId id="296" r:id="rId37"/>
    <p:sldId id="297" r:id="rId38"/>
    <p:sldId id="298" r:id="rId3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8136" autoAdjust="0"/>
  </p:normalViewPr>
  <p:slideViewPr>
    <p:cSldViewPr snapToGrid="0">
      <p:cViewPr varScale="1">
        <p:scale>
          <a:sx n="91" d="100"/>
          <a:sy n="91" d="100"/>
        </p:scale>
        <p:origin x="11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18369\Downloads\Pomoc%20z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18369\Downloads\Pomoc%20z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18369\Downloads\Pomoc%20z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18369\Downloads\Pomoc%20z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H18369\Downloads\Pomoc%20z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H18369\Downloads\Pomoc%20z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H18369\Downloads\Pomoc%20z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H18369\Downloads\Pomoc%20z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H18369\Downloads\Pomoc%20z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s-CZ" sz="2000" dirty="0" smtClean="0"/>
              <a:t>Počet</a:t>
            </a:r>
            <a:r>
              <a:rPr lang="cs-CZ" sz="2000" baseline="0" dirty="0" smtClean="0"/>
              <a:t> ambulantních ošetření ve věkových kategoriích napadených v ČR v letech 2010-2018</a:t>
            </a:r>
            <a:endParaRPr lang="cs-CZ" sz="20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spPr>
            <a:solidFill>
              <a:schemeClr val="accent1"/>
            </a:solidFill>
            <a:ln>
              <a:noFill/>
            </a:ln>
            <a:effectLst/>
          </c:spPr>
          <c:invertIfNegative val="0"/>
          <c:cat>
            <c:strRef>
              <c:f>'[Pomoc z2.xlsx]Věk'!$A$5:$A$22</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c:v>
                </c:pt>
              </c:strCache>
            </c:strRef>
          </c:cat>
          <c:val>
            <c:numRef>
              <c:f>'[Pomoc z2.xlsx]Věk'!$B$5:$B$22</c:f>
              <c:numCache>
                <c:formatCode>#,##0</c:formatCode>
                <c:ptCount val="18"/>
                <c:pt idx="0">
                  <c:v>37934</c:v>
                </c:pt>
                <c:pt idx="1">
                  <c:v>40101</c:v>
                </c:pt>
                <c:pt idx="2">
                  <c:v>36270</c:v>
                </c:pt>
                <c:pt idx="3">
                  <c:v>21673</c:v>
                </c:pt>
                <c:pt idx="4">
                  <c:v>28460</c:v>
                </c:pt>
                <c:pt idx="5">
                  <c:v>34967</c:v>
                </c:pt>
                <c:pt idx="6">
                  <c:v>36658</c:v>
                </c:pt>
                <c:pt idx="7">
                  <c:v>37836</c:v>
                </c:pt>
                <c:pt idx="8">
                  <c:v>32136</c:v>
                </c:pt>
                <c:pt idx="9">
                  <c:v>29313</c:v>
                </c:pt>
                <c:pt idx="10">
                  <c:v>28898</c:v>
                </c:pt>
                <c:pt idx="11">
                  <c:v>32717</c:v>
                </c:pt>
                <c:pt idx="12">
                  <c:v>34223</c:v>
                </c:pt>
                <c:pt idx="13">
                  <c:v>31287</c:v>
                </c:pt>
                <c:pt idx="14">
                  <c:v>22692</c:v>
                </c:pt>
                <c:pt idx="15">
                  <c:v>14306</c:v>
                </c:pt>
                <c:pt idx="16">
                  <c:v>8576</c:v>
                </c:pt>
                <c:pt idx="17">
                  <c:v>4276</c:v>
                </c:pt>
              </c:numCache>
            </c:numRef>
          </c:val>
          <c:extLst xmlns:c16r2="http://schemas.microsoft.com/office/drawing/2015/06/chart">
            <c:ext xmlns:c16="http://schemas.microsoft.com/office/drawing/2014/chart" uri="{C3380CC4-5D6E-409C-BE32-E72D297353CC}">
              <c16:uniqueId val="{00000000-47AB-4274-8777-3261B7854722}"/>
            </c:ext>
          </c:extLst>
        </c:ser>
        <c:ser>
          <c:idx val="1"/>
          <c:order val="1"/>
          <c:spPr>
            <a:solidFill>
              <a:schemeClr val="accent2"/>
            </a:solidFill>
            <a:ln>
              <a:noFill/>
            </a:ln>
            <a:effectLst/>
          </c:spPr>
          <c:invertIfNegative val="0"/>
          <c:cat>
            <c:strRef>
              <c:f>'[Pomoc z2.xlsx]Věk'!$A$5:$A$22</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c:v>
                </c:pt>
              </c:strCache>
            </c:strRef>
          </c:cat>
          <c:val>
            <c:numRef>
              <c:f>'[Pomoc z2.xlsx]Věk'!$C$5:$C$22</c:f>
              <c:numCache>
                <c:formatCode>#,##0</c:formatCode>
                <c:ptCount val="18"/>
                <c:pt idx="0">
                  <c:v>33585</c:v>
                </c:pt>
                <c:pt idx="1">
                  <c:v>41851</c:v>
                </c:pt>
                <c:pt idx="2">
                  <c:v>30976</c:v>
                </c:pt>
                <c:pt idx="3">
                  <c:v>27036</c:v>
                </c:pt>
                <c:pt idx="4">
                  <c:v>34890</c:v>
                </c:pt>
                <c:pt idx="5">
                  <c:v>36480</c:v>
                </c:pt>
                <c:pt idx="6">
                  <c:v>30908</c:v>
                </c:pt>
                <c:pt idx="7">
                  <c:v>33223</c:v>
                </c:pt>
                <c:pt idx="8">
                  <c:v>36819</c:v>
                </c:pt>
                <c:pt idx="9">
                  <c:v>39477</c:v>
                </c:pt>
                <c:pt idx="10">
                  <c:v>39154</c:v>
                </c:pt>
                <c:pt idx="11">
                  <c:v>40835</c:v>
                </c:pt>
                <c:pt idx="12">
                  <c:v>42852</c:v>
                </c:pt>
                <c:pt idx="13">
                  <c:v>37780</c:v>
                </c:pt>
                <c:pt idx="14">
                  <c:v>31895</c:v>
                </c:pt>
                <c:pt idx="15">
                  <c:v>22878</c:v>
                </c:pt>
                <c:pt idx="16">
                  <c:v>16168</c:v>
                </c:pt>
                <c:pt idx="17">
                  <c:v>10172</c:v>
                </c:pt>
              </c:numCache>
            </c:numRef>
          </c:val>
          <c:extLst xmlns:c16r2="http://schemas.microsoft.com/office/drawing/2015/06/chart">
            <c:ext xmlns:c16="http://schemas.microsoft.com/office/drawing/2014/chart" uri="{C3380CC4-5D6E-409C-BE32-E72D297353CC}">
              <c16:uniqueId val="{00000001-47AB-4274-8777-3261B7854722}"/>
            </c:ext>
          </c:extLst>
        </c:ser>
        <c:dLbls>
          <c:showLegendKey val="0"/>
          <c:showVal val="0"/>
          <c:showCatName val="0"/>
          <c:showSerName val="0"/>
          <c:showPercent val="0"/>
          <c:showBubbleSize val="0"/>
        </c:dLbls>
        <c:gapWidth val="219"/>
        <c:overlap val="-27"/>
        <c:axId val="144450600"/>
        <c:axId val="145469912"/>
      </c:barChart>
      <c:catAx>
        <c:axId val="144450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5469912"/>
        <c:crosses val="autoZero"/>
        <c:auto val="1"/>
        <c:lblAlgn val="ctr"/>
        <c:lblOffset val="100"/>
        <c:noMultiLvlLbl val="0"/>
      </c:catAx>
      <c:valAx>
        <c:axId val="145469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44506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s-CZ" sz="2000" baseline="0" dirty="0" smtClean="0"/>
              <a:t>Počet hospitalizací ve v</a:t>
            </a:r>
            <a:r>
              <a:rPr lang="cs-CZ" sz="2000" dirty="0" smtClean="0"/>
              <a:t>ěkových</a:t>
            </a:r>
            <a:r>
              <a:rPr lang="cs-CZ" sz="2000" baseline="0" dirty="0" smtClean="0"/>
              <a:t> kategoriích napadených v období 2010-2018 v ČR</a:t>
            </a:r>
            <a:endParaRPr lang="cs-CZ" sz="20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'[Pomoc z2.xlsx]Věk'!$B$26:$B$28</c:f>
              <c:strCache>
                <c:ptCount val="3"/>
                <c:pt idx="0">
                  <c:v>Hospitalizace - W54</c:v>
                </c:pt>
                <c:pt idx="1">
                  <c:v>Počet</c:v>
                </c:pt>
                <c:pt idx="2">
                  <c:v>M</c:v>
                </c:pt>
              </c:strCache>
            </c:strRef>
          </c:tx>
          <c:spPr>
            <a:solidFill>
              <a:schemeClr val="accent1"/>
            </a:solidFill>
            <a:ln>
              <a:noFill/>
            </a:ln>
            <a:effectLst/>
          </c:spPr>
          <c:invertIfNegative val="0"/>
          <c:cat>
            <c:strRef>
              <c:f>'[Pomoc z2.xlsx]Věk'!$A$29:$A$46</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c:v>
                </c:pt>
              </c:strCache>
            </c:strRef>
          </c:cat>
          <c:val>
            <c:numRef>
              <c:f>'[Pomoc z2.xlsx]Věk'!$B$29:$B$46</c:f>
              <c:numCache>
                <c:formatCode>#,##0</c:formatCode>
                <c:ptCount val="18"/>
                <c:pt idx="0">
                  <c:v>3701</c:v>
                </c:pt>
                <c:pt idx="1">
                  <c:v>2480</c:v>
                </c:pt>
                <c:pt idx="2">
                  <c:v>1350</c:v>
                </c:pt>
                <c:pt idx="3">
                  <c:v>401</c:v>
                </c:pt>
                <c:pt idx="4">
                  <c:v>337</c:v>
                </c:pt>
                <c:pt idx="5">
                  <c:v>702</c:v>
                </c:pt>
                <c:pt idx="6">
                  <c:v>850</c:v>
                </c:pt>
                <c:pt idx="7">
                  <c:v>798</c:v>
                </c:pt>
                <c:pt idx="8">
                  <c:v>510</c:v>
                </c:pt>
                <c:pt idx="9">
                  <c:v>633</c:v>
                </c:pt>
                <c:pt idx="10">
                  <c:v>613</c:v>
                </c:pt>
                <c:pt idx="11">
                  <c:v>700</c:v>
                </c:pt>
                <c:pt idx="12">
                  <c:v>739</c:v>
                </c:pt>
                <c:pt idx="13">
                  <c:v>584</c:v>
                </c:pt>
                <c:pt idx="14">
                  <c:v>392</c:v>
                </c:pt>
                <c:pt idx="15">
                  <c:v>495</c:v>
                </c:pt>
                <c:pt idx="16">
                  <c:v>255</c:v>
                </c:pt>
                <c:pt idx="17">
                  <c:v>87</c:v>
                </c:pt>
              </c:numCache>
            </c:numRef>
          </c:val>
          <c:extLst xmlns:c16r2="http://schemas.microsoft.com/office/drawing/2015/06/chart">
            <c:ext xmlns:c16="http://schemas.microsoft.com/office/drawing/2014/chart" uri="{C3380CC4-5D6E-409C-BE32-E72D297353CC}">
              <c16:uniqueId val="{00000000-E34C-4F90-9666-F71A15F65F24}"/>
            </c:ext>
          </c:extLst>
        </c:ser>
        <c:ser>
          <c:idx val="1"/>
          <c:order val="1"/>
          <c:tx>
            <c:strRef>
              <c:f>'[Pomoc z2.xlsx]Věk'!$C$26:$C$28</c:f>
              <c:strCache>
                <c:ptCount val="3"/>
                <c:pt idx="0">
                  <c:v>Hospitalizace - W54</c:v>
                </c:pt>
                <c:pt idx="1">
                  <c:v>Počet</c:v>
                </c:pt>
                <c:pt idx="2">
                  <c:v>Z</c:v>
                </c:pt>
              </c:strCache>
            </c:strRef>
          </c:tx>
          <c:spPr>
            <a:solidFill>
              <a:schemeClr val="accent2"/>
            </a:solidFill>
            <a:ln>
              <a:noFill/>
            </a:ln>
            <a:effectLst/>
          </c:spPr>
          <c:invertIfNegative val="0"/>
          <c:cat>
            <c:strRef>
              <c:f>'[Pomoc z2.xlsx]Věk'!$A$29:$A$46</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c:v>
                </c:pt>
              </c:strCache>
            </c:strRef>
          </c:cat>
          <c:val>
            <c:numRef>
              <c:f>'[Pomoc z2.xlsx]Věk'!$C$29:$C$46</c:f>
              <c:numCache>
                <c:formatCode>#,##0</c:formatCode>
                <c:ptCount val="18"/>
                <c:pt idx="0">
                  <c:v>3467</c:v>
                </c:pt>
                <c:pt idx="1">
                  <c:v>3053</c:v>
                </c:pt>
                <c:pt idx="2">
                  <c:v>1001</c:v>
                </c:pt>
                <c:pt idx="3">
                  <c:v>541</c:v>
                </c:pt>
                <c:pt idx="4">
                  <c:v>549</c:v>
                </c:pt>
                <c:pt idx="5">
                  <c:v>787</c:v>
                </c:pt>
                <c:pt idx="6">
                  <c:v>545</c:v>
                </c:pt>
                <c:pt idx="7">
                  <c:v>545</c:v>
                </c:pt>
                <c:pt idx="8">
                  <c:v>763</c:v>
                </c:pt>
                <c:pt idx="9">
                  <c:v>699</c:v>
                </c:pt>
                <c:pt idx="10">
                  <c:v>863</c:v>
                </c:pt>
                <c:pt idx="11">
                  <c:v>943</c:v>
                </c:pt>
                <c:pt idx="12">
                  <c:v>811</c:v>
                </c:pt>
                <c:pt idx="13">
                  <c:v>1214</c:v>
                </c:pt>
                <c:pt idx="14">
                  <c:v>874</c:v>
                </c:pt>
                <c:pt idx="15">
                  <c:v>613</c:v>
                </c:pt>
                <c:pt idx="16">
                  <c:v>565</c:v>
                </c:pt>
                <c:pt idx="17">
                  <c:v>676</c:v>
                </c:pt>
              </c:numCache>
            </c:numRef>
          </c:val>
          <c:extLst xmlns:c16r2="http://schemas.microsoft.com/office/drawing/2015/06/chart">
            <c:ext xmlns:c16="http://schemas.microsoft.com/office/drawing/2014/chart" uri="{C3380CC4-5D6E-409C-BE32-E72D297353CC}">
              <c16:uniqueId val="{00000001-E34C-4F90-9666-F71A15F65F24}"/>
            </c:ext>
          </c:extLst>
        </c:ser>
        <c:dLbls>
          <c:showLegendKey val="0"/>
          <c:showVal val="0"/>
          <c:showCatName val="0"/>
          <c:showSerName val="0"/>
          <c:showPercent val="0"/>
          <c:showBubbleSize val="0"/>
        </c:dLbls>
        <c:gapWidth val="219"/>
        <c:overlap val="-27"/>
        <c:axId val="145471088"/>
        <c:axId val="145471480"/>
      </c:barChart>
      <c:catAx>
        <c:axId val="14547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5471480"/>
        <c:crosses val="autoZero"/>
        <c:auto val="1"/>
        <c:lblAlgn val="ctr"/>
        <c:lblOffset val="100"/>
        <c:noMultiLvlLbl val="0"/>
      </c:catAx>
      <c:valAx>
        <c:axId val="1454714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54710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s-CZ" sz="2000" dirty="0" smtClean="0"/>
              <a:t>Počet</a:t>
            </a:r>
            <a:r>
              <a:rPr lang="cs-CZ" sz="2000" baseline="0" dirty="0" smtClean="0"/>
              <a:t> zemřelých ve věkových kategoriích po kousnutí či úderu psem v období 2010-2018 v ČR</a:t>
            </a:r>
            <a:endParaRPr lang="cs-CZ" sz="20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'[Pomoc z2.xlsx]Věk'!$B$50:$B$52</c:f>
              <c:strCache>
                <c:ptCount val="3"/>
                <c:pt idx="0">
                  <c:v>Úmrtí - 54</c:v>
                </c:pt>
                <c:pt idx="1">
                  <c:v>Počet</c:v>
                </c:pt>
                <c:pt idx="2">
                  <c:v>M</c:v>
                </c:pt>
              </c:strCache>
            </c:strRef>
          </c:tx>
          <c:spPr>
            <a:solidFill>
              <a:schemeClr val="accent1"/>
            </a:solidFill>
            <a:ln>
              <a:noFill/>
            </a:ln>
            <a:effectLst/>
          </c:spPr>
          <c:invertIfNegative val="0"/>
          <c:cat>
            <c:strRef>
              <c:f>'[Pomoc z2.xlsx]Věk'!$A$53:$A$70</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c:v>
                </c:pt>
              </c:strCache>
            </c:strRef>
          </c:cat>
          <c:val>
            <c:numRef>
              <c:f>'[Pomoc z2.xlsx]Věk'!$B$53:$B$70</c:f>
              <c:numCache>
                <c:formatCode>#,##0</c:formatCode>
                <c:ptCount val="18"/>
                <c:pt idx="0">
                  <c:v>2</c:v>
                </c:pt>
                <c:pt idx="1">
                  <c:v>1</c:v>
                </c:pt>
                <c:pt idx="2">
                  <c:v>0</c:v>
                </c:pt>
                <c:pt idx="3">
                  <c:v>0</c:v>
                </c:pt>
                <c:pt idx="4">
                  <c:v>0</c:v>
                </c:pt>
                <c:pt idx="5">
                  <c:v>0</c:v>
                </c:pt>
                <c:pt idx="6">
                  <c:v>1</c:v>
                </c:pt>
                <c:pt idx="7">
                  <c:v>0</c:v>
                </c:pt>
                <c:pt idx="8">
                  <c:v>0</c:v>
                </c:pt>
                <c:pt idx="9">
                  <c:v>0</c:v>
                </c:pt>
                <c:pt idx="10">
                  <c:v>1</c:v>
                </c:pt>
                <c:pt idx="11">
                  <c:v>0</c:v>
                </c:pt>
                <c:pt idx="12">
                  <c:v>0</c:v>
                </c:pt>
                <c:pt idx="13">
                  <c:v>0</c:v>
                </c:pt>
                <c:pt idx="14">
                  <c:v>0</c:v>
                </c:pt>
                <c:pt idx="15">
                  <c:v>0</c:v>
                </c:pt>
                <c:pt idx="16">
                  <c:v>0</c:v>
                </c:pt>
                <c:pt idx="17">
                  <c:v>0</c:v>
                </c:pt>
              </c:numCache>
            </c:numRef>
          </c:val>
          <c:extLst xmlns:c16r2="http://schemas.microsoft.com/office/drawing/2015/06/chart">
            <c:ext xmlns:c16="http://schemas.microsoft.com/office/drawing/2014/chart" uri="{C3380CC4-5D6E-409C-BE32-E72D297353CC}">
              <c16:uniqueId val="{00000000-8EB2-4AB4-99F2-A2A9545BD528}"/>
            </c:ext>
          </c:extLst>
        </c:ser>
        <c:ser>
          <c:idx val="1"/>
          <c:order val="1"/>
          <c:tx>
            <c:strRef>
              <c:f>'[Pomoc z2.xlsx]Věk'!$C$50:$C$52</c:f>
              <c:strCache>
                <c:ptCount val="3"/>
                <c:pt idx="0">
                  <c:v>Úmrtí - 54</c:v>
                </c:pt>
                <c:pt idx="1">
                  <c:v>Počet</c:v>
                </c:pt>
                <c:pt idx="2">
                  <c:v>Z</c:v>
                </c:pt>
              </c:strCache>
            </c:strRef>
          </c:tx>
          <c:spPr>
            <a:solidFill>
              <a:schemeClr val="accent2"/>
            </a:solidFill>
            <a:ln>
              <a:noFill/>
            </a:ln>
            <a:effectLst/>
          </c:spPr>
          <c:invertIfNegative val="0"/>
          <c:cat>
            <c:strRef>
              <c:f>'[Pomoc z2.xlsx]Věk'!$A$53:$A$70</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c:v>
                </c:pt>
              </c:strCache>
            </c:strRef>
          </c:cat>
          <c:val>
            <c:numRef>
              <c:f>'[Pomoc z2.xlsx]Věk'!$C$53:$C$70</c:f>
              <c:numCache>
                <c:formatCode>#,##0</c:formatCode>
                <c:ptCount val="18"/>
                <c:pt idx="0">
                  <c:v>0</c:v>
                </c:pt>
                <c:pt idx="1">
                  <c:v>0</c:v>
                </c:pt>
                <c:pt idx="2">
                  <c:v>0</c:v>
                </c:pt>
                <c:pt idx="3">
                  <c:v>0</c:v>
                </c:pt>
                <c:pt idx="4">
                  <c:v>0</c:v>
                </c:pt>
                <c:pt idx="5">
                  <c:v>0</c:v>
                </c:pt>
                <c:pt idx="6">
                  <c:v>0</c:v>
                </c:pt>
                <c:pt idx="7">
                  <c:v>0</c:v>
                </c:pt>
                <c:pt idx="8">
                  <c:v>0</c:v>
                </c:pt>
                <c:pt idx="9">
                  <c:v>0</c:v>
                </c:pt>
                <c:pt idx="10">
                  <c:v>0</c:v>
                </c:pt>
                <c:pt idx="11">
                  <c:v>1</c:v>
                </c:pt>
                <c:pt idx="12">
                  <c:v>1</c:v>
                </c:pt>
                <c:pt idx="13">
                  <c:v>0</c:v>
                </c:pt>
                <c:pt idx="14">
                  <c:v>0</c:v>
                </c:pt>
                <c:pt idx="15">
                  <c:v>0</c:v>
                </c:pt>
                <c:pt idx="16">
                  <c:v>1</c:v>
                </c:pt>
                <c:pt idx="17">
                  <c:v>0</c:v>
                </c:pt>
              </c:numCache>
            </c:numRef>
          </c:val>
          <c:extLst xmlns:c16r2="http://schemas.microsoft.com/office/drawing/2015/06/chart">
            <c:ext xmlns:c16="http://schemas.microsoft.com/office/drawing/2014/chart" uri="{C3380CC4-5D6E-409C-BE32-E72D297353CC}">
              <c16:uniqueId val="{00000001-8EB2-4AB4-99F2-A2A9545BD528}"/>
            </c:ext>
          </c:extLst>
        </c:ser>
        <c:dLbls>
          <c:showLegendKey val="0"/>
          <c:showVal val="0"/>
          <c:showCatName val="0"/>
          <c:showSerName val="0"/>
          <c:showPercent val="0"/>
          <c:showBubbleSize val="0"/>
        </c:dLbls>
        <c:gapWidth val="219"/>
        <c:overlap val="-27"/>
        <c:axId val="145472264"/>
        <c:axId val="145472656"/>
      </c:barChart>
      <c:catAx>
        <c:axId val="145472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5472656"/>
        <c:crosses val="autoZero"/>
        <c:auto val="1"/>
        <c:lblAlgn val="ctr"/>
        <c:lblOffset val="100"/>
        <c:noMultiLvlLbl val="0"/>
      </c:catAx>
      <c:valAx>
        <c:axId val="1454726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5472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s-CZ" sz="2000" noProof="0" dirty="0" smtClean="0"/>
              <a:t>Počet</a:t>
            </a:r>
            <a:r>
              <a:rPr lang="cs-CZ" sz="2000" dirty="0" smtClean="0"/>
              <a:t> ambulantních ošetření po kousnutí</a:t>
            </a:r>
            <a:r>
              <a:rPr lang="cs-CZ" sz="2000" baseline="0" dirty="0" smtClean="0"/>
              <a:t>  či úderu psem </a:t>
            </a:r>
            <a:r>
              <a:rPr lang="cs-CZ" sz="2000" dirty="0" smtClean="0"/>
              <a:t>v jednotlivých krajích v období 2010-2018</a:t>
            </a:r>
            <a:endParaRPr lang="en-US" sz="20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'[Pomoc z2.xlsx]Kraj'!$B$2:$B$3</c:f>
              <c:strCache>
                <c:ptCount val="2"/>
                <c:pt idx="0">
                  <c:v>Ambulance - W54</c:v>
                </c:pt>
                <c:pt idx="1">
                  <c:v>Počet</c:v>
                </c:pt>
              </c:strCache>
            </c:strRef>
          </c:tx>
          <c:spPr>
            <a:solidFill>
              <a:schemeClr val="accent1"/>
            </a:solidFill>
            <a:ln>
              <a:noFill/>
            </a:ln>
            <a:effectLst/>
          </c:spPr>
          <c:invertIfNegative val="0"/>
          <c:cat>
            <c:strRef>
              <c:f>'[Pomoc z2.xlsx]Kraj'!$A$4:$A$18</c:f>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f>'[Pomoc z2.xlsx]Kraj'!$B$4:$B$18</c:f>
              <c:numCache>
                <c:formatCode>#,##0</c:formatCode>
                <c:ptCount val="15"/>
                <c:pt idx="0">
                  <c:v>14990</c:v>
                </c:pt>
                <c:pt idx="1">
                  <c:v>92519</c:v>
                </c:pt>
                <c:pt idx="2">
                  <c:v>87535</c:v>
                </c:pt>
                <c:pt idx="3">
                  <c:v>17505</c:v>
                </c:pt>
                <c:pt idx="4">
                  <c:v>47070</c:v>
                </c:pt>
                <c:pt idx="5">
                  <c:v>13432</c:v>
                </c:pt>
                <c:pt idx="6">
                  <c:v>136032</c:v>
                </c:pt>
                <c:pt idx="7">
                  <c:v>63630</c:v>
                </c:pt>
                <c:pt idx="8">
                  <c:v>31976</c:v>
                </c:pt>
                <c:pt idx="9">
                  <c:v>85883</c:v>
                </c:pt>
                <c:pt idx="10">
                  <c:v>320292</c:v>
                </c:pt>
                <c:pt idx="11">
                  <c:v>121786</c:v>
                </c:pt>
                <c:pt idx="12">
                  <c:v>33700</c:v>
                </c:pt>
                <c:pt idx="13">
                  <c:v>32164</c:v>
                </c:pt>
                <c:pt idx="14">
                  <c:v>788</c:v>
                </c:pt>
              </c:numCache>
            </c:numRef>
          </c:val>
          <c:extLst xmlns:c16r2="http://schemas.microsoft.com/office/drawing/2015/06/chart">
            <c:ext xmlns:c16="http://schemas.microsoft.com/office/drawing/2014/chart" uri="{C3380CC4-5D6E-409C-BE32-E72D297353CC}">
              <c16:uniqueId val="{00000000-F1BE-4A94-976E-D85D434D3970}"/>
            </c:ext>
          </c:extLst>
        </c:ser>
        <c:dLbls>
          <c:showLegendKey val="0"/>
          <c:showVal val="0"/>
          <c:showCatName val="0"/>
          <c:showSerName val="0"/>
          <c:showPercent val="0"/>
          <c:showBubbleSize val="0"/>
        </c:dLbls>
        <c:gapWidth val="219"/>
        <c:overlap val="-27"/>
        <c:axId val="145473440"/>
        <c:axId val="146003696"/>
      </c:barChart>
      <c:catAx>
        <c:axId val="14547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6003696"/>
        <c:crosses val="autoZero"/>
        <c:auto val="1"/>
        <c:lblAlgn val="ctr"/>
        <c:lblOffset val="100"/>
        <c:noMultiLvlLbl val="0"/>
      </c:catAx>
      <c:valAx>
        <c:axId val="146003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5473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cs-CZ" sz="2000" dirty="0" smtClean="0"/>
              <a:t>Počet hospitalizací po kousnutí či úderu psem v jednotlivých</a:t>
            </a:r>
            <a:r>
              <a:rPr lang="cs-CZ" sz="2000" baseline="0" dirty="0" smtClean="0"/>
              <a:t> krajích v období 2010-2018</a:t>
            </a:r>
            <a:endParaRPr lang="cs-CZ" sz="2000" dirty="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1"/>
          <c:order val="1"/>
          <c:tx>
            <c:strRef>
              <c:f>'[Pomoc z2.xlsx]Kraj'!$C$2:$C$3</c:f>
              <c:strCache>
                <c:ptCount val="2"/>
                <c:pt idx="0">
                  <c:v>Hospitalizace - W54</c:v>
                </c:pt>
                <c:pt idx="1">
                  <c:v>Počet</c:v>
                </c:pt>
              </c:strCache>
            </c:strRef>
          </c:tx>
          <c:spPr>
            <a:solidFill>
              <a:schemeClr val="accent2"/>
            </a:solidFill>
            <a:ln>
              <a:noFill/>
            </a:ln>
            <a:effectLst/>
          </c:spPr>
          <c:invertIfNegative val="0"/>
          <c:cat>
            <c:strRef>
              <c:f>'[Pomoc z2.xlsx]Kraj'!$A$4:$A$19</c:f>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f>'[Pomoc z2.xlsx]Kraj'!$C$4:$C$19</c:f>
              <c:numCache>
                <c:formatCode>#,##0</c:formatCode>
                <c:ptCount val="16"/>
                <c:pt idx="0">
                  <c:v>584</c:v>
                </c:pt>
                <c:pt idx="1">
                  <c:v>3024</c:v>
                </c:pt>
                <c:pt idx="2">
                  <c:v>4473</c:v>
                </c:pt>
                <c:pt idx="3">
                  <c:v>378</c:v>
                </c:pt>
                <c:pt idx="4">
                  <c:v>1465</c:v>
                </c:pt>
                <c:pt idx="5">
                  <c:v>620</c:v>
                </c:pt>
                <c:pt idx="6">
                  <c:v>2490</c:v>
                </c:pt>
                <c:pt idx="7">
                  <c:v>1375</c:v>
                </c:pt>
                <c:pt idx="8">
                  <c:v>1144</c:v>
                </c:pt>
                <c:pt idx="9">
                  <c:v>1974</c:v>
                </c:pt>
                <c:pt idx="10">
                  <c:v>10512</c:v>
                </c:pt>
                <c:pt idx="11">
                  <c:v>3738</c:v>
                </c:pt>
                <c:pt idx="12">
                  <c:v>1445</c:v>
                </c:pt>
                <c:pt idx="13">
                  <c:v>884</c:v>
                </c:pt>
                <c:pt idx="14">
                  <c:v>30</c:v>
                </c:pt>
              </c:numCache>
            </c:numRef>
          </c:val>
          <c:extLst xmlns:c16r2="http://schemas.microsoft.com/office/drawing/2015/06/chart">
            <c:ext xmlns:c16="http://schemas.microsoft.com/office/drawing/2014/chart" uri="{C3380CC4-5D6E-409C-BE32-E72D297353CC}">
              <c16:uniqueId val="{00000000-E415-4DCB-98EF-CE80B445D3C9}"/>
            </c:ext>
          </c:extLst>
        </c:ser>
        <c:dLbls>
          <c:showLegendKey val="0"/>
          <c:showVal val="0"/>
          <c:showCatName val="0"/>
          <c:showSerName val="0"/>
          <c:showPercent val="0"/>
          <c:showBubbleSize val="0"/>
        </c:dLbls>
        <c:gapWidth val="219"/>
        <c:overlap val="-27"/>
        <c:axId val="146004480"/>
        <c:axId val="146004872"/>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'[Pomoc z2.xlsx]Kraj'!$B$2:$B$3</c15:sqref>
                        </c15:formulaRef>
                      </c:ext>
                    </c:extLst>
                    <c:strCache>
                      <c:ptCount val="2"/>
                      <c:pt idx="0">
                        <c:v>Kraj</c:v>
                      </c:pt>
                      <c:pt idx="1">
                        <c:v> </c:v>
                      </c:pt>
                    </c:strCache>
                  </c:strRef>
                </c:tx>
                <c:spPr>
                  <a:solidFill>
                    <a:schemeClr val="accent1"/>
                  </a:solidFill>
                  <a:ln>
                    <a:noFill/>
                  </a:ln>
                  <a:effectLst/>
                </c:spPr>
                <c:invertIfNegative val="0"/>
                <c:cat>
                  <c:strRef>
                    <c:extLst xmlns:c16r2="http://schemas.microsoft.com/office/drawing/2015/06/chart">
                      <c:ext uri="{02D57815-91ED-43cb-92C2-25804820EDAC}">
                        <c15:formulaRef>
                          <c15:sqref>'[Pomoc z2.xlsx]Kraj'!$A$4:$A$19</c15:sqref>
                        </c15:formulaRef>
                      </c:ext>
                    </c:extLst>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extLst xmlns:c16r2="http://schemas.microsoft.com/office/drawing/2015/06/chart">
                      <c:ext uri="{02D57815-91ED-43cb-92C2-25804820EDAC}">
                        <c15:formulaRef>
                          <c15:sqref>'[Pomoc z2.xlsx]Kraj'!$B$4:$B$19</c15:sqref>
                        </c15:formulaRef>
                      </c:ext>
                    </c:extLst>
                    <c:numCache>
                      <c:formatCode>General</c:formatCode>
                      <c:ptCount val="16"/>
                    </c:numCache>
                  </c:numRef>
                </c:val>
                <c:extLst xmlns:c16r2="http://schemas.microsoft.com/office/drawing/2015/06/chart">
                  <c:ext xmlns:c16="http://schemas.microsoft.com/office/drawing/2014/chart" uri="{C3380CC4-5D6E-409C-BE32-E72D297353CC}">
                    <c16:uniqueId val="{00000001-E415-4DCB-98EF-CE80B445D3C9}"/>
                  </c:ext>
                </c:extLst>
              </c15:ser>
            </c15:filteredBarSeries>
          </c:ext>
        </c:extLst>
      </c:barChart>
      <c:catAx>
        <c:axId val="14600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6004872"/>
        <c:crosses val="autoZero"/>
        <c:auto val="1"/>
        <c:lblAlgn val="ctr"/>
        <c:lblOffset val="100"/>
        <c:noMultiLvlLbl val="0"/>
      </c:catAx>
      <c:valAx>
        <c:axId val="1460048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6004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cs-CZ" sz="2400" dirty="0" smtClean="0"/>
              <a:t>Počet</a:t>
            </a:r>
            <a:r>
              <a:rPr lang="cs-CZ" sz="2400" baseline="0" dirty="0" smtClean="0"/>
              <a:t> úmrtí v jednotlivých krajích po kousnutí či úderu psem v období 2010-2018</a:t>
            </a:r>
            <a:endParaRPr lang="cs-CZ" sz="2400" dirty="0"/>
          </a:p>
        </c:rich>
      </c:tx>
      <c:layout>
        <c:manualLayout>
          <c:xMode val="edge"/>
          <c:yMode val="edge"/>
          <c:x val="0.11366868389378813"/>
          <c:y val="3.3457944417660528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2"/>
          <c:order val="2"/>
          <c:tx>
            <c:strRef>
              <c:f>'[Pomoc z2.xlsx]Kraj'!$D$2:$D$3</c:f>
              <c:strCache>
                <c:ptCount val="2"/>
                <c:pt idx="0">
                  <c:v>Úmrtí - 54</c:v>
                </c:pt>
                <c:pt idx="1">
                  <c:v>Počet</c:v>
                </c:pt>
              </c:strCache>
            </c:strRef>
          </c:tx>
          <c:spPr>
            <a:solidFill>
              <a:schemeClr val="accent3"/>
            </a:solidFill>
            <a:ln>
              <a:noFill/>
            </a:ln>
            <a:effectLst/>
          </c:spPr>
          <c:invertIfNegative val="0"/>
          <c:cat>
            <c:strRef>
              <c:f>'[Pomoc z2.xlsx]Kraj'!$A$4:$A$19</c:f>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f>'[Pomoc z2.xlsx]Kraj'!$D$4:$D$19</c:f>
              <c:numCache>
                <c:formatCode>#,##0</c:formatCode>
                <c:ptCount val="16"/>
                <c:pt idx="0">
                  <c:v>0</c:v>
                </c:pt>
                <c:pt idx="1">
                  <c:v>0</c:v>
                </c:pt>
                <c:pt idx="2">
                  <c:v>1</c:v>
                </c:pt>
                <c:pt idx="3">
                  <c:v>0</c:v>
                </c:pt>
                <c:pt idx="4">
                  <c:v>2</c:v>
                </c:pt>
                <c:pt idx="5">
                  <c:v>0</c:v>
                </c:pt>
                <c:pt idx="6">
                  <c:v>1</c:v>
                </c:pt>
                <c:pt idx="7">
                  <c:v>2</c:v>
                </c:pt>
                <c:pt idx="8">
                  <c:v>0</c:v>
                </c:pt>
                <c:pt idx="9">
                  <c:v>0</c:v>
                </c:pt>
                <c:pt idx="10">
                  <c:v>0</c:v>
                </c:pt>
                <c:pt idx="11">
                  <c:v>2</c:v>
                </c:pt>
                <c:pt idx="12">
                  <c:v>0</c:v>
                </c:pt>
                <c:pt idx="13">
                  <c:v>0</c:v>
                </c:pt>
                <c:pt idx="14">
                  <c:v>0</c:v>
                </c:pt>
              </c:numCache>
            </c:numRef>
          </c:val>
          <c:extLst xmlns:c16r2="http://schemas.microsoft.com/office/drawing/2015/06/chart">
            <c:ext xmlns:c16="http://schemas.microsoft.com/office/drawing/2014/chart" uri="{C3380CC4-5D6E-409C-BE32-E72D297353CC}">
              <c16:uniqueId val="{00000000-94EB-427B-8C3E-BAC247AD4B22}"/>
            </c:ext>
          </c:extLst>
        </c:ser>
        <c:dLbls>
          <c:showLegendKey val="0"/>
          <c:showVal val="0"/>
          <c:showCatName val="0"/>
          <c:showSerName val="0"/>
          <c:showPercent val="0"/>
          <c:showBubbleSize val="0"/>
        </c:dLbls>
        <c:gapWidth val="219"/>
        <c:overlap val="-27"/>
        <c:axId val="146005656"/>
        <c:axId val="146006048"/>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'[Pomoc z2.xlsx]Kraj'!$B$2:$B$3</c15:sqref>
                        </c15:formulaRef>
                      </c:ext>
                    </c:extLst>
                    <c:strCache>
                      <c:ptCount val="2"/>
                      <c:pt idx="0">
                        <c:v>Kraj</c:v>
                      </c:pt>
                      <c:pt idx="1">
                        <c:v> </c:v>
                      </c:pt>
                    </c:strCache>
                  </c:strRef>
                </c:tx>
                <c:spPr>
                  <a:solidFill>
                    <a:schemeClr val="accent1"/>
                  </a:solidFill>
                  <a:ln>
                    <a:noFill/>
                  </a:ln>
                  <a:effectLst/>
                </c:spPr>
                <c:invertIfNegative val="0"/>
                <c:cat>
                  <c:strRef>
                    <c:extLst xmlns:c16r2="http://schemas.microsoft.com/office/drawing/2015/06/chart">
                      <c:ext uri="{02D57815-91ED-43cb-92C2-25804820EDAC}">
                        <c15:formulaRef>
                          <c15:sqref>'[Pomoc z2.xlsx]Kraj'!$A$4:$A$19</c15:sqref>
                        </c15:formulaRef>
                      </c:ext>
                    </c:extLst>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extLst xmlns:c16r2="http://schemas.microsoft.com/office/drawing/2015/06/chart">
                      <c:ext uri="{02D57815-91ED-43cb-92C2-25804820EDAC}">
                        <c15:formulaRef>
                          <c15:sqref>'[Pomoc z2.xlsx]Kraj'!$B$4:$B$19</c15:sqref>
                        </c15:formulaRef>
                      </c:ext>
                    </c:extLst>
                    <c:numCache>
                      <c:formatCode>General</c:formatCode>
                      <c:ptCount val="16"/>
                    </c:numCache>
                  </c:numRef>
                </c:val>
                <c:extLst xmlns:c16r2="http://schemas.microsoft.com/office/drawing/2015/06/chart">
                  <c:ext xmlns:c16="http://schemas.microsoft.com/office/drawing/2014/chart" uri="{C3380CC4-5D6E-409C-BE32-E72D297353CC}">
                    <c16:uniqueId val="{00000001-94EB-427B-8C3E-BAC247AD4B22}"/>
                  </c:ext>
                </c:extLst>
              </c15:ser>
            </c15:filteredBarSeries>
            <c15:filteredBarSeries>
              <c15:ser>
                <c:idx val="1"/>
                <c:order val="1"/>
                <c:tx>
                  <c:strRef>
                    <c:extLst xmlns:c16r2="http://schemas.microsoft.com/office/drawing/2015/06/chart" xmlns:c15="http://schemas.microsoft.com/office/drawing/2012/chart">
                      <c:ext xmlns:c15="http://schemas.microsoft.com/office/drawing/2012/chart" uri="{02D57815-91ED-43cb-92C2-25804820EDAC}">
                        <c15:formulaRef>
                          <c15:sqref>'[Pomoc z2.xlsx]Kraj'!$C$2:$C$3</c15:sqref>
                        </c15:formulaRef>
                      </c:ext>
                    </c:extLst>
                    <c:strCache>
                      <c:ptCount val="2"/>
                      <c:pt idx="0">
                        <c:v>Kraj</c:v>
                      </c:pt>
                      <c:pt idx="1">
                        <c:v> </c:v>
                      </c:pt>
                    </c:strCache>
                  </c:strRef>
                </c:tx>
                <c:spPr>
                  <a:solidFill>
                    <a:schemeClr val="accent2"/>
                  </a:solidFill>
                  <a:ln>
                    <a:noFill/>
                  </a:ln>
                  <a:effectLst/>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'[Pomoc z2.xlsx]Kraj'!$A$4:$A$19</c15:sqref>
                        </c15:formulaRef>
                      </c:ext>
                    </c:extLst>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'[Pomoc z2.xlsx]Kraj'!$C$4:$C$19</c15:sqref>
                        </c15:formulaRef>
                      </c:ext>
                    </c:extLst>
                    <c:numCache>
                      <c:formatCode>General</c:formatCode>
                      <c:ptCount val="16"/>
                    </c:numCache>
                  </c:numRef>
                </c:val>
                <c:extLst xmlns:c16r2="http://schemas.microsoft.com/office/drawing/2015/06/chart" xmlns:c15="http://schemas.microsoft.com/office/drawing/2012/chart">
                  <c:ext xmlns:c16="http://schemas.microsoft.com/office/drawing/2014/chart" uri="{C3380CC4-5D6E-409C-BE32-E72D297353CC}">
                    <c16:uniqueId val="{00000002-94EB-427B-8C3E-BAC247AD4B22}"/>
                  </c:ext>
                </c:extLst>
              </c15:ser>
            </c15:filteredBarSeries>
          </c:ext>
        </c:extLst>
      </c:barChart>
      <c:catAx>
        <c:axId val="146005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6006048"/>
        <c:crosses val="autoZero"/>
        <c:auto val="1"/>
        <c:lblAlgn val="ctr"/>
        <c:lblOffset val="100"/>
        <c:noMultiLvlLbl val="0"/>
      </c:catAx>
      <c:valAx>
        <c:axId val="1460060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6005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cs-CZ" sz="2000" dirty="0" smtClean="0"/>
              <a:t>Počet</a:t>
            </a:r>
            <a:r>
              <a:rPr lang="cs-CZ" sz="2000" baseline="0" dirty="0" smtClean="0"/>
              <a:t> incidentů napadení psem končících ambulantním ošetření dle místa napadení v období 2010-2018</a:t>
            </a:r>
            <a:endParaRPr lang="en-US" sz="2000" dirty="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'[Pomoc z2.xlsx]Místo'!$B$2:$B$3</c:f>
              <c:strCache>
                <c:ptCount val="2"/>
                <c:pt idx="0">
                  <c:v>Ambulance - W54</c:v>
                </c:pt>
                <c:pt idx="1">
                  <c:v>Počet</c:v>
                </c:pt>
              </c:strCache>
            </c:strRef>
          </c:tx>
          <c:spPr>
            <a:solidFill>
              <a:schemeClr val="accent1"/>
            </a:solidFill>
            <a:ln>
              <a:noFill/>
            </a:ln>
            <a:effectLst/>
          </c:spPr>
          <c:invertIfNegative val="0"/>
          <c:cat>
            <c:strRef>
              <c:f>'[Pomoc z2.xlsx]Místo'!$A$4:$A$14</c:f>
              <c:strCache>
                <c:ptCount val="10"/>
                <c:pt idx="0">
                  <c:v>Domov</c:v>
                </c:pt>
                <c:pt idx="1">
                  <c:v>Jiná určená místa</c:v>
                </c:pt>
                <c:pt idx="2">
                  <c:v>Neurčené místo</c:v>
                </c:pt>
                <c:pt idx="3">
                  <c:v>Obytná instituce</c:v>
                </c:pt>
                <c:pt idx="4">
                  <c:v>Prostory obchodu a služeb</c:v>
                </c:pt>
                <c:pt idx="5">
                  <c:v>Prostory průmyslové a stavební</c:v>
                </c:pt>
                <c:pt idx="6">
                  <c:v>Sportovní a atletické prostory</c:v>
                </c:pt>
                <c:pt idx="7">
                  <c:v>Školy‚ jiné instituce a veřejné správní prostory</c:v>
                </c:pt>
                <c:pt idx="8">
                  <c:v>Ulice a silnice</c:v>
                </c:pt>
                <c:pt idx="9">
                  <c:v>Zemědělství</c:v>
                </c:pt>
              </c:strCache>
            </c:strRef>
          </c:cat>
          <c:val>
            <c:numRef>
              <c:f>'[Pomoc z2.xlsx]Místo'!$B$4:$B$14</c:f>
              <c:numCache>
                <c:formatCode>#,##0</c:formatCode>
                <c:ptCount val="11"/>
                <c:pt idx="0">
                  <c:v>578209</c:v>
                </c:pt>
                <c:pt idx="1">
                  <c:v>128347</c:v>
                </c:pt>
                <c:pt idx="2">
                  <c:v>230370</c:v>
                </c:pt>
                <c:pt idx="3">
                  <c:v>40603</c:v>
                </c:pt>
                <c:pt idx="4">
                  <c:v>7466</c:v>
                </c:pt>
                <c:pt idx="5">
                  <c:v>2308</c:v>
                </c:pt>
                <c:pt idx="6">
                  <c:v>4495</c:v>
                </c:pt>
                <c:pt idx="7">
                  <c:v>3932</c:v>
                </c:pt>
                <c:pt idx="8">
                  <c:v>93306</c:v>
                </c:pt>
                <c:pt idx="9">
                  <c:v>10266</c:v>
                </c:pt>
              </c:numCache>
            </c:numRef>
          </c:val>
          <c:extLst xmlns:c16r2="http://schemas.microsoft.com/office/drawing/2015/06/chart">
            <c:ext xmlns:c16="http://schemas.microsoft.com/office/drawing/2014/chart" uri="{C3380CC4-5D6E-409C-BE32-E72D297353CC}">
              <c16:uniqueId val="{00000000-34D9-44FB-B7F3-1ABE2C0C7A91}"/>
            </c:ext>
          </c:extLst>
        </c:ser>
        <c:dLbls>
          <c:showLegendKey val="0"/>
          <c:showVal val="0"/>
          <c:showCatName val="0"/>
          <c:showSerName val="0"/>
          <c:showPercent val="0"/>
          <c:showBubbleSize val="0"/>
        </c:dLbls>
        <c:gapWidth val="219"/>
        <c:overlap val="-27"/>
        <c:axId val="146006832"/>
        <c:axId val="146007224"/>
      </c:barChart>
      <c:catAx>
        <c:axId val="146006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6007224"/>
        <c:crosses val="autoZero"/>
        <c:auto val="1"/>
        <c:lblAlgn val="ctr"/>
        <c:lblOffset val="100"/>
        <c:noMultiLvlLbl val="0"/>
      </c:catAx>
      <c:valAx>
        <c:axId val="1460072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6006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s-CZ" sz="2000" dirty="0" smtClean="0"/>
              <a:t>Počet</a:t>
            </a:r>
            <a:r>
              <a:rPr lang="cs-CZ" sz="2000" baseline="0" dirty="0" smtClean="0"/>
              <a:t> napadení či úderů psem končící hospitalizací dle místa incidentu v období 2010-2018</a:t>
            </a:r>
            <a:endParaRPr lang="en-US" sz="20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1"/>
          <c:order val="1"/>
          <c:tx>
            <c:strRef>
              <c:f>'[Pomoc z2.xlsx]Místo'!$C$2:$C$3</c:f>
              <c:strCache>
                <c:ptCount val="2"/>
                <c:pt idx="0">
                  <c:v>Hospitalizace - W54</c:v>
                </c:pt>
                <c:pt idx="1">
                  <c:v>Počet</c:v>
                </c:pt>
              </c:strCache>
            </c:strRef>
          </c:tx>
          <c:spPr>
            <a:solidFill>
              <a:schemeClr val="accent2"/>
            </a:solidFill>
            <a:ln>
              <a:noFill/>
            </a:ln>
            <a:effectLst/>
          </c:spPr>
          <c:invertIfNegative val="0"/>
          <c:cat>
            <c:strRef>
              <c:f>'[Pomoc z2.xlsx]Místo'!$A$4:$A$13</c:f>
              <c:strCache>
                <c:ptCount val="10"/>
                <c:pt idx="0">
                  <c:v>Domov</c:v>
                </c:pt>
                <c:pt idx="1">
                  <c:v>Jiná určená místa</c:v>
                </c:pt>
                <c:pt idx="2">
                  <c:v>Neurčené místo</c:v>
                </c:pt>
                <c:pt idx="3">
                  <c:v>Obytná instituce</c:v>
                </c:pt>
                <c:pt idx="4">
                  <c:v>Prostory obchodu a služeb</c:v>
                </c:pt>
                <c:pt idx="5">
                  <c:v>Prostory průmyslové a stavební</c:v>
                </c:pt>
                <c:pt idx="6">
                  <c:v>Sportovní a atletické prostory</c:v>
                </c:pt>
                <c:pt idx="7">
                  <c:v>Školy‚ jiné instituce a veřejné správní prostory</c:v>
                </c:pt>
                <c:pt idx="8">
                  <c:v>Ulice a silnice</c:v>
                </c:pt>
                <c:pt idx="9">
                  <c:v>Zemědělství</c:v>
                </c:pt>
              </c:strCache>
            </c:strRef>
          </c:cat>
          <c:val>
            <c:numRef>
              <c:f>'[Pomoc z2.xlsx]Místo'!$C$4:$C$13</c:f>
              <c:numCache>
                <c:formatCode>#,##0</c:formatCode>
                <c:ptCount val="10"/>
                <c:pt idx="0">
                  <c:v>18024</c:v>
                </c:pt>
                <c:pt idx="1">
                  <c:v>4213</c:v>
                </c:pt>
                <c:pt idx="2">
                  <c:v>6305</c:v>
                </c:pt>
                <c:pt idx="3">
                  <c:v>1258</c:v>
                </c:pt>
                <c:pt idx="4">
                  <c:v>130</c:v>
                </c:pt>
                <c:pt idx="5">
                  <c:v>52</c:v>
                </c:pt>
                <c:pt idx="6">
                  <c:v>195</c:v>
                </c:pt>
                <c:pt idx="7">
                  <c:v>129</c:v>
                </c:pt>
                <c:pt idx="8">
                  <c:v>3674</c:v>
                </c:pt>
                <c:pt idx="9">
                  <c:v>156</c:v>
                </c:pt>
              </c:numCache>
            </c:numRef>
          </c:val>
          <c:extLst xmlns:c16r2="http://schemas.microsoft.com/office/drawing/2015/06/chart">
            <c:ext xmlns:c16="http://schemas.microsoft.com/office/drawing/2014/chart" uri="{C3380CC4-5D6E-409C-BE32-E72D297353CC}">
              <c16:uniqueId val="{00000000-33FD-4CCB-A901-8A58FEB320D7}"/>
            </c:ext>
          </c:extLst>
        </c:ser>
        <c:dLbls>
          <c:showLegendKey val="0"/>
          <c:showVal val="0"/>
          <c:showCatName val="0"/>
          <c:showSerName val="0"/>
          <c:showPercent val="0"/>
          <c:showBubbleSize val="0"/>
        </c:dLbls>
        <c:gapWidth val="219"/>
        <c:overlap val="-27"/>
        <c:axId val="145648440"/>
        <c:axId val="145648832"/>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'[Pomoc z2.xlsx]Místo'!$B$2:$B$3</c15:sqref>
                        </c15:formulaRef>
                      </c:ext>
                    </c:extLst>
                    <c:strCache>
                      <c:ptCount val="2"/>
                      <c:pt idx="0">
                        <c:v>Místo incidentu</c:v>
                      </c:pt>
                    </c:strCache>
                  </c:strRef>
                </c:tx>
                <c:spPr>
                  <a:solidFill>
                    <a:schemeClr val="accent1"/>
                  </a:solidFill>
                  <a:ln>
                    <a:noFill/>
                  </a:ln>
                  <a:effectLst/>
                </c:spPr>
                <c:invertIfNegative val="0"/>
                <c:cat>
                  <c:strRef>
                    <c:extLst xmlns:c16r2="http://schemas.microsoft.com/office/drawing/2015/06/chart">
                      <c:ext uri="{02D57815-91ED-43cb-92C2-25804820EDAC}">
                        <c15:formulaRef>
                          <c15:sqref>'[Pomoc z2.xlsx]Místo'!$A$4:$A$13</c15:sqref>
                        </c15:formulaRef>
                      </c:ext>
                    </c:extLst>
                    <c:strCache>
                      <c:ptCount val="10"/>
                      <c:pt idx="0">
                        <c:v>Domov</c:v>
                      </c:pt>
                      <c:pt idx="1">
                        <c:v>Jiná určená místa</c:v>
                      </c:pt>
                      <c:pt idx="2">
                        <c:v>Neurčené místo</c:v>
                      </c:pt>
                      <c:pt idx="3">
                        <c:v>Obytná instituce</c:v>
                      </c:pt>
                      <c:pt idx="4">
                        <c:v>Prostory obchodu a služeb</c:v>
                      </c:pt>
                      <c:pt idx="5">
                        <c:v>Prostory průmyslové a stavební</c:v>
                      </c:pt>
                      <c:pt idx="6">
                        <c:v>Sportovní a atletické prostory</c:v>
                      </c:pt>
                      <c:pt idx="7">
                        <c:v>Školy‚ jiné instituce a veřejné správní prostory</c:v>
                      </c:pt>
                      <c:pt idx="8">
                        <c:v>Ulice a silnice</c:v>
                      </c:pt>
                      <c:pt idx="9">
                        <c:v>Zemědělství</c:v>
                      </c:pt>
                    </c:strCache>
                  </c:strRef>
                </c:cat>
                <c:val>
                  <c:numRef>
                    <c:extLst xmlns:c16r2="http://schemas.microsoft.com/office/drawing/2015/06/chart">
                      <c:ext uri="{02D57815-91ED-43cb-92C2-25804820EDAC}">
                        <c15:formulaRef>
                          <c15:sqref>'[Pomoc z2.xlsx]Místo'!$B$4:$B$13</c15:sqref>
                        </c15:formulaRef>
                      </c:ext>
                    </c:extLst>
                    <c:numCache>
                      <c:formatCode>General</c:formatCode>
                      <c:ptCount val="10"/>
                    </c:numCache>
                  </c:numRef>
                </c:val>
                <c:extLst xmlns:c16r2="http://schemas.microsoft.com/office/drawing/2015/06/chart">
                  <c:ext xmlns:c16="http://schemas.microsoft.com/office/drawing/2014/chart" uri="{C3380CC4-5D6E-409C-BE32-E72D297353CC}">
                    <c16:uniqueId val="{00000001-33FD-4CCB-A901-8A58FEB320D7}"/>
                  </c:ext>
                </c:extLst>
              </c15:ser>
            </c15:filteredBarSeries>
          </c:ext>
        </c:extLst>
      </c:barChart>
      <c:catAx>
        <c:axId val="145648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5648832"/>
        <c:crosses val="autoZero"/>
        <c:auto val="1"/>
        <c:lblAlgn val="ctr"/>
        <c:lblOffset val="100"/>
        <c:noMultiLvlLbl val="0"/>
      </c:catAx>
      <c:valAx>
        <c:axId val="1456488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5648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cs-CZ" sz="2000" dirty="0" smtClean="0"/>
              <a:t>Počet</a:t>
            </a:r>
            <a:r>
              <a:rPr lang="cs-CZ" sz="2000" baseline="0" dirty="0" smtClean="0"/>
              <a:t> úmrtí následkem napadení či úderu psem dle místa incidentu v období 2010-2018</a:t>
            </a:r>
            <a:endParaRPr lang="en-US" sz="2000" dirty="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2"/>
          <c:order val="2"/>
          <c:tx>
            <c:strRef>
              <c:f>'[Pomoc z2.xlsx]Místo'!$D$2:$D$3</c:f>
              <c:strCache>
                <c:ptCount val="2"/>
                <c:pt idx="0">
                  <c:v>Úmrtí - 54</c:v>
                </c:pt>
                <c:pt idx="1">
                  <c:v>Počet</c:v>
                </c:pt>
              </c:strCache>
            </c:strRef>
          </c:tx>
          <c:spPr>
            <a:solidFill>
              <a:schemeClr val="accent3"/>
            </a:solidFill>
            <a:ln>
              <a:noFill/>
            </a:ln>
            <a:effectLst/>
          </c:spPr>
          <c:invertIfNegative val="0"/>
          <c:cat>
            <c:strRef>
              <c:f>'[Pomoc z2.xlsx]Místo'!$A$4:$A$13</c:f>
              <c:strCache>
                <c:ptCount val="10"/>
                <c:pt idx="0">
                  <c:v>Domov</c:v>
                </c:pt>
                <c:pt idx="1">
                  <c:v>Jiná určená místa</c:v>
                </c:pt>
                <c:pt idx="2">
                  <c:v>Neurčené místo</c:v>
                </c:pt>
                <c:pt idx="3">
                  <c:v>Obytná instituce</c:v>
                </c:pt>
                <c:pt idx="4">
                  <c:v>Prostory obchodu a služeb</c:v>
                </c:pt>
                <c:pt idx="5">
                  <c:v>Prostory průmyslové a stavební</c:v>
                </c:pt>
                <c:pt idx="6">
                  <c:v>Sportovní a atletické prostory</c:v>
                </c:pt>
                <c:pt idx="7">
                  <c:v>Školy‚ jiné instituce a veřejné správní prostory</c:v>
                </c:pt>
                <c:pt idx="8">
                  <c:v>Ulice a silnice</c:v>
                </c:pt>
                <c:pt idx="9">
                  <c:v>Zemědělství</c:v>
                </c:pt>
              </c:strCache>
            </c:strRef>
          </c:cat>
          <c:val>
            <c:numRef>
              <c:f>'[Pomoc z2.xlsx]Místo'!$D$4:$D$13</c:f>
              <c:numCache>
                <c:formatCode>#,##0</c:formatCode>
                <c:ptCount val="10"/>
                <c:pt idx="0">
                  <c:v>1</c:v>
                </c:pt>
                <c:pt idx="1">
                  <c:v>0</c:v>
                </c:pt>
                <c:pt idx="2">
                  <c:v>6</c:v>
                </c:pt>
                <c:pt idx="3">
                  <c:v>0</c:v>
                </c:pt>
                <c:pt idx="4">
                  <c:v>0</c:v>
                </c:pt>
                <c:pt idx="5">
                  <c:v>0</c:v>
                </c:pt>
                <c:pt idx="6">
                  <c:v>0</c:v>
                </c:pt>
                <c:pt idx="7">
                  <c:v>1</c:v>
                </c:pt>
                <c:pt idx="8">
                  <c:v>0</c:v>
                </c:pt>
                <c:pt idx="9">
                  <c:v>0</c:v>
                </c:pt>
              </c:numCache>
            </c:numRef>
          </c:val>
          <c:extLst xmlns:c16r2="http://schemas.microsoft.com/office/drawing/2015/06/chart">
            <c:ext xmlns:c16="http://schemas.microsoft.com/office/drawing/2014/chart" uri="{C3380CC4-5D6E-409C-BE32-E72D297353CC}">
              <c16:uniqueId val="{00000000-8C1D-45FD-A855-E97B195D4926}"/>
            </c:ext>
          </c:extLst>
        </c:ser>
        <c:dLbls>
          <c:showLegendKey val="0"/>
          <c:showVal val="0"/>
          <c:showCatName val="0"/>
          <c:showSerName val="0"/>
          <c:showPercent val="0"/>
          <c:showBubbleSize val="0"/>
        </c:dLbls>
        <c:gapWidth val="219"/>
        <c:overlap val="-27"/>
        <c:axId val="145649616"/>
        <c:axId val="146386568"/>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'[Pomoc z2.xlsx]Místo'!$B$2:$B$3</c15:sqref>
                        </c15:formulaRef>
                      </c:ext>
                    </c:extLst>
                    <c:strCache>
                      <c:ptCount val="2"/>
                      <c:pt idx="0">
                        <c:v>Místo incidentu</c:v>
                      </c:pt>
                    </c:strCache>
                  </c:strRef>
                </c:tx>
                <c:spPr>
                  <a:solidFill>
                    <a:schemeClr val="accent1"/>
                  </a:solidFill>
                  <a:ln>
                    <a:noFill/>
                  </a:ln>
                  <a:effectLst/>
                </c:spPr>
                <c:invertIfNegative val="0"/>
                <c:cat>
                  <c:strRef>
                    <c:extLst xmlns:c16r2="http://schemas.microsoft.com/office/drawing/2015/06/chart">
                      <c:ext uri="{02D57815-91ED-43cb-92C2-25804820EDAC}">
                        <c15:formulaRef>
                          <c15:sqref>'[Pomoc z2.xlsx]Místo'!$A$4:$A$13</c15:sqref>
                        </c15:formulaRef>
                      </c:ext>
                    </c:extLst>
                    <c:strCache>
                      <c:ptCount val="10"/>
                      <c:pt idx="0">
                        <c:v>Domov</c:v>
                      </c:pt>
                      <c:pt idx="1">
                        <c:v>Jiná určená místa</c:v>
                      </c:pt>
                      <c:pt idx="2">
                        <c:v>Neurčené místo</c:v>
                      </c:pt>
                      <c:pt idx="3">
                        <c:v>Obytná instituce</c:v>
                      </c:pt>
                      <c:pt idx="4">
                        <c:v>Prostory obchodu a služeb</c:v>
                      </c:pt>
                      <c:pt idx="5">
                        <c:v>Prostory průmyslové a stavební</c:v>
                      </c:pt>
                      <c:pt idx="6">
                        <c:v>Sportovní a atletické prostory</c:v>
                      </c:pt>
                      <c:pt idx="7">
                        <c:v>Školy‚ jiné instituce a veřejné správní prostory</c:v>
                      </c:pt>
                      <c:pt idx="8">
                        <c:v>Ulice a silnice</c:v>
                      </c:pt>
                      <c:pt idx="9">
                        <c:v>Zemědělství</c:v>
                      </c:pt>
                    </c:strCache>
                  </c:strRef>
                </c:cat>
                <c:val>
                  <c:numRef>
                    <c:extLst xmlns:c16r2="http://schemas.microsoft.com/office/drawing/2015/06/chart">
                      <c:ext uri="{02D57815-91ED-43cb-92C2-25804820EDAC}">
                        <c15:formulaRef>
                          <c15:sqref>'[Pomoc z2.xlsx]Místo'!$B$4:$B$13</c15:sqref>
                        </c15:formulaRef>
                      </c:ext>
                    </c:extLst>
                    <c:numCache>
                      <c:formatCode>General</c:formatCode>
                      <c:ptCount val="10"/>
                    </c:numCache>
                  </c:numRef>
                </c:val>
                <c:extLst xmlns:c16r2="http://schemas.microsoft.com/office/drawing/2015/06/chart">
                  <c:ext xmlns:c16="http://schemas.microsoft.com/office/drawing/2014/chart" uri="{C3380CC4-5D6E-409C-BE32-E72D297353CC}">
                    <c16:uniqueId val="{00000001-8C1D-45FD-A855-E97B195D4926}"/>
                  </c:ext>
                </c:extLst>
              </c15:ser>
            </c15:filteredBarSeries>
            <c15:filteredBarSeries>
              <c15:ser>
                <c:idx val="1"/>
                <c:order val="1"/>
                <c:tx>
                  <c:strRef>
                    <c:extLst xmlns:c16r2="http://schemas.microsoft.com/office/drawing/2015/06/chart" xmlns:c15="http://schemas.microsoft.com/office/drawing/2012/chart">
                      <c:ext xmlns:c15="http://schemas.microsoft.com/office/drawing/2012/chart" uri="{02D57815-91ED-43cb-92C2-25804820EDAC}">
                        <c15:formulaRef>
                          <c15:sqref>'[Pomoc z2.xlsx]Místo'!$C$2:$C$3</c15:sqref>
                        </c15:formulaRef>
                      </c:ext>
                    </c:extLst>
                    <c:strCache>
                      <c:ptCount val="2"/>
                      <c:pt idx="0">
                        <c:v>Místo incidentu</c:v>
                      </c:pt>
                    </c:strCache>
                  </c:strRef>
                </c:tx>
                <c:spPr>
                  <a:solidFill>
                    <a:schemeClr val="accent2"/>
                  </a:solidFill>
                  <a:ln>
                    <a:noFill/>
                  </a:ln>
                  <a:effectLst/>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'[Pomoc z2.xlsx]Místo'!$A$4:$A$13</c15:sqref>
                        </c15:formulaRef>
                      </c:ext>
                    </c:extLst>
                    <c:strCache>
                      <c:ptCount val="10"/>
                      <c:pt idx="0">
                        <c:v>Domov</c:v>
                      </c:pt>
                      <c:pt idx="1">
                        <c:v>Jiná určená místa</c:v>
                      </c:pt>
                      <c:pt idx="2">
                        <c:v>Neurčené místo</c:v>
                      </c:pt>
                      <c:pt idx="3">
                        <c:v>Obytná instituce</c:v>
                      </c:pt>
                      <c:pt idx="4">
                        <c:v>Prostory obchodu a služeb</c:v>
                      </c:pt>
                      <c:pt idx="5">
                        <c:v>Prostory průmyslové a stavební</c:v>
                      </c:pt>
                      <c:pt idx="6">
                        <c:v>Sportovní a atletické prostory</c:v>
                      </c:pt>
                      <c:pt idx="7">
                        <c:v>Školy‚ jiné instituce a veřejné správní prostory</c:v>
                      </c:pt>
                      <c:pt idx="8">
                        <c:v>Ulice a silnice</c:v>
                      </c:pt>
                      <c:pt idx="9">
                        <c:v>Zemědělství</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'[Pomoc z2.xlsx]Místo'!$C$4:$C$13</c15:sqref>
                        </c15:formulaRef>
                      </c:ext>
                    </c:extLst>
                    <c:numCache>
                      <c:formatCode>General</c:formatCode>
                      <c:ptCount val="10"/>
                    </c:numCache>
                  </c:numRef>
                </c:val>
                <c:extLst xmlns:c16r2="http://schemas.microsoft.com/office/drawing/2015/06/chart" xmlns:c15="http://schemas.microsoft.com/office/drawing/2012/chart">
                  <c:ext xmlns:c16="http://schemas.microsoft.com/office/drawing/2014/chart" uri="{C3380CC4-5D6E-409C-BE32-E72D297353CC}">
                    <c16:uniqueId val="{00000002-8C1D-45FD-A855-E97B195D4926}"/>
                  </c:ext>
                </c:extLst>
              </c15:ser>
            </c15:filteredBarSeries>
          </c:ext>
        </c:extLst>
      </c:barChart>
      <c:catAx>
        <c:axId val="14564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6386568"/>
        <c:crosses val="autoZero"/>
        <c:auto val="1"/>
        <c:lblAlgn val="ctr"/>
        <c:lblOffset val="100"/>
        <c:noMultiLvlLbl val="0"/>
      </c:catAx>
      <c:valAx>
        <c:axId val="1463865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5649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2872E7B-A2CF-4644-A89C-007DB29C717A}" type="datetimeFigureOut">
              <a:rPr lang="cs-CZ" smtClean="0"/>
              <a:t>15.11.2019</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003AE49-7799-4A4D-BAD1-A4431AA3904E}" type="slidenum">
              <a:rPr lang="cs-CZ" smtClean="0"/>
              <a:t>‹#›</a:t>
            </a:fld>
            <a:endParaRPr lang="cs-CZ"/>
          </a:p>
        </p:txBody>
      </p:sp>
    </p:spTree>
    <p:extLst>
      <p:ext uri="{BB962C8B-B14F-4D97-AF65-F5344CB8AC3E}">
        <p14:creationId xmlns:p14="http://schemas.microsoft.com/office/powerpoint/2010/main" val="2833195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6EBF584-26A3-48B4-B637-DD4DCFEBF698}" type="datetimeFigureOut">
              <a:rPr lang="cs-CZ" smtClean="0"/>
              <a:t>15.11.2019</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2D9307B-CB38-4CAE-A4BD-2E44FB811FB7}" type="slidenum">
              <a:rPr lang="cs-CZ" smtClean="0"/>
              <a:t>‹#›</a:t>
            </a:fld>
            <a:endParaRPr lang="cs-CZ"/>
          </a:p>
        </p:txBody>
      </p:sp>
    </p:spTree>
    <p:extLst>
      <p:ext uri="{BB962C8B-B14F-4D97-AF65-F5344CB8AC3E}">
        <p14:creationId xmlns:p14="http://schemas.microsoft.com/office/powerpoint/2010/main" val="1997754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2D9307B-CB38-4CAE-A4BD-2E44FB811FB7}" type="slidenum">
              <a:rPr lang="cs-CZ" smtClean="0"/>
              <a:t>5</a:t>
            </a:fld>
            <a:endParaRPr lang="cs-CZ"/>
          </a:p>
        </p:txBody>
      </p:sp>
    </p:spTree>
    <p:extLst>
      <p:ext uri="{BB962C8B-B14F-4D97-AF65-F5344CB8AC3E}">
        <p14:creationId xmlns:p14="http://schemas.microsoft.com/office/powerpoint/2010/main" val="2897144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2D9307B-CB38-4CAE-A4BD-2E44FB811FB7}" type="slidenum">
              <a:rPr lang="cs-CZ" smtClean="0"/>
              <a:t>38</a:t>
            </a:fld>
            <a:endParaRPr lang="cs-CZ"/>
          </a:p>
        </p:txBody>
      </p:sp>
    </p:spTree>
    <p:extLst>
      <p:ext uri="{BB962C8B-B14F-4D97-AF65-F5344CB8AC3E}">
        <p14:creationId xmlns:p14="http://schemas.microsoft.com/office/powerpoint/2010/main" val="1235554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C00FA650-2ACA-4851-971F-5BB38278C408}" type="datetimeFigureOut">
              <a:rPr lang="cs-CZ" smtClean="0"/>
              <a:t>15.11.2019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4BD141-3E8E-41FE-A847-8AAD09CA2242}"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518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00FA650-2ACA-4851-971F-5BB38278C408}" type="datetimeFigureOut">
              <a:rPr lang="cs-CZ" smtClean="0"/>
              <a:t>15.11.2019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4BD141-3E8E-41FE-A847-8AAD09CA2242}" type="slidenum">
              <a:rPr lang="cs-CZ" smtClean="0"/>
              <a:t>‹#›</a:t>
            </a:fld>
            <a:endParaRPr lang="cs-CZ"/>
          </a:p>
        </p:txBody>
      </p:sp>
    </p:spTree>
    <p:extLst>
      <p:ext uri="{BB962C8B-B14F-4D97-AF65-F5344CB8AC3E}">
        <p14:creationId xmlns:p14="http://schemas.microsoft.com/office/powerpoint/2010/main" val="3492663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00FA650-2ACA-4851-971F-5BB38278C408}" type="datetimeFigureOut">
              <a:rPr lang="cs-CZ" smtClean="0"/>
              <a:t>15.11.2019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4BD141-3E8E-41FE-A847-8AAD09CA2242}" type="slidenum">
              <a:rPr lang="cs-CZ" smtClean="0"/>
              <a:t>‹#›</a:t>
            </a:fld>
            <a:endParaRPr lang="cs-CZ"/>
          </a:p>
        </p:txBody>
      </p:sp>
    </p:spTree>
    <p:extLst>
      <p:ext uri="{BB962C8B-B14F-4D97-AF65-F5344CB8AC3E}">
        <p14:creationId xmlns:p14="http://schemas.microsoft.com/office/powerpoint/2010/main" val="232318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00FA650-2ACA-4851-971F-5BB38278C408}" type="datetimeFigureOut">
              <a:rPr lang="cs-CZ" smtClean="0"/>
              <a:t>15.11.2019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4BD141-3E8E-41FE-A847-8AAD09CA2242}" type="slidenum">
              <a:rPr lang="cs-CZ" smtClean="0"/>
              <a:t>‹#›</a:t>
            </a:fld>
            <a:endParaRPr lang="cs-CZ"/>
          </a:p>
        </p:txBody>
      </p:sp>
    </p:spTree>
    <p:extLst>
      <p:ext uri="{BB962C8B-B14F-4D97-AF65-F5344CB8AC3E}">
        <p14:creationId xmlns:p14="http://schemas.microsoft.com/office/powerpoint/2010/main" val="31849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00FA650-2ACA-4851-971F-5BB38278C408}" type="datetimeFigureOut">
              <a:rPr lang="cs-CZ" smtClean="0"/>
              <a:t>15.11.2019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4BD141-3E8E-41FE-A847-8AAD09CA2242}"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21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00FA650-2ACA-4851-971F-5BB38278C408}" type="datetimeFigureOut">
              <a:rPr lang="cs-CZ" smtClean="0"/>
              <a:t>15.11.2019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A4BD141-3E8E-41FE-A847-8AAD09CA2242}" type="slidenum">
              <a:rPr lang="cs-CZ" smtClean="0"/>
              <a:t>‹#›</a:t>
            </a:fld>
            <a:endParaRPr lang="cs-CZ"/>
          </a:p>
        </p:txBody>
      </p:sp>
    </p:spTree>
    <p:extLst>
      <p:ext uri="{BB962C8B-B14F-4D97-AF65-F5344CB8AC3E}">
        <p14:creationId xmlns:p14="http://schemas.microsoft.com/office/powerpoint/2010/main" val="2431153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00FA650-2ACA-4851-971F-5BB38278C408}" type="datetimeFigureOut">
              <a:rPr lang="cs-CZ" smtClean="0"/>
              <a:t>15.11.2019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A4BD141-3E8E-41FE-A847-8AAD09CA2242}" type="slidenum">
              <a:rPr lang="cs-CZ" smtClean="0"/>
              <a:t>‹#›</a:t>
            </a:fld>
            <a:endParaRPr lang="cs-CZ"/>
          </a:p>
        </p:txBody>
      </p:sp>
    </p:spTree>
    <p:extLst>
      <p:ext uri="{BB962C8B-B14F-4D97-AF65-F5344CB8AC3E}">
        <p14:creationId xmlns:p14="http://schemas.microsoft.com/office/powerpoint/2010/main" val="100067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00FA650-2ACA-4851-971F-5BB38278C408}" type="datetimeFigureOut">
              <a:rPr lang="cs-CZ" smtClean="0"/>
              <a:t>15.11.2019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A4BD141-3E8E-41FE-A847-8AAD09CA2242}" type="slidenum">
              <a:rPr lang="cs-CZ" smtClean="0"/>
              <a:t>‹#›</a:t>
            </a:fld>
            <a:endParaRPr lang="cs-CZ"/>
          </a:p>
        </p:txBody>
      </p:sp>
    </p:spTree>
    <p:extLst>
      <p:ext uri="{BB962C8B-B14F-4D97-AF65-F5344CB8AC3E}">
        <p14:creationId xmlns:p14="http://schemas.microsoft.com/office/powerpoint/2010/main" val="810941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0FA650-2ACA-4851-971F-5BB38278C408}" type="datetimeFigureOut">
              <a:rPr lang="cs-CZ" smtClean="0"/>
              <a:t>15.11.2019</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AA4BD141-3E8E-41FE-A847-8AAD09CA2242}" type="slidenum">
              <a:rPr lang="cs-CZ" smtClean="0"/>
              <a:t>‹#›</a:t>
            </a:fld>
            <a:endParaRPr lang="cs-CZ"/>
          </a:p>
        </p:txBody>
      </p:sp>
    </p:spTree>
    <p:extLst>
      <p:ext uri="{BB962C8B-B14F-4D97-AF65-F5344CB8AC3E}">
        <p14:creationId xmlns:p14="http://schemas.microsoft.com/office/powerpoint/2010/main" val="4228694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0FA650-2ACA-4851-971F-5BB38278C408}" type="datetimeFigureOut">
              <a:rPr lang="cs-CZ" smtClean="0"/>
              <a:t>15.11.2019</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A4BD141-3E8E-41FE-A847-8AAD09CA2242}" type="slidenum">
              <a:rPr lang="cs-CZ" smtClean="0"/>
              <a:t>‹#›</a:t>
            </a:fld>
            <a:endParaRPr lang="cs-CZ"/>
          </a:p>
        </p:txBody>
      </p:sp>
    </p:spTree>
    <p:extLst>
      <p:ext uri="{BB962C8B-B14F-4D97-AF65-F5344CB8AC3E}">
        <p14:creationId xmlns:p14="http://schemas.microsoft.com/office/powerpoint/2010/main" val="114918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00FA650-2ACA-4851-971F-5BB38278C408}" type="datetimeFigureOut">
              <a:rPr lang="cs-CZ" smtClean="0"/>
              <a:t>15.11.2019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A4BD141-3E8E-41FE-A847-8AAD09CA2242}" type="slidenum">
              <a:rPr lang="cs-CZ" smtClean="0"/>
              <a:t>‹#›</a:t>
            </a:fld>
            <a:endParaRPr lang="cs-CZ"/>
          </a:p>
        </p:txBody>
      </p:sp>
    </p:spTree>
    <p:extLst>
      <p:ext uri="{BB962C8B-B14F-4D97-AF65-F5344CB8AC3E}">
        <p14:creationId xmlns:p14="http://schemas.microsoft.com/office/powerpoint/2010/main" val="1745473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0FA650-2ACA-4851-971F-5BB38278C408}" type="datetimeFigureOut">
              <a:rPr lang="cs-CZ" smtClean="0"/>
              <a:t>15.11.2019</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A4BD141-3E8E-41FE-A847-8AAD09CA2242}"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4678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H09Ahp_1b8Q" TargetMode="External"/><Relationship Id="rId2" Type="http://schemas.openxmlformats.org/officeDocument/2006/relationships/hyperlink" Target="https://www.youtube.com/watch?v=4Ed57ZCoXj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szu.cz/uploads/documents/czzp/edice/plne_znani/brozury/pe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doi.org/10.1111/1753-6405.126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z-hqv1UC8Q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4" descr="kingston-dog-bite-lawyers.jpg"/>
          <p:cNvPicPr>
            <a:picLocks noChangeAspect="1"/>
          </p:cNvPicPr>
          <p:nvPr/>
        </p:nvPicPr>
        <p:blipFill>
          <a:blip r:embed="rId2" cstate="print"/>
          <a:stretch>
            <a:fillRect/>
          </a:stretch>
        </p:blipFill>
        <p:spPr>
          <a:xfrm>
            <a:off x="486033" y="194463"/>
            <a:ext cx="11063416" cy="5789855"/>
          </a:xfrm>
          <a:prstGeom prst="rect">
            <a:avLst/>
          </a:prstGeom>
        </p:spPr>
      </p:pic>
      <p:sp>
        <p:nvSpPr>
          <p:cNvPr id="2" name="Nadpis 1">
            <a:extLst>
              <a:ext uri="{FF2B5EF4-FFF2-40B4-BE49-F238E27FC236}">
                <a16:creationId xmlns:a16="http://schemas.microsoft.com/office/drawing/2014/main" xmlns="" id="{ED32A3C0-407B-44AB-8ED3-B8AB2EDB601C}"/>
              </a:ext>
            </a:extLst>
          </p:cNvPr>
          <p:cNvSpPr>
            <a:spLocks noGrp="1"/>
          </p:cNvSpPr>
          <p:nvPr>
            <p:ph type="ctrTitle"/>
          </p:nvPr>
        </p:nvSpPr>
        <p:spPr/>
        <p:txBody>
          <a:bodyPr>
            <a:normAutofit fontScale="90000"/>
          </a:bodyPr>
          <a:lstStyle/>
          <a:p>
            <a:r>
              <a:rPr lang="cs-CZ" dirty="0" smtClean="0">
                <a:solidFill>
                  <a:schemeClr val="bg1"/>
                </a:solidFill>
              </a:rPr>
              <a:t>Veterinární forenzní věda – útoky psa na člověka</a:t>
            </a:r>
            <a:br>
              <a:rPr lang="cs-CZ" dirty="0" smtClean="0">
                <a:solidFill>
                  <a:schemeClr val="bg1"/>
                </a:solidFill>
              </a:rPr>
            </a:br>
            <a:r>
              <a:rPr lang="cs-CZ" dirty="0" smtClean="0">
                <a:solidFill>
                  <a:schemeClr val="bg1"/>
                </a:solidFill>
              </a:rPr>
              <a:t>IVA 3</a:t>
            </a:r>
            <a:endParaRPr lang="cs-CZ" dirty="0">
              <a:solidFill>
                <a:schemeClr val="bg1"/>
              </a:solidFill>
            </a:endParaRPr>
          </a:p>
        </p:txBody>
      </p:sp>
      <p:sp>
        <p:nvSpPr>
          <p:cNvPr id="3" name="Podnadpis 2">
            <a:extLst>
              <a:ext uri="{FF2B5EF4-FFF2-40B4-BE49-F238E27FC236}">
                <a16:creationId xmlns:a16="http://schemas.microsoft.com/office/drawing/2014/main" xmlns="" id="{5229C1D3-C21F-4972-819C-C733C1B32DEF}"/>
              </a:ext>
            </a:extLst>
          </p:cNvPr>
          <p:cNvSpPr>
            <a:spLocks noGrp="1"/>
          </p:cNvSpPr>
          <p:nvPr>
            <p:ph type="subTitle" idx="1"/>
          </p:nvPr>
        </p:nvSpPr>
        <p:spPr/>
        <p:txBody>
          <a:bodyPr>
            <a:normAutofit/>
          </a:bodyPr>
          <a:lstStyle/>
          <a:p>
            <a:r>
              <a:rPr lang="cs-CZ" sz="1800" dirty="0">
                <a:solidFill>
                  <a:schemeClr val="bg1"/>
                </a:solidFill>
              </a:rPr>
              <a:t>Tato prezentace vznikla za podpory projektu VFU - IVA 2019FVHE/2380/63</a:t>
            </a:r>
          </a:p>
        </p:txBody>
      </p:sp>
      <p:sp>
        <p:nvSpPr>
          <p:cNvPr id="5" name="Obdélník 4"/>
          <p:cNvSpPr/>
          <p:nvPr/>
        </p:nvSpPr>
        <p:spPr>
          <a:xfrm>
            <a:off x="8040131" y="5984318"/>
            <a:ext cx="3954160" cy="261610"/>
          </a:xfrm>
          <a:prstGeom prst="rect">
            <a:avLst/>
          </a:prstGeom>
        </p:spPr>
        <p:txBody>
          <a:bodyPr wrap="square">
            <a:spAutoFit/>
          </a:bodyPr>
          <a:lstStyle/>
          <a:p>
            <a:r>
              <a:rPr lang="cs-CZ" sz="1100" dirty="0"/>
              <a:t>Zdroj: https://www.oconnorpersonalinjury.com/dog-bite-lawyer/</a:t>
            </a:r>
          </a:p>
        </p:txBody>
      </p:sp>
    </p:spTree>
    <p:extLst>
      <p:ext uri="{BB962C8B-B14F-4D97-AF65-F5344CB8AC3E}">
        <p14:creationId xmlns:p14="http://schemas.microsoft.com/office/powerpoint/2010/main" val="3719028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Forenzní </a:t>
            </a:r>
            <a:r>
              <a:rPr lang="cs-CZ" dirty="0" smtClean="0"/>
              <a:t>odontologie</a:t>
            </a:r>
            <a:r>
              <a:rPr lang="cs-CZ" dirty="0"/>
              <a:t>: Analýza </a:t>
            </a:r>
            <a:r>
              <a:rPr lang="cs-CZ" dirty="0" err="1"/>
              <a:t>kousných</a:t>
            </a:r>
            <a:r>
              <a:rPr lang="cs-CZ" dirty="0"/>
              <a:t> ran</a:t>
            </a:r>
          </a:p>
        </p:txBody>
      </p:sp>
      <p:sp>
        <p:nvSpPr>
          <p:cNvPr id="3" name="Zástupný symbol pro obsah 2"/>
          <p:cNvSpPr>
            <a:spLocks noGrp="1"/>
          </p:cNvSpPr>
          <p:nvPr>
            <p:ph idx="1"/>
          </p:nvPr>
        </p:nvSpPr>
        <p:spPr/>
        <p:txBody>
          <a:bodyPr>
            <a:normAutofit/>
          </a:bodyPr>
          <a:lstStyle/>
          <a:p>
            <a:pPr algn="just"/>
            <a:r>
              <a:rPr lang="cs-CZ" dirty="0"/>
              <a:t>Studiem </a:t>
            </a:r>
            <a:r>
              <a:rPr lang="cs-CZ" dirty="0" err="1"/>
              <a:t>kousných</a:t>
            </a:r>
            <a:r>
              <a:rPr lang="cs-CZ" dirty="0"/>
              <a:t> ran se zabývá forenzní </a:t>
            </a:r>
            <a:r>
              <a:rPr lang="cs-CZ" dirty="0" err="1"/>
              <a:t>odonto</a:t>
            </a:r>
            <a:r>
              <a:rPr lang="cs-CZ" dirty="0"/>
              <a:t>-stomatologie</a:t>
            </a:r>
          </a:p>
          <a:p>
            <a:pPr algn="just"/>
            <a:r>
              <a:rPr lang="cs-CZ" dirty="0" err="1"/>
              <a:t>Kousné</a:t>
            </a:r>
            <a:r>
              <a:rPr lang="cs-CZ" dirty="0"/>
              <a:t> rány jsou specifické, stejně jako otisky prstů</a:t>
            </a:r>
          </a:p>
          <a:p>
            <a:pPr algn="just"/>
            <a:r>
              <a:rPr lang="cs-CZ" dirty="0"/>
              <a:t>Každé zvíře jiný chrup</a:t>
            </a:r>
          </a:p>
          <a:p>
            <a:pPr algn="just"/>
            <a:r>
              <a:rPr lang="cs-CZ" dirty="0"/>
              <a:t>Mezidruhové rozdíly</a:t>
            </a:r>
          </a:p>
          <a:p>
            <a:pPr algn="just"/>
            <a:r>
              <a:rPr lang="cs-CZ" dirty="0"/>
              <a:t>Vliv na vzhled </a:t>
            </a:r>
            <a:r>
              <a:rPr lang="cs-CZ" dirty="0" err="1"/>
              <a:t>kousné</a:t>
            </a:r>
            <a:r>
              <a:rPr lang="cs-CZ" dirty="0"/>
              <a:t> rány: anatomická oblast kousnutí, pozice, věk oběti</a:t>
            </a:r>
          </a:p>
          <a:p>
            <a:pPr algn="just"/>
            <a:r>
              <a:rPr lang="cs-CZ" dirty="0"/>
              <a:t>Není vždy patrné, že se jedná o </a:t>
            </a:r>
            <a:r>
              <a:rPr lang="cs-CZ" dirty="0" err="1"/>
              <a:t>kousné</a:t>
            </a:r>
            <a:r>
              <a:rPr lang="cs-CZ" dirty="0"/>
              <a:t> poranění</a:t>
            </a:r>
          </a:p>
          <a:p>
            <a:pPr algn="just"/>
            <a:r>
              <a:rPr lang="cs-CZ" dirty="0"/>
              <a:t>Typické pro psí kousnutí: propíchnutí od špičáků, </a:t>
            </a:r>
            <a:r>
              <a:rPr lang="cs-CZ" dirty="0" smtClean="0"/>
              <a:t>lacerace </a:t>
            </a:r>
            <a:r>
              <a:rPr lang="cs-CZ" dirty="0"/>
              <a:t>a </a:t>
            </a:r>
            <a:r>
              <a:rPr lang="cs-CZ" dirty="0" err="1"/>
              <a:t>avulze</a:t>
            </a:r>
            <a:r>
              <a:rPr lang="cs-CZ" dirty="0"/>
              <a:t> vedoucí k nepravidelnosti okrajů rány, někdy přidružené škrábance od drápů v okolí rány</a:t>
            </a:r>
          </a:p>
          <a:p>
            <a:endParaRPr lang="cs-CZ" dirty="0"/>
          </a:p>
        </p:txBody>
      </p:sp>
    </p:spTree>
    <p:extLst>
      <p:ext uri="{BB962C8B-B14F-4D97-AF65-F5344CB8AC3E}">
        <p14:creationId xmlns:p14="http://schemas.microsoft.com/office/powerpoint/2010/main" val="3659666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Forenzní odontologie v praxi</a:t>
            </a:r>
          </a:p>
        </p:txBody>
      </p:sp>
      <p:sp>
        <p:nvSpPr>
          <p:cNvPr id="3" name="Zástupný symbol pro obsah 2"/>
          <p:cNvSpPr>
            <a:spLocks noGrp="1"/>
          </p:cNvSpPr>
          <p:nvPr>
            <p:ph idx="1"/>
          </p:nvPr>
        </p:nvSpPr>
        <p:spPr/>
        <p:txBody>
          <a:bodyPr/>
          <a:lstStyle/>
          <a:p>
            <a:pPr algn="just"/>
            <a:r>
              <a:rPr lang="cs-CZ" dirty="0"/>
              <a:t>Zubní otisky mají charakter živočišného druhu, plemene, specifika zubních ošetření i měřitelné </a:t>
            </a:r>
            <a:r>
              <a:rPr lang="cs-CZ" dirty="0" smtClean="0"/>
              <a:t>údaje jako:</a:t>
            </a:r>
            <a:endParaRPr lang="cs-CZ" dirty="0"/>
          </a:p>
          <a:p>
            <a:pPr lvl="1" algn="just"/>
            <a:r>
              <a:rPr lang="cs-CZ" dirty="0"/>
              <a:t>Šířka a tvar oblouku, mezery mezi jednotlivými zuby</a:t>
            </a:r>
          </a:p>
          <a:p>
            <a:pPr lvl="1" algn="just"/>
            <a:r>
              <a:rPr lang="cs-CZ" dirty="0"/>
              <a:t>Tvar, počet a velikost jednotlivých zubů</a:t>
            </a:r>
          </a:p>
          <a:p>
            <a:pPr algn="just"/>
            <a:r>
              <a:rPr lang="cs-CZ" dirty="0"/>
              <a:t>Stopy po zubech jsou různé od škrábanců po hluboké tržné rány</a:t>
            </a:r>
          </a:p>
          <a:p>
            <a:pPr algn="just"/>
            <a:r>
              <a:rPr lang="cs-CZ" dirty="0"/>
              <a:t>Lidské otisky: většinou kruhovité či oválné, vysoce individuální!</a:t>
            </a:r>
          </a:p>
          <a:p>
            <a:pPr algn="just"/>
            <a:r>
              <a:rPr lang="cs-CZ" dirty="0"/>
              <a:t>Kočky a </a:t>
            </a:r>
            <a:r>
              <a:rPr lang="cs-CZ" dirty="0" smtClean="0"/>
              <a:t>psi - </a:t>
            </a:r>
            <a:r>
              <a:rPr lang="cs-CZ" dirty="0"/>
              <a:t>asymetrické čelistní oblouky, mandibulární oblouk užší a kratší </a:t>
            </a:r>
            <a:r>
              <a:rPr lang="cs-CZ" dirty="0" smtClean="0"/>
              <a:t>(kromě </a:t>
            </a:r>
            <a:r>
              <a:rPr lang="cs-CZ" dirty="0" err="1"/>
              <a:t>brachycephalických</a:t>
            </a:r>
            <a:r>
              <a:rPr lang="cs-CZ" dirty="0"/>
              <a:t> plemen)</a:t>
            </a:r>
          </a:p>
          <a:p>
            <a:pPr algn="just"/>
            <a:r>
              <a:rPr lang="cs-CZ" dirty="0"/>
              <a:t>Kočky 30 </a:t>
            </a:r>
            <a:r>
              <a:rPr lang="cs-CZ" dirty="0" smtClean="0"/>
              <a:t>permanentních </a:t>
            </a:r>
            <a:r>
              <a:rPr lang="cs-CZ" dirty="0"/>
              <a:t>zubů, psi 42</a:t>
            </a:r>
          </a:p>
          <a:p>
            <a:endParaRPr lang="cs-CZ" dirty="0"/>
          </a:p>
        </p:txBody>
      </p:sp>
    </p:spTree>
    <p:extLst>
      <p:ext uri="{BB962C8B-B14F-4D97-AF65-F5344CB8AC3E}">
        <p14:creationId xmlns:p14="http://schemas.microsoft.com/office/powerpoint/2010/main" val="89224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Forenzní odontologie v praxi</a:t>
            </a:r>
          </a:p>
        </p:txBody>
      </p:sp>
      <p:sp>
        <p:nvSpPr>
          <p:cNvPr id="3" name="Zástupný symbol pro obsah 2"/>
          <p:cNvSpPr>
            <a:spLocks noGrp="1"/>
          </p:cNvSpPr>
          <p:nvPr>
            <p:ph idx="1"/>
          </p:nvPr>
        </p:nvSpPr>
        <p:spPr/>
        <p:txBody>
          <a:bodyPr/>
          <a:lstStyle/>
          <a:p>
            <a:pPr algn="just"/>
            <a:r>
              <a:rPr lang="cs-CZ" dirty="0"/>
              <a:t>Tvar a velikost otisku zubů psa závisí na plemeni a velikosti psa</a:t>
            </a:r>
          </a:p>
          <a:p>
            <a:pPr algn="just"/>
            <a:r>
              <a:rPr lang="cs-CZ" dirty="0"/>
              <a:t>Méně variabilní otisky u různých plemen koček</a:t>
            </a:r>
          </a:p>
          <a:p>
            <a:pPr algn="just"/>
            <a:r>
              <a:rPr lang="cs-CZ" dirty="0"/>
              <a:t>Velké plemenné odlišnosti </a:t>
            </a:r>
            <a:r>
              <a:rPr lang="cs-CZ" dirty="0" smtClean="0"/>
              <a:t>ztěžují </a:t>
            </a:r>
            <a:r>
              <a:rPr lang="cs-CZ" dirty="0"/>
              <a:t>identifikaci živočišného druhu</a:t>
            </a:r>
          </a:p>
          <a:p>
            <a:pPr algn="just"/>
            <a:r>
              <a:rPr lang="cs-CZ" dirty="0"/>
              <a:t>Důležité umět rozeznat potenciální </a:t>
            </a:r>
            <a:r>
              <a:rPr lang="cs-CZ" dirty="0" err="1"/>
              <a:t>kousné</a:t>
            </a:r>
            <a:r>
              <a:rPr lang="cs-CZ" dirty="0"/>
              <a:t> </a:t>
            </a:r>
            <a:r>
              <a:rPr lang="cs-CZ" dirty="0" smtClean="0"/>
              <a:t>rány - </a:t>
            </a:r>
            <a:r>
              <a:rPr lang="cs-CZ" dirty="0"/>
              <a:t>mohou se jevit jako rozdrcená tkáň (stoličky), </a:t>
            </a:r>
            <a:r>
              <a:rPr lang="cs-CZ" dirty="0" err="1"/>
              <a:t>avulze</a:t>
            </a:r>
            <a:r>
              <a:rPr lang="cs-CZ" dirty="0"/>
              <a:t> tkání, škrábance od drápů, </a:t>
            </a:r>
            <a:r>
              <a:rPr lang="cs-CZ" dirty="0" smtClean="0"/>
              <a:t>zlomeniny</a:t>
            </a:r>
            <a:endParaRPr lang="cs-CZ" dirty="0"/>
          </a:p>
          <a:p>
            <a:pPr algn="just"/>
            <a:endParaRPr lang="cs-CZ" dirty="0"/>
          </a:p>
          <a:p>
            <a:endParaRPr lang="cs-CZ" dirty="0"/>
          </a:p>
        </p:txBody>
      </p:sp>
    </p:spTree>
    <p:extLst>
      <p:ext uri="{BB962C8B-B14F-4D97-AF65-F5344CB8AC3E}">
        <p14:creationId xmlns:p14="http://schemas.microsoft.com/office/powerpoint/2010/main" val="1265662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Zuby psa</a:t>
            </a:r>
            <a:endParaRPr lang="cs-CZ" dirty="0"/>
          </a:p>
        </p:txBody>
      </p:sp>
      <p:pic>
        <p:nvPicPr>
          <p:cNvPr id="7" name="Zástupný symbol pro obsah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96963" y="2227851"/>
            <a:ext cx="4938712" cy="3259549"/>
          </a:xfrm>
        </p:spPr>
      </p:pic>
      <p:pic>
        <p:nvPicPr>
          <p:cNvPr id="8" name="Zástupný symbol pro obsah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18238" y="2228374"/>
            <a:ext cx="4937125" cy="3258502"/>
          </a:xfrm>
        </p:spPr>
      </p:pic>
      <p:sp>
        <p:nvSpPr>
          <p:cNvPr id="9" name="Obdélník 8"/>
          <p:cNvSpPr/>
          <p:nvPr/>
        </p:nvSpPr>
        <p:spPr>
          <a:xfrm>
            <a:off x="7518794" y="5977890"/>
            <a:ext cx="3932487" cy="369332"/>
          </a:xfrm>
          <a:prstGeom prst="rect">
            <a:avLst/>
          </a:prstGeom>
        </p:spPr>
        <p:txBody>
          <a:bodyPr wrap="none">
            <a:spAutoFit/>
          </a:bodyPr>
          <a:lstStyle/>
          <a:p>
            <a:r>
              <a:rPr lang="cs-CZ" b="1" dirty="0">
                <a:solidFill>
                  <a:srgbClr val="999999"/>
                </a:solidFill>
                <a:latin typeface="Verdana" panose="020B0604030504040204" pitchFamily="34" charset="0"/>
              </a:rPr>
              <a:t>Copyright © </a:t>
            </a:r>
            <a:r>
              <a:rPr lang="cs-CZ" b="1" dirty="0" err="1">
                <a:solidFill>
                  <a:srgbClr val="999999"/>
                </a:solidFill>
                <a:latin typeface="Verdana" panose="020B0604030504040204" pitchFamily="34" charset="0"/>
              </a:rPr>
              <a:t>Forensic</a:t>
            </a:r>
            <a:r>
              <a:rPr lang="cs-CZ" b="1" dirty="0">
                <a:solidFill>
                  <a:srgbClr val="999999"/>
                </a:solidFill>
                <a:latin typeface="Verdana" panose="020B0604030504040204" pitchFamily="34" charset="0"/>
              </a:rPr>
              <a:t> Vet Ltd</a:t>
            </a:r>
            <a:endParaRPr lang="cs-CZ" dirty="0"/>
          </a:p>
        </p:txBody>
      </p:sp>
    </p:spTree>
    <p:extLst>
      <p:ext uri="{BB962C8B-B14F-4D97-AF65-F5344CB8AC3E}">
        <p14:creationId xmlns:p14="http://schemas.microsoft.com/office/powerpoint/2010/main" val="1882989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Zubní vzorce kočky a psa</a:t>
            </a:r>
            <a:endParaRPr lang="cs-CZ" dirty="0"/>
          </a:p>
        </p:txBody>
      </p:sp>
      <p:pic>
        <p:nvPicPr>
          <p:cNvPr id="7"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96022" y="1891315"/>
            <a:ext cx="7015565" cy="4351338"/>
          </a:xfrm>
        </p:spPr>
      </p:pic>
      <p:sp>
        <p:nvSpPr>
          <p:cNvPr id="8" name="Obdélník 7"/>
          <p:cNvSpPr/>
          <p:nvPr/>
        </p:nvSpPr>
        <p:spPr>
          <a:xfrm>
            <a:off x="8623848" y="5873321"/>
            <a:ext cx="2506648" cy="307777"/>
          </a:xfrm>
          <a:prstGeom prst="rect">
            <a:avLst/>
          </a:prstGeom>
        </p:spPr>
        <p:txBody>
          <a:bodyPr wrap="none">
            <a:spAutoFit/>
          </a:bodyPr>
          <a:lstStyle/>
          <a:p>
            <a:r>
              <a:rPr lang="cs-CZ" sz="1400" u="sng" dirty="0"/>
              <a:t>Zdroj: </a:t>
            </a:r>
            <a:r>
              <a:rPr lang="cs-CZ" sz="1400" u="sng" dirty="0" err="1"/>
              <a:t>Wiring</a:t>
            </a:r>
            <a:r>
              <a:rPr lang="cs-CZ" sz="1400" u="sng" dirty="0"/>
              <a:t> Diagram Database</a:t>
            </a:r>
            <a:endParaRPr lang="cs-CZ" sz="1400" dirty="0"/>
          </a:p>
        </p:txBody>
      </p:sp>
    </p:spTree>
    <p:extLst>
      <p:ext uri="{BB962C8B-B14F-4D97-AF65-F5344CB8AC3E}">
        <p14:creationId xmlns:p14="http://schemas.microsoft.com/office/powerpoint/2010/main" val="218785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Měřítko pro kousnutí psem</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14800" y="1846263"/>
            <a:ext cx="4022725" cy="4022725"/>
          </a:xfrm>
        </p:spPr>
      </p:pic>
      <p:sp>
        <p:nvSpPr>
          <p:cNvPr id="5" name="Obdélník 4"/>
          <p:cNvSpPr/>
          <p:nvPr/>
        </p:nvSpPr>
        <p:spPr>
          <a:xfrm>
            <a:off x="8558131" y="5642629"/>
            <a:ext cx="2695738" cy="369332"/>
          </a:xfrm>
          <a:prstGeom prst="rect">
            <a:avLst/>
          </a:prstGeom>
        </p:spPr>
        <p:txBody>
          <a:bodyPr wrap="none">
            <a:spAutoFit/>
          </a:bodyPr>
          <a:lstStyle/>
          <a:p>
            <a:r>
              <a:rPr lang="cs-CZ" dirty="0"/>
              <a:t>Zdroj: www.safariland.com</a:t>
            </a:r>
          </a:p>
        </p:txBody>
      </p:sp>
      <p:sp>
        <p:nvSpPr>
          <p:cNvPr id="3" name="TextovéPole 2"/>
          <p:cNvSpPr txBox="1"/>
          <p:nvPr/>
        </p:nvSpPr>
        <p:spPr>
          <a:xfrm>
            <a:off x="1091514" y="1952367"/>
            <a:ext cx="3023286" cy="646331"/>
          </a:xfrm>
          <a:prstGeom prst="rect">
            <a:avLst/>
          </a:prstGeom>
          <a:noFill/>
        </p:spPr>
        <p:txBody>
          <a:bodyPr wrap="square" rtlCol="0">
            <a:spAutoFit/>
          </a:bodyPr>
          <a:lstStyle/>
          <a:p>
            <a:pPr algn="just"/>
            <a:r>
              <a:rPr lang="cs-CZ" dirty="0" smtClean="0"/>
              <a:t>Navrženo od </a:t>
            </a:r>
            <a:r>
              <a:rPr lang="en-US" dirty="0" smtClean="0"/>
              <a:t>the </a:t>
            </a:r>
            <a:r>
              <a:rPr lang="en-US" dirty="0"/>
              <a:t>American Board of Forensic Odontology</a:t>
            </a:r>
            <a:endParaRPr lang="cs-CZ" dirty="0"/>
          </a:p>
        </p:txBody>
      </p:sp>
    </p:spTree>
    <p:extLst>
      <p:ext uri="{BB962C8B-B14F-4D97-AF65-F5344CB8AC3E}">
        <p14:creationId xmlns:p14="http://schemas.microsoft.com/office/powerpoint/2010/main" val="1105846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Forenzní odontologie video</a:t>
            </a:r>
          </a:p>
        </p:txBody>
      </p:sp>
      <p:sp>
        <p:nvSpPr>
          <p:cNvPr id="3" name="Zástupný symbol pro obsah 2"/>
          <p:cNvSpPr>
            <a:spLocks noGrp="1"/>
          </p:cNvSpPr>
          <p:nvPr>
            <p:ph idx="1"/>
          </p:nvPr>
        </p:nvSpPr>
        <p:spPr/>
        <p:txBody>
          <a:bodyPr/>
          <a:lstStyle/>
          <a:p>
            <a:r>
              <a:rPr lang="cs-CZ" dirty="0">
                <a:hlinkClick r:id="rId2"/>
              </a:rPr>
              <a:t>https://www.youtube.com/watch?v=4Ed57ZCoXjg</a:t>
            </a:r>
            <a:endParaRPr lang="cs-CZ" dirty="0"/>
          </a:p>
          <a:p>
            <a:endParaRPr lang="cs-CZ" dirty="0"/>
          </a:p>
          <a:p>
            <a:r>
              <a:rPr lang="cs-CZ" dirty="0"/>
              <a:t>Forenzní veterinární medicína: vyšetřování</a:t>
            </a:r>
          </a:p>
          <a:p>
            <a:r>
              <a:rPr lang="cs-CZ" dirty="0">
                <a:hlinkClick r:id="rId3"/>
              </a:rPr>
              <a:t>https://</a:t>
            </a:r>
            <a:r>
              <a:rPr lang="cs-CZ" dirty="0" smtClean="0">
                <a:hlinkClick r:id="rId3"/>
              </a:rPr>
              <a:t>www.youtube.com/watch?v=H09Ahp_1b8Q</a:t>
            </a:r>
            <a:endParaRPr lang="cs-CZ" dirty="0" smtClean="0"/>
          </a:p>
          <a:p>
            <a:endParaRPr lang="cs-CZ" dirty="0"/>
          </a:p>
          <a:p>
            <a:endParaRPr lang="cs-CZ" dirty="0"/>
          </a:p>
        </p:txBody>
      </p:sp>
    </p:spTree>
    <p:extLst>
      <p:ext uri="{BB962C8B-B14F-4D97-AF65-F5344CB8AC3E}">
        <p14:creationId xmlns:p14="http://schemas.microsoft.com/office/powerpoint/2010/main" val="58808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Kousnutí a úder psem v ČR</a:t>
            </a:r>
            <a:endParaRPr lang="cs-CZ" dirty="0"/>
          </a:p>
        </p:txBody>
      </p:sp>
      <p:sp>
        <p:nvSpPr>
          <p:cNvPr id="3" name="Zástupný symbol pro obsah 2"/>
          <p:cNvSpPr>
            <a:spLocks noGrp="1"/>
          </p:cNvSpPr>
          <p:nvPr>
            <p:ph idx="1"/>
          </p:nvPr>
        </p:nvSpPr>
        <p:spPr/>
        <p:txBody>
          <a:bodyPr>
            <a:normAutofit/>
          </a:bodyPr>
          <a:lstStyle/>
          <a:p>
            <a:pPr algn="just"/>
            <a:r>
              <a:rPr lang="cs-CZ" dirty="0"/>
              <a:t>Všechny úrazy, které vyžadují odbornou lékařskou pomoc, jsou evidovány humánními lékaři v databázi úrazů a je jim přidělen příslušný kód dle jejich zařazení v Mezinárodní statistické klasifikaci nemocí a přidružených zdravotních problémů.</a:t>
            </a:r>
          </a:p>
          <a:p>
            <a:pPr algn="just"/>
            <a:r>
              <a:rPr lang="cs-CZ" dirty="0"/>
              <a:t>Dle Mezinárodní statistické klasifikace nemocí a přidružených zdravotních </a:t>
            </a:r>
            <a:r>
              <a:rPr lang="cs-CZ" dirty="0" smtClean="0"/>
              <a:t>problémů </a:t>
            </a:r>
            <a:r>
              <a:rPr lang="cs-CZ" dirty="0"/>
              <a:t>se pod kódem W54 označuje Kousnutí nebo úder psem. </a:t>
            </a:r>
          </a:p>
          <a:p>
            <a:pPr algn="just"/>
            <a:r>
              <a:rPr lang="cs-CZ" dirty="0"/>
              <a:t>Tyto údaje jsou evidovány v databázi Ústavu zdravotnických informací a statistik v ČR </a:t>
            </a:r>
            <a:r>
              <a:rPr lang="cs-CZ" dirty="0" smtClean="0"/>
              <a:t>(ÚZIS</a:t>
            </a:r>
            <a:r>
              <a:rPr lang="cs-CZ" dirty="0"/>
              <a:t>).</a:t>
            </a:r>
          </a:p>
          <a:p>
            <a:pPr algn="just"/>
            <a:r>
              <a:rPr lang="cs-CZ" dirty="0"/>
              <a:t>Ústav zdravotnických informací a statistik v </a:t>
            </a:r>
            <a:r>
              <a:rPr lang="cs-CZ" dirty="0" smtClean="0"/>
              <a:t>ČR </a:t>
            </a:r>
            <a:r>
              <a:rPr lang="cs-CZ" dirty="0"/>
              <a:t>eviduje záznamy týkající se kousnutí a úderu psem a to počet ošetřených, počet hospitalizovaných a počet úmrtí na následky kousnutí a úderu psem. Dále eviduje údaje o věkové kategorii poraněných, pohlaví poraněných, místě poranění a místě incidentu. Tyto údaje se týkají pouze poraněného a neexistují údaje o psech, kteří poranění způsobili.</a:t>
            </a:r>
          </a:p>
          <a:p>
            <a:endParaRPr lang="cs-CZ" dirty="0"/>
          </a:p>
        </p:txBody>
      </p:sp>
    </p:spTree>
    <p:extLst>
      <p:ext uri="{BB962C8B-B14F-4D97-AF65-F5344CB8AC3E}">
        <p14:creationId xmlns:p14="http://schemas.microsoft.com/office/powerpoint/2010/main" val="2574621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a:t>
            </a:r>
            <a:endParaRPr lang="cs-CZ" dirty="0"/>
          </a:p>
        </p:txBody>
      </p:sp>
      <p:sp>
        <p:nvSpPr>
          <p:cNvPr id="3" name="Zástupný symbol pro obsah 2"/>
          <p:cNvSpPr>
            <a:spLocks noGrp="1"/>
          </p:cNvSpPr>
          <p:nvPr>
            <p:ph idx="1"/>
          </p:nvPr>
        </p:nvSpPr>
        <p:spPr/>
        <p:txBody>
          <a:bodyPr/>
          <a:lstStyle/>
          <a:p>
            <a:pPr algn="just"/>
            <a:r>
              <a:rPr lang="cs-CZ" dirty="0"/>
              <a:t>Kousnutí a úder psem jsou identifikovány jako potenciální zdroje potenciálně závažných onemocnění lidí (</a:t>
            </a:r>
            <a:r>
              <a:rPr lang="cs-CZ" i="1" dirty="0" err="1"/>
              <a:t>Ozanne</a:t>
            </a:r>
            <a:r>
              <a:rPr lang="cs-CZ" i="1" dirty="0"/>
              <a:t>-Smith J, 2001</a:t>
            </a:r>
            <a:r>
              <a:rPr lang="cs-CZ" dirty="0"/>
              <a:t>). </a:t>
            </a:r>
            <a:endParaRPr lang="cs-CZ" dirty="0" smtClean="0"/>
          </a:p>
          <a:p>
            <a:pPr algn="just"/>
            <a:r>
              <a:rPr lang="cs-CZ" dirty="0" smtClean="0"/>
              <a:t>Mezi </a:t>
            </a:r>
            <a:r>
              <a:rPr lang="cs-CZ" dirty="0"/>
              <a:t>nejzávažnější zranění způsobené kousnutím či úderem psem patří otevřené rány, záněty podkoží, zlomeniny vedoucí k dočasnému či trvalému zdravotnímu omezení, mentální trauma a předčasné úmrtí </a:t>
            </a:r>
            <a:r>
              <a:rPr lang="cs-CZ" i="1" dirty="0" smtClean="0"/>
              <a:t>(</a:t>
            </a:r>
            <a:r>
              <a:rPr lang="cs-CZ" i="1" dirty="0" err="1" smtClean="0"/>
              <a:t>Rajshekar</a:t>
            </a:r>
            <a:r>
              <a:rPr lang="cs-CZ" i="1" dirty="0"/>
              <a:t>, 2017</a:t>
            </a:r>
            <a:r>
              <a:rPr lang="cs-CZ" i="1" dirty="0" smtClean="0"/>
              <a:t>).</a:t>
            </a:r>
            <a:endParaRPr lang="cs-CZ" dirty="0"/>
          </a:p>
          <a:p>
            <a:endParaRPr lang="cs-CZ" dirty="0"/>
          </a:p>
        </p:txBody>
      </p:sp>
    </p:spTree>
    <p:extLst>
      <p:ext uri="{BB962C8B-B14F-4D97-AF65-F5344CB8AC3E}">
        <p14:creationId xmlns:p14="http://schemas.microsoft.com/office/powerpoint/2010/main" val="1529326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0F8A751-D69B-4F85-A361-E70C4FB8314D}"/>
              </a:ext>
            </a:extLst>
          </p:cNvPr>
          <p:cNvSpPr>
            <a:spLocks noGrp="1"/>
          </p:cNvSpPr>
          <p:nvPr>
            <p:ph type="title"/>
          </p:nvPr>
        </p:nvSpPr>
        <p:spPr/>
        <p:txBody>
          <a:bodyPr/>
          <a:lstStyle/>
          <a:p>
            <a:pPr algn="ctr"/>
            <a:r>
              <a:rPr lang="cs-CZ" dirty="0" smtClean="0"/>
              <a:t>Incidence kousnutí či úderu psem v ČR</a:t>
            </a:r>
            <a:br>
              <a:rPr lang="cs-CZ" dirty="0" smtClean="0"/>
            </a:br>
            <a:r>
              <a:rPr lang="cs-CZ" dirty="0" smtClean="0"/>
              <a:t>(2010-2018)</a:t>
            </a:r>
            <a:endParaRPr lang="cs-CZ" dirty="0"/>
          </a:p>
        </p:txBody>
      </p:sp>
      <p:graphicFrame>
        <p:nvGraphicFramePr>
          <p:cNvPr id="5" name="Zástupný obsah 4">
            <a:extLst>
              <a:ext uri="{FF2B5EF4-FFF2-40B4-BE49-F238E27FC236}">
                <a16:creationId xmlns:a16="http://schemas.microsoft.com/office/drawing/2014/main" xmlns="" id="{05ED90E3-264D-45DB-B876-B903259D11FD}"/>
              </a:ext>
            </a:extLst>
          </p:cNvPr>
          <p:cNvGraphicFramePr>
            <a:graphicFrameLocks noGrp="1"/>
          </p:cNvGraphicFramePr>
          <p:nvPr>
            <p:ph idx="1"/>
            <p:extLst>
              <p:ext uri="{D42A27DB-BD31-4B8C-83A1-F6EECF244321}">
                <p14:modId xmlns:p14="http://schemas.microsoft.com/office/powerpoint/2010/main" val="2231768831"/>
              </p:ext>
            </p:extLst>
          </p:nvPr>
        </p:nvGraphicFramePr>
        <p:xfrm>
          <a:off x="1097280" y="1936080"/>
          <a:ext cx="10345042" cy="4297680"/>
        </p:xfrm>
        <a:graphic>
          <a:graphicData uri="http://schemas.openxmlformats.org/drawingml/2006/table">
            <a:tbl>
              <a:tblPr firstRow="1" bandRow="1">
                <a:tableStyleId>{5C22544A-7EE6-4342-B048-85BDC9FD1C3A}</a:tableStyleId>
              </a:tblPr>
              <a:tblGrid>
                <a:gridCol w="2021390">
                  <a:extLst>
                    <a:ext uri="{9D8B030D-6E8A-4147-A177-3AD203B41FA5}">
                      <a16:colId xmlns:a16="http://schemas.microsoft.com/office/drawing/2014/main" xmlns="" val="15475849"/>
                    </a:ext>
                  </a:extLst>
                </a:gridCol>
                <a:gridCol w="2080913">
                  <a:extLst>
                    <a:ext uri="{9D8B030D-6E8A-4147-A177-3AD203B41FA5}">
                      <a16:colId xmlns:a16="http://schemas.microsoft.com/office/drawing/2014/main" xmlns="" val="100590024"/>
                    </a:ext>
                  </a:extLst>
                </a:gridCol>
                <a:gridCol w="2080913">
                  <a:extLst>
                    <a:ext uri="{9D8B030D-6E8A-4147-A177-3AD203B41FA5}">
                      <a16:colId xmlns:a16="http://schemas.microsoft.com/office/drawing/2014/main" xmlns="" val="2222702281"/>
                    </a:ext>
                  </a:extLst>
                </a:gridCol>
                <a:gridCol w="2080913">
                  <a:extLst>
                    <a:ext uri="{9D8B030D-6E8A-4147-A177-3AD203B41FA5}">
                      <a16:colId xmlns:a16="http://schemas.microsoft.com/office/drawing/2014/main" xmlns="" val="3556318867"/>
                    </a:ext>
                  </a:extLst>
                </a:gridCol>
                <a:gridCol w="2080913">
                  <a:extLst>
                    <a:ext uri="{9D8B030D-6E8A-4147-A177-3AD203B41FA5}">
                      <a16:colId xmlns:a16="http://schemas.microsoft.com/office/drawing/2014/main" xmlns="" val="3568774480"/>
                    </a:ext>
                  </a:extLst>
                </a:gridCol>
              </a:tblGrid>
              <a:tr h="629301">
                <a:tc>
                  <a:txBody>
                    <a:bodyPr/>
                    <a:lstStyle/>
                    <a:p>
                      <a:endParaRPr lang="cs-CZ" dirty="0"/>
                    </a:p>
                  </a:txBody>
                  <a:tcPr/>
                </a:tc>
                <a:tc>
                  <a:txBody>
                    <a:bodyPr/>
                    <a:lstStyle/>
                    <a:p>
                      <a:r>
                        <a:rPr lang="cs-CZ" dirty="0"/>
                        <a:t>Ambulantní ošetření</a:t>
                      </a:r>
                    </a:p>
                  </a:txBody>
                  <a:tcPr/>
                </a:tc>
                <a:tc>
                  <a:txBody>
                    <a:bodyPr/>
                    <a:lstStyle/>
                    <a:p>
                      <a:r>
                        <a:rPr lang="cs-CZ" dirty="0"/>
                        <a:t>Hospitalizace pacienta</a:t>
                      </a:r>
                    </a:p>
                  </a:txBody>
                  <a:tcPr/>
                </a:tc>
                <a:tc>
                  <a:txBody>
                    <a:bodyPr/>
                    <a:lstStyle/>
                    <a:p>
                      <a:r>
                        <a:rPr lang="cs-CZ" dirty="0"/>
                        <a:t>Úmrtí pacienta</a:t>
                      </a:r>
                    </a:p>
                  </a:txBody>
                  <a:tcPr/>
                </a:tc>
                <a:tc>
                  <a:txBody>
                    <a:bodyPr/>
                    <a:lstStyle/>
                    <a:p>
                      <a:endParaRPr lang="cs-CZ"/>
                    </a:p>
                  </a:txBody>
                  <a:tcPr/>
                </a:tc>
                <a:extLst>
                  <a:ext uri="{0D108BD9-81ED-4DB2-BD59-A6C34878D82A}">
                    <a16:rowId xmlns:a16="http://schemas.microsoft.com/office/drawing/2014/main" xmlns="" val="2392803311"/>
                  </a:ext>
                </a:extLst>
              </a:tr>
              <a:tr h="364595">
                <a:tc>
                  <a:txBody>
                    <a:bodyPr/>
                    <a:lstStyle/>
                    <a:p>
                      <a:r>
                        <a:rPr lang="cs-CZ" b="1" dirty="0"/>
                        <a:t>2010</a:t>
                      </a:r>
                    </a:p>
                  </a:txBody>
                  <a:tcPr/>
                </a:tc>
                <a:tc>
                  <a:txBody>
                    <a:bodyPr/>
                    <a:lstStyle/>
                    <a:p>
                      <a:r>
                        <a:rPr lang="cs-CZ" dirty="0" smtClean="0"/>
                        <a:t>111 012</a:t>
                      </a:r>
                      <a:endParaRPr lang="cs-CZ" dirty="0"/>
                    </a:p>
                  </a:txBody>
                  <a:tcPr/>
                </a:tc>
                <a:tc>
                  <a:txBody>
                    <a:bodyPr/>
                    <a:lstStyle/>
                    <a:p>
                      <a:r>
                        <a:rPr lang="cs-CZ" dirty="0" smtClean="0"/>
                        <a:t>4030</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2985316634"/>
                  </a:ext>
                </a:extLst>
              </a:tr>
              <a:tr h="364595">
                <a:tc>
                  <a:txBody>
                    <a:bodyPr/>
                    <a:lstStyle/>
                    <a:p>
                      <a:r>
                        <a:rPr lang="cs-CZ" b="1" dirty="0"/>
                        <a:t>2011</a:t>
                      </a:r>
                    </a:p>
                  </a:txBody>
                  <a:tcPr/>
                </a:tc>
                <a:tc>
                  <a:txBody>
                    <a:bodyPr/>
                    <a:lstStyle/>
                    <a:p>
                      <a:r>
                        <a:rPr lang="cs-CZ" dirty="0" smtClean="0"/>
                        <a:t>112 176</a:t>
                      </a:r>
                      <a:endParaRPr lang="cs-CZ" dirty="0"/>
                    </a:p>
                  </a:txBody>
                  <a:tcPr/>
                </a:tc>
                <a:tc>
                  <a:txBody>
                    <a:bodyPr/>
                    <a:lstStyle/>
                    <a:p>
                      <a:r>
                        <a:rPr lang="cs-CZ" dirty="0" smtClean="0"/>
                        <a:t>3798</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994616093"/>
                  </a:ext>
                </a:extLst>
              </a:tr>
              <a:tr h="364595">
                <a:tc>
                  <a:txBody>
                    <a:bodyPr/>
                    <a:lstStyle/>
                    <a:p>
                      <a:r>
                        <a:rPr lang="cs-CZ" b="1" dirty="0"/>
                        <a:t>2012</a:t>
                      </a:r>
                    </a:p>
                  </a:txBody>
                  <a:tcPr/>
                </a:tc>
                <a:tc>
                  <a:txBody>
                    <a:bodyPr/>
                    <a:lstStyle/>
                    <a:p>
                      <a:r>
                        <a:rPr lang="cs-CZ" dirty="0" smtClean="0"/>
                        <a:t>118 572</a:t>
                      </a:r>
                      <a:endParaRPr lang="cs-CZ" dirty="0"/>
                    </a:p>
                  </a:txBody>
                  <a:tcPr/>
                </a:tc>
                <a:tc>
                  <a:txBody>
                    <a:bodyPr/>
                    <a:lstStyle/>
                    <a:p>
                      <a:r>
                        <a:rPr lang="cs-CZ" dirty="0" smtClean="0"/>
                        <a:t>3682</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182667038"/>
                  </a:ext>
                </a:extLst>
              </a:tr>
              <a:tr h="364595">
                <a:tc>
                  <a:txBody>
                    <a:bodyPr/>
                    <a:lstStyle/>
                    <a:p>
                      <a:r>
                        <a:rPr lang="cs-CZ" b="1" dirty="0"/>
                        <a:t>2013</a:t>
                      </a:r>
                    </a:p>
                  </a:txBody>
                  <a:tcPr/>
                </a:tc>
                <a:tc>
                  <a:txBody>
                    <a:bodyPr/>
                    <a:lstStyle/>
                    <a:p>
                      <a:r>
                        <a:rPr lang="cs-CZ" dirty="0" smtClean="0"/>
                        <a:t>121 074</a:t>
                      </a:r>
                      <a:endParaRPr lang="cs-CZ" dirty="0"/>
                    </a:p>
                  </a:txBody>
                  <a:tcPr/>
                </a:tc>
                <a:tc>
                  <a:txBody>
                    <a:bodyPr/>
                    <a:lstStyle/>
                    <a:p>
                      <a:r>
                        <a:rPr lang="cs-CZ" dirty="0" smtClean="0"/>
                        <a:t>4102</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2676578972"/>
                  </a:ext>
                </a:extLst>
              </a:tr>
              <a:tr h="364595">
                <a:tc>
                  <a:txBody>
                    <a:bodyPr/>
                    <a:lstStyle/>
                    <a:p>
                      <a:r>
                        <a:rPr lang="cs-CZ" b="1" dirty="0"/>
                        <a:t>2014</a:t>
                      </a:r>
                    </a:p>
                  </a:txBody>
                  <a:tcPr/>
                </a:tc>
                <a:tc>
                  <a:txBody>
                    <a:bodyPr/>
                    <a:lstStyle/>
                    <a:p>
                      <a:r>
                        <a:rPr lang="cs-CZ" dirty="0" smtClean="0"/>
                        <a:t>124 660</a:t>
                      </a:r>
                      <a:endParaRPr lang="cs-CZ" dirty="0"/>
                    </a:p>
                  </a:txBody>
                  <a:tcPr/>
                </a:tc>
                <a:tc>
                  <a:txBody>
                    <a:bodyPr/>
                    <a:lstStyle/>
                    <a:p>
                      <a:r>
                        <a:rPr lang="cs-CZ" dirty="0" smtClean="0"/>
                        <a:t>4367</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2198741911"/>
                  </a:ext>
                </a:extLst>
              </a:tr>
              <a:tr h="364595">
                <a:tc>
                  <a:txBody>
                    <a:bodyPr/>
                    <a:lstStyle/>
                    <a:p>
                      <a:r>
                        <a:rPr lang="cs-CZ" b="1" dirty="0"/>
                        <a:t>2015</a:t>
                      </a:r>
                    </a:p>
                  </a:txBody>
                  <a:tcPr/>
                </a:tc>
                <a:tc>
                  <a:txBody>
                    <a:bodyPr/>
                    <a:lstStyle/>
                    <a:p>
                      <a:r>
                        <a:rPr lang="cs-CZ" dirty="0" smtClean="0"/>
                        <a:t>128 905</a:t>
                      </a:r>
                      <a:endParaRPr lang="cs-CZ" dirty="0"/>
                    </a:p>
                  </a:txBody>
                  <a:tcPr/>
                </a:tc>
                <a:tc>
                  <a:txBody>
                    <a:bodyPr/>
                    <a:lstStyle/>
                    <a:p>
                      <a:r>
                        <a:rPr lang="cs-CZ" dirty="0" smtClean="0"/>
                        <a:t>4088</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413297427"/>
                  </a:ext>
                </a:extLst>
              </a:tr>
              <a:tr h="364595">
                <a:tc>
                  <a:txBody>
                    <a:bodyPr/>
                    <a:lstStyle/>
                    <a:p>
                      <a:r>
                        <a:rPr lang="cs-CZ" b="1" dirty="0"/>
                        <a:t>2016</a:t>
                      </a:r>
                    </a:p>
                  </a:txBody>
                  <a:tcPr/>
                </a:tc>
                <a:tc>
                  <a:txBody>
                    <a:bodyPr/>
                    <a:lstStyle/>
                    <a:p>
                      <a:r>
                        <a:rPr lang="cs-CZ" dirty="0" smtClean="0"/>
                        <a:t>133 629</a:t>
                      </a:r>
                      <a:endParaRPr lang="cs-CZ" dirty="0"/>
                    </a:p>
                  </a:txBody>
                  <a:tcPr/>
                </a:tc>
                <a:tc>
                  <a:txBody>
                    <a:bodyPr/>
                    <a:lstStyle/>
                    <a:p>
                      <a:r>
                        <a:rPr lang="cs-CZ" dirty="0" smtClean="0"/>
                        <a:t>3194</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3533849526"/>
                  </a:ext>
                </a:extLst>
              </a:tr>
              <a:tr h="364595">
                <a:tc>
                  <a:txBody>
                    <a:bodyPr/>
                    <a:lstStyle/>
                    <a:p>
                      <a:r>
                        <a:rPr lang="cs-CZ" b="1" dirty="0"/>
                        <a:t>2017</a:t>
                      </a:r>
                    </a:p>
                  </a:txBody>
                  <a:tcPr/>
                </a:tc>
                <a:tc>
                  <a:txBody>
                    <a:bodyPr/>
                    <a:lstStyle/>
                    <a:p>
                      <a:r>
                        <a:rPr lang="cs-CZ" dirty="0" smtClean="0"/>
                        <a:t>136 751</a:t>
                      </a:r>
                      <a:endParaRPr lang="cs-CZ" dirty="0"/>
                    </a:p>
                  </a:txBody>
                  <a:tcPr/>
                </a:tc>
                <a:tc>
                  <a:txBody>
                    <a:bodyPr/>
                    <a:lstStyle/>
                    <a:p>
                      <a:r>
                        <a:rPr lang="cs-CZ" dirty="0" smtClean="0"/>
                        <a:t>3665</a:t>
                      </a:r>
                      <a:endParaRPr lang="cs-CZ" dirty="0"/>
                    </a:p>
                  </a:txBody>
                  <a:tcPr/>
                </a:tc>
                <a:tc>
                  <a:txBody>
                    <a:bodyPr/>
                    <a:lstStyle/>
                    <a:p>
                      <a:r>
                        <a:rPr lang="cs-CZ" dirty="0"/>
                        <a:t>1</a:t>
                      </a:r>
                    </a:p>
                  </a:txBody>
                  <a:tcPr/>
                </a:tc>
                <a:tc>
                  <a:txBody>
                    <a:bodyPr/>
                    <a:lstStyle/>
                    <a:p>
                      <a:endParaRPr lang="cs-CZ" dirty="0"/>
                    </a:p>
                  </a:txBody>
                  <a:tcPr/>
                </a:tc>
                <a:extLst>
                  <a:ext uri="{0D108BD9-81ED-4DB2-BD59-A6C34878D82A}">
                    <a16:rowId xmlns:a16="http://schemas.microsoft.com/office/drawing/2014/main" xmlns="" val="3362593328"/>
                  </a:ext>
                </a:extLst>
              </a:tr>
              <a:tr h="364595">
                <a:tc>
                  <a:txBody>
                    <a:bodyPr/>
                    <a:lstStyle/>
                    <a:p>
                      <a:r>
                        <a:rPr lang="cs-CZ" b="1" dirty="0"/>
                        <a:t>2018</a:t>
                      </a:r>
                    </a:p>
                  </a:txBody>
                  <a:tcPr/>
                </a:tc>
                <a:tc>
                  <a:txBody>
                    <a:bodyPr/>
                    <a:lstStyle/>
                    <a:p>
                      <a:r>
                        <a:rPr lang="cs-CZ" dirty="0" smtClean="0"/>
                        <a:t>112 523</a:t>
                      </a:r>
                      <a:endParaRPr lang="cs-CZ" dirty="0"/>
                    </a:p>
                  </a:txBody>
                  <a:tcPr/>
                </a:tc>
                <a:tc>
                  <a:txBody>
                    <a:bodyPr/>
                    <a:lstStyle/>
                    <a:p>
                      <a:r>
                        <a:rPr lang="cs-CZ" dirty="0" smtClean="0"/>
                        <a:t>3210</a:t>
                      </a:r>
                      <a:endParaRPr lang="cs-CZ" dirty="0"/>
                    </a:p>
                  </a:txBody>
                  <a:tcPr/>
                </a:tc>
                <a:tc>
                  <a:txBody>
                    <a:bodyPr/>
                    <a:lstStyle/>
                    <a:p>
                      <a:r>
                        <a:rPr lang="cs-CZ" dirty="0" smtClean="0"/>
                        <a:t>0</a:t>
                      </a:r>
                      <a:endParaRPr lang="cs-CZ" dirty="0"/>
                    </a:p>
                  </a:txBody>
                  <a:tcPr/>
                </a:tc>
                <a:tc>
                  <a:txBody>
                    <a:bodyPr/>
                    <a:lstStyle/>
                    <a:p>
                      <a:endParaRPr lang="cs-CZ" dirty="0"/>
                    </a:p>
                  </a:txBody>
                  <a:tcPr/>
                </a:tc>
                <a:extLst>
                  <a:ext uri="{0D108BD9-81ED-4DB2-BD59-A6C34878D82A}">
                    <a16:rowId xmlns:a16="http://schemas.microsoft.com/office/drawing/2014/main" xmlns="" val="1435143944"/>
                  </a:ext>
                </a:extLst>
              </a:tr>
              <a:tr h="364595">
                <a:tc>
                  <a:txBody>
                    <a:bodyPr/>
                    <a:lstStyle/>
                    <a:p>
                      <a:r>
                        <a:rPr lang="cs-CZ" b="1" dirty="0" smtClean="0"/>
                        <a:t>celkem</a:t>
                      </a:r>
                      <a:endParaRPr lang="cs-CZ" b="1" dirty="0"/>
                    </a:p>
                  </a:txBody>
                  <a:tcPr/>
                </a:tc>
                <a:tc>
                  <a:txBody>
                    <a:bodyPr/>
                    <a:lstStyle/>
                    <a:p>
                      <a:r>
                        <a:rPr lang="cs-CZ" b="1" dirty="0" smtClean="0"/>
                        <a:t>1 099 302</a:t>
                      </a:r>
                      <a:endParaRPr lang="cs-CZ" b="1" dirty="0"/>
                    </a:p>
                  </a:txBody>
                  <a:tcPr/>
                </a:tc>
                <a:tc>
                  <a:txBody>
                    <a:bodyPr/>
                    <a:lstStyle/>
                    <a:p>
                      <a:r>
                        <a:rPr lang="cs-CZ" b="1" dirty="0" smtClean="0"/>
                        <a:t>34 136</a:t>
                      </a:r>
                      <a:endParaRPr lang="cs-CZ" b="1" dirty="0"/>
                    </a:p>
                  </a:txBody>
                  <a:tcPr/>
                </a:tc>
                <a:tc>
                  <a:txBody>
                    <a:bodyPr/>
                    <a:lstStyle/>
                    <a:p>
                      <a:r>
                        <a:rPr lang="cs-CZ" b="1" dirty="0" smtClean="0"/>
                        <a:t>8</a:t>
                      </a:r>
                      <a:endParaRPr lang="cs-CZ" b="1" dirty="0"/>
                    </a:p>
                  </a:txBody>
                  <a:tcPr/>
                </a:tc>
                <a:tc>
                  <a:txBody>
                    <a:bodyPr/>
                    <a:lstStyle/>
                    <a:p>
                      <a:endParaRPr lang="cs-CZ" dirty="0"/>
                    </a:p>
                  </a:txBody>
                  <a:tcPr/>
                </a:tc>
                <a:extLst>
                  <a:ext uri="{0D108BD9-81ED-4DB2-BD59-A6C34878D82A}">
                    <a16:rowId xmlns:a16="http://schemas.microsoft.com/office/drawing/2014/main" xmlns="" val="556888363"/>
                  </a:ext>
                </a:extLst>
              </a:tr>
            </a:tbl>
          </a:graphicData>
        </a:graphic>
      </p:graphicFrame>
    </p:spTree>
    <p:extLst>
      <p:ext uri="{BB962C8B-B14F-4D97-AF65-F5344CB8AC3E}">
        <p14:creationId xmlns:p14="http://schemas.microsoft.com/office/powerpoint/2010/main" val="3620308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 prezentace</a:t>
            </a:r>
          </a:p>
        </p:txBody>
      </p:sp>
      <p:sp>
        <p:nvSpPr>
          <p:cNvPr id="3" name="Zástupný symbol pro obsah 2"/>
          <p:cNvSpPr>
            <a:spLocks noGrp="1"/>
          </p:cNvSpPr>
          <p:nvPr>
            <p:ph idx="1"/>
          </p:nvPr>
        </p:nvSpPr>
        <p:spPr/>
        <p:txBody>
          <a:bodyPr/>
          <a:lstStyle/>
          <a:p>
            <a:r>
              <a:rPr lang="cs-CZ" dirty="0"/>
              <a:t>Útoky psa na člověka </a:t>
            </a:r>
            <a:endParaRPr lang="cs-CZ" dirty="0" smtClean="0"/>
          </a:p>
          <a:p>
            <a:r>
              <a:rPr lang="cs-CZ" dirty="0" smtClean="0"/>
              <a:t>Státy EU omezující chov psů</a:t>
            </a:r>
          </a:p>
          <a:p>
            <a:r>
              <a:rPr lang="cs-CZ" dirty="0" smtClean="0"/>
              <a:t>Forenzní odontologie</a:t>
            </a:r>
            <a:endParaRPr lang="cs-CZ" dirty="0"/>
          </a:p>
          <a:p>
            <a:r>
              <a:rPr lang="cs-CZ" dirty="0"/>
              <a:t>Incidence poranění v ČR</a:t>
            </a:r>
          </a:p>
          <a:p>
            <a:r>
              <a:rPr lang="cs-CZ" dirty="0"/>
              <a:t>Prevence útoků psa na člověka</a:t>
            </a:r>
          </a:p>
          <a:p>
            <a:endParaRPr lang="cs-CZ" dirty="0"/>
          </a:p>
          <a:p>
            <a:endParaRPr lang="cs-CZ" dirty="0"/>
          </a:p>
        </p:txBody>
      </p:sp>
    </p:spTree>
    <p:extLst>
      <p:ext uri="{BB962C8B-B14F-4D97-AF65-F5344CB8AC3E}">
        <p14:creationId xmlns:p14="http://schemas.microsoft.com/office/powerpoint/2010/main" val="7763537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 3"/>
          <p:cNvGraphicFramePr>
            <a:graphicFrameLocks/>
          </p:cNvGraphicFramePr>
          <p:nvPr>
            <p:extLst>
              <p:ext uri="{D42A27DB-BD31-4B8C-83A1-F6EECF244321}">
                <p14:modId xmlns:p14="http://schemas.microsoft.com/office/powerpoint/2010/main" val="1468263906"/>
              </p:ext>
            </p:extLst>
          </p:nvPr>
        </p:nvGraphicFramePr>
        <p:xfrm>
          <a:off x="2592355" y="1786345"/>
          <a:ext cx="7007290" cy="4469363"/>
        </p:xfrm>
        <a:graphic>
          <a:graphicData uri="http://schemas.openxmlformats.org/drawingml/2006/chart">
            <c:chart xmlns:c="http://schemas.openxmlformats.org/drawingml/2006/chart" xmlns:r="http://schemas.openxmlformats.org/officeDocument/2006/relationships" r:id="rId2"/>
          </a:graphicData>
        </a:graphic>
      </p:graphicFrame>
      <p:sp>
        <p:nvSpPr>
          <p:cNvPr id="5" name="Nadpis 4"/>
          <p:cNvSpPr>
            <a:spLocks noGrp="1"/>
          </p:cNvSpPr>
          <p:nvPr>
            <p:ph type="title"/>
          </p:nvPr>
        </p:nvSpPr>
        <p:spPr/>
        <p:txBody>
          <a:bodyPr/>
          <a:lstStyle/>
          <a:p>
            <a:r>
              <a:rPr lang="cs-CZ" dirty="0" smtClean="0"/>
              <a:t>Věkové kategorie x muži x ženy</a:t>
            </a:r>
            <a:endParaRPr lang="cs-CZ" dirty="0"/>
          </a:p>
        </p:txBody>
      </p:sp>
    </p:spTree>
    <p:extLst>
      <p:ext uri="{BB962C8B-B14F-4D97-AF65-F5344CB8AC3E}">
        <p14:creationId xmlns:p14="http://schemas.microsoft.com/office/powerpoint/2010/main" val="2342051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af 7"/>
          <p:cNvGraphicFramePr>
            <a:graphicFrameLocks/>
          </p:cNvGraphicFramePr>
          <p:nvPr>
            <p:extLst>
              <p:ext uri="{D42A27DB-BD31-4B8C-83A1-F6EECF244321}">
                <p14:modId xmlns:p14="http://schemas.microsoft.com/office/powerpoint/2010/main" val="2339744231"/>
              </p:ext>
            </p:extLst>
          </p:nvPr>
        </p:nvGraphicFramePr>
        <p:xfrm>
          <a:off x="2390821" y="1475666"/>
          <a:ext cx="7576457" cy="465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7150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 1"/>
          <p:cNvGraphicFramePr>
            <a:graphicFrameLocks/>
          </p:cNvGraphicFramePr>
          <p:nvPr>
            <p:extLst>
              <p:ext uri="{D42A27DB-BD31-4B8C-83A1-F6EECF244321}">
                <p14:modId xmlns:p14="http://schemas.microsoft.com/office/powerpoint/2010/main" val="335165681"/>
              </p:ext>
            </p:extLst>
          </p:nvPr>
        </p:nvGraphicFramePr>
        <p:xfrm>
          <a:off x="2592398" y="1849983"/>
          <a:ext cx="6746032" cy="40961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1799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83CBDC8-1843-4341-B308-07A8E156C3E5}"/>
              </a:ext>
            </a:extLst>
          </p:cNvPr>
          <p:cNvSpPr>
            <a:spLocks noGrp="1"/>
          </p:cNvSpPr>
          <p:nvPr>
            <p:ph type="title"/>
          </p:nvPr>
        </p:nvSpPr>
        <p:spPr/>
        <p:txBody>
          <a:bodyPr/>
          <a:lstStyle/>
          <a:p>
            <a:r>
              <a:rPr lang="cs-CZ" dirty="0" smtClean="0"/>
              <a:t>Nejčastější oblast poranění po kousnutí či po úderu psa</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07413921"/>
              </p:ext>
            </p:extLst>
          </p:nvPr>
        </p:nvGraphicFramePr>
        <p:xfrm>
          <a:off x="1096963" y="1846263"/>
          <a:ext cx="10058400" cy="4434840"/>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xmlns="" val="3317990287"/>
                    </a:ext>
                  </a:extLst>
                </a:gridCol>
                <a:gridCol w="2011680">
                  <a:extLst>
                    <a:ext uri="{9D8B030D-6E8A-4147-A177-3AD203B41FA5}">
                      <a16:colId xmlns:a16="http://schemas.microsoft.com/office/drawing/2014/main" xmlns="" val="2894286467"/>
                    </a:ext>
                  </a:extLst>
                </a:gridCol>
                <a:gridCol w="2011680">
                  <a:extLst>
                    <a:ext uri="{9D8B030D-6E8A-4147-A177-3AD203B41FA5}">
                      <a16:colId xmlns:a16="http://schemas.microsoft.com/office/drawing/2014/main" xmlns="" val="1931120451"/>
                    </a:ext>
                  </a:extLst>
                </a:gridCol>
                <a:gridCol w="2011680">
                  <a:extLst>
                    <a:ext uri="{9D8B030D-6E8A-4147-A177-3AD203B41FA5}">
                      <a16:colId xmlns:a16="http://schemas.microsoft.com/office/drawing/2014/main" xmlns="" val="3810300876"/>
                    </a:ext>
                  </a:extLst>
                </a:gridCol>
                <a:gridCol w="2011680">
                  <a:extLst>
                    <a:ext uri="{9D8B030D-6E8A-4147-A177-3AD203B41FA5}">
                      <a16:colId xmlns:a16="http://schemas.microsoft.com/office/drawing/2014/main" xmlns="" val="456030761"/>
                    </a:ext>
                  </a:extLst>
                </a:gridCol>
              </a:tblGrid>
              <a:tr h="370840">
                <a:tc>
                  <a:txBody>
                    <a:bodyPr/>
                    <a:lstStyle/>
                    <a:p>
                      <a:endParaRPr lang="cs-CZ" dirty="0"/>
                    </a:p>
                  </a:txBody>
                  <a:tcPr marL="87464" marR="87464"/>
                </a:tc>
                <a:tc>
                  <a:txBody>
                    <a:bodyPr/>
                    <a:lstStyle/>
                    <a:p>
                      <a:r>
                        <a:rPr lang="cs-CZ" dirty="0" smtClean="0"/>
                        <a:t>Ambulantní ošetření</a:t>
                      </a:r>
                      <a:endParaRPr lang="cs-CZ" dirty="0"/>
                    </a:p>
                  </a:txBody>
                  <a:tcPr marL="87464" marR="87464"/>
                </a:tc>
                <a:tc>
                  <a:txBody>
                    <a:bodyPr/>
                    <a:lstStyle/>
                    <a:p>
                      <a:r>
                        <a:rPr lang="cs-CZ" dirty="0" smtClean="0"/>
                        <a:t>Hospitalizace pacienta</a:t>
                      </a:r>
                      <a:endParaRPr lang="cs-CZ" dirty="0"/>
                    </a:p>
                  </a:txBody>
                  <a:tcPr marL="87464" marR="87464"/>
                </a:tc>
                <a:tc>
                  <a:txBody>
                    <a:bodyPr/>
                    <a:lstStyle/>
                    <a:p>
                      <a:r>
                        <a:rPr lang="cs-CZ" dirty="0" smtClean="0"/>
                        <a:t>Úmrtí pacienta</a:t>
                      </a:r>
                      <a:endParaRPr lang="cs-CZ" dirty="0"/>
                    </a:p>
                  </a:txBody>
                  <a:tcPr marL="87464" marR="87464"/>
                </a:tc>
                <a:tc>
                  <a:txBody>
                    <a:bodyPr/>
                    <a:lstStyle/>
                    <a:p>
                      <a:endParaRPr lang="cs-CZ" dirty="0"/>
                    </a:p>
                  </a:txBody>
                  <a:tcPr marL="87464" marR="87464"/>
                </a:tc>
                <a:extLst>
                  <a:ext uri="{0D108BD9-81ED-4DB2-BD59-A6C34878D82A}">
                    <a16:rowId xmlns:a16="http://schemas.microsoft.com/office/drawing/2014/main" xmlns="" val="512221895"/>
                  </a:ext>
                </a:extLst>
              </a:tr>
              <a:tr h="370840">
                <a:tc>
                  <a:txBody>
                    <a:bodyPr/>
                    <a:lstStyle/>
                    <a:p>
                      <a:r>
                        <a:rPr lang="cs-CZ" sz="1200" dirty="0" smtClean="0"/>
                        <a:t>Poranění hlavy</a:t>
                      </a:r>
                      <a:endParaRPr lang="cs-CZ" sz="1200" dirty="0"/>
                    </a:p>
                  </a:txBody>
                  <a:tcPr marL="87464" marR="87464"/>
                </a:tc>
                <a:tc>
                  <a:txBody>
                    <a:bodyPr/>
                    <a:lstStyle/>
                    <a:p>
                      <a:r>
                        <a:rPr lang="cs-CZ" dirty="0" smtClean="0"/>
                        <a:t>130 019</a:t>
                      </a:r>
                      <a:endParaRPr lang="cs-CZ" dirty="0"/>
                    </a:p>
                  </a:txBody>
                  <a:tcPr marL="87464" marR="87464"/>
                </a:tc>
                <a:tc>
                  <a:txBody>
                    <a:bodyPr/>
                    <a:lstStyle/>
                    <a:p>
                      <a:r>
                        <a:rPr lang="cs-CZ" dirty="0" smtClean="0"/>
                        <a:t>14 563</a:t>
                      </a:r>
                      <a:endParaRPr lang="cs-CZ" dirty="0"/>
                    </a:p>
                  </a:txBody>
                  <a:tcPr marL="87464" marR="87464"/>
                </a:tc>
                <a:tc>
                  <a:txBody>
                    <a:bodyPr/>
                    <a:lstStyle/>
                    <a:p>
                      <a:r>
                        <a:rPr lang="cs-CZ" dirty="0" smtClean="0"/>
                        <a:t>2</a:t>
                      </a:r>
                      <a:endParaRPr lang="cs-CZ" dirty="0"/>
                    </a:p>
                  </a:txBody>
                  <a:tcPr marL="87464" marR="87464"/>
                </a:tc>
                <a:tc>
                  <a:txBody>
                    <a:bodyPr/>
                    <a:lstStyle/>
                    <a:p>
                      <a:endParaRPr lang="cs-CZ"/>
                    </a:p>
                  </a:txBody>
                  <a:tcPr marL="87464" marR="87464"/>
                </a:tc>
                <a:extLst>
                  <a:ext uri="{0D108BD9-81ED-4DB2-BD59-A6C34878D82A}">
                    <a16:rowId xmlns:a16="http://schemas.microsoft.com/office/drawing/2014/main" xmlns="" val="380342472"/>
                  </a:ext>
                </a:extLst>
              </a:tr>
              <a:tr h="370840">
                <a:tc>
                  <a:txBody>
                    <a:bodyPr/>
                    <a:lstStyle/>
                    <a:p>
                      <a:r>
                        <a:rPr lang="cs-CZ" sz="1200" dirty="0" smtClean="0"/>
                        <a:t>Poranění krku</a:t>
                      </a:r>
                      <a:endParaRPr lang="cs-CZ" sz="1200" dirty="0"/>
                    </a:p>
                  </a:txBody>
                  <a:tcPr marL="87464" marR="87464"/>
                </a:tc>
                <a:tc>
                  <a:txBody>
                    <a:bodyPr/>
                    <a:lstStyle/>
                    <a:p>
                      <a:r>
                        <a:rPr lang="cs-CZ" dirty="0" smtClean="0"/>
                        <a:t>3 175</a:t>
                      </a:r>
                      <a:endParaRPr lang="cs-CZ" dirty="0"/>
                    </a:p>
                  </a:txBody>
                  <a:tcPr marL="87464" marR="87464"/>
                </a:tc>
                <a:tc>
                  <a:txBody>
                    <a:bodyPr/>
                    <a:lstStyle/>
                    <a:p>
                      <a:r>
                        <a:rPr lang="cs-CZ" dirty="0" smtClean="0"/>
                        <a:t>234</a:t>
                      </a:r>
                      <a:endParaRPr lang="cs-CZ" dirty="0"/>
                    </a:p>
                  </a:txBody>
                  <a:tcPr marL="87464" marR="87464"/>
                </a:tc>
                <a:tc>
                  <a:txBody>
                    <a:bodyPr/>
                    <a:lstStyle/>
                    <a:p>
                      <a:r>
                        <a:rPr lang="cs-CZ" dirty="0" smtClean="0"/>
                        <a:t>2</a:t>
                      </a:r>
                      <a:endParaRPr lang="cs-CZ" dirty="0"/>
                    </a:p>
                  </a:txBody>
                  <a:tcPr marL="87464" marR="87464"/>
                </a:tc>
                <a:tc>
                  <a:txBody>
                    <a:bodyPr/>
                    <a:lstStyle/>
                    <a:p>
                      <a:endParaRPr lang="cs-CZ"/>
                    </a:p>
                  </a:txBody>
                  <a:tcPr marL="87464" marR="87464"/>
                </a:tc>
                <a:extLst>
                  <a:ext uri="{0D108BD9-81ED-4DB2-BD59-A6C34878D82A}">
                    <a16:rowId xmlns:a16="http://schemas.microsoft.com/office/drawing/2014/main" xmlns="" val="2050817032"/>
                  </a:ext>
                </a:extLst>
              </a:tr>
              <a:tr h="370840">
                <a:tc>
                  <a:txBody>
                    <a:bodyPr/>
                    <a:lstStyle/>
                    <a:p>
                      <a:r>
                        <a:rPr lang="cs-CZ" sz="1200" dirty="0" smtClean="0"/>
                        <a:t>Poranění</a:t>
                      </a:r>
                      <a:r>
                        <a:rPr lang="cs-CZ" sz="1200" baseline="0" dirty="0" smtClean="0"/>
                        <a:t> hrudníku</a:t>
                      </a:r>
                      <a:endParaRPr lang="cs-CZ" sz="1200" dirty="0"/>
                    </a:p>
                  </a:txBody>
                  <a:tcPr marL="87464" marR="87464"/>
                </a:tc>
                <a:tc>
                  <a:txBody>
                    <a:bodyPr/>
                    <a:lstStyle/>
                    <a:p>
                      <a:r>
                        <a:rPr lang="cs-CZ" dirty="0" smtClean="0"/>
                        <a:t>8 179</a:t>
                      </a:r>
                      <a:endParaRPr lang="cs-CZ" dirty="0"/>
                    </a:p>
                  </a:txBody>
                  <a:tcPr marL="87464" marR="87464"/>
                </a:tc>
                <a:tc>
                  <a:txBody>
                    <a:bodyPr/>
                    <a:lstStyle/>
                    <a:p>
                      <a:r>
                        <a:rPr lang="cs-CZ" dirty="0" smtClean="0"/>
                        <a:t>437</a:t>
                      </a:r>
                      <a:endParaRPr lang="cs-CZ" dirty="0"/>
                    </a:p>
                  </a:txBody>
                  <a:tcPr marL="87464" marR="87464"/>
                </a:tc>
                <a:tc>
                  <a:txBody>
                    <a:bodyPr/>
                    <a:lstStyle/>
                    <a:p>
                      <a:r>
                        <a:rPr lang="cs-CZ" dirty="0" smtClean="0"/>
                        <a:t>0</a:t>
                      </a:r>
                      <a:endParaRPr lang="cs-CZ" dirty="0"/>
                    </a:p>
                  </a:txBody>
                  <a:tcPr marL="87464" marR="87464"/>
                </a:tc>
                <a:tc>
                  <a:txBody>
                    <a:bodyPr/>
                    <a:lstStyle/>
                    <a:p>
                      <a:endParaRPr lang="cs-CZ"/>
                    </a:p>
                  </a:txBody>
                  <a:tcPr marL="87464" marR="87464"/>
                </a:tc>
                <a:extLst>
                  <a:ext uri="{0D108BD9-81ED-4DB2-BD59-A6C34878D82A}">
                    <a16:rowId xmlns:a16="http://schemas.microsoft.com/office/drawing/2014/main" xmlns="" val="3117100753"/>
                  </a:ext>
                </a:extLst>
              </a:tr>
              <a:tr h="370840">
                <a:tc>
                  <a:txBody>
                    <a:bodyPr/>
                    <a:lstStyle/>
                    <a:p>
                      <a:r>
                        <a:rPr lang="cs-CZ" sz="1200" dirty="0" smtClean="0"/>
                        <a:t>Poranění břicha, dolní</a:t>
                      </a:r>
                      <a:r>
                        <a:rPr lang="cs-CZ" sz="1200" baseline="0" dirty="0" smtClean="0"/>
                        <a:t> části zad, bederní páteře a pánve</a:t>
                      </a:r>
                      <a:endParaRPr lang="cs-CZ" sz="1200" dirty="0"/>
                    </a:p>
                  </a:txBody>
                  <a:tcPr marL="87464" marR="87464"/>
                </a:tc>
                <a:tc>
                  <a:txBody>
                    <a:bodyPr/>
                    <a:lstStyle/>
                    <a:p>
                      <a:r>
                        <a:rPr lang="cs-CZ" dirty="0" smtClean="0"/>
                        <a:t>12 749 </a:t>
                      </a:r>
                      <a:endParaRPr lang="cs-CZ" dirty="0"/>
                    </a:p>
                  </a:txBody>
                  <a:tcPr marL="87464" marR="87464"/>
                </a:tc>
                <a:tc>
                  <a:txBody>
                    <a:bodyPr/>
                    <a:lstStyle/>
                    <a:p>
                      <a:r>
                        <a:rPr lang="cs-CZ" dirty="0" smtClean="0"/>
                        <a:t>894</a:t>
                      </a:r>
                      <a:endParaRPr lang="cs-CZ" dirty="0"/>
                    </a:p>
                  </a:txBody>
                  <a:tcPr marL="87464" marR="87464"/>
                </a:tc>
                <a:tc>
                  <a:txBody>
                    <a:bodyPr/>
                    <a:lstStyle/>
                    <a:p>
                      <a:r>
                        <a:rPr lang="cs-CZ" dirty="0" smtClean="0"/>
                        <a:t>0</a:t>
                      </a:r>
                      <a:endParaRPr lang="cs-CZ" dirty="0"/>
                    </a:p>
                  </a:txBody>
                  <a:tcPr marL="87464" marR="87464"/>
                </a:tc>
                <a:tc>
                  <a:txBody>
                    <a:bodyPr/>
                    <a:lstStyle/>
                    <a:p>
                      <a:endParaRPr lang="cs-CZ"/>
                    </a:p>
                  </a:txBody>
                  <a:tcPr marL="87464" marR="87464"/>
                </a:tc>
                <a:extLst>
                  <a:ext uri="{0D108BD9-81ED-4DB2-BD59-A6C34878D82A}">
                    <a16:rowId xmlns:a16="http://schemas.microsoft.com/office/drawing/2014/main" xmlns="" val="1605550007"/>
                  </a:ext>
                </a:extLst>
              </a:tr>
              <a:tr h="370840">
                <a:tc>
                  <a:txBody>
                    <a:bodyPr/>
                    <a:lstStyle/>
                    <a:p>
                      <a:r>
                        <a:rPr lang="cs-CZ" sz="1200" dirty="0" smtClean="0"/>
                        <a:t>Poranění ramene a paže</a:t>
                      </a:r>
                      <a:endParaRPr lang="cs-CZ" sz="1200" dirty="0"/>
                    </a:p>
                  </a:txBody>
                  <a:tcPr marL="87464" marR="87464"/>
                </a:tc>
                <a:tc>
                  <a:txBody>
                    <a:bodyPr/>
                    <a:lstStyle/>
                    <a:p>
                      <a:r>
                        <a:rPr lang="cs-CZ" dirty="0" smtClean="0"/>
                        <a:t>24 287</a:t>
                      </a:r>
                      <a:endParaRPr lang="cs-CZ" dirty="0"/>
                    </a:p>
                  </a:txBody>
                  <a:tcPr marL="87464" marR="87464"/>
                </a:tc>
                <a:tc>
                  <a:txBody>
                    <a:bodyPr/>
                    <a:lstStyle/>
                    <a:p>
                      <a:r>
                        <a:rPr lang="cs-CZ" dirty="0" smtClean="0"/>
                        <a:t>918</a:t>
                      </a:r>
                      <a:endParaRPr lang="cs-CZ" dirty="0"/>
                    </a:p>
                  </a:txBody>
                  <a:tcPr marL="87464" marR="87464"/>
                </a:tc>
                <a:tc>
                  <a:txBody>
                    <a:bodyPr/>
                    <a:lstStyle/>
                    <a:p>
                      <a:r>
                        <a:rPr lang="cs-CZ" dirty="0" smtClean="0"/>
                        <a:t>0</a:t>
                      </a:r>
                      <a:endParaRPr lang="cs-CZ" dirty="0"/>
                    </a:p>
                  </a:txBody>
                  <a:tcPr marL="87464" marR="87464"/>
                </a:tc>
                <a:tc>
                  <a:txBody>
                    <a:bodyPr/>
                    <a:lstStyle/>
                    <a:p>
                      <a:endParaRPr lang="cs-CZ"/>
                    </a:p>
                  </a:txBody>
                  <a:tcPr marL="87464" marR="87464"/>
                </a:tc>
                <a:extLst>
                  <a:ext uri="{0D108BD9-81ED-4DB2-BD59-A6C34878D82A}">
                    <a16:rowId xmlns:a16="http://schemas.microsoft.com/office/drawing/2014/main" xmlns="" val="2858660589"/>
                  </a:ext>
                </a:extLst>
              </a:tr>
              <a:tr h="370840">
                <a:tc>
                  <a:txBody>
                    <a:bodyPr/>
                    <a:lstStyle/>
                    <a:p>
                      <a:r>
                        <a:rPr lang="cs-CZ" sz="1200" dirty="0" smtClean="0"/>
                        <a:t>Poranění lokte a předloktí</a:t>
                      </a:r>
                    </a:p>
                  </a:txBody>
                  <a:tcPr marL="87464" marR="87464"/>
                </a:tc>
                <a:tc>
                  <a:txBody>
                    <a:bodyPr/>
                    <a:lstStyle/>
                    <a:p>
                      <a:r>
                        <a:rPr lang="cs-CZ" dirty="0" smtClean="0"/>
                        <a:t>115 632</a:t>
                      </a:r>
                      <a:endParaRPr lang="cs-CZ" dirty="0"/>
                    </a:p>
                  </a:txBody>
                  <a:tcPr marL="87464" marR="87464"/>
                </a:tc>
                <a:tc>
                  <a:txBody>
                    <a:bodyPr/>
                    <a:lstStyle/>
                    <a:p>
                      <a:r>
                        <a:rPr lang="cs-CZ" dirty="0" smtClean="0"/>
                        <a:t>3381</a:t>
                      </a:r>
                      <a:endParaRPr lang="cs-CZ" dirty="0"/>
                    </a:p>
                  </a:txBody>
                  <a:tcPr marL="87464" marR="87464"/>
                </a:tc>
                <a:tc>
                  <a:txBody>
                    <a:bodyPr/>
                    <a:lstStyle/>
                    <a:p>
                      <a:r>
                        <a:rPr lang="cs-CZ" dirty="0" smtClean="0"/>
                        <a:t>0</a:t>
                      </a:r>
                      <a:endParaRPr lang="cs-CZ" dirty="0"/>
                    </a:p>
                  </a:txBody>
                  <a:tcPr marL="87464" marR="87464"/>
                </a:tc>
                <a:tc>
                  <a:txBody>
                    <a:bodyPr/>
                    <a:lstStyle/>
                    <a:p>
                      <a:endParaRPr lang="cs-CZ"/>
                    </a:p>
                  </a:txBody>
                  <a:tcPr marL="87464" marR="87464"/>
                </a:tc>
                <a:extLst>
                  <a:ext uri="{0D108BD9-81ED-4DB2-BD59-A6C34878D82A}">
                    <a16:rowId xmlns:a16="http://schemas.microsoft.com/office/drawing/2014/main" xmlns="" val="1058792813"/>
                  </a:ext>
                </a:extLst>
              </a:tr>
              <a:tr h="370840">
                <a:tc>
                  <a:txBody>
                    <a:bodyPr/>
                    <a:lstStyle/>
                    <a:p>
                      <a:r>
                        <a:rPr lang="cs-CZ" sz="1200" dirty="0" smtClean="0"/>
                        <a:t>Poranění zápěstí a ruky</a:t>
                      </a:r>
                      <a:endParaRPr lang="cs-CZ" sz="1200" dirty="0"/>
                    </a:p>
                  </a:txBody>
                  <a:tcPr marL="87464" marR="87464"/>
                </a:tc>
                <a:tc>
                  <a:txBody>
                    <a:bodyPr/>
                    <a:lstStyle/>
                    <a:p>
                      <a:r>
                        <a:rPr lang="cs-CZ" dirty="0" smtClean="0"/>
                        <a:t>308 417 </a:t>
                      </a:r>
                      <a:endParaRPr lang="cs-CZ" dirty="0"/>
                    </a:p>
                  </a:txBody>
                  <a:tcPr marL="87464" marR="87464"/>
                </a:tc>
                <a:tc>
                  <a:txBody>
                    <a:bodyPr/>
                    <a:lstStyle/>
                    <a:p>
                      <a:r>
                        <a:rPr lang="cs-CZ" dirty="0" smtClean="0"/>
                        <a:t>4747</a:t>
                      </a:r>
                      <a:endParaRPr lang="cs-CZ" dirty="0"/>
                    </a:p>
                  </a:txBody>
                  <a:tcPr marL="87464" marR="87464"/>
                </a:tc>
                <a:tc>
                  <a:txBody>
                    <a:bodyPr/>
                    <a:lstStyle/>
                    <a:p>
                      <a:r>
                        <a:rPr lang="cs-CZ" dirty="0" smtClean="0"/>
                        <a:t>0</a:t>
                      </a:r>
                      <a:endParaRPr lang="cs-CZ" dirty="0"/>
                    </a:p>
                  </a:txBody>
                  <a:tcPr marL="87464" marR="87464"/>
                </a:tc>
                <a:tc>
                  <a:txBody>
                    <a:bodyPr/>
                    <a:lstStyle/>
                    <a:p>
                      <a:endParaRPr lang="cs-CZ"/>
                    </a:p>
                  </a:txBody>
                  <a:tcPr marL="87464" marR="87464"/>
                </a:tc>
                <a:extLst>
                  <a:ext uri="{0D108BD9-81ED-4DB2-BD59-A6C34878D82A}">
                    <a16:rowId xmlns:a16="http://schemas.microsoft.com/office/drawing/2014/main" xmlns="" val="195354289"/>
                  </a:ext>
                </a:extLst>
              </a:tr>
              <a:tr h="370840">
                <a:tc>
                  <a:txBody>
                    <a:bodyPr/>
                    <a:lstStyle/>
                    <a:p>
                      <a:r>
                        <a:rPr lang="cs-CZ" sz="1200" dirty="0" smtClean="0"/>
                        <a:t>Poranění kyčle a stehna</a:t>
                      </a:r>
                    </a:p>
                  </a:txBody>
                  <a:tcPr marL="87464" marR="87464"/>
                </a:tc>
                <a:tc>
                  <a:txBody>
                    <a:bodyPr/>
                    <a:lstStyle/>
                    <a:p>
                      <a:r>
                        <a:rPr lang="cs-CZ" dirty="0" smtClean="0"/>
                        <a:t>40 422</a:t>
                      </a:r>
                      <a:endParaRPr lang="cs-CZ" dirty="0"/>
                    </a:p>
                  </a:txBody>
                  <a:tcPr marL="87464" marR="87464"/>
                </a:tc>
                <a:tc>
                  <a:txBody>
                    <a:bodyPr/>
                    <a:lstStyle/>
                    <a:p>
                      <a:r>
                        <a:rPr lang="cs-CZ" dirty="0" smtClean="0"/>
                        <a:t>1594</a:t>
                      </a:r>
                      <a:endParaRPr lang="cs-CZ" dirty="0"/>
                    </a:p>
                  </a:txBody>
                  <a:tcPr marL="87464" marR="87464"/>
                </a:tc>
                <a:tc>
                  <a:txBody>
                    <a:bodyPr/>
                    <a:lstStyle/>
                    <a:p>
                      <a:r>
                        <a:rPr lang="cs-CZ" dirty="0" smtClean="0"/>
                        <a:t>0</a:t>
                      </a:r>
                      <a:endParaRPr lang="cs-CZ" dirty="0"/>
                    </a:p>
                  </a:txBody>
                  <a:tcPr marL="87464" marR="87464"/>
                </a:tc>
                <a:tc>
                  <a:txBody>
                    <a:bodyPr/>
                    <a:lstStyle/>
                    <a:p>
                      <a:endParaRPr lang="cs-CZ"/>
                    </a:p>
                  </a:txBody>
                  <a:tcPr marL="87464" marR="87464"/>
                </a:tc>
                <a:extLst>
                  <a:ext uri="{0D108BD9-81ED-4DB2-BD59-A6C34878D82A}">
                    <a16:rowId xmlns:a16="http://schemas.microsoft.com/office/drawing/2014/main" xmlns="" val="2172898022"/>
                  </a:ext>
                </a:extLst>
              </a:tr>
              <a:tr h="370840">
                <a:tc>
                  <a:txBody>
                    <a:bodyPr/>
                    <a:lstStyle/>
                    <a:p>
                      <a:r>
                        <a:rPr lang="cs-CZ" sz="1200" dirty="0" smtClean="0"/>
                        <a:t>Poranění kolena a bérce</a:t>
                      </a:r>
                      <a:endParaRPr lang="cs-CZ" sz="1200" dirty="0"/>
                    </a:p>
                  </a:txBody>
                  <a:tcPr marL="87464" marR="87464"/>
                </a:tc>
                <a:tc>
                  <a:txBody>
                    <a:bodyPr/>
                    <a:lstStyle/>
                    <a:p>
                      <a:r>
                        <a:rPr lang="cs-CZ" dirty="0" smtClean="0"/>
                        <a:t>97 850</a:t>
                      </a:r>
                      <a:endParaRPr lang="cs-CZ" dirty="0"/>
                    </a:p>
                  </a:txBody>
                  <a:tcPr marL="87464" marR="87464"/>
                </a:tc>
                <a:tc>
                  <a:txBody>
                    <a:bodyPr/>
                    <a:lstStyle/>
                    <a:p>
                      <a:r>
                        <a:rPr lang="cs-CZ" dirty="0" smtClean="0"/>
                        <a:t>3216</a:t>
                      </a:r>
                      <a:endParaRPr lang="cs-CZ" dirty="0"/>
                    </a:p>
                  </a:txBody>
                  <a:tcPr marL="87464" marR="87464"/>
                </a:tc>
                <a:tc>
                  <a:txBody>
                    <a:bodyPr/>
                    <a:lstStyle/>
                    <a:p>
                      <a:r>
                        <a:rPr lang="cs-CZ" dirty="0" smtClean="0"/>
                        <a:t>0</a:t>
                      </a:r>
                      <a:endParaRPr lang="cs-CZ" dirty="0"/>
                    </a:p>
                  </a:txBody>
                  <a:tcPr marL="87464" marR="87464"/>
                </a:tc>
                <a:tc>
                  <a:txBody>
                    <a:bodyPr/>
                    <a:lstStyle/>
                    <a:p>
                      <a:endParaRPr lang="cs-CZ"/>
                    </a:p>
                  </a:txBody>
                  <a:tcPr marL="87464" marR="87464"/>
                </a:tc>
                <a:extLst>
                  <a:ext uri="{0D108BD9-81ED-4DB2-BD59-A6C34878D82A}">
                    <a16:rowId xmlns:a16="http://schemas.microsoft.com/office/drawing/2014/main" xmlns="" val="1597834605"/>
                  </a:ext>
                </a:extLst>
              </a:tr>
              <a:tr h="370840">
                <a:tc>
                  <a:txBody>
                    <a:bodyPr/>
                    <a:lstStyle/>
                    <a:p>
                      <a:r>
                        <a:rPr lang="cs-CZ" sz="1200" dirty="0" smtClean="0"/>
                        <a:t>Poranění kotníku a nohy</a:t>
                      </a:r>
                      <a:endParaRPr lang="cs-CZ" sz="1200" dirty="0"/>
                    </a:p>
                  </a:txBody>
                  <a:tcPr marL="87464" marR="87464"/>
                </a:tc>
                <a:tc>
                  <a:txBody>
                    <a:bodyPr/>
                    <a:lstStyle/>
                    <a:p>
                      <a:r>
                        <a:rPr lang="cs-CZ" dirty="0" smtClean="0"/>
                        <a:t>19 902</a:t>
                      </a:r>
                      <a:endParaRPr lang="cs-CZ" dirty="0"/>
                    </a:p>
                  </a:txBody>
                  <a:tcPr marL="87464" marR="87464"/>
                </a:tc>
                <a:tc>
                  <a:txBody>
                    <a:bodyPr/>
                    <a:lstStyle/>
                    <a:p>
                      <a:r>
                        <a:rPr lang="cs-CZ" dirty="0" smtClean="0"/>
                        <a:t>382</a:t>
                      </a:r>
                      <a:endParaRPr lang="cs-CZ" dirty="0"/>
                    </a:p>
                  </a:txBody>
                  <a:tcPr marL="87464" marR="87464"/>
                </a:tc>
                <a:tc>
                  <a:txBody>
                    <a:bodyPr/>
                    <a:lstStyle/>
                    <a:p>
                      <a:r>
                        <a:rPr lang="cs-CZ" dirty="0" smtClean="0"/>
                        <a:t>0</a:t>
                      </a:r>
                      <a:endParaRPr lang="cs-CZ" dirty="0"/>
                    </a:p>
                  </a:txBody>
                  <a:tcPr marL="87464" marR="87464"/>
                </a:tc>
                <a:tc>
                  <a:txBody>
                    <a:bodyPr/>
                    <a:lstStyle/>
                    <a:p>
                      <a:endParaRPr lang="cs-CZ" dirty="0"/>
                    </a:p>
                  </a:txBody>
                  <a:tcPr marL="87464" marR="87464"/>
                </a:tc>
                <a:extLst>
                  <a:ext uri="{0D108BD9-81ED-4DB2-BD59-A6C34878D82A}">
                    <a16:rowId xmlns:a16="http://schemas.microsoft.com/office/drawing/2014/main" xmlns="" val="2742808300"/>
                  </a:ext>
                </a:extLst>
              </a:tr>
            </a:tbl>
          </a:graphicData>
        </a:graphic>
      </p:graphicFrame>
    </p:spTree>
    <p:extLst>
      <p:ext uri="{BB962C8B-B14F-4D97-AF65-F5344CB8AC3E}">
        <p14:creationId xmlns:p14="http://schemas.microsoft.com/office/powerpoint/2010/main" val="3193452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t>Napadení dle krajů v období 2010-2018</a:t>
            </a:r>
            <a:endParaRPr lang="cs-CZ" dirty="0"/>
          </a:p>
        </p:txBody>
      </p:sp>
      <p:graphicFrame>
        <p:nvGraphicFramePr>
          <p:cNvPr id="4" name="Graf 3"/>
          <p:cNvGraphicFramePr>
            <a:graphicFrameLocks/>
          </p:cNvGraphicFramePr>
          <p:nvPr>
            <p:extLst>
              <p:ext uri="{D42A27DB-BD31-4B8C-83A1-F6EECF244321}">
                <p14:modId xmlns:p14="http://schemas.microsoft.com/office/powerpoint/2010/main" val="3414250650"/>
              </p:ext>
            </p:extLst>
          </p:nvPr>
        </p:nvGraphicFramePr>
        <p:xfrm>
          <a:off x="1887895" y="2015413"/>
          <a:ext cx="6630954" cy="39935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5868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000000">
                    <a:lumMod val="75000"/>
                    <a:lumOff val="25000"/>
                  </a:srgbClr>
                </a:solidFill>
              </a:rPr>
              <a:t>Napadení dle krajů v období 2010-2018</a:t>
            </a:r>
            <a:endParaRPr lang="cs-CZ" sz="1400" dirty="0"/>
          </a:p>
        </p:txBody>
      </p:sp>
      <p:graphicFrame>
        <p:nvGraphicFramePr>
          <p:cNvPr id="3" name="Graf 2"/>
          <p:cNvGraphicFramePr>
            <a:graphicFrameLocks/>
          </p:cNvGraphicFramePr>
          <p:nvPr>
            <p:extLst>
              <p:ext uri="{D42A27DB-BD31-4B8C-83A1-F6EECF244321}">
                <p14:modId xmlns:p14="http://schemas.microsoft.com/office/powerpoint/2010/main" val="1802844412"/>
              </p:ext>
            </p:extLst>
          </p:nvPr>
        </p:nvGraphicFramePr>
        <p:xfrm>
          <a:off x="2360645" y="2057400"/>
          <a:ext cx="6624735" cy="37275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8100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000000">
                    <a:lumMod val="75000"/>
                    <a:lumOff val="25000"/>
                  </a:srgbClr>
                </a:solidFill>
              </a:rPr>
              <a:t>Napadení dle krajů v období 2010-2018</a:t>
            </a:r>
            <a:endParaRPr lang="cs-CZ" sz="1400" dirty="0"/>
          </a:p>
        </p:txBody>
      </p:sp>
      <p:graphicFrame>
        <p:nvGraphicFramePr>
          <p:cNvPr id="3" name="Graf 2"/>
          <p:cNvGraphicFramePr>
            <a:graphicFrameLocks/>
          </p:cNvGraphicFramePr>
          <p:nvPr>
            <p:extLst>
              <p:ext uri="{D42A27DB-BD31-4B8C-83A1-F6EECF244321}">
                <p14:modId xmlns:p14="http://schemas.microsoft.com/office/powerpoint/2010/main" val="2004005903"/>
              </p:ext>
            </p:extLst>
          </p:nvPr>
        </p:nvGraphicFramePr>
        <p:xfrm>
          <a:off x="2258596" y="1919416"/>
          <a:ext cx="7091350" cy="4271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5463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Místo incidentu</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48164666"/>
              </p:ext>
            </p:extLst>
          </p:nvPr>
        </p:nvGraphicFramePr>
        <p:xfrm>
          <a:off x="1680519" y="1944129"/>
          <a:ext cx="8720781" cy="4090906"/>
        </p:xfrm>
        <a:graphic>
          <a:graphicData uri="http://schemas.openxmlformats.org/drawingml/2006/table">
            <a:tbl>
              <a:tblPr>
                <a:tableStyleId>{5C22544A-7EE6-4342-B048-85BDC9FD1C3A}</a:tableStyleId>
              </a:tblPr>
              <a:tblGrid>
                <a:gridCol w="2390334">
                  <a:extLst>
                    <a:ext uri="{9D8B030D-6E8A-4147-A177-3AD203B41FA5}">
                      <a16:colId xmlns:a16="http://schemas.microsoft.com/office/drawing/2014/main" xmlns="" val="211137764"/>
                    </a:ext>
                  </a:extLst>
                </a:gridCol>
                <a:gridCol w="2731811">
                  <a:extLst>
                    <a:ext uri="{9D8B030D-6E8A-4147-A177-3AD203B41FA5}">
                      <a16:colId xmlns:a16="http://schemas.microsoft.com/office/drawing/2014/main" xmlns="" val="622915899"/>
                    </a:ext>
                  </a:extLst>
                </a:gridCol>
                <a:gridCol w="2337800">
                  <a:extLst>
                    <a:ext uri="{9D8B030D-6E8A-4147-A177-3AD203B41FA5}">
                      <a16:colId xmlns:a16="http://schemas.microsoft.com/office/drawing/2014/main" xmlns="" val="1970400014"/>
                    </a:ext>
                  </a:extLst>
                </a:gridCol>
                <a:gridCol w="1260836">
                  <a:extLst>
                    <a:ext uri="{9D8B030D-6E8A-4147-A177-3AD203B41FA5}">
                      <a16:colId xmlns:a16="http://schemas.microsoft.com/office/drawing/2014/main" xmlns="" val="2263865449"/>
                    </a:ext>
                  </a:extLst>
                </a:gridCol>
              </a:tblGrid>
              <a:tr h="274373">
                <a:tc>
                  <a:txBody>
                    <a:bodyPr/>
                    <a:lstStyle/>
                    <a:p>
                      <a:pPr algn="l" fontAlgn="b"/>
                      <a:r>
                        <a:rPr lang="cs-CZ" sz="1400" b="1" u="none" strike="noStrike" dirty="0">
                          <a:effectLst/>
                        </a:rPr>
                        <a:t>Místo incidentu</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400" b="1" u="none" strike="noStrike" dirty="0">
                          <a:effectLst/>
                        </a:rPr>
                        <a:t>Ambulance - W54</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400" b="1" u="none" strike="noStrike">
                          <a:effectLst/>
                        </a:rPr>
                        <a:t>Hospitalizace - W54</a:t>
                      </a:r>
                      <a:endParaRPr lang="cs-CZ" sz="1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400" b="1" u="none" strike="noStrike" dirty="0">
                          <a:effectLst/>
                        </a:rPr>
                        <a:t>Úmrtí - 54</a:t>
                      </a:r>
                      <a:endParaRPr lang="cs-CZ"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949365632"/>
                  </a:ext>
                </a:extLst>
              </a:tr>
              <a:tr h="288093">
                <a:tc>
                  <a:txBody>
                    <a:bodyPr/>
                    <a:lstStyle/>
                    <a:p>
                      <a:pPr algn="l" fontAlgn="b"/>
                      <a:r>
                        <a:rPr lang="cs-CZ" sz="1400" b="1" u="none" strike="noStrike">
                          <a:effectLst/>
                        </a:rPr>
                        <a:t> </a:t>
                      </a:r>
                      <a:endParaRPr lang="cs-CZ" sz="1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400" b="1" u="none" strike="noStrike">
                          <a:effectLst/>
                        </a:rPr>
                        <a:t>Počet</a:t>
                      </a:r>
                      <a:endParaRPr lang="cs-CZ" sz="1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400" b="1" u="none" strike="noStrike">
                          <a:effectLst/>
                        </a:rPr>
                        <a:t>Počet</a:t>
                      </a:r>
                      <a:endParaRPr lang="cs-CZ" sz="1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400" b="1" u="none" strike="noStrike" dirty="0">
                          <a:effectLst/>
                        </a:rPr>
                        <a:t>Počet</a:t>
                      </a:r>
                      <a:endParaRPr lang="cs-CZ"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408203287"/>
                  </a:ext>
                </a:extLst>
              </a:tr>
              <a:tr h="274373">
                <a:tc>
                  <a:txBody>
                    <a:bodyPr/>
                    <a:lstStyle/>
                    <a:p>
                      <a:pPr algn="l" fontAlgn="b"/>
                      <a:r>
                        <a:rPr lang="cs-CZ" sz="1400" b="1" u="none" strike="noStrike" dirty="0">
                          <a:effectLst/>
                        </a:rPr>
                        <a:t>Domov</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578 209</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18 024</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1</a:t>
                      </a:r>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524338627"/>
                  </a:ext>
                </a:extLst>
              </a:tr>
              <a:tr h="274373">
                <a:tc>
                  <a:txBody>
                    <a:bodyPr/>
                    <a:lstStyle/>
                    <a:p>
                      <a:pPr algn="l" fontAlgn="b"/>
                      <a:r>
                        <a:rPr lang="cs-CZ" sz="1400" b="1" u="none" strike="noStrike">
                          <a:effectLst/>
                        </a:rPr>
                        <a:t>Jiná určená místa</a:t>
                      </a:r>
                      <a:endParaRPr lang="cs-CZ"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128 347</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4 213</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0</a:t>
                      </a:r>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894215855"/>
                  </a:ext>
                </a:extLst>
              </a:tr>
              <a:tr h="274373">
                <a:tc>
                  <a:txBody>
                    <a:bodyPr/>
                    <a:lstStyle/>
                    <a:p>
                      <a:pPr algn="l" fontAlgn="b"/>
                      <a:r>
                        <a:rPr lang="cs-CZ" sz="1400" b="1" u="none" strike="noStrike" dirty="0">
                          <a:effectLst/>
                        </a:rPr>
                        <a:t>Neurčené místo</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230 370</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6 305</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6</a:t>
                      </a:r>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737009836"/>
                  </a:ext>
                </a:extLst>
              </a:tr>
              <a:tr h="274373">
                <a:tc>
                  <a:txBody>
                    <a:bodyPr/>
                    <a:lstStyle/>
                    <a:p>
                      <a:pPr algn="l" fontAlgn="b"/>
                      <a:r>
                        <a:rPr lang="cs-CZ" sz="1400" b="1" u="none" strike="noStrike" dirty="0">
                          <a:effectLst/>
                        </a:rPr>
                        <a:t>Obytná instituce</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40 603</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1 258</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0</a:t>
                      </a:r>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977675875"/>
                  </a:ext>
                </a:extLst>
              </a:tr>
              <a:tr h="274373">
                <a:tc>
                  <a:txBody>
                    <a:bodyPr/>
                    <a:lstStyle/>
                    <a:p>
                      <a:pPr algn="l" fontAlgn="b"/>
                      <a:r>
                        <a:rPr lang="cs-CZ" sz="1400" b="1" u="none" strike="noStrike" dirty="0">
                          <a:effectLst/>
                        </a:rPr>
                        <a:t>Prostory obchodu a služeb</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7 466</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130</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0</a:t>
                      </a:r>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861330763"/>
                  </a:ext>
                </a:extLst>
              </a:tr>
              <a:tr h="274373">
                <a:tc>
                  <a:txBody>
                    <a:bodyPr/>
                    <a:lstStyle/>
                    <a:p>
                      <a:pPr algn="l" fontAlgn="b"/>
                      <a:r>
                        <a:rPr lang="cs-CZ" sz="1400" b="1" u="none" strike="noStrike" dirty="0">
                          <a:effectLst/>
                        </a:rPr>
                        <a:t>Prostory průmyslové a stavební</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2 308</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52</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0</a:t>
                      </a:r>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744076037"/>
                  </a:ext>
                </a:extLst>
              </a:tr>
              <a:tr h="274373">
                <a:tc>
                  <a:txBody>
                    <a:bodyPr/>
                    <a:lstStyle/>
                    <a:p>
                      <a:pPr algn="l" fontAlgn="b"/>
                      <a:r>
                        <a:rPr lang="cs-CZ" sz="1400" b="1" u="none" strike="noStrike" dirty="0">
                          <a:effectLst/>
                        </a:rPr>
                        <a:t>Sportovní a atletické prostory</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4 495</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195</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0</a:t>
                      </a:r>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514463601"/>
                  </a:ext>
                </a:extLst>
              </a:tr>
              <a:tr h="496617">
                <a:tc>
                  <a:txBody>
                    <a:bodyPr/>
                    <a:lstStyle/>
                    <a:p>
                      <a:pPr algn="l" fontAlgn="b"/>
                      <a:r>
                        <a:rPr lang="cs-CZ" sz="1400" b="1" u="none" strike="noStrike" dirty="0">
                          <a:effectLst/>
                        </a:rPr>
                        <a:t>Školy‚ jiné instituce a veřejné správní prostory</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3 932</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129</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1</a:t>
                      </a:r>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603858561"/>
                  </a:ext>
                </a:extLst>
              </a:tr>
              <a:tr h="274373">
                <a:tc>
                  <a:txBody>
                    <a:bodyPr/>
                    <a:lstStyle/>
                    <a:p>
                      <a:pPr algn="l" fontAlgn="b"/>
                      <a:r>
                        <a:rPr lang="cs-CZ" sz="1400" b="1" u="none" strike="noStrike" dirty="0">
                          <a:effectLst/>
                        </a:rPr>
                        <a:t>Ulice a silnice</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93 306</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3 674</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0</a:t>
                      </a:r>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991553613"/>
                  </a:ext>
                </a:extLst>
              </a:tr>
              <a:tr h="274373">
                <a:tc>
                  <a:txBody>
                    <a:bodyPr/>
                    <a:lstStyle/>
                    <a:p>
                      <a:pPr algn="l" fontAlgn="b"/>
                      <a:r>
                        <a:rPr lang="cs-CZ" sz="1400" b="1" u="none" strike="noStrike" dirty="0">
                          <a:effectLst/>
                        </a:rPr>
                        <a:t>Zemědělství</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10 266</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156</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100" u="none" strike="noStrike">
                          <a:effectLst/>
                        </a:rPr>
                        <a:t>0</a:t>
                      </a:r>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672550725"/>
                  </a:ext>
                </a:extLst>
              </a:tr>
              <a:tr h="274373">
                <a:tc>
                  <a:txBody>
                    <a:bodyPr/>
                    <a:lstStyle/>
                    <a:p>
                      <a:pPr algn="l" fontAlgn="b"/>
                      <a:r>
                        <a:rPr lang="cs-CZ" sz="1400" b="1" u="none" strike="noStrike" dirty="0">
                          <a:effectLst/>
                        </a:rPr>
                        <a:t> </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904258953"/>
                  </a:ext>
                </a:extLst>
              </a:tr>
              <a:tr h="288093">
                <a:tc>
                  <a:txBody>
                    <a:bodyPr/>
                    <a:lstStyle/>
                    <a:p>
                      <a:pPr algn="l" fontAlgn="b"/>
                      <a:r>
                        <a:rPr lang="cs-CZ" sz="1400" b="1" u="none" strike="noStrike" dirty="0">
                          <a:effectLst/>
                        </a:rPr>
                        <a:t>Celkem</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400" b="1" u="none" strike="noStrike" dirty="0">
                          <a:effectLst/>
                        </a:rPr>
                        <a:t>1 099 302</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400" b="1" u="none" strike="noStrike" dirty="0">
                          <a:effectLst/>
                        </a:rPr>
                        <a:t>34 136</a:t>
                      </a:r>
                      <a:endParaRPr lang="cs-CZ"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s-CZ" sz="1400" b="1" u="none" strike="noStrike" dirty="0">
                          <a:effectLst/>
                        </a:rPr>
                        <a:t>8</a:t>
                      </a:r>
                      <a:endParaRPr lang="cs-CZ"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685936074"/>
                  </a:ext>
                </a:extLst>
              </a:tr>
            </a:tbl>
          </a:graphicData>
        </a:graphic>
      </p:graphicFrame>
    </p:spTree>
    <p:extLst>
      <p:ext uri="{BB962C8B-B14F-4D97-AF65-F5344CB8AC3E}">
        <p14:creationId xmlns:p14="http://schemas.microsoft.com/office/powerpoint/2010/main" val="3066738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Místo incidentu</a:t>
            </a:r>
            <a:endParaRPr lang="cs-CZ" dirty="0"/>
          </a:p>
        </p:txBody>
      </p:sp>
      <p:graphicFrame>
        <p:nvGraphicFramePr>
          <p:cNvPr id="3" name="Graf 2"/>
          <p:cNvGraphicFramePr>
            <a:graphicFrameLocks/>
          </p:cNvGraphicFramePr>
          <p:nvPr>
            <p:extLst>
              <p:ext uri="{D42A27DB-BD31-4B8C-83A1-F6EECF244321}">
                <p14:modId xmlns:p14="http://schemas.microsoft.com/office/powerpoint/2010/main" val="13201725"/>
              </p:ext>
            </p:extLst>
          </p:nvPr>
        </p:nvGraphicFramePr>
        <p:xfrm>
          <a:off x="1716329" y="1737360"/>
          <a:ext cx="7772400" cy="43947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3687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Místo incidentu</a:t>
            </a:r>
            <a:endParaRPr lang="cs-CZ" dirty="0"/>
          </a:p>
        </p:txBody>
      </p:sp>
      <p:graphicFrame>
        <p:nvGraphicFramePr>
          <p:cNvPr id="5" name="Graf 4"/>
          <p:cNvGraphicFramePr>
            <a:graphicFrameLocks/>
          </p:cNvGraphicFramePr>
          <p:nvPr>
            <p:extLst>
              <p:ext uri="{D42A27DB-BD31-4B8C-83A1-F6EECF244321}">
                <p14:modId xmlns:p14="http://schemas.microsoft.com/office/powerpoint/2010/main" val="2355984614"/>
              </p:ext>
            </p:extLst>
          </p:nvPr>
        </p:nvGraphicFramePr>
        <p:xfrm>
          <a:off x="1520190" y="1897380"/>
          <a:ext cx="8663940" cy="40919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3277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a:t>
            </a:r>
            <a:r>
              <a:rPr lang="cs-CZ" dirty="0" smtClean="0"/>
              <a:t>toky psa na člověka </a:t>
            </a:r>
            <a:endParaRPr lang="cs-CZ" dirty="0"/>
          </a:p>
        </p:txBody>
      </p:sp>
      <p:sp>
        <p:nvSpPr>
          <p:cNvPr id="5" name="Zástupný symbol pro obsah 4"/>
          <p:cNvSpPr>
            <a:spLocks noGrp="1"/>
          </p:cNvSpPr>
          <p:nvPr>
            <p:ph idx="1"/>
          </p:nvPr>
        </p:nvSpPr>
        <p:spPr/>
        <p:txBody>
          <a:bodyPr>
            <a:normAutofit/>
          </a:bodyPr>
          <a:lstStyle/>
          <a:p>
            <a:pPr algn="just"/>
            <a:r>
              <a:rPr lang="cs-CZ" dirty="0" smtClean="0"/>
              <a:t>Představují závažný problém, zahrnují nejenom akutní riziko poškození zdraví, ale i trvalé následky či ohrožení života</a:t>
            </a:r>
          </a:p>
          <a:p>
            <a:pPr algn="just"/>
            <a:r>
              <a:rPr lang="cs-CZ" dirty="0" smtClean="0"/>
              <a:t>Oběti útoků si většinou nebývají vědomy, co útok způsobilo</a:t>
            </a:r>
          </a:p>
          <a:p>
            <a:pPr algn="just"/>
            <a:r>
              <a:rPr lang="cs-CZ" dirty="0" smtClean="0"/>
              <a:t>Poranění psem tvoří největší podíl ze všech úrazů člověka způsobených zvířetem</a:t>
            </a:r>
          </a:p>
          <a:p>
            <a:pPr algn="just"/>
            <a:r>
              <a:rPr lang="cs-CZ" dirty="0"/>
              <a:t>I přátelský pes může kousnout, když je udeřen, drážděn či je bez patřičné kontroly konfrontován se situací, která spouští jeho přirozené sociální </a:t>
            </a:r>
            <a:r>
              <a:rPr lang="cs-CZ" dirty="0" smtClean="0"/>
              <a:t>chování</a:t>
            </a:r>
          </a:p>
          <a:p>
            <a:pPr algn="just"/>
            <a:r>
              <a:rPr lang="cs-CZ" dirty="0"/>
              <a:t>Agresivní chování je součástí přirozeného chování sociálně žijících </a:t>
            </a:r>
            <a:r>
              <a:rPr lang="cs-CZ" dirty="0" smtClean="0"/>
              <a:t>živočichů</a:t>
            </a:r>
          </a:p>
          <a:p>
            <a:pPr algn="just"/>
            <a:r>
              <a:rPr lang="cs-CZ" dirty="0" smtClean="0"/>
              <a:t>Násilnému </a:t>
            </a:r>
            <a:r>
              <a:rPr lang="cs-CZ" dirty="0"/>
              <a:t>chování předchází vznik příslušné emoce, která spouští vlastní </a:t>
            </a:r>
            <a:r>
              <a:rPr lang="cs-CZ" dirty="0" smtClean="0"/>
              <a:t>útok</a:t>
            </a:r>
          </a:p>
          <a:p>
            <a:pPr algn="just"/>
            <a:r>
              <a:rPr lang="cs-CZ" dirty="0" smtClean="0"/>
              <a:t>Agrese </a:t>
            </a:r>
            <a:r>
              <a:rPr lang="cs-CZ" dirty="0"/>
              <a:t>u psů může být příčinou řady závažných poranění způsobených člověku psem. </a:t>
            </a:r>
          </a:p>
        </p:txBody>
      </p:sp>
    </p:spTree>
    <p:extLst>
      <p:ext uri="{BB962C8B-B14F-4D97-AF65-F5344CB8AC3E}">
        <p14:creationId xmlns:p14="http://schemas.microsoft.com/office/powerpoint/2010/main" val="14538302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Místo incidentu</a:t>
            </a:r>
            <a:endParaRPr lang="cs-CZ" dirty="0"/>
          </a:p>
        </p:txBody>
      </p:sp>
      <p:graphicFrame>
        <p:nvGraphicFramePr>
          <p:cNvPr id="3" name="Graf 2"/>
          <p:cNvGraphicFramePr>
            <a:graphicFrameLocks/>
          </p:cNvGraphicFramePr>
          <p:nvPr>
            <p:extLst>
              <p:ext uri="{D42A27DB-BD31-4B8C-83A1-F6EECF244321}">
                <p14:modId xmlns:p14="http://schemas.microsoft.com/office/powerpoint/2010/main" val="2958379023"/>
              </p:ext>
            </p:extLst>
          </p:nvPr>
        </p:nvGraphicFramePr>
        <p:xfrm>
          <a:off x="1817370" y="2057400"/>
          <a:ext cx="8103870" cy="42405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8275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Shrnutí výsledků dat</a:t>
            </a:r>
            <a:endParaRPr lang="cs-CZ" dirty="0"/>
          </a:p>
        </p:txBody>
      </p:sp>
      <p:sp>
        <p:nvSpPr>
          <p:cNvPr id="4" name="Zástupný symbol pro obsah 3"/>
          <p:cNvSpPr>
            <a:spLocks noGrp="1"/>
          </p:cNvSpPr>
          <p:nvPr>
            <p:ph idx="1"/>
          </p:nvPr>
        </p:nvSpPr>
        <p:spPr/>
        <p:txBody>
          <a:bodyPr>
            <a:normAutofit/>
          </a:bodyPr>
          <a:lstStyle/>
          <a:p>
            <a:pPr algn="just"/>
            <a:r>
              <a:rPr lang="cs-CZ" dirty="0"/>
              <a:t>Statistické údaje ukazují, že ve sledovaném období 2010-2018, bylo v České republice celkově ambulantně ošetřeno 1 099 302 pacientů, průměrně ročně 122 145 osob. </a:t>
            </a:r>
            <a:endParaRPr lang="cs-CZ" dirty="0" smtClean="0"/>
          </a:p>
          <a:p>
            <a:pPr algn="just"/>
            <a:r>
              <a:rPr lang="cs-CZ" dirty="0" smtClean="0"/>
              <a:t>Ve </a:t>
            </a:r>
            <a:r>
              <a:rPr lang="cs-CZ" dirty="0"/>
              <a:t>sledovaném období bylo celkem hospitalizovaných 34 136 pacientů, průměrně </a:t>
            </a:r>
            <a:r>
              <a:rPr lang="cs-CZ" dirty="0" smtClean="0"/>
              <a:t>3 793 </a:t>
            </a:r>
            <a:r>
              <a:rPr lang="cs-CZ" dirty="0"/>
              <a:t>ročně. Od roku 2010 je evidováno 8 úmrtí na následky kousnutí a úderu psem</a:t>
            </a:r>
            <a:r>
              <a:rPr lang="cs-CZ" dirty="0" smtClean="0"/>
              <a:t>.</a:t>
            </a:r>
          </a:p>
          <a:p>
            <a:pPr algn="just"/>
            <a:r>
              <a:rPr lang="cs-CZ" dirty="0"/>
              <a:t>Děti mladší </a:t>
            </a:r>
            <a:r>
              <a:rPr lang="cs-CZ" dirty="0" smtClean="0"/>
              <a:t>10 let</a:t>
            </a:r>
            <a:r>
              <a:rPr lang="cs-CZ" dirty="0"/>
              <a:t>, žijící ve stejné domácnosti se psem se jeví jako nejvíce riziková skupina osob pro kousnutí a úder psem </a:t>
            </a:r>
            <a:r>
              <a:rPr lang="cs-CZ" i="1" dirty="0" smtClean="0"/>
              <a:t>(</a:t>
            </a:r>
            <a:r>
              <a:rPr lang="cs-CZ" i="1" dirty="0" err="1" smtClean="0"/>
              <a:t>Messam</a:t>
            </a:r>
            <a:r>
              <a:rPr lang="cs-CZ" i="1" dirty="0"/>
              <a:t> </a:t>
            </a:r>
            <a:r>
              <a:rPr lang="cs-CZ" i="1" dirty="0" smtClean="0"/>
              <a:t>and </a:t>
            </a:r>
            <a:r>
              <a:rPr lang="cs-CZ" i="1" dirty="0" err="1" smtClean="0"/>
              <a:t>Kess</a:t>
            </a:r>
            <a:r>
              <a:rPr lang="cs-CZ" i="1" dirty="0" smtClean="0"/>
              <a:t>, </a:t>
            </a:r>
            <a:r>
              <a:rPr lang="cs-CZ" i="1" dirty="0"/>
              <a:t>2018)</a:t>
            </a:r>
            <a:r>
              <a:rPr lang="cs-CZ" dirty="0"/>
              <a:t>. Chlapci a mladší děti mají větší riziko kousnutí a úderu psem než dívky a starší děti </a:t>
            </a:r>
            <a:r>
              <a:rPr lang="cs-CZ" i="1" dirty="0" smtClean="0"/>
              <a:t>(</a:t>
            </a:r>
            <a:r>
              <a:rPr lang="cs-CZ" i="1" dirty="0" err="1" smtClean="0"/>
              <a:t>Messam</a:t>
            </a:r>
            <a:r>
              <a:rPr lang="cs-CZ" i="1" dirty="0" smtClean="0"/>
              <a:t> and </a:t>
            </a:r>
            <a:r>
              <a:rPr lang="cs-CZ" i="1" dirty="0" err="1" smtClean="0"/>
              <a:t>Kess</a:t>
            </a:r>
            <a:r>
              <a:rPr lang="cs-CZ" i="1" dirty="0" smtClean="0"/>
              <a:t>, </a:t>
            </a:r>
            <a:r>
              <a:rPr lang="cs-CZ" i="1" dirty="0"/>
              <a:t>2018)</a:t>
            </a:r>
            <a:r>
              <a:rPr lang="cs-CZ" dirty="0"/>
              <a:t>. </a:t>
            </a:r>
          </a:p>
          <a:p>
            <a:pPr algn="just"/>
            <a:r>
              <a:rPr lang="cs-CZ" dirty="0" smtClean="0"/>
              <a:t>K</a:t>
            </a:r>
            <a:r>
              <a:rPr lang="cs-CZ" dirty="0"/>
              <a:t> nejvíce poraněním dochází dle údajů v domácím prostředí, poté na neurčeném místě a rovněž nezanedbatelné procento případů se odehrává na veřejnosti (ulice).</a:t>
            </a:r>
          </a:p>
          <a:p>
            <a:endParaRPr lang="cs-CZ" dirty="0"/>
          </a:p>
          <a:p>
            <a:endParaRPr lang="cs-CZ" dirty="0"/>
          </a:p>
        </p:txBody>
      </p:sp>
    </p:spTree>
    <p:extLst>
      <p:ext uri="{BB962C8B-B14F-4D97-AF65-F5344CB8AC3E}">
        <p14:creationId xmlns:p14="http://schemas.microsoft.com/office/powerpoint/2010/main" val="2121381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Shrnutí výsledků dat</a:t>
            </a:r>
          </a:p>
        </p:txBody>
      </p:sp>
      <p:sp>
        <p:nvSpPr>
          <p:cNvPr id="3" name="Zástupný symbol pro obsah 2"/>
          <p:cNvSpPr>
            <a:spLocks noGrp="1"/>
          </p:cNvSpPr>
          <p:nvPr>
            <p:ph idx="1"/>
          </p:nvPr>
        </p:nvSpPr>
        <p:spPr/>
        <p:txBody>
          <a:bodyPr>
            <a:normAutofit fontScale="92500" lnSpcReduction="10000"/>
          </a:bodyPr>
          <a:lstStyle/>
          <a:p>
            <a:pPr algn="just"/>
            <a:r>
              <a:rPr lang="cs-CZ" dirty="0" smtClean="0"/>
              <a:t>Nejvíce </a:t>
            </a:r>
            <a:r>
              <a:rPr lang="cs-CZ" dirty="0"/>
              <a:t>případů ambulantního ošetření je evidováno ve Středočeském kraji, stejně tak hospitalizací v námi sledovaném období.</a:t>
            </a:r>
          </a:p>
          <a:p>
            <a:pPr algn="just"/>
            <a:r>
              <a:rPr lang="cs-CZ" dirty="0"/>
              <a:t>Naopak k nejméně ambulantním ošetřením dochází v Libereckém kraji, k nejméně hospitalizacím pacienta v důsledku W54 v kraji Karlovarském.</a:t>
            </a:r>
          </a:p>
          <a:p>
            <a:pPr algn="just"/>
            <a:r>
              <a:rPr lang="cs-CZ" dirty="0"/>
              <a:t>Nejvíce poranění končící ambulantním ošetřením z celkových 1 099 302 bylo kvůli poranění ruky a zápěstí (308 417), dále poranění hlavy (130 019) a poranění lokte a předloktí (115 632). Hospitalizaci pacienta vyžadovalo nejvíce případů poranění hlavy (14 563), zápěstí a ruky (</a:t>
            </a:r>
            <a:r>
              <a:rPr lang="cs-CZ" dirty="0" smtClean="0"/>
              <a:t>4 747</a:t>
            </a:r>
            <a:r>
              <a:rPr lang="cs-CZ" dirty="0"/>
              <a:t>) a poranění lokte a předloktí (</a:t>
            </a:r>
            <a:r>
              <a:rPr lang="cs-CZ" dirty="0" smtClean="0"/>
              <a:t>3 381</a:t>
            </a:r>
            <a:r>
              <a:rPr lang="cs-CZ" dirty="0"/>
              <a:t>) z celkových 34 136 poranění končící hospitalizací ve sledovaném období ve všech krajích</a:t>
            </a:r>
            <a:r>
              <a:rPr lang="cs-CZ" dirty="0" smtClean="0"/>
              <a:t>.</a:t>
            </a:r>
            <a:endParaRPr lang="cs-CZ" dirty="0"/>
          </a:p>
          <a:p>
            <a:pPr algn="just"/>
            <a:r>
              <a:rPr lang="cs-CZ" dirty="0"/>
              <a:t>Ročně je v průměru ošetřeno 122 145 lidí ambulantně, dalších </a:t>
            </a:r>
            <a:r>
              <a:rPr lang="cs-CZ" dirty="0" smtClean="0"/>
              <a:t>3 793 </a:t>
            </a:r>
            <a:r>
              <a:rPr lang="cs-CZ" dirty="0"/>
              <a:t>lidí je hospitalizováno z důvodu kousnutí a úderu psem. V loňském roce se výrazně snížil počet poraněných, hospitalizovaných i zemřelých. Prevence kousnutí nebo úderu psem spočívá ve vzdělávání lidí, hlavně rodičů malých dětí, které se jeví jako nejrizikovější skupina.</a:t>
            </a:r>
          </a:p>
          <a:p>
            <a:endParaRPr lang="cs-CZ" dirty="0"/>
          </a:p>
        </p:txBody>
      </p:sp>
    </p:spTree>
    <p:extLst>
      <p:ext uri="{BB962C8B-B14F-4D97-AF65-F5344CB8AC3E}">
        <p14:creationId xmlns:p14="http://schemas.microsoft.com/office/powerpoint/2010/main" val="620231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lgn="just"/>
            <a:r>
              <a:rPr lang="cs-CZ" dirty="0" smtClean="0"/>
              <a:t>Další </a:t>
            </a:r>
            <a:r>
              <a:rPr lang="cs-CZ" dirty="0"/>
              <a:t>součástí prevence je dodržování </a:t>
            </a:r>
            <a:r>
              <a:rPr lang="cs-CZ" dirty="0" smtClean="0"/>
              <a:t>vyhlášky</a:t>
            </a:r>
            <a:r>
              <a:rPr lang="cs-CZ" dirty="0"/>
              <a:t>, kterou se stanovují pravidla pro volný pohyb psů v obci, která je v každé obci individuální a určuje kritéria pro volný pohyb psů na veřejném prostranství (s náhubkem, na vodítku, s náhubkem a na vodítku).</a:t>
            </a:r>
          </a:p>
          <a:p>
            <a:pPr algn="just"/>
            <a:r>
              <a:rPr lang="cs-CZ" dirty="0"/>
              <a:t>V České republice není legislativně omezen či jinak upraven chov psů.</a:t>
            </a:r>
          </a:p>
          <a:p>
            <a:endParaRPr lang="cs-CZ" dirty="0"/>
          </a:p>
        </p:txBody>
      </p:sp>
    </p:spTree>
    <p:extLst>
      <p:ext uri="{BB962C8B-B14F-4D97-AF65-F5344CB8AC3E}">
        <p14:creationId xmlns:p14="http://schemas.microsoft.com/office/powerpoint/2010/main" val="30555095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Prevence poranění psem</a:t>
            </a:r>
            <a:endParaRPr lang="cs-CZ" dirty="0"/>
          </a:p>
        </p:txBody>
      </p:sp>
      <p:sp>
        <p:nvSpPr>
          <p:cNvPr id="3" name="Zástupný symbol pro obsah 2"/>
          <p:cNvSpPr>
            <a:spLocks noGrp="1"/>
          </p:cNvSpPr>
          <p:nvPr>
            <p:ph idx="1"/>
          </p:nvPr>
        </p:nvSpPr>
        <p:spPr>
          <a:xfrm>
            <a:off x="1097280" y="1845733"/>
            <a:ext cx="10058400" cy="4530353"/>
          </a:xfrm>
        </p:spPr>
        <p:txBody>
          <a:bodyPr>
            <a:normAutofit fontScale="55000" lnSpcReduction="20000"/>
          </a:bodyPr>
          <a:lstStyle/>
          <a:p>
            <a:pPr algn="just"/>
            <a:r>
              <a:rPr lang="cs-CZ" dirty="0"/>
              <a:t>Jak se zachovat při ohrožení psem – případně jeho útoku</a:t>
            </a:r>
            <a:r>
              <a:rPr lang="cs-CZ" dirty="0" smtClean="0"/>
              <a:t>:</a:t>
            </a:r>
          </a:p>
          <a:p>
            <a:pPr algn="just"/>
            <a:r>
              <a:rPr lang="cs-CZ" dirty="0" smtClean="0"/>
              <a:t>1</a:t>
            </a:r>
            <a:r>
              <a:rPr lang="cs-CZ" dirty="0"/>
              <a:t>. Snažte se zachovat klid. </a:t>
            </a:r>
            <a:endParaRPr lang="cs-CZ" dirty="0" smtClean="0"/>
          </a:p>
          <a:p>
            <a:pPr algn="just"/>
            <a:r>
              <a:rPr lang="cs-CZ" dirty="0" smtClean="0"/>
              <a:t>2</a:t>
            </a:r>
            <a:r>
              <a:rPr lang="cs-CZ" dirty="0"/>
              <a:t>. Zvažte vaši situaci a pokuste se z reakce a postoje psa nalézt odpovídající řešení</a:t>
            </a:r>
            <a:r>
              <a:rPr lang="cs-CZ" dirty="0" smtClean="0"/>
              <a:t>.</a:t>
            </a:r>
          </a:p>
          <a:p>
            <a:pPr algn="just"/>
            <a:r>
              <a:rPr lang="cs-CZ" dirty="0" smtClean="0"/>
              <a:t>3</a:t>
            </a:r>
            <a:r>
              <a:rPr lang="cs-CZ" dirty="0"/>
              <a:t>. Vyvarujte se rychlého a náhlého pohybu. Jakýkoli prudký pohyb (paží, ruky apod.) může nastartovat útok psa. Stůjte klidně a nechte ruce podél těla. Nesnažte se před psem zachránit útěkem! </a:t>
            </a:r>
            <a:endParaRPr lang="cs-CZ" dirty="0" smtClean="0"/>
          </a:p>
          <a:p>
            <a:pPr algn="just"/>
            <a:r>
              <a:rPr lang="cs-CZ" dirty="0" smtClean="0"/>
              <a:t>4</a:t>
            </a:r>
            <a:r>
              <a:rPr lang="cs-CZ" dirty="0"/>
              <a:t>. Nedívejte se upřeně, strnule psu do očí. Psi zaměřují svou kořist pohledem a přímý pohled může iniciovat útok psa (pes se považuje sám za kořist a z takové situace pro něho plynou pouze dvě možnosti: utéct nebo zaútočit). </a:t>
            </a:r>
            <a:endParaRPr lang="cs-CZ" dirty="0" smtClean="0"/>
          </a:p>
          <a:p>
            <a:pPr algn="just"/>
            <a:r>
              <a:rPr lang="cs-CZ" dirty="0" smtClean="0"/>
              <a:t>5</a:t>
            </a:r>
            <a:r>
              <a:rPr lang="cs-CZ" dirty="0"/>
              <a:t>. Navzdory vašemu stávajícímu rozpoložení a situaci, snažte se na psa mluvit konejšivým, klidným hlasem. Důležitá je intonace vašeho hlasu, nikoliv obsah slov. „Dívejte“ se na psa jakoby mimoděk, bočným nefixovaným pohledem a sledujte jeho reakce. </a:t>
            </a:r>
            <a:endParaRPr lang="cs-CZ" dirty="0" smtClean="0"/>
          </a:p>
          <a:p>
            <a:pPr algn="just"/>
            <a:r>
              <a:rPr lang="cs-CZ" dirty="0" smtClean="0"/>
              <a:t>6</a:t>
            </a:r>
            <a:r>
              <a:rPr lang="cs-CZ" dirty="0"/>
              <a:t>. Pokuste se pomalu pozvolna od psa ustupovat, nepřestávejte mluvit konejšivým hlasem (např. hodný pes, apod.). Přijde-li k vám, nechte se očichat. Nechte psa odejít. Vyčkejte a pomalu, pozpátku se od psa vzdalujte. </a:t>
            </a:r>
            <a:endParaRPr lang="cs-CZ" dirty="0" smtClean="0"/>
          </a:p>
          <a:p>
            <a:pPr algn="just"/>
            <a:r>
              <a:rPr lang="cs-CZ" dirty="0" smtClean="0"/>
              <a:t>7</a:t>
            </a:r>
            <a:r>
              <a:rPr lang="cs-CZ" dirty="0"/>
              <a:t>. Pokud se vám nepodaří útok psa odvrátit, pokuste se, podle vašich schopností a možností, jeho útoku čelit. </a:t>
            </a:r>
            <a:endParaRPr lang="cs-CZ" dirty="0" smtClean="0"/>
          </a:p>
          <a:p>
            <a:pPr algn="just"/>
            <a:r>
              <a:rPr lang="cs-CZ" dirty="0" smtClean="0"/>
              <a:t>8</a:t>
            </a:r>
            <a:r>
              <a:rPr lang="cs-CZ" dirty="0"/>
              <a:t>. Uvědomte si, že ve skutečnosti jen velmi málo psů je cvičeno ke střetu s člověkem (služební psi). Většina psů, kteří ohrožují člověka na veřejnosti, jsou psi mezi „útokem a útěkem“. </a:t>
            </a:r>
            <a:endParaRPr lang="cs-CZ" dirty="0" smtClean="0"/>
          </a:p>
          <a:p>
            <a:pPr algn="just"/>
            <a:r>
              <a:rPr lang="cs-CZ" dirty="0" smtClean="0"/>
              <a:t>9</a:t>
            </a:r>
            <a:r>
              <a:rPr lang="cs-CZ" dirty="0"/>
              <a:t>. Nedokážete-li či není-li možné se psu postavit, snažte se k němu natočit bokem a zády. Přikrčte se a ohněte záda, ruce přitiskněte k tělu, schovejte je do klína. Čelný útok je pro psa snazší, neboť při něm může napadnout končetiny, krk, bradu, rameno apod. Naopak odvrácená pozice (schoulené tělo) snižuje pravděpodobnost či intenzitu útoku psa a závažnost poranění. </a:t>
            </a:r>
            <a:endParaRPr lang="cs-CZ" dirty="0" smtClean="0"/>
          </a:p>
          <a:p>
            <a:pPr algn="just"/>
            <a:r>
              <a:rPr lang="cs-CZ" dirty="0" smtClean="0"/>
              <a:t>10</a:t>
            </a:r>
            <a:r>
              <a:rPr lang="cs-CZ" dirty="0"/>
              <a:t>. Zaútočí-li na vás pes či srazí-li vás k zemi, stočte se do klubíčka, chraňte si pažemi hlavu (lokty směřují ke kolenům, sepnuté dlaně chrání temeno hlavy, zápěstí chrání uši). Nehýbejte se, zůstaňte v klidu. Vyčkejte až pes odejde. Nepodceňujte vzdálenost mezi vámi a psem, než se rozhodnete vstát. Při vstávání sledujte bedlivě reakce psa, pokud je stále v dohledu a jeví-li o vás zájem, raději se vstáváním vyčkejte.</a:t>
            </a:r>
          </a:p>
        </p:txBody>
      </p:sp>
    </p:spTree>
    <p:extLst>
      <p:ext uri="{BB962C8B-B14F-4D97-AF65-F5344CB8AC3E}">
        <p14:creationId xmlns:p14="http://schemas.microsoft.com/office/powerpoint/2010/main" val="35814387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Prevence poranění psem</a:t>
            </a:r>
            <a:endParaRPr lang="cs-CZ" dirty="0"/>
          </a:p>
        </p:txBody>
      </p:sp>
      <p:sp>
        <p:nvSpPr>
          <p:cNvPr id="3" name="Zástupný symbol pro obsah 2"/>
          <p:cNvSpPr>
            <a:spLocks noGrp="1"/>
          </p:cNvSpPr>
          <p:nvPr>
            <p:ph idx="1"/>
          </p:nvPr>
        </p:nvSpPr>
        <p:spPr/>
        <p:txBody>
          <a:bodyPr>
            <a:normAutofit fontScale="62500" lnSpcReduction="20000"/>
          </a:bodyPr>
          <a:lstStyle/>
          <a:p>
            <a:pPr algn="just"/>
            <a:r>
              <a:rPr lang="cs-CZ" dirty="0"/>
              <a:t>Váš aktivnější přístup v rizikové situaci může střet se psem zcela zažehnat</a:t>
            </a:r>
            <a:r>
              <a:rPr lang="cs-CZ" dirty="0" smtClean="0"/>
              <a:t>.</a:t>
            </a:r>
          </a:p>
          <a:p>
            <a:pPr algn="just"/>
            <a:r>
              <a:rPr lang="cs-CZ" dirty="0" smtClean="0"/>
              <a:t> </a:t>
            </a:r>
            <a:r>
              <a:rPr lang="cs-CZ" dirty="0"/>
              <a:t>Vždy je ale třeba bedlivě situaci vyhodnotit, zvážit své možnosti, prostředky obrany i šanci na úspěch. </a:t>
            </a:r>
            <a:endParaRPr lang="cs-CZ" dirty="0" smtClean="0"/>
          </a:p>
          <a:p>
            <a:pPr algn="just"/>
            <a:r>
              <a:rPr lang="cs-CZ" dirty="0" smtClean="0"/>
              <a:t>1</a:t>
            </a:r>
            <a:r>
              <a:rPr lang="cs-CZ" dirty="0"/>
              <a:t>. Pokuste se vykázat psa ze své blízkosti rozhodným, pevným hlasem, např. „Jdi domů. Jdi pryč“. </a:t>
            </a:r>
            <a:endParaRPr lang="cs-CZ" dirty="0" smtClean="0"/>
          </a:p>
          <a:p>
            <a:pPr algn="just"/>
            <a:r>
              <a:rPr lang="cs-CZ" dirty="0" smtClean="0"/>
              <a:t>2</a:t>
            </a:r>
            <a:r>
              <a:rPr lang="cs-CZ" dirty="0"/>
              <a:t>. Pokud pes setrvává ve vaší blízkosti a nejeví známky odchodu, stupňujte svou hrozbu (hlasitějším, hlubším zvoláním). </a:t>
            </a:r>
            <a:endParaRPr lang="cs-CZ" dirty="0" smtClean="0"/>
          </a:p>
          <a:p>
            <a:pPr algn="just"/>
            <a:r>
              <a:rPr lang="cs-CZ" dirty="0" smtClean="0"/>
              <a:t>3</a:t>
            </a:r>
            <a:r>
              <a:rPr lang="cs-CZ" dirty="0"/>
              <a:t>. Podívejte se psu přímo do očí a vykročte proti němu. Některé psy vaše rozhodnost od útoku odradí. </a:t>
            </a:r>
            <a:endParaRPr lang="cs-CZ" dirty="0" smtClean="0"/>
          </a:p>
          <a:p>
            <a:pPr algn="just"/>
            <a:r>
              <a:rPr lang="cs-CZ" dirty="0" smtClean="0"/>
              <a:t>4</a:t>
            </a:r>
            <a:r>
              <a:rPr lang="cs-CZ" dirty="0"/>
              <a:t>. Pokud pes neuteče a bude-li se snažit vás obíhat, točte se k němu čelem. </a:t>
            </a:r>
            <a:endParaRPr lang="cs-CZ" dirty="0" smtClean="0"/>
          </a:p>
          <a:p>
            <a:pPr algn="just"/>
            <a:r>
              <a:rPr lang="cs-CZ" dirty="0" smtClean="0"/>
              <a:t>5</a:t>
            </a:r>
            <a:r>
              <a:rPr lang="cs-CZ" dirty="0"/>
              <a:t>. Pomalu se od psa pozpátku vzdalujte. </a:t>
            </a:r>
            <a:endParaRPr lang="cs-CZ" dirty="0" smtClean="0"/>
          </a:p>
          <a:p>
            <a:pPr algn="just"/>
            <a:r>
              <a:rPr lang="cs-CZ" dirty="0" smtClean="0"/>
              <a:t>Naučte </a:t>
            </a:r>
            <a:r>
              <a:rPr lang="cs-CZ" dirty="0"/>
              <a:t>se významu tzv. řeči „těla“ psů. Z celkového chování, postoje či z bohaté škály dalších výrazových prostředků psa získáte představu o jeho bezprostředním úmyslu</a:t>
            </a:r>
            <a:r>
              <a:rPr lang="cs-CZ" dirty="0" smtClean="0"/>
              <a:t>.</a:t>
            </a:r>
          </a:p>
          <a:p>
            <a:pPr algn="just"/>
            <a:r>
              <a:rPr lang="cs-CZ" dirty="0" smtClean="0"/>
              <a:t>Přátelské </a:t>
            </a:r>
            <a:r>
              <a:rPr lang="cs-CZ" dirty="0"/>
              <a:t>vrtění ocasu se liší od „vrtění ocasu“ psa vám přátelsky nenaladěného. </a:t>
            </a:r>
            <a:endParaRPr lang="cs-CZ" dirty="0" smtClean="0"/>
          </a:p>
          <a:p>
            <a:pPr algn="just"/>
            <a:r>
              <a:rPr lang="cs-CZ" dirty="0" smtClean="0"/>
              <a:t>Buďte </a:t>
            </a:r>
            <a:r>
              <a:rPr lang="cs-CZ" dirty="0"/>
              <a:t>obezřetní a chovejte se tak, abyste rizika pokousání psem minimalizovali. </a:t>
            </a:r>
            <a:endParaRPr lang="cs-CZ" dirty="0" smtClean="0"/>
          </a:p>
          <a:p>
            <a:pPr algn="just"/>
            <a:r>
              <a:rPr lang="cs-CZ" dirty="0" smtClean="0"/>
              <a:t>Nezapomínejte </a:t>
            </a:r>
            <a:r>
              <a:rPr lang="cs-CZ" dirty="0"/>
              <a:t>na podněty a situace, které mohou spustit instinktivní chování psa, stejně jako na situace, které takovému chování psa předcházejí. </a:t>
            </a:r>
            <a:endParaRPr lang="cs-CZ" dirty="0" smtClean="0"/>
          </a:p>
          <a:p>
            <a:pPr algn="just"/>
            <a:r>
              <a:rPr lang="cs-CZ" dirty="0" smtClean="0"/>
              <a:t>Nepřispívejte </a:t>
            </a:r>
            <a:r>
              <a:rPr lang="cs-CZ" dirty="0"/>
              <a:t>svým chováním ke vzniku rizikové situace. Naučte se naopak rizikovým situacím předcházet. Mějte na paměti, že většině poranění správným chováním skutečně předejít lze.</a:t>
            </a:r>
          </a:p>
        </p:txBody>
      </p:sp>
    </p:spTree>
    <p:extLst>
      <p:ext uri="{BB962C8B-B14F-4D97-AF65-F5344CB8AC3E}">
        <p14:creationId xmlns:p14="http://schemas.microsoft.com/office/powerpoint/2010/main" val="5520425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DĚTI A PSI	</a:t>
            </a:r>
            <a:endParaRPr lang="cs-CZ" dirty="0"/>
          </a:p>
        </p:txBody>
      </p:sp>
      <p:sp>
        <p:nvSpPr>
          <p:cNvPr id="3" name="Zástupný symbol pro obsah 2"/>
          <p:cNvSpPr>
            <a:spLocks noGrp="1"/>
          </p:cNvSpPr>
          <p:nvPr>
            <p:ph idx="1"/>
          </p:nvPr>
        </p:nvSpPr>
        <p:spPr/>
        <p:txBody>
          <a:bodyPr>
            <a:normAutofit/>
          </a:bodyPr>
          <a:lstStyle/>
          <a:p>
            <a:pPr algn="just"/>
            <a:r>
              <a:rPr lang="cs-CZ" dirty="0"/>
              <a:t>Nikdy nenechávejte dítě se psem o samotě a nedovolujte dítěti hrát se psem hry, které stimulují psa k agresivitě</a:t>
            </a:r>
            <a:r>
              <a:rPr lang="cs-CZ" dirty="0" smtClean="0"/>
              <a:t>.</a:t>
            </a:r>
          </a:p>
          <a:p>
            <a:pPr algn="just"/>
            <a:r>
              <a:rPr lang="cs-CZ" dirty="0"/>
              <a:t>Pes, u kterého se již někdy projevilo agresivní chování vůči člověku, je nevhodný pro držení v rodině s </a:t>
            </a:r>
            <a:r>
              <a:rPr lang="cs-CZ" dirty="0" smtClean="0"/>
              <a:t>dětmi.</a:t>
            </a:r>
          </a:p>
          <a:p>
            <a:pPr algn="just"/>
            <a:r>
              <a:rPr lang="cs-CZ" dirty="0"/>
              <a:t>Citlivě zvažte, zda vaše dítě neprojevuje příliš nezvladatelný strach, obavu či respekt ze psů, a jestliže ano, odložte pořízení psa na pozdější dobu</a:t>
            </a:r>
            <a:r>
              <a:rPr lang="cs-CZ" dirty="0" smtClean="0"/>
              <a:t>.</a:t>
            </a:r>
          </a:p>
          <a:p>
            <a:pPr algn="just"/>
            <a:r>
              <a:rPr lang="cs-CZ" dirty="0"/>
              <a:t>Buďte obezřetní zejména v situacích, které psu signalizují jeho nadřazenost (úspěšné bránění určitého místa, potravy, hračky apod.) </a:t>
            </a:r>
            <a:endParaRPr lang="cs-CZ" dirty="0" smtClean="0"/>
          </a:p>
          <a:p>
            <a:pPr algn="just"/>
            <a:r>
              <a:rPr lang="cs-CZ" dirty="0"/>
              <a:t>Přestáváte-li chování psa zvládat a kontrolovat, vyhledejte odbornou pomoc u profesionálních cvičitelů či dalších </a:t>
            </a:r>
            <a:r>
              <a:rPr lang="cs-CZ" dirty="0" smtClean="0"/>
              <a:t>odborníků.</a:t>
            </a:r>
            <a:endParaRPr lang="cs-CZ" dirty="0"/>
          </a:p>
        </p:txBody>
      </p:sp>
    </p:spTree>
    <p:extLst>
      <p:ext uri="{BB962C8B-B14F-4D97-AF65-F5344CB8AC3E}">
        <p14:creationId xmlns:p14="http://schemas.microsoft.com/office/powerpoint/2010/main" val="2756628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DĚTI A PSI</a:t>
            </a:r>
            <a:endParaRPr lang="cs-CZ" dirty="0"/>
          </a:p>
        </p:txBody>
      </p:sp>
      <p:sp>
        <p:nvSpPr>
          <p:cNvPr id="3" name="Zástupný symbol pro obsah 2"/>
          <p:cNvSpPr>
            <a:spLocks noGrp="1"/>
          </p:cNvSpPr>
          <p:nvPr>
            <p:ph idx="1"/>
          </p:nvPr>
        </p:nvSpPr>
        <p:spPr/>
        <p:txBody>
          <a:bodyPr>
            <a:normAutofit fontScale="62500" lnSpcReduction="20000"/>
          </a:bodyPr>
          <a:lstStyle/>
          <a:p>
            <a:pPr algn="just"/>
            <a:r>
              <a:rPr lang="cs-CZ" dirty="0">
                <a:solidFill>
                  <a:srgbClr val="FF0000"/>
                </a:solidFill>
              </a:rPr>
              <a:t>Naučte děti základům bezpečného chování vůči psům a jak se zachovat </a:t>
            </a:r>
            <a:r>
              <a:rPr lang="cs-CZ" dirty="0" smtClean="0">
                <a:solidFill>
                  <a:srgbClr val="FF0000"/>
                </a:solidFill>
              </a:rPr>
              <a:t>v </a:t>
            </a:r>
            <a:r>
              <a:rPr lang="cs-CZ" dirty="0">
                <a:solidFill>
                  <a:srgbClr val="FF0000"/>
                </a:solidFill>
              </a:rPr>
              <a:t>případě, že </a:t>
            </a:r>
            <a:r>
              <a:rPr lang="cs-CZ" dirty="0" smtClean="0">
                <a:solidFill>
                  <a:srgbClr val="FF0000"/>
                </a:solidFill>
              </a:rPr>
              <a:t>jsou </a:t>
            </a:r>
            <a:r>
              <a:rPr lang="cs-CZ" dirty="0">
                <a:solidFill>
                  <a:srgbClr val="FF0000"/>
                </a:solidFill>
              </a:rPr>
              <a:t>psem ohroženy či napadeny</a:t>
            </a:r>
            <a:r>
              <a:rPr lang="cs-CZ" dirty="0" smtClean="0">
                <a:solidFill>
                  <a:srgbClr val="FF0000"/>
                </a:solidFill>
              </a:rPr>
              <a:t>.</a:t>
            </a:r>
          </a:p>
          <a:p>
            <a:pPr algn="just"/>
            <a:r>
              <a:rPr lang="cs-CZ" dirty="0"/>
              <a:t>Bez svolení majitele, přítomnosti dospělého není vhodné, aby dítě hladilo cizího psa (před projevem jakékoli náklonnosti dítěte vůči psu by měl pes mít vždy možnost si dítě očichat). </a:t>
            </a:r>
            <a:endParaRPr lang="cs-CZ" dirty="0" smtClean="0"/>
          </a:p>
          <a:p>
            <a:pPr algn="just"/>
            <a:r>
              <a:rPr lang="cs-CZ" dirty="0"/>
              <a:t>Pozorujeme-li náznaky nelibosti psa vůči dítěti, je nutné kontakt dítěte se psem ihned přerušit. </a:t>
            </a:r>
            <a:endParaRPr lang="cs-CZ" dirty="0" smtClean="0"/>
          </a:p>
          <a:p>
            <a:pPr algn="just"/>
            <a:r>
              <a:rPr lang="cs-CZ" dirty="0"/>
              <a:t>Dítě by nemělo před neznámým psem utíkat, křičet</a:t>
            </a:r>
            <a:r>
              <a:rPr lang="cs-CZ" dirty="0" smtClean="0"/>
              <a:t>.</a:t>
            </a:r>
          </a:p>
          <a:p>
            <a:pPr algn="just"/>
            <a:r>
              <a:rPr lang="cs-CZ" dirty="0"/>
              <a:t>Je vždy potřeba, aby si dítě hrálo se psem pouze za dozoru dospělé osoby. </a:t>
            </a:r>
            <a:endParaRPr lang="cs-CZ" dirty="0" smtClean="0"/>
          </a:p>
          <a:p>
            <a:pPr algn="just"/>
            <a:r>
              <a:rPr lang="cs-CZ" dirty="0"/>
              <a:t>Dbejte na vhodné a správné chování dítěte vůči vlastnímu nebo cizímu psu. </a:t>
            </a:r>
            <a:endParaRPr lang="cs-CZ" dirty="0" smtClean="0"/>
          </a:p>
          <a:p>
            <a:pPr algn="just"/>
            <a:r>
              <a:rPr lang="cs-CZ" dirty="0"/>
              <a:t>Pes by neměl být rušen dítětem při spánku, krmení či péči o štěňata. </a:t>
            </a:r>
            <a:endParaRPr lang="cs-CZ" dirty="0" smtClean="0"/>
          </a:p>
          <a:p>
            <a:pPr algn="just"/>
            <a:r>
              <a:rPr lang="cs-CZ" dirty="0"/>
              <a:t>Zvýšené pozornosti a opatrnosti je potřeba při jakémkoli kontaktu dítěte se </a:t>
            </a:r>
            <a:r>
              <a:rPr lang="cs-CZ" dirty="0" smtClean="0"/>
              <a:t>psem.</a:t>
            </a:r>
          </a:p>
          <a:p>
            <a:pPr algn="just"/>
            <a:r>
              <a:rPr lang="cs-CZ" dirty="0"/>
              <a:t>Je-li dítě ohrožováno cizím psem, nemělo by se dívat psovi upřeně do očí, přímý pohled může vyprovokovat bezprostřední útok psa. Pokud je to jen možné, dítě by mělo zůstat v klidu a vyčkat, jestli se pes sám vzdálí. Teprve je-li pes dostatečně daleko, dítě by mělo pomalu pozpátku ustupovat, nemělo by se v žádném případě dávat na útěk. </a:t>
            </a:r>
            <a:endParaRPr lang="cs-CZ" dirty="0" smtClean="0"/>
          </a:p>
          <a:p>
            <a:pPr algn="just"/>
            <a:r>
              <a:rPr lang="cs-CZ" dirty="0"/>
              <a:t>Je-li dítě při útoku psa sraženo na zem, mělo by se stočit do klubíčka a chránit si pažemi hlavu (lokty směřují ke kolenům, sepnuté dlaně chrání temeno hlavy a zápěstí uši). </a:t>
            </a:r>
            <a:endParaRPr lang="cs-CZ" dirty="0" smtClean="0"/>
          </a:p>
          <a:p>
            <a:pPr algn="just"/>
            <a:r>
              <a:rPr lang="cs-CZ" dirty="0"/>
              <a:t>Je potřeba, aby byl pes od dítěte co nejrychleji odehnán, odlákán apod. dospělou osobou. </a:t>
            </a:r>
            <a:endParaRPr lang="cs-CZ" dirty="0">
              <a:solidFill>
                <a:srgbClr val="FF0000"/>
              </a:solidFill>
            </a:endParaRPr>
          </a:p>
        </p:txBody>
      </p:sp>
    </p:spTree>
    <p:extLst>
      <p:ext uri="{BB962C8B-B14F-4D97-AF65-F5344CB8AC3E}">
        <p14:creationId xmlns:p14="http://schemas.microsoft.com/office/powerpoint/2010/main" val="4059981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a:xfrm>
            <a:off x="1097280" y="1845734"/>
            <a:ext cx="10058400" cy="4376390"/>
          </a:xfrm>
        </p:spPr>
        <p:txBody>
          <a:bodyPr>
            <a:normAutofit fontScale="92500" lnSpcReduction="20000"/>
          </a:bodyPr>
          <a:lstStyle/>
          <a:p>
            <a:pPr algn="just"/>
            <a:r>
              <a:rPr lang="cs-CZ" dirty="0" smtClean="0"/>
              <a:t>Státní zdravotní ústav, 2003. Aby pes nekousl </a:t>
            </a:r>
            <a:r>
              <a:rPr lang="cs-CZ" dirty="0" smtClean="0"/>
              <a:t>[</a:t>
            </a:r>
            <a:r>
              <a:rPr lang="cs-CZ" dirty="0"/>
              <a:t>online]</a:t>
            </a:r>
            <a:r>
              <a:rPr lang="cs-CZ" i="1" dirty="0"/>
              <a:t>. </a:t>
            </a:r>
            <a:r>
              <a:rPr lang="cs-CZ" dirty="0"/>
              <a:t>[vid. </a:t>
            </a:r>
            <a:r>
              <a:rPr lang="cs-CZ" dirty="0" smtClean="0"/>
              <a:t>2019-11-13</a:t>
            </a:r>
            <a:r>
              <a:rPr lang="cs-CZ" dirty="0"/>
              <a:t>]. Dostupné z</a:t>
            </a:r>
            <a:r>
              <a:rPr lang="cs-CZ" dirty="0" smtClean="0"/>
              <a:t>:</a:t>
            </a:r>
            <a:r>
              <a:rPr lang="cs-CZ" dirty="0" smtClean="0"/>
              <a:t> </a:t>
            </a:r>
            <a:r>
              <a:rPr lang="cs-CZ" dirty="0">
                <a:hlinkClick r:id="rId3"/>
              </a:rPr>
              <a:t>http://www.szu.cz/uploads/documents/czzp/edice/plne_znani/brozury/pes.pdf</a:t>
            </a:r>
            <a:endParaRPr lang="cs-CZ" dirty="0" smtClean="0"/>
          </a:p>
          <a:p>
            <a:pPr algn="just"/>
            <a:r>
              <a:rPr lang="cs-CZ" dirty="0" smtClean="0"/>
              <a:t>Data </a:t>
            </a:r>
            <a:r>
              <a:rPr lang="cs-CZ" dirty="0" smtClean="0"/>
              <a:t>získaná z UZIS</a:t>
            </a:r>
          </a:p>
          <a:p>
            <a:pPr algn="just"/>
            <a:r>
              <a:rPr lang="cs-CZ" dirty="0" err="1" smtClean="0"/>
              <a:t>Tšponová</a:t>
            </a:r>
            <a:r>
              <a:rPr lang="cs-CZ" dirty="0" smtClean="0"/>
              <a:t>, Z., Doleželová, P. (2019). Kousnutí </a:t>
            </a:r>
            <a:r>
              <a:rPr lang="cs-CZ" dirty="0" smtClean="0"/>
              <a:t>nebo úder psem v České republice ve vybraném období </a:t>
            </a:r>
            <a:r>
              <a:rPr lang="cs-CZ" dirty="0" smtClean="0"/>
              <a:t>2010-2018. In: Sborník Konference Ochrana zvířat a Welfare 2019: sborník příspěvků 26. mezinárodní konference. Brno: Veterinární a farmaceutická univerzita </a:t>
            </a:r>
            <a:r>
              <a:rPr lang="cs-CZ" dirty="0" smtClean="0"/>
              <a:t>B</a:t>
            </a:r>
            <a:r>
              <a:rPr lang="cs-CZ" dirty="0" smtClean="0"/>
              <a:t>rno.</a:t>
            </a:r>
          </a:p>
          <a:p>
            <a:pPr algn="just"/>
            <a:r>
              <a:rPr lang="cs-CZ" dirty="0"/>
              <a:t>Náhlík, </a:t>
            </a:r>
            <a:r>
              <a:rPr lang="cs-CZ" dirty="0" smtClean="0"/>
              <a:t>J., </a:t>
            </a:r>
            <a:r>
              <a:rPr lang="cs-CZ" dirty="0" err="1" smtClean="0"/>
              <a:t>Baranyiova</a:t>
            </a:r>
            <a:r>
              <a:rPr lang="cs-CZ" dirty="0"/>
              <a:t>, </a:t>
            </a:r>
            <a:r>
              <a:rPr lang="cs-CZ" dirty="0" smtClean="0"/>
              <a:t>E., </a:t>
            </a:r>
            <a:r>
              <a:rPr lang="cs-CZ" dirty="0" err="1"/>
              <a:t>Tyrlík</a:t>
            </a:r>
            <a:r>
              <a:rPr lang="cs-CZ" dirty="0"/>
              <a:t>, </a:t>
            </a:r>
            <a:r>
              <a:rPr lang="cs-CZ" dirty="0" smtClean="0"/>
              <a:t>M. (2010</a:t>
            </a:r>
            <a:r>
              <a:rPr lang="cs-CZ" dirty="0"/>
              <a:t>). Dog </a:t>
            </a:r>
            <a:r>
              <a:rPr lang="cs-CZ" dirty="0" err="1"/>
              <a:t>Bites</a:t>
            </a:r>
            <a:r>
              <a:rPr lang="cs-CZ" dirty="0"/>
              <a:t> to </a:t>
            </a:r>
            <a:r>
              <a:rPr lang="cs-CZ" dirty="0" err="1"/>
              <a:t>Children</a:t>
            </a:r>
            <a:r>
              <a:rPr lang="cs-CZ" dirty="0"/>
              <a:t> in </a:t>
            </a:r>
            <a:r>
              <a:rPr lang="cs-CZ" dirty="0" err="1"/>
              <a:t>the</a:t>
            </a:r>
            <a:r>
              <a:rPr lang="cs-CZ" dirty="0"/>
              <a:t> Czech Republic: </a:t>
            </a:r>
            <a:r>
              <a:rPr lang="cs-CZ" dirty="0" err="1"/>
              <a:t>the</a:t>
            </a:r>
            <a:r>
              <a:rPr lang="cs-CZ" dirty="0"/>
              <a:t> Risk </a:t>
            </a:r>
            <a:r>
              <a:rPr lang="cs-CZ" dirty="0" err="1"/>
              <a:t>Situations</a:t>
            </a:r>
            <a:r>
              <a:rPr lang="cs-CZ" dirty="0"/>
              <a:t>. Acta </a:t>
            </a:r>
            <a:r>
              <a:rPr lang="cs-CZ" dirty="0" err="1"/>
              <a:t>Veterinaria</a:t>
            </a:r>
            <a:r>
              <a:rPr lang="cs-CZ" dirty="0"/>
              <a:t> Brno. 79. 10.2754/avb201079040627. </a:t>
            </a:r>
            <a:endParaRPr lang="cs-CZ" dirty="0" smtClean="0"/>
          </a:p>
          <a:p>
            <a:pPr algn="just"/>
            <a:r>
              <a:rPr lang="en-US" dirty="0" err="1" smtClean="0"/>
              <a:t>Ozanne</a:t>
            </a:r>
            <a:r>
              <a:rPr lang="en-US" dirty="0" smtClean="0"/>
              <a:t>-Smith</a:t>
            </a:r>
            <a:r>
              <a:rPr lang="cs-CZ" dirty="0" smtClean="0"/>
              <a:t>,</a:t>
            </a:r>
            <a:r>
              <a:rPr lang="en-US" dirty="0"/>
              <a:t> </a:t>
            </a:r>
            <a:r>
              <a:rPr lang="en-US" dirty="0" smtClean="0"/>
              <a:t>J</a:t>
            </a:r>
            <a:r>
              <a:rPr lang="cs-CZ" dirty="0" smtClean="0"/>
              <a:t>.</a:t>
            </a:r>
            <a:r>
              <a:rPr lang="en-US" dirty="0" smtClean="0"/>
              <a:t>,</a:t>
            </a:r>
            <a:r>
              <a:rPr lang="en-US" dirty="0"/>
              <a:t> </a:t>
            </a:r>
            <a:r>
              <a:rPr lang="en-US" dirty="0" smtClean="0"/>
              <a:t>Ashby</a:t>
            </a:r>
            <a:r>
              <a:rPr lang="cs-CZ" dirty="0" smtClean="0"/>
              <a:t>,</a:t>
            </a:r>
            <a:r>
              <a:rPr lang="en-US" dirty="0"/>
              <a:t> </a:t>
            </a:r>
            <a:r>
              <a:rPr lang="en-US" dirty="0" smtClean="0"/>
              <a:t>K</a:t>
            </a:r>
            <a:r>
              <a:rPr lang="cs-CZ" dirty="0" smtClean="0"/>
              <a:t>.</a:t>
            </a:r>
            <a:r>
              <a:rPr lang="en-US" dirty="0" smtClean="0"/>
              <a:t>,</a:t>
            </a:r>
            <a:r>
              <a:rPr lang="en-US" dirty="0"/>
              <a:t> </a:t>
            </a:r>
            <a:r>
              <a:rPr lang="en-US" dirty="0" err="1"/>
              <a:t>Stathakis</a:t>
            </a:r>
            <a:r>
              <a:rPr lang="en-US" dirty="0"/>
              <a:t> </a:t>
            </a:r>
            <a:r>
              <a:rPr lang="en-US" dirty="0" smtClean="0"/>
              <a:t>VZ</a:t>
            </a:r>
            <a:r>
              <a:rPr lang="cs-CZ" dirty="0" smtClean="0"/>
              <a:t> (2001). </a:t>
            </a:r>
            <a:r>
              <a:rPr lang="en-US" dirty="0" smtClean="0"/>
              <a:t>Dog </a:t>
            </a:r>
            <a:r>
              <a:rPr lang="en-US" dirty="0"/>
              <a:t>bite and injury prevention—analysis, critical review, and research </a:t>
            </a:r>
            <a:r>
              <a:rPr lang="en-US" dirty="0" smtClean="0"/>
              <a:t>agenda</a:t>
            </a:r>
            <a:r>
              <a:rPr lang="cs-CZ" dirty="0" smtClean="0"/>
              <a:t>. </a:t>
            </a:r>
            <a:r>
              <a:rPr lang="en-US" i="1" dirty="0" smtClean="0"/>
              <a:t>Injury </a:t>
            </a:r>
            <a:r>
              <a:rPr lang="en-US" i="1" dirty="0"/>
              <a:t>Prevention </a:t>
            </a:r>
            <a:r>
              <a:rPr lang="en-US" dirty="0" smtClean="0"/>
              <a:t>7</a:t>
            </a:r>
            <a:r>
              <a:rPr lang="en-US" b="1" dirty="0" smtClean="0"/>
              <a:t>:</a:t>
            </a:r>
            <a:r>
              <a:rPr lang="cs-CZ" b="1" dirty="0" smtClean="0"/>
              <a:t> </a:t>
            </a:r>
            <a:r>
              <a:rPr lang="en-US" dirty="0" smtClean="0"/>
              <a:t>321-326.</a:t>
            </a:r>
            <a:endParaRPr lang="cs-CZ" dirty="0" smtClean="0"/>
          </a:p>
          <a:p>
            <a:pPr algn="just"/>
            <a:r>
              <a:rPr lang="en-US" dirty="0" err="1"/>
              <a:t>Rajshekar</a:t>
            </a:r>
            <a:r>
              <a:rPr lang="en-US" dirty="0"/>
              <a:t>, M. , Blizzard, L. , Julian, R. , Williams, A. , Tennant, M. , Forrest, A. , Walsh, L. J. and Wilson, G. (2017</a:t>
            </a:r>
            <a:r>
              <a:rPr lang="en-US" dirty="0" smtClean="0"/>
              <a:t>)</a:t>
            </a:r>
            <a:r>
              <a:rPr lang="cs-CZ" dirty="0" smtClean="0"/>
              <a:t>.</a:t>
            </a:r>
            <a:r>
              <a:rPr lang="en-US" dirty="0" smtClean="0"/>
              <a:t> </a:t>
            </a:r>
            <a:r>
              <a:rPr lang="en-US" dirty="0"/>
              <a:t>The incidence of public sector </a:t>
            </a:r>
            <a:r>
              <a:rPr lang="en-US" dirty="0" err="1"/>
              <a:t>hospitalisations</a:t>
            </a:r>
            <a:r>
              <a:rPr lang="en-US" dirty="0"/>
              <a:t> due to dog bites in Australia 2001–2013. Australian and New Zealand Journal of Public Health, 41: 377-380. </a:t>
            </a:r>
            <a:r>
              <a:rPr lang="en-US" dirty="0" smtClean="0"/>
              <a:t>doi:</a:t>
            </a:r>
            <a:r>
              <a:rPr lang="en-US" dirty="0" smtClean="0">
                <a:hlinkClick r:id="rId4"/>
              </a:rPr>
              <a:t>10.1111/1753-6405.12630</a:t>
            </a:r>
            <a:endParaRPr lang="cs-CZ" dirty="0" smtClean="0"/>
          </a:p>
          <a:p>
            <a:pPr algn="just"/>
            <a:r>
              <a:rPr lang="en-US" dirty="0" err="1" smtClean="0"/>
              <a:t>Messam</a:t>
            </a:r>
            <a:r>
              <a:rPr lang="cs-CZ" dirty="0" smtClean="0"/>
              <a:t>, L., </a:t>
            </a:r>
            <a:r>
              <a:rPr lang="cs-CZ" dirty="0" err="1" smtClean="0"/>
              <a:t>Kass</a:t>
            </a:r>
            <a:r>
              <a:rPr lang="cs-CZ" dirty="0" smtClean="0"/>
              <a:t>, P.H., </a:t>
            </a:r>
            <a:r>
              <a:rPr lang="en-US" dirty="0" err="1" smtClean="0"/>
              <a:t>Chomel</a:t>
            </a:r>
            <a:r>
              <a:rPr lang="en-US" dirty="0"/>
              <a:t>, </a:t>
            </a:r>
            <a:r>
              <a:rPr lang="cs-CZ" dirty="0" smtClean="0"/>
              <a:t>B. B., Hart, L.A. (2008). </a:t>
            </a:r>
            <a:r>
              <a:rPr lang="en-US" dirty="0" smtClean="0"/>
              <a:t>The </a:t>
            </a:r>
            <a:r>
              <a:rPr lang="en-US" dirty="0"/>
              <a:t>human–canine environment: A risk factor for non-play </a:t>
            </a:r>
            <a:r>
              <a:rPr lang="en-US" dirty="0" smtClean="0"/>
              <a:t>bites?</a:t>
            </a:r>
            <a:r>
              <a:rPr lang="cs-CZ" dirty="0" smtClean="0"/>
              <a:t> </a:t>
            </a:r>
            <a:r>
              <a:rPr lang="en-US" dirty="0" smtClean="0"/>
              <a:t>The </a:t>
            </a:r>
            <a:r>
              <a:rPr lang="en-US" dirty="0"/>
              <a:t>Veterinary </a:t>
            </a:r>
            <a:r>
              <a:rPr lang="en-US" dirty="0" smtClean="0"/>
              <a:t>Journal</a:t>
            </a:r>
            <a:r>
              <a:rPr lang="cs-CZ" dirty="0" smtClean="0"/>
              <a:t> </a:t>
            </a:r>
            <a:r>
              <a:rPr lang="en-US" dirty="0" smtClean="0"/>
              <a:t>177</a:t>
            </a:r>
            <a:r>
              <a:rPr lang="cs-CZ" dirty="0" smtClean="0"/>
              <a:t>: 205 – 215. </a:t>
            </a:r>
            <a:r>
              <a:rPr lang="en-US" dirty="0" smtClean="0"/>
              <a:t>https</a:t>
            </a:r>
            <a:r>
              <a:rPr lang="en-US" dirty="0"/>
              <a:t>://doi.org/10.1016/j.tvjl.2007.08.020.</a:t>
            </a:r>
          </a:p>
          <a:p>
            <a:pPr algn="just"/>
            <a:endParaRPr lang="cs-CZ" dirty="0"/>
          </a:p>
          <a:p>
            <a:endParaRPr lang="cs-CZ" dirty="0"/>
          </a:p>
        </p:txBody>
      </p:sp>
    </p:spTree>
    <p:extLst>
      <p:ext uri="{BB962C8B-B14F-4D97-AF65-F5344CB8AC3E}">
        <p14:creationId xmlns:p14="http://schemas.microsoft.com/office/powerpoint/2010/main" val="1639282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Útoky psa na člověka</a:t>
            </a:r>
            <a:endParaRPr lang="cs-CZ" dirty="0"/>
          </a:p>
        </p:txBody>
      </p:sp>
      <p:sp>
        <p:nvSpPr>
          <p:cNvPr id="3" name="Zástupný symbol pro obsah 2"/>
          <p:cNvSpPr>
            <a:spLocks noGrp="1"/>
          </p:cNvSpPr>
          <p:nvPr>
            <p:ph idx="1"/>
          </p:nvPr>
        </p:nvSpPr>
        <p:spPr/>
        <p:txBody>
          <a:bodyPr/>
          <a:lstStyle/>
          <a:p>
            <a:pPr algn="just"/>
            <a:r>
              <a:rPr lang="cs-CZ" dirty="0"/>
              <a:t>Incidence napadení psem: </a:t>
            </a:r>
            <a:r>
              <a:rPr lang="cs-CZ" dirty="0" smtClean="0"/>
              <a:t>1,5 % </a:t>
            </a:r>
            <a:r>
              <a:rPr lang="cs-CZ" dirty="0"/>
              <a:t>ročně ve všech věkových skupinách lidí</a:t>
            </a:r>
          </a:p>
          <a:p>
            <a:pPr algn="just"/>
            <a:r>
              <a:rPr lang="cs-CZ" dirty="0"/>
              <a:t>Hypotéza: ne všechna napadení psem jsou hlášena</a:t>
            </a:r>
          </a:p>
          <a:p>
            <a:pPr algn="just"/>
            <a:r>
              <a:rPr lang="cs-CZ" dirty="0"/>
              <a:t>Nízká úmrtnost lidí po útoku psa (1 z </a:t>
            </a:r>
            <a:r>
              <a:rPr lang="cs-CZ" dirty="0" smtClean="0"/>
              <a:t>5 milionů </a:t>
            </a:r>
            <a:r>
              <a:rPr lang="cs-CZ" dirty="0"/>
              <a:t>ročně)</a:t>
            </a:r>
          </a:p>
          <a:p>
            <a:pPr algn="just"/>
            <a:r>
              <a:rPr lang="cs-CZ" dirty="0" smtClean="0"/>
              <a:t>70 % </a:t>
            </a:r>
            <a:r>
              <a:rPr lang="cs-CZ" dirty="0"/>
              <a:t>úmrtí po útoku psa se objevuje u dětí mladších </a:t>
            </a:r>
            <a:r>
              <a:rPr lang="cs-CZ" dirty="0" smtClean="0"/>
              <a:t>11 let </a:t>
            </a:r>
            <a:r>
              <a:rPr lang="cs-CZ" dirty="0"/>
              <a:t>a dospělých starších </a:t>
            </a:r>
            <a:r>
              <a:rPr lang="cs-CZ" dirty="0" smtClean="0"/>
              <a:t>69 let</a:t>
            </a:r>
            <a:endParaRPr lang="cs-CZ" dirty="0"/>
          </a:p>
          <a:p>
            <a:pPr algn="just"/>
            <a:r>
              <a:rPr lang="cs-CZ" dirty="0"/>
              <a:t>Větší riziko napadení dětí než dospělých (2-5x větší riziko)</a:t>
            </a:r>
          </a:p>
          <a:p>
            <a:pPr algn="just"/>
            <a:r>
              <a:rPr lang="cs-CZ" dirty="0"/>
              <a:t>Děti jsou nejčastěji pokousány na krku a na hlavě, dospělí na končetinách</a:t>
            </a:r>
          </a:p>
          <a:p>
            <a:pPr algn="just"/>
            <a:endParaRPr lang="cs-CZ" dirty="0"/>
          </a:p>
        </p:txBody>
      </p:sp>
    </p:spTree>
    <p:extLst>
      <p:ext uri="{BB962C8B-B14F-4D97-AF65-F5344CB8AC3E}">
        <p14:creationId xmlns:p14="http://schemas.microsoft.com/office/powerpoint/2010/main" val="1670217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Útoky psa na člověka</a:t>
            </a:r>
          </a:p>
        </p:txBody>
      </p:sp>
      <p:sp>
        <p:nvSpPr>
          <p:cNvPr id="3" name="Zástupný symbol pro obsah 2"/>
          <p:cNvSpPr>
            <a:spLocks noGrp="1"/>
          </p:cNvSpPr>
          <p:nvPr>
            <p:ph idx="1"/>
          </p:nvPr>
        </p:nvSpPr>
        <p:spPr/>
        <p:txBody>
          <a:bodyPr>
            <a:normAutofit/>
          </a:bodyPr>
          <a:lstStyle/>
          <a:p>
            <a:pPr algn="just"/>
            <a:r>
              <a:rPr lang="cs-CZ" dirty="0"/>
              <a:t>Častěji jsou pokousaní muži než ženy</a:t>
            </a:r>
          </a:p>
          <a:p>
            <a:pPr algn="just"/>
            <a:r>
              <a:rPr lang="cs-CZ" dirty="0"/>
              <a:t>U dětí nejvíce chlapci, </a:t>
            </a:r>
            <a:r>
              <a:rPr lang="cs-CZ" dirty="0" smtClean="0"/>
              <a:t>5 - 9 </a:t>
            </a:r>
            <a:r>
              <a:rPr lang="cs-CZ" dirty="0"/>
              <a:t>let </a:t>
            </a:r>
          </a:p>
          <a:p>
            <a:pPr algn="just"/>
            <a:r>
              <a:rPr lang="cs-CZ" dirty="0" smtClean="0"/>
              <a:t>Studie </a:t>
            </a:r>
            <a:r>
              <a:rPr lang="cs-CZ" dirty="0"/>
              <a:t>dětí napadených psem: ve většině případů došlo k napadení po provokování psem, týrání psa, </a:t>
            </a:r>
            <a:r>
              <a:rPr lang="cs-CZ" dirty="0" smtClean="0"/>
              <a:t>dráždění </a:t>
            </a:r>
            <a:r>
              <a:rPr lang="cs-CZ" dirty="0"/>
              <a:t>a fyzickému ubližování zvířeti </a:t>
            </a:r>
            <a:r>
              <a:rPr lang="cs-CZ" dirty="0" smtClean="0"/>
              <a:t>(Náhlík </a:t>
            </a:r>
            <a:r>
              <a:rPr lang="cs-CZ" dirty="0"/>
              <a:t>et al</a:t>
            </a:r>
            <a:r>
              <a:rPr lang="cs-CZ" dirty="0" smtClean="0"/>
              <a:t>., 2010</a:t>
            </a:r>
            <a:r>
              <a:rPr lang="cs-CZ" dirty="0"/>
              <a:t>) </a:t>
            </a:r>
          </a:p>
          <a:p>
            <a:pPr algn="just"/>
            <a:r>
              <a:rPr lang="cs-CZ" dirty="0"/>
              <a:t>Nejvíce hlášených případů od velkých psů, zároveň nejzávažnější důsledky napadení jsou od velkých psů</a:t>
            </a:r>
          </a:p>
          <a:p>
            <a:pPr algn="just"/>
            <a:r>
              <a:rPr lang="cs-CZ" dirty="0"/>
              <a:t>Nejvíce případů: </a:t>
            </a:r>
            <a:r>
              <a:rPr lang="cs-CZ" dirty="0" smtClean="0"/>
              <a:t>německý ovčák, rotvajler, </a:t>
            </a:r>
            <a:r>
              <a:rPr lang="cs-CZ" dirty="0" err="1"/>
              <a:t>bull</a:t>
            </a:r>
            <a:r>
              <a:rPr lang="cs-CZ" dirty="0"/>
              <a:t> plemena, husky, z malých jezevčík, čivava, J</a:t>
            </a:r>
            <a:r>
              <a:rPr lang="cs-CZ" dirty="0" smtClean="0"/>
              <a:t>ack Russell </a:t>
            </a:r>
            <a:r>
              <a:rPr lang="cs-CZ" dirty="0"/>
              <a:t>teriér</a:t>
            </a:r>
          </a:p>
          <a:p>
            <a:pPr algn="just"/>
            <a:r>
              <a:rPr lang="cs-CZ" dirty="0"/>
              <a:t>Psi samci útočí častěji než feny, častěji nekastrovaní</a:t>
            </a:r>
          </a:p>
          <a:p>
            <a:pPr algn="just"/>
            <a:endParaRPr lang="cs-CZ" dirty="0"/>
          </a:p>
        </p:txBody>
      </p:sp>
    </p:spTree>
    <p:extLst>
      <p:ext uri="{BB962C8B-B14F-4D97-AF65-F5344CB8AC3E}">
        <p14:creationId xmlns:p14="http://schemas.microsoft.com/office/powerpoint/2010/main" val="1574743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chování u psa, které vedou často k poranění či pokousání psem: </a:t>
            </a:r>
          </a:p>
        </p:txBody>
      </p:sp>
      <p:sp>
        <p:nvSpPr>
          <p:cNvPr id="3" name="Zástupný symbol pro obsah 2"/>
          <p:cNvSpPr>
            <a:spLocks noGrp="1"/>
          </p:cNvSpPr>
          <p:nvPr>
            <p:ph idx="1"/>
          </p:nvPr>
        </p:nvSpPr>
        <p:spPr/>
        <p:txBody>
          <a:bodyPr>
            <a:normAutofit fontScale="92500" lnSpcReduction="10000"/>
          </a:bodyPr>
          <a:lstStyle/>
          <a:p>
            <a:pPr algn="just"/>
            <a:r>
              <a:rPr lang="cs-CZ" i="1" dirty="0">
                <a:solidFill>
                  <a:srgbClr val="FF0000"/>
                </a:solidFill>
              </a:rPr>
              <a:t>Dominantní:</a:t>
            </a:r>
            <a:r>
              <a:rPr lang="cs-CZ" dirty="0"/>
              <a:t> </a:t>
            </a:r>
            <a:endParaRPr lang="cs-CZ" dirty="0" smtClean="0"/>
          </a:p>
          <a:p>
            <a:pPr lvl="1" algn="just"/>
            <a:r>
              <a:rPr lang="cs-CZ" dirty="0" smtClean="0"/>
              <a:t>Pes </a:t>
            </a:r>
            <a:r>
              <a:rPr lang="cs-CZ" dirty="0"/>
              <a:t>soutěží o nadřazené postavení, o odpovídající pozici člena ve skupině (smečce). </a:t>
            </a:r>
            <a:endParaRPr lang="cs-CZ" dirty="0" smtClean="0"/>
          </a:p>
          <a:p>
            <a:pPr lvl="1" algn="just"/>
            <a:r>
              <a:rPr lang="cs-CZ" dirty="0" smtClean="0"/>
              <a:t>Tato </a:t>
            </a:r>
            <a:r>
              <a:rPr lang="cs-CZ" dirty="0"/>
              <a:t>forma agrese u psa zahrnuje i bránění věcí, potravy, hračky. </a:t>
            </a:r>
            <a:endParaRPr lang="cs-CZ" dirty="0" smtClean="0"/>
          </a:p>
          <a:p>
            <a:pPr lvl="1" algn="just"/>
            <a:r>
              <a:rPr lang="cs-CZ" dirty="0" smtClean="0"/>
              <a:t>Normální </a:t>
            </a:r>
            <a:r>
              <a:rPr lang="cs-CZ" dirty="0"/>
              <a:t>pes považuje člověka v určitém smyslu za příslušníka „svého druhu“ a tomu přizpůsobuje své chování. </a:t>
            </a:r>
            <a:endParaRPr lang="cs-CZ" dirty="0" smtClean="0"/>
          </a:p>
          <a:p>
            <a:pPr lvl="1" algn="just"/>
            <a:r>
              <a:rPr lang="cs-CZ" dirty="0" smtClean="0"/>
              <a:t>Je </a:t>
            </a:r>
            <a:r>
              <a:rPr lang="cs-CZ" dirty="0"/>
              <a:t>rozhodující a nezbytné, aby pes vnímal vlastního člověka jako jemu nadřazeného jedince (vůdce). </a:t>
            </a:r>
            <a:endParaRPr lang="cs-CZ" dirty="0" smtClean="0"/>
          </a:p>
          <a:p>
            <a:pPr lvl="1" algn="just"/>
            <a:r>
              <a:rPr lang="cs-CZ" dirty="0" smtClean="0"/>
              <a:t>Není-li </a:t>
            </a:r>
            <a:r>
              <a:rPr lang="cs-CZ" dirty="0"/>
              <a:t>tomu tak, v řadě případů se zvyšuje riziko vzniku sociálně motivované agrese. </a:t>
            </a:r>
            <a:endParaRPr lang="cs-CZ" dirty="0" smtClean="0"/>
          </a:p>
          <a:p>
            <a:pPr algn="just"/>
            <a:r>
              <a:rPr lang="cs-CZ" i="1" dirty="0" smtClean="0">
                <a:solidFill>
                  <a:srgbClr val="FF0000"/>
                </a:solidFill>
              </a:rPr>
              <a:t>Obranné</a:t>
            </a:r>
            <a:r>
              <a:rPr lang="cs-CZ" i="1" dirty="0">
                <a:solidFill>
                  <a:srgbClr val="FF0000"/>
                </a:solidFill>
              </a:rPr>
              <a:t>:</a:t>
            </a:r>
            <a:r>
              <a:rPr lang="cs-CZ" dirty="0"/>
              <a:t> </a:t>
            </a:r>
            <a:endParaRPr lang="cs-CZ" dirty="0" smtClean="0"/>
          </a:p>
          <a:p>
            <a:pPr lvl="1" algn="just"/>
            <a:r>
              <a:rPr lang="cs-CZ" dirty="0" smtClean="0"/>
              <a:t>Pes </a:t>
            </a:r>
            <a:r>
              <a:rPr lang="cs-CZ" dirty="0"/>
              <a:t>usiluje o teritoriální bránění určitého prostoru nebo místa před cizími psy či lidmi (obrana příslušníka vlastní smečky, mláďat). </a:t>
            </a:r>
            <a:endParaRPr lang="cs-CZ" dirty="0" smtClean="0"/>
          </a:p>
          <a:p>
            <a:pPr lvl="1" algn="just"/>
            <a:r>
              <a:rPr lang="cs-CZ" dirty="0" smtClean="0"/>
              <a:t>Pes </a:t>
            </a:r>
            <a:r>
              <a:rPr lang="cs-CZ" dirty="0"/>
              <a:t>pociťuje bolest, </a:t>
            </a:r>
            <a:r>
              <a:rPr lang="cs-CZ" dirty="0" smtClean="0"/>
              <a:t>strach, </a:t>
            </a:r>
            <a:r>
              <a:rPr lang="cs-CZ" dirty="0"/>
              <a:t>nebo je nemocný. </a:t>
            </a:r>
            <a:endParaRPr lang="cs-CZ" dirty="0" smtClean="0"/>
          </a:p>
          <a:p>
            <a:pPr lvl="1" algn="just"/>
            <a:r>
              <a:rPr lang="cs-CZ" dirty="0" smtClean="0"/>
              <a:t>Poměrně </a:t>
            </a:r>
            <a:r>
              <a:rPr lang="cs-CZ" dirty="0"/>
              <a:t>častou příčinou obranné agresivní reakce psa je tzv. kousání ze strachu. </a:t>
            </a:r>
            <a:endParaRPr lang="cs-CZ" dirty="0" smtClean="0"/>
          </a:p>
          <a:p>
            <a:pPr lvl="1" algn="just"/>
            <a:r>
              <a:rPr lang="cs-CZ" dirty="0" smtClean="0"/>
              <a:t>Bojácný </a:t>
            </a:r>
            <a:r>
              <a:rPr lang="cs-CZ" dirty="0"/>
              <a:t>agresor hrozí a kousne ve snaze udržet „domnělého či skutečného nepřítele“ v bezpečné vzdálenosti (ve snaze ho zastrašit, příp. odradit ho od úmyslu navázat s ním kontakt). </a:t>
            </a:r>
            <a:endParaRPr lang="cs-CZ" dirty="0" smtClean="0"/>
          </a:p>
        </p:txBody>
      </p:sp>
    </p:spTree>
    <p:extLst>
      <p:ext uri="{BB962C8B-B14F-4D97-AF65-F5344CB8AC3E}">
        <p14:creationId xmlns:p14="http://schemas.microsoft.com/office/powerpoint/2010/main" val="1563955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Chování psa, které je nesprávně spojováno se vznikem agrese u psa:</a:t>
            </a:r>
          </a:p>
        </p:txBody>
      </p:sp>
      <p:sp>
        <p:nvSpPr>
          <p:cNvPr id="3" name="Zástupný symbol pro obsah 2"/>
          <p:cNvSpPr>
            <a:spLocks noGrp="1"/>
          </p:cNvSpPr>
          <p:nvPr>
            <p:ph idx="1"/>
          </p:nvPr>
        </p:nvSpPr>
        <p:spPr/>
        <p:txBody>
          <a:bodyPr>
            <a:normAutofit/>
          </a:bodyPr>
          <a:lstStyle/>
          <a:p>
            <a:r>
              <a:rPr lang="cs-CZ" i="1" dirty="0">
                <a:solidFill>
                  <a:srgbClr val="FF0000"/>
                </a:solidFill>
              </a:rPr>
              <a:t>Lovecké:</a:t>
            </a:r>
            <a:r>
              <a:rPr lang="cs-CZ" dirty="0"/>
              <a:t> </a:t>
            </a:r>
            <a:endParaRPr lang="cs-CZ" dirty="0" smtClean="0"/>
          </a:p>
          <a:p>
            <a:pPr lvl="1" algn="just"/>
            <a:r>
              <a:rPr lang="cs-CZ" dirty="0" smtClean="0"/>
              <a:t>Za </a:t>
            </a:r>
            <a:r>
              <a:rPr lang="cs-CZ" dirty="0"/>
              <a:t>skutečnou agresi lze považovat chování, které je podmíněno vnitrodruhovým přežitím, získáním teritoriální, sociální nebo jiné výhody v rámci vlastního živočišného druhu. </a:t>
            </a:r>
            <a:endParaRPr lang="cs-CZ" dirty="0" smtClean="0"/>
          </a:p>
          <a:p>
            <a:pPr lvl="1" algn="just"/>
            <a:r>
              <a:rPr lang="cs-CZ" dirty="0" smtClean="0"/>
              <a:t>Důvodem</a:t>
            </a:r>
            <a:r>
              <a:rPr lang="cs-CZ" dirty="0"/>
              <a:t>, proč pes pronásleduje zajíce není agrese, ale lovecký pud</a:t>
            </a:r>
            <a:r>
              <a:rPr lang="cs-CZ" dirty="0" smtClean="0"/>
              <a:t>.</a:t>
            </a:r>
          </a:p>
          <a:p>
            <a:pPr lvl="1" algn="just"/>
            <a:r>
              <a:rPr lang="cs-CZ" dirty="0" smtClean="0"/>
              <a:t>Cílem </a:t>
            </a:r>
            <a:r>
              <a:rPr lang="cs-CZ" dirty="0"/>
              <a:t>lovce není získání teritoria, či vyššího sociálního postavení (např. pro spáření a zplození potomků</a:t>
            </a:r>
            <a:r>
              <a:rPr lang="cs-CZ" dirty="0" smtClean="0"/>
              <a:t>).</a:t>
            </a:r>
          </a:p>
          <a:p>
            <a:pPr lvl="1" algn="just"/>
            <a:r>
              <a:rPr lang="cs-CZ" dirty="0" smtClean="0"/>
              <a:t>Predátor </a:t>
            </a:r>
            <a:r>
              <a:rPr lang="cs-CZ" dirty="0"/>
              <a:t>si musí opatřit potravu, aby přežil. Součástí loveckého chování psa je instinktivní reakce na pohybující se předmět, číhání, pronásledování, ulovení kořisti</a:t>
            </a:r>
            <a:r>
              <a:rPr lang="cs-CZ" dirty="0" smtClean="0"/>
              <a:t>.</a:t>
            </a:r>
          </a:p>
          <a:p>
            <a:pPr lvl="1" algn="just"/>
            <a:r>
              <a:rPr lang="cs-CZ" dirty="0" smtClean="0"/>
              <a:t>Za </a:t>
            </a:r>
            <a:r>
              <a:rPr lang="cs-CZ" dirty="0"/>
              <a:t>lovecké chování necvičeného psa nelze např. považovat pronásledování cyklisty (nebo dítěte, které před psem utíká a křičí apod</a:t>
            </a:r>
            <a:r>
              <a:rPr lang="cs-CZ" dirty="0" smtClean="0"/>
              <a:t>.).</a:t>
            </a:r>
          </a:p>
          <a:p>
            <a:pPr lvl="1" algn="just"/>
            <a:r>
              <a:rPr lang="cs-CZ" dirty="0" smtClean="0"/>
              <a:t>Útoku </a:t>
            </a:r>
            <a:r>
              <a:rPr lang="cs-CZ" dirty="0"/>
              <a:t>psa v tomto případě předchází „narušení“ bezpečné vzdálenosti a „útěk narušitele“ (cyklista, dítě apod. se ke psu přiblíží, poté vzdaluje), jedná se o útok psa z okruhu sociálního chování. </a:t>
            </a:r>
            <a:endParaRPr lang="cs-CZ" dirty="0" smtClean="0"/>
          </a:p>
          <a:p>
            <a:pPr lvl="1" algn="just"/>
            <a:r>
              <a:rPr lang="cs-CZ" dirty="0" smtClean="0"/>
              <a:t>K </a:t>
            </a:r>
            <a:r>
              <a:rPr lang="cs-CZ" dirty="0"/>
              <a:t>usměrnění a kontrole loveckého instinktu u psa vede jeho výcvik a výchova. </a:t>
            </a:r>
          </a:p>
        </p:txBody>
      </p:sp>
    </p:spTree>
    <p:extLst>
      <p:ext uri="{BB962C8B-B14F-4D97-AF65-F5344CB8AC3E}">
        <p14:creationId xmlns:p14="http://schemas.microsoft.com/office/powerpoint/2010/main" val="3682132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Video o útocích psů</a:t>
            </a:r>
            <a:endParaRPr lang="cs-CZ" dirty="0"/>
          </a:p>
        </p:txBody>
      </p:sp>
      <p:sp>
        <p:nvSpPr>
          <p:cNvPr id="3" name="Zástupný symbol pro obsah 2"/>
          <p:cNvSpPr>
            <a:spLocks noGrp="1"/>
          </p:cNvSpPr>
          <p:nvPr>
            <p:ph idx="1"/>
          </p:nvPr>
        </p:nvSpPr>
        <p:spPr/>
        <p:txBody>
          <a:bodyPr/>
          <a:lstStyle/>
          <a:p>
            <a:r>
              <a:rPr lang="cs-CZ" dirty="0">
                <a:hlinkClick r:id="rId2"/>
              </a:rPr>
              <a:t>https://</a:t>
            </a:r>
            <a:r>
              <a:rPr lang="cs-CZ" dirty="0" smtClean="0">
                <a:hlinkClick r:id="rId2"/>
              </a:rPr>
              <a:t>www.youtube.com/watch?v=z-hqv1UC8Q8</a:t>
            </a:r>
            <a:endParaRPr lang="cs-CZ" dirty="0" smtClean="0"/>
          </a:p>
          <a:p>
            <a:endParaRPr lang="cs-CZ" dirty="0"/>
          </a:p>
          <a:p>
            <a:endParaRPr lang="cs-CZ" dirty="0"/>
          </a:p>
        </p:txBody>
      </p:sp>
    </p:spTree>
    <p:extLst>
      <p:ext uri="{BB962C8B-B14F-4D97-AF65-F5344CB8AC3E}">
        <p14:creationId xmlns:p14="http://schemas.microsoft.com/office/powerpoint/2010/main" val="1738732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Zákaz chovu vybraných plemen ve státech EU</a:t>
            </a:r>
          </a:p>
        </p:txBody>
      </p:sp>
      <p:sp>
        <p:nvSpPr>
          <p:cNvPr id="3" name="Zástupný symbol pro obsah 2"/>
          <p:cNvSpPr>
            <a:spLocks noGrp="1"/>
          </p:cNvSpPr>
          <p:nvPr>
            <p:ph idx="1"/>
          </p:nvPr>
        </p:nvSpPr>
        <p:spPr/>
        <p:txBody>
          <a:bodyPr>
            <a:normAutofit/>
          </a:bodyPr>
          <a:lstStyle/>
          <a:p>
            <a:pPr algn="just"/>
            <a:r>
              <a:rPr lang="cs-CZ" dirty="0" smtClean="0"/>
              <a:t>UK: zákaz chovu i přicestování s plemeny - americký </a:t>
            </a:r>
            <a:r>
              <a:rPr lang="cs-CZ" dirty="0"/>
              <a:t>pitbulteriér, argentinská doga, brazilská </a:t>
            </a:r>
            <a:r>
              <a:rPr lang="cs-CZ" dirty="0" err="1"/>
              <a:t>fila</a:t>
            </a:r>
            <a:r>
              <a:rPr lang="cs-CZ" dirty="0"/>
              <a:t>, </a:t>
            </a:r>
            <a:r>
              <a:rPr lang="cs-CZ" dirty="0" err="1"/>
              <a:t>tosa</a:t>
            </a:r>
            <a:r>
              <a:rPr lang="cs-CZ" dirty="0"/>
              <a:t> inu</a:t>
            </a:r>
          </a:p>
          <a:p>
            <a:pPr algn="just"/>
            <a:r>
              <a:rPr lang="cs-CZ" dirty="0" smtClean="0"/>
              <a:t>Polsko: </a:t>
            </a:r>
            <a:r>
              <a:rPr lang="cs-CZ" dirty="0"/>
              <a:t>od roku 1998 určuje kritéria pro chov pitbulteriérů</a:t>
            </a:r>
          </a:p>
          <a:p>
            <a:pPr algn="just"/>
            <a:r>
              <a:rPr lang="cs-CZ" dirty="0"/>
              <a:t>Německo: přísné podmínky chovu pro 10 plemen</a:t>
            </a:r>
          </a:p>
          <a:p>
            <a:pPr algn="just"/>
            <a:r>
              <a:rPr lang="cs-CZ" dirty="0"/>
              <a:t>Dánko: zákaz chovu i vystavování 11 </a:t>
            </a:r>
            <a:r>
              <a:rPr lang="cs-CZ" dirty="0" smtClean="0"/>
              <a:t>plemen</a:t>
            </a:r>
            <a:endParaRPr lang="cs-CZ" dirty="0"/>
          </a:p>
          <a:p>
            <a:pPr algn="just"/>
            <a:r>
              <a:rPr lang="cs-CZ" dirty="0"/>
              <a:t>Ukrajina: </a:t>
            </a:r>
            <a:r>
              <a:rPr lang="cs-CZ" dirty="0" smtClean="0"/>
              <a:t>přes </a:t>
            </a:r>
            <a:r>
              <a:rPr lang="cs-CZ" dirty="0"/>
              <a:t>80 plemen v seznamu zvlášť nebezpečných plemen</a:t>
            </a:r>
          </a:p>
          <a:p>
            <a:pPr algn="just"/>
            <a:r>
              <a:rPr lang="cs-CZ" dirty="0"/>
              <a:t>Rusko: seznam nebezpečných plemen, zákon o odpovědném zacházení se </a:t>
            </a:r>
            <a:r>
              <a:rPr lang="cs-CZ" dirty="0" smtClean="0"/>
              <a:t>zvířaty</a:t>
            </a:r>
          </a:p>
          <a:p>
            <a:pPr algn="just"/>
            <a:endParaRPr lang="cs-CZ" dirty="0"/>
          </a:p>
          <a:p>
            <a:pPr algn="just"/>
            <a:r>
              <a:rPr lang="cs-CZ" dirty="0"/>
              <a:t>V České republice není legislativně omezen či jinak upraven chov psů.</a:t>
            </a:r>
          </a:p>
          <a:p>
            <a:endParaRPr lang="cs-CZ" dirty="0"/>
          </a:p>
          <a:p>
            <a:endParaRPr lang="cs-CZ" dirty="0"/>
          </a:p>
        </p:txBody>
      </p:sp>
    </p:spTree>
    <p:extLst>
      <p:ext uri="{BB962C8B-B14F-4D97-AF65-F5344CB8AC3E}">
        <p14:creationId xmlns:p14="http://schemas.microsoft.com/office/powerpoint/2010/main" val="3321302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20615</TotalTime>
  <Words>2690</Words>
  <Application>Microsoft Office PowerPoint</Application>
  <PresentationFormat>Širokoúhlá obrazovka</PresentationFormat>
  <Paragraphs>330</Paragraphs>
  <Slides>38</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vt:i4>
      </vt:variant>
    </vt:vector>
  </HeadingPairs>
  <TitlesOfParts>
    <vt:vector size="42" baseType="lpstr">
      <vt:lpstr>Calibri</vt:lpstr>
      <vt:lpstr>Calibri Light</vt:lpstr>
      <vt:lpstr>Verdana</vt:lpstr>
      <vt:lpstr>Retrospektiva</vt:lpstr>
      <vt:lpstr>Veterinární forenzní věda – útoky psa na člověka IVA 3</vt:lpstr>
      <vt:lpstr>Obsah prezentace</vt:lpstr>
      <vt:lpstr>Útoky psa na člověka </vt:lpstr>
      <vt:lpstr>Útoky psa na člověka</vt:lpstr>
      <vt:lpstr>Útoky psa na člověka</vt:lpstr>
      <vt:lpstr>Druhy chování u psa, které vedou často k poranění či pokousání psem: </vt:lpstr>
      <vt:lpstr>Chování psa, které je nesprávně spojováno se vznikem agrese u psa:</vt:lpstr>
      <vt:lpstr>Video o útocích psů</vt:lpstr>
      <vt:lpstr>Zákaz chovu vybraných plemen ve státech EU</vt:lpstr>
      <vt:lpstr>Forenzní odontologie: Analýza kousných ran</vt:lpstr>
      <vt:lpstr>Forenzní odontologie v praxi</vt:lpstr>
      <vt:lpstr>Forenzní odontologie v praxi</vt:lpstr>
      <vt:lpstr>Zuby psa</vt:lpstr>
      <vt:lpstr>Zubní vzorce kočky a psa</vt:lpstr>
      <vt:lpstr>Měřítko pro kousnutí psem</vt:lpstr>
      <vt:lpstr>Forenzní odontologie video</vt:lpstr>
      <vt:lpstr>Kousnutí a úder psem v ČR</vt:lpstr>
      <vt:lpstr>Význam</vt:lpstr>
      <vt:lpstr>Incidence kousnutí či úderu psem v ČR (2010-2018)</vt:lpstr>
      <vt:lpstr>Věkové kategorie x muži x ženy</vt:lpstr>
      <vt:lpstr>Prezentace aplikace PowerPoint</vt:lpstr>
      <vt:lpstr>Prezentace aplikace PowerPoint</vt:lpstr>
      <vt:lpstr>Nejčastější oblast poranění po kousnutí či po úderu psa</vt:lpstr>
      <vt:lpstr>Napadení dle krajů v období 2010-2018</vt:lpstr>
      <vt:lpstr>Napadení dle krajů v období 2010-2018</vt:lpstr>
      <vt:lpstr>Napadení dle krajů v období 2010-2018</vt:lpstr>
      <vt:lpstr>Místo incidentu</vt:lpstr>
      <vt:lpstr>Místo incidentu</vt:lpstr>
      <vt:lpstr>Místo incidentu</vt:lpstr>
      <vt:lpstr>Místo incidentu</vt:lpstr>
      <vt:lpstr>Shrnutí výsledků dat</vt:lpstr>
      <vt:lpstr>Shrnutí výsledků dat</vt:lpstr>
      <vt:lpstr>Prezentace aplikace PowerPoint</vt:lpstr>
      <vt:lpstr>Prevence poranění psem</vt:lpstr>
      <vt:lpstr>Prevence poranění psem</vt:lpstr>
      <vt:lpstr>DĚTI A PSI </vt:lpstr>
      <vt:lpstr>DĚTI A PSI</vt:lpstr>
      <vt:lpstr>Zdroje: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 přítel člověka?</dc:title>
  <dc:creator>H18369</dc:creator>
  <cp:lastModifiedBy>DOLEZELOVAP</cp:lastModifiedBy>
  <cp:revision>45</cp:revision>
  <cp:lastPrinted>2019-04-01T07:25:17Z</cp:lastPrinted>
  <dcterms:created xsi:type="dcterms:W3CDTF">2019-03-25T08:32:11Z</dcterms:created>
  <dcterms:modified xsi:type="dcterms:W3CDTF">2019-11-15T11:19:39Z</dcterms:modified>
</cp:coreProperties>
</file>