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5" r:id="rId4"/>
  </p:sldMasterIdLst>
  <p:notesMasterIdLst>
    <p:notesMasterId r:id="rId28"/>
  </p:notesMasterIdLst>
  <p:handoutMasterIdLst>
    <p:handoutMasterId r:id="rId29"/>
  </p:handoutMasterIdLst>
  <p:sldIdLst>
    <p:sldId id="257" r:id="rId5"/>
    <p:sldId id="275" r:id="rId6"/>
    <p:sldId id="276" r:id="rId7"/>
    <p:sldId id="277" r:id="rId8"/>
    <p:sldId id="278" r:id="rId9"/>
    <p:sldId id="279" r:id="rId10"/>
    <p:sldId id="281" r:id="rId11"/>
    <p:sldId id="294" r:id="rId12"/>
    <p:sldId id="295" r:id="rId13"/>
    <p:sldId id="296" r:id="rId14"/>
    <p:sldId id="297" r:id="rId15"/>
    <p:sldId id="286" r:id="rId16"/>
    <p:sldId id="289" r:id="rId17"/>
    <p:sldId id="283" r:id="rId18"/>
    <p:sldId id="306" r:id="rId19"/>
    <p:sldId id="300" r:id="rId20"/>
    <p:sldId id="303" r:id="rId21"/>
    <p:sldId id="304" r:id="rId22"/>
    <p:sldId id="299" r:id="rId23"/>
    <p:sldId id="290" r:id="rId24"/>
    <p:sldId id="274" r:id="rId25"/>
    <p:sldId id="305" r:id="rId26"/>
    <p:sldId id="273" r:id="rId27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VOTNAK" initials="N" lastIdx="1" clrIdx="0">
    <p:extLst>
      <p:ext uri="{19B8F6BF-5375-455C-9EA6-DF929625EA0E}">
        <p15:presenceInfo xmlns:p15="http://schemas.microsoft.com/office/powerpoint/2012/main" userId="S-1-5-21-1186159526-944964288-625696398-143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C3170-4C6F-455D-965B-11BEFE595368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383A-BF8A-4E26-929A-1EF788F4FC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39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CECD4-1990-40CB-BB9A-0EC3AC3CF37F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916E4-C19D-402F-8A52-463C3BEECA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9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AEC55B-E800-42BF-97D7-037C94C8934E}" type="slidenum">
              <a:rPr lang="cs-CZ" altLang="cs-CZ" sz="1200" smtClean="0"/>
              <a:pPr/>
              <a:t>13</a:t>
            </a:fld>
            <a:endParaRPr lang="cs-CZ" altLang="cs-CZ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Zaměstnavatel – 2,3% nemocenské, 21,5% důchodové, 1,2%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242589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1AEC55B-E800-42BF-97D7-037C94C8934E}" type="slidenum">
              <a:rPr lang="cs-CZ" altLang="cs-CZ" sz="1200" smtClean="0"/>
              <a:pPr/>
              <a:t>19</a:t>
            </a:fld>
            <a:endParaRPr lang="cs-CZ" altLang="cs-CZ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Zaměstnavatel – 2,3% nemocenské, 21,5% důchodové, 1,2%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141560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6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31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9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222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15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05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16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23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25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05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627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D02BC54-DE6A-4946-9C1E-C6B42B659499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6980674-B247-427C-956A-BC573A919E6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814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nemocensk&#233;%20poji&#353;t&#283;n&#237;.pp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4675" y="766119"/>
            <a:ext cx="10515600" cy="70021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SOCIÁLNÍ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A ZDRAVOTNÍ POJIŠTĚNÍ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15752" y="2798263"/>
            <a:ext cx="8593446" cy="255359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CVIČENÍ 4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1/ křížovka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2/ opakování a teorie sociálního a zdravotního pojištění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3/ praktické příklady</a:t>
            </a:r>
          </a:p>
          <a:p>
            <a:pPr marL="0" indent="0">
              <a:buNone/>
            </a:pPr>
            <a:endParaRPr lang="cs-CZ" sz="24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580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5247" y="774358"/>
            <a:ext cx="3517557" cy="64873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3. STÁT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04322" y="5691785"/>
            <a:ext cx="3939746" cy="648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5687803" cy="36783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Děti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Důchodci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ÚP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Vojáci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Vězni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Důchodci, co nesplňují podmínky k přiznání důchodu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Osoby pečující o 1 dítě do 7 let a více do 15 let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014935" y="2187287"/>
            <a:ext cx="5809343" cy="332398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Vyměřovací základ pro stát = </a:t>
            </a:r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15 759 Kč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(podle zákona č. 592/1992 Sb., o pojistném na veřejné zdravotní pojištění, vyměřovací základ záleží na výši průměrné mzdy a tu stanoví nařízení vlády č. 356/2021 Sb.)</a:t>
            </a:r>
          </a:p>
          <a:p>
            <a:endParaRPr lang="cs-CZ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sazba: 13,5 %</a:t>
            </a:r>
          </a:p>
          <a:p>
            <a:r>
              <a:rPr lang="cs-CZ" b="1" dirty="0">
                <a:solidFill>
                  <a:srgbClr val="FF0000"/>
                </a:solidFill>
                <a:latin typeface="Century Gothic" panose="020B0502020202020204" pitchFamily="34" charset="0"/>
              </a:rPr>
              <a:t>15 759* 0,135 = </a:t>
            </a:r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2127,- Kč </a:t>
            </a:r>
            <a:r>
              <a:rPr lang="cs-CZ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– částka, kterou Ministerstvo financí hradí pojišťovnám za osoby uvedené v těchto skupinách</a:t>
            </a:r>
          </a:p>
          <a:p>
            <a:endParaRPr lang="cs-CZ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158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05247" y="774358"/>
            <a:ext cx="6534667" cy="64873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4. Osoby bez zdanitelných příjmů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04322" y="5691785"/>
            <a:ext cx="3939746" cy="648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</a:t>
            </a:r>
            <a:r>
              <a:rPr lang="cs-CZ" altLang="cs-CZ" sz="18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obzd</a:t>
            </a: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 2025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43934" y="4363556"/>
            <a:ext cx="906952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Vyměřovací základ = minimální mzda = </a:t>
            </a:r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20 800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,- Kč </a:t>
            </a:r>
          </a:p>
          <a:p>
            <a:endParaRPr lang="cs-CZ" sz="2400" b="1" dirty="0">
              <a:solidFill>
                <a:schemeClr val="accent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entury Gothic" panose="020B0502020202020204" pitchFamily="34" charset="0"/>
              </a:rPr>
              <a:t> sazba: 13,5 %</a:t>
            </a:r>
          </a:p>
          <a:p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20 800* 0,135=  2808,- Kč – </a:t>
            </a:r>
            <a:r>
              <a:rPr lang="cs-CZ" dirty="0">
                <a:solidFill>
                  <a:srgbClr val="0070C0"/>
                </a:solidFill>
                <a:latin typeface="Century Gothic" panose="020B0502020202020204" pitchFamily="34" charset="0"/>
              </a:rPr>
              <a:t>Tuto částku musí tyto osoby odvádět své zdravotní pojišťovně měsíčně.</a:t>
            </a:r>
            <a:endParaRPr lang="cs-CZ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37756" y="2904201"/>
            <a:ext cx="11072925" cy="13700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800" dirty="0"/>
              <a:t>Kdo nemá příjmy ze zaměstnání, podnikání (např. žena v domácnosti, zaměstnanec pracuje jen na DPP,  osoba pracující v cizině).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90548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31464" y="874973"/>
            <a:ext cx="4170587" cy="584994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SOCIÁLNÍ POJIŠTĚNÍ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36605" y="2389060"/>
            <a:ext cx="11186984" cy="407008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>
                <a:latin typeface="Century Gothic" panose="020B0502020202020204" pitchFamily="34" charset="0"/>
              </a:rPr>
              <a:t>dávky na </a:t>
            </a:r>
            <a:r>
              <a:rPr lang="cs-CZ" altLang="cs-CZ" b="1" dirty="0">
                <a:latin typeface="Century Gothic" panose="020B0502020202020204" pitchFamily="34" charset="0"/>
                <a:hlinkClick r:id="rId2" action="ppaction://hlinkpres?slideindex=1&amp;slidetitle="/>
              </a:rPr>
              <a:t>nemocenské zabezpečení </a:t>
            </a:r>
            <a:r>
              <a:rPr lang="cs-CZ" altLang="cs-CZ" b="1" dirty="0">
                <a:latin typeface="Century Gothic" panose="020B0502020202020204" pitchFamily="34" charset="0"/>
              </a:rPr>
              <a:t>- nemoc (úraz), podpora při ošetření člena rodiny, peněžitá pomoc v mateřství, vyrovnávací příspěvek v těhotenství a mateřství, otcovská, dlouhodobé ošetřovné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>
                <a:latin typeface="Century Gothic" panose="020B0502020202020204" pitchFamily="34" charset="0"/>
              </a:rPr>
              <a:t>dávky důchodového zabezpečení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>
                <a:latin typeface="Century Gothic" panose="020B0502020202020204" pitchFamily="34" charset="0"/>
              </a:rPr>
              <a:t>dávky na státní politiku zaměstnanosti (rekvalifikace, hmotné zabezpečení…)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altLang="cs-CZ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cs-CZ" altLang="cs-CZ" b="1" u="sng" dirty="0">
                <a:latin typeface="Century Gothic" panose="020B0502020202020204" pitchFamily="34" charset="0"/>
              </a:rPr>
              <a:t>Plátci a poplatníci SP: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b="1" dirty="0">
                <a:latin typeface="Century Gothic" panose="020B0502020202020204" pitchFamily="34" charset="0"/>
              </a:rPr>
              <a:t>Zaměstnanci a zaměstnavatelé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b="1" dirty="0">
                <a:latin typeface="Century Gothic" panose="020B0502020202020204" pitchFamily="34" charset="0"/>
              </a:rPr>
              <a:t>OSVČ (hlavní a vedlejší)</a:t>
            </a:r>
          </a:p>
          <a:p>
            <a:pPr marL="457200" indent="-457200">
              <a:buFont typeface="+mj-lt"/>
              <a:buAutoNum type="arabicPeriod"/>
            </a:pPr>
            <a:r>
              <a:rPr lang="cs-CZ" altLang="cs-CZ" b="1" dirty="0">
                <a:latin typeface="Century Gothic" panose="020B0502020202020204" pitchFamily="34" charset="0"/>
              </a:rPr>
              <a:t>Osoby účastné dobrovolného důchodového zabezpečení </a:t>
            </a:r>
          </a:p>
          <a:p>
            <a:pPr marL="324000" lvl="1" indent="0">
              <a:buNone/>
            </a:pPr>
            <a:r>
              <a:rPr lang="cs-CZ" dirty="0"/>
              <a:t> </a:t>
            </a:r>
            <a:endParaRPr lang="cs-CZ" altLang="cs-CZ" sz="24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934397" y="5892991"/>
            <a:ext cx="3689192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SOCIÁLNÍ POJIŠTĚNÍ </a:t>
            </a:r>
          </a:p>
        </p:txBody>
      </p:sp>
    </p:spTree>
    <p:extLst>
      <p:ext uri="{BB962C8B-B14F-4D97-AF65-F5344CB8AC3E}">
        <p14:creationId xmlns:p14="http://schemas.microsoft.com/office/powerpoint/2010/main" val="709740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"/>
          <p:cNvSpPr>
            <a:spLocks noChangeArrowheads="1"/>
          </p:cNvSpPr>
          <p:nvPr/>
        </p:nvSpPr>
        <p:spPr bwMode="auto">
          <a:xfrm>
            <a:off x="8559202" y="4374295"/>
            <a:ext cx="863600" cy="574675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>
              <a:latin typeface="Century Gothic" panose="020B0502020202020204" pitchFamily="34" charset="0"/>
            </a:endParaRPr>
          </a:p>
        </p:txBody>
      </p:sp>
      <p:sp>
        <p:nvSpPr>
          <p:cNvPr id="25" name="Oval 2"/>
          <p:cNvSpPr>
            <a:spLocks noChangeArrowheads="1"/>
          </p:cNvSpPr>
          <p:nvPr/>
        </p:nvSpPr>
        <p:spPr bwMode="auto">
          <a:xfrm>
            <a:off x="3778309" y="3973759"/>
            <a:ext cx="1002946" cy="681038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b="1">
              <a:latin typeface="Century Gothic" panose="020B050202020202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1112047" y="2638673"/>
            <a:ext cx="10053936" cy="3058814"/>
            <a:chOff x="881619" y="1708452"/>
            <a:chExt cx="10053936" cy="3058814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881619" y="3028010"/>
              <a:ext cx="4202608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800" b="1" u="sng" dirty="0">
                  <a:latin typeface="Century Gothic" panose="020B0502020202020204" pitchFamily="34" charset="0"/>
                </a:rPr>
                <a:t>Zaměstnavatel</a:t>
              </a:r>
              <a:r>
                <a:rPr lang="cs-CZ" altLang="cs-CZ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</a:t>
              </a:r>
              <a:r>
                <a:rPr lang="cs-CZ" altLang="cs-CZ" sz="2400" b="1" dirty="0">
                  <a:latin typeface="Century Gothic" panose="020B0502020202020204" pitchFamily="34" charset="0"/>
                </a:rPr>
                <a:t>24,8%</a:t>
              </a:r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9662589" y="3433902"/>
              <a:ext cx="881973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4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0,6%</a:t>
              </a:r>
            </a:p>
          </p:txBody>
        </p:sp>
        <p:grpSp>
          <p:nvGrpSpPr>
            <p:cNvPr id="4" name="Skupina 3"/>
            <p:cNvGrpSpPr/>
            <p:nvPr/>
          </p:nvGrpSpPr>
          <p:grpSpPr>
            <a:xfrm>
              <a:off x="4550827" y="1708452"/>
              <a:ext cx="6384728" cy="3058814"/>
              <a:chOff x="4460211" y="1700214"/>
              <a:chExt cx="6384728" cy="3058814"/>
            </a:xfrm>
          </p:grpSpPr>
          <p:sp>
            <p:nvSpPr>
              <p:cNvPr id="30722" name="Oval 2"/>
              <p:cNvSpPr>
                <a:spLocks noChangeArrowheads="1"/>
              </p:cNvSpPr>
              <p:nvPr/>
            </p:nvSpPr>
            <p:spPr bwMode="auto">
              <a:xfrm>
                <a:off x="4943474" y="1700214"/>
                <a:ext cx="1146441" cy="587658"/>
              </a:xfrm>
              <a:prstGeom prst="ellipse">
                <a:avLst/>
              </a:prstGeom>
              <a:solidFill>
                <a:srgbClr val="FF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27" name="Rectangle 7"/>
              <p:cNvSpPr>
                <a:spLocks noChangeArrowheads="1"/>
              </p:cNvSpPr>
              <p:nvPr/>
            </p:nvSpPr>
            <p:spPr bwMode="auto">
              <a:xfrm>
                <a:off x="5697537" y="3425664"/>
                <a:ext cx="3344185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800" b="1" u="sng" dirty="0">
                    <a:latin typeface="Century Gothic" panose="020B0502020202020204" pitchFamily="34" charset="0"/>
                  </a:rPr>
                  <a:t>Zaměstnanec</a:t>
                </a:r>
                <a:r>
                  <a:rPr lang="cs-CZ" altLang="cs-CZ" sz="2400" b="1" dirty="0">
                    <a:latin typeface="Century Gothic" panose="020B0502020202020204" pitchFamily="34" charset="0"/>
                  </a:rPr>
                  <a:t> </a:t>
                </a:r>
                <a:r>
                  <a:rPr lang="cs-CZ" altLang="cs-CZ" sz="2400" b="1" dirty="0">
                    <a:solidFill>
                      <a:srgbClr val="FF0000"/>
                    </a:solidFill>
                    <a:latin typeface="Century Gothic" panose="020B0502020202020204" pitchFamily="34" charset="0"/>
                  </a:rPr>
                  <a:t>7,1%</a:t>
                </a:r>
              </a:p>
            </p:txBody>
          </p:sp>
          <p:sp>
            <p:nvSpPr>
              <p:cNvPr id="30728" name="Line 8"/>
              <p:cNvSpPr>
                <a:spLocks noChangeShapeType="1"/>
              </p:cNvSpPr>
              <p:nvPr/>
            </p:nvSpPr>
            <p:spPr bwMode="auto">
              <a:xfrm flipH="1">
                <a:off x="4460211" y="2349500"/>
                <a:ext cx="729327" cy="75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29" name="Line 9"/>
              <p:cNvSpPr>
                <a:spLocks noChangeShapeType="1"/>
              </p:cNvSpPr>
              <p:nvPr/>
            </p:nvSpPr>
            <p:spPr bwMode="auto">
              <a:xfrm>
                <a:off x="5591175" y="2349499"/>
                <a:ext cx="2745562" cy="1028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30" name="Line 10"/>
              <p:cNvSpPr>
                <a:spLocks noChangeShapeType="1"/>
              </p:cNvSpPr>
              <p:nvPr/>
            </p:nvSpPr>
            <p:spPr bwMode="auto">
              <a:xfrm flipV="1">
                <a:off x="8870137" y="3019772"/>
                <a:ext cx="38100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31" name="Line 11"/>
              <p:cNvSpPr>
                <a:spLocks noChangeShapeType="1"/>
              </p:cNvSpPr>
              <p:nvPr/>
            </p:nvSpPr>
            <p:spPr bwMode="auto">
              <a:xfrm>
                <a:off x="9101758" y="3716338"/>
                <a:ext cx="533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32" name="Line 12"/>
              <p:cNvSpPr>
                <a:spLocks noChangeShapeType="1"/>
              </p:cNvSpPr>
              <p:nvPr/>
            </p:nvSpPr>
            <p:spPr bwMode="auto">
              <a:xfrm>
                <a:off x="8895965" y="3948884"/>
                <a:ext cx="3810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 b="1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33" name="Rectangle 13"/>
              <p:cNvSpPr>
                <a:spLocks noChangeArrowheads="1"/>
              </p:cNvSpPr>
              <p:nvPr/>
            </p:nvSpPr>
            <p:spPr bwMode="auto">
              <a:xfrm>
                <a:off x="9191626" y="2639323"/>
                <a:ext cx="165331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 b="1" dirty="0">
                    <a:latin typeface="Century Gothic" panose="020B0502020202020204" pitchFamily="34" charset="0"/>
                  </a:rPr>
                  <a:t>6,5% </a:t>
                </a:r>
                <a:endParaRPr lang="cs-CZ" altLang="cs-CZ" sz="1200" b="1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30735" name="Rectangle 15"/>
              <p:cNvSpPr>
                <a:spLocks noChangeArrowheads="1"/>
              </p:cNvSpPr>
              <p:nvPr/>
            </p:nvSpPr>
            <p:spPr bwMode="auto">
              <a:xfrm>
                <a:off x="9191626" y="4297363"/>
                <a:ext cx="622286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2400" b="1" dirty="0">
                    <a:latin typeface="Century Gothic" panose="020B0502020202020204" pitchFamily="34" charset="0"/>
                  </a:rPr>
                  <a:t>0%</a:t>
                </a:r>
              </a:p>
            </p:txBody>
          </p:sp>
        </p:grp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112047" y="884385"/>
            <a:ext cx="7166979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1. ZAMĚSTNANCI A ZAMĚSTNAVATELÉ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74976" y="2719954"/>
            <a:ext cx="1334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31,9 %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709506" y="5995436"/>
            <a:ext cx="4625871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SOCIÁLNÍ POJIŠTĚNÍ-zaměstnanci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038224" y="5293235"/>
            <a:ext cx="5095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Century Gothic" panose="020B0502020202020204" pitchFamily="34" charset="0"/>
              </a:rPr>
              <a:t>21,5 %             2,1%             1,2 %</a:t>
            </a: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>
            <a:off x="4752280" y="4699917"/>
            <a:ext cx="512238" cy="5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b="1">
              <a:latin typeface="Century Gothic" panose="020B0502020202020204" pitchFamily="34" charset="0"/>
            </a:endParaRPr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 flipH="1">
            <a:off x="3524250" y="4709296"/>
            <a:ext cx="473966" cy="5590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b="1">
              <a:latin typeface="Century Gothic" panose="020B0502020202020204" pitchFamily="34" charset="0"/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2054143" y="4535950"/>
            <a:ext cx="1564643" cy="7027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b="1">
              <a:latin typeface="Century Gothic" panose="020B0502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0500" y="5689315"/>
            <a:ext cx="58280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200" b="1" dirty="0">
                <a:latin typeface="Century Gothic" panose="020B0502020202020204" pitchFamily="34" charset="0"/>
              </a:rPr>
              <a:t>důchodové zabezpečení       nemocenské pojištění                 státní politika </a:t>
            </a:r>
          </a:p>
          <a:p>
            <a:r>
              <a:rPr lang="cs-CZ" altLang="cs-CZ" sz="1200" b="1" dirty="0">
                <a:latin typeface="Century Gothic" panose="020B0502020202020204" pitchFamily="34" charset="0"/>
              </a:rPr>
              <a:t>                                                                                                         zaměstnanosti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249864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01362" y="738098"/>
            <a:ext cx="97371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SzPts val="1200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Zaměstnanec má pravidelnou hrubou měsíční mzdu 10.000 Kč. </a:t>
            </a:r>
          </a:p>
          <a:p>
            <a:pPr lvl="0" algn="just">
              <a:spcAft>
                <a:spcPts val="0"/>
              </a:spcAft>
              <a:buSzPts val="1200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Jaké sociální pojištění mu strhává zaměstnavatel? </a:t>
            </a:r>
            <a:endParaRPr lang="cs-CZ" sz="2400" b="1" dirty="0">
              <a:solidFill>
                <a:schemeClr val="bg2">
                  <a:lumMod val="50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01362" y="2690336"/>
            <a:ext cx="1007487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>
              <a:latin typeface="Century Gothic" panose="020B0502020202020204" pitchFamily="34" charset="0"/>
            </a:endParaRPr>
          </a:p>
          <a:p>
            <a:r>
              <a:rPr lang="cs-CZ" sz="2800" b="1" dirty="0">
                <a:latin typeface="Century Gothic" panose="020B0502020202020204" pitchFamily="34" charset="0"/>
              </a:rPr>
              <a:t>SP – </a:t>
            </a:r>
            <a:r>
              <a:rPr lang="cs-CZ" dirty="0">
                <a:latin typeface="Century Gothic" panose="020B0502020202020204" pitchFamily="34" charset="0"/>
              </a:rPr>
              <a:t>vyměřovací základ pro zaměstnance je jeho hrubá měsíční mzda, stejně jako u zdravotního pojištění:</a:t>
            </a:r>
          </a:p>
          <a:p>
            <a:r>
              <a:rPr lang="cs-CZ" sz="2800" dirty="0">
                <a:latin typeface="Century Gothic" panose="020B0502020202020204" pitchFamily="34" charset="0"/>
              </a:rPr>
              <a:t>	zaměstnanec: 10 000 * 0,071 = </a:t>
            </a:r>
            <a:r>
              <a:rPr lang="cs-CZ" sz="2800" b="1" u="sng" dirty="0">
                <a:solidFill>
                  <a:srgbClr val="C00000"/>
                </a:solidFill>
                <a:latin typeface="Century Gothic" panose="020B0502020202020204" pitchFamily="34" charset="0"/>
              </a:rPr>
              <a:t>710,- Kč</a:t>
            </a:r>
          </a:p>
          <a:p>
            <a:r>
              <a:rPr lang="cs-CZ" sz="2800" dirty="0">
                <a:latin typeface="Century Gothic" panose="020B0502020202020204" pitchFamily="34" charset="0"/>
              </a:rPr>
              <a:t>	zaměstnavatel:10 000 * 0,248 = </a:t>
            </a:r>
            <a:r>
              <a:rPr lang="cs-CZ" sz="28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2480,- Kč.</a:t>
            </a:r>
          </a:p>
          <a:p>
            <a:endParaRPr lang="cs-CZ" sz="2800" b="1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709506" y="5995436"/>
            <a:ext cx="4625871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SOCIÁLNÍ POJIŠTĚNÍ-zaměstnanci </a:t>
            </a:r>
          </a:p>
        </p:txBody>
      </p:sp>
    </p:spTree>
    <p:extLst>
      <p:ext uri="{BB962C8B-B14F-4D97-AF65-F5344CB8AC3E}">
        <p14:creationId xmlns:p14="http://schemas.microsoft.com/office/powerpoint/2010/main" val="125880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2293" y="824560"/>
            <a:ext cx="11569619" cy="1013800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</a:t>
            </a:r>
            <a:r>
              <a:rPr lang="cs-CZ" sz="2400" b="1" cap="none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ř</a:t>
            </a: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. Z</a:t>
            </a:r>
            <a:r>
              <a:rPr lang="cs-CZ" sz="2400" b="1" cap="none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aměstnanec má uzavřen pracovní poměr na dobu neurčitou  se zkrácenou pracovní dobou a měsíčním výdělkem 6.000 Kč. Jaké Z a S pojistné platí zaměstnanec</a:t>
            </a:r>
            <a:endParaRPr lang="cs-CZ" sz="2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Century Gothic" panose="020B0502020202020204" pitchFamily="34" charset="0"/>
              </a:rPr>
              <a:t>HM = 6.000 Kč 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Zdravotní pojištění</a:t>
            </a:r>
          </a:p>
          <a:p>
            <a:pPr lvl="1"/>
            <a:endParaRPr lang="cs-CZ" sz="2400" u="sng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630000" lvl="2" indent="0">
              <a:buNone/>
            </a:pPr>
            <a:r>
              <a:rPr lang="cs-CZ" sz="1800" dirty="0">
                <a:latin typeface="Century Gothic" panose="020B050202020202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Sociální pojištění</a:t>
            </a:r>
          </a:p>
          <a:p>
            <a:endParaRPr lang="cs-CZ" sz="2400" dirty="0"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8606" y="5995436"/>
            <a:ext cx="6326772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A SOCIÁLNÍ POJIŠTĚNÍ-zaměstnanci </a:t>
            </a:r>
          </a:p>
        </p:txBody>
      </p:sp>
    </p:spTree>
    <p:extLst>
      <p:ext uri="{BB962C8B-B14F-4D97-AF65-F5344CB8AC3E}">
        <p14:creationId xmlns:p14="http://schemas.microsoft.com/office/powerpoint/2010/main" val="302689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135" y="1094704"/>
            <a:ext cx="11029616" cy="3985295"/>
          </a:xfrm>
        </p:spPr>
        <p:txBody>
          <a:bodyPr>
            <a:noAutofit/>
          </a:bodyPr>
          <a:lstStyle/>
          <a:p>
            <a:r>
              <a:rPr lang="cs-CZ" sz="2400" cap="none" dirty="0">
                <a:solidFill>
                  <a:schemeClr val="tx1"/>
                </a:solidFill>
              </a:rPr>
              <a:t>Př. 1 </a:t>
            </a:r>
            <a:br>
              <a:rPr lang="cs-CZ" sz="2400" cap="none" dirty="0">
                <a:solidFill>
                  <a:schemeClr val="tx1"/>
                </a:solidFill>
              </a:rPr>
            </a:br>
            <a:r>
              <a:rPr lang="cs-CZ" sz="2400" cap="none" dirty="0">
                <a:solidFill>
                  <a:schemeClr val="tx1"/>
                </a:solidFill>
              </a:rPr>
              <a:t>Zaměstnanec pracoval v lednu na dohodu o provedení práce a vydělal si za tento měsíc 9 900 Kč. U svého zaměstnavatele nepodepsal formulář Prohlášení a jiného zaměstnavatele nemá. </a:t>
            </a:r>
            <a:r>
              <a:rPr lang="cs-CZ" sz="2400" b="1" cap="none" dirty="0">
                <a:solidFill>
                  <a:schemeClr val="tx1"/>
                </a:solidFill>
              </a:rPr>
              <a:t>Jaká byla jeho čistá mzda za tento měsíc?</a:t>
            </a:r>
            <a:br>
              <a:rPr lang="cs-CZ" sz="2400" b="1" cap="none" dirty="0">
                <a:solidFill>
                  <a:schemeClr val="tx1"/>
                </a:solidFill>
              </a:rPr>
            </a:br>
            <a:br>
              <a:rPr lang="cs-CZ" sz="2400" b="1" dirty="0">
                <a:solidFill>
                  <a:schemeClr val="tx1"/>
                </a:solidFill>
              </a:rPr>
            </a:br>
            <a:r>
              <a:rPr lang="cs-CZ" sz="2400" cap="none" dirty="0">
                <a:solidFill>
                  <a:schemeClr val="tx1"/>
                </a:solidFill>
              </a:rPr>
              <a:t>Př</a:t>
            </a:r>
            <a:r>
              <a:rPr lang="cs-CZ" sz="2400" b="1" dirty="0">
                <a:solidFill>
                  <a:schemeClr val="tx1"/>
                </a:solidFill>
              </a:rPr>
              <a:t>.  </a:t>
            </a:r>
            <a:r>
              <a:rPr lang="cs-CZ" sz="2400" dirty="0">
                <a:solidFill>
                  <a:schemeClr val="tx1"/>
                </a:solidFill>
              </a:rPr>
              <a:t>2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cap="none" dirty="0">
                <a:solidFill>
                  <a:schemeClr val="tx1"/>
                </a:solidFill>
              </a:rPr>
              <a:t>Student si sjednal práci na dohodu o pracovní činnosti a podepsal formulář Prohlášení. Za měsíc září dostal hrubou mzdu 5.000 Kč. </a:t>
            </a:r>
            <a:r>
              <a:rPr lang="cs-CZ" sz="2400" b="1" cap="none" dirty="0">
                <a:solidFill>
                  <a:schemeClr val="tx1"/>
                </a:solidFill>
              </a:rPr>
              <a:t>Jaká byla jeho čistá mzda? </a:t>
            </a:r>
            <a:br>
              <a:rPr lang="cs-CZ" sz="2400" b="1" cap="none" dirty="0">
                <a:solidFill>
                  <a:schemeClr val="tx1"/>
                </a:solidFill>
              </a:rPr>
            </a:br>
            <a:endParaRPr lang="cs-CZ" sz="2400" cap="none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8135" y="638175"/>
            <a:ext cx="2505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0070C0"/>
                </a:solidFill>
              </a:rPr>
              <a:t>ÚKOL:</a:t>
            </a:r>
          </a:p>
        </p:txBody>
      </p:sp>
    </p:spTree>
    <p:extLst>
      <p:ext uri="{BB962C8B-B14F-4D97-AF65-F5344CB8AC3E}">
        <p14:creationId xmlns:p14="http://schemas.microsoft.com/office/powerpoint/2010/main" val="2825607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1166696"/>
            <a:ext cx="11029616" cy="1013800"/>
          </a:xfrm>
        </p:spPr>
        <p:txBody>
          <a:bodyPr>
            <a:normAutofit fontScale="90000"/>
          </a:bodyPr>
          <a:lstStyle/>
          <a:p>
            <a:r>
              <a:rPr lang="cs-CZ" cap="none" dirty="0">
                <a:solidFill>
                  <a:schemeClr val="tx1"/>
                </a:solidFill>
              </a:rPr>
              <a:t>Zaměstnanec pracoval v lednu na dohodu o provedení práce a vydělal si za tento měsíc 9 900 Kč. U svého zaměstnavatele nepodepsal formulář Prohlášení a jiného zaměstnavatele nemá. </a:t>
            </a:r>
            <a:r>
              <a:rPr lang="cs-CZ" b="1" cap="none" dirty="0">
                <a:solidFill>
                  <a:schemeClr val="tx1"/>
                </a:solidFill>
              </a:rPr>
              <a:t>Jaká byla jeho čistá mzda za tento měsíc?</a:t>
            </a:r>
            <a:br>
              <a:rPr lang="cs-CZ" b="1" cap="none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89387E-B76F-1092-C8C3-48909EF15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693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1166696"/>
            <a:ext cx="11029616" cy="1013800"/>
          </a:xfrm>
        </p:spPr>
        <p:txBody>
          <a:bodyPr>
            <a:normAutofit fontScale="90000"/>
          </a:bodyPr>
          <a:lstStyle/>
          <a:p>
            <a:r>
              <a:rPr lang="cs-CZ" cap="none" dirty="0">
                <a:solidFill>
                  <a:schemeClr val="tx1"/>
                </a:solidFill>
              </a:rPr>
              <a:t>Student si sjednal práci na dohodu o pracovní činnosti a podepsal formulář Prohlášení. Za měsíc září dostal hrubou mzdu 5.000 Kč. </a:t>
            </a:r>
            <a:r>
              <a:rPr lang="cs-CZ" b="1" cap="none" dirty="0">
                <a:solidFill>
                  <a:schemeClr val="tx1"/>
                </a:solidFill>
              </a:rPr>
              <a:t>Jaká byla jeho čistá mzda? </a:t>
            </a:r>
            <a:br>
              <a:rPr lang="cs-CZ" b="1" cap="none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DF6ADD-807F-3BC7-2E3F-9AF911199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84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656518" y="818482"/>
            <a:ext cx="7166979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cs-CZ" altLang="cs-C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2. OSVČ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709506" y="5995436"/>
            <a:ext cx="4625871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SOCIÁLNÍ POJIŠTĚNÍ-OSVČ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66231" y="2677297"/>
            <a:ext cx="1056914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Oznámení o zahájení činnosti na OSSZ do 8. dne po měsíci, kdy došlo k zahájení činnosti, platba měsíčních záloh od 1. do posledního dne měsíce, za který se záloha platí.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Nemocenská dávka je od r. 1994 dobrovolná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Vyměřovací základ je 50% z P-V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Sazba aplikovaná na vyměřovací základ je 29,2% (31,3%, </a:t>
            </a:r>
            <a:r>
              <a:rPr lang="cs-CZ" b="1" dirty="0">
                <a:solidFill>
                  <a:srgbClr val="0070C0"/>
                </a:solidFill>
                <a:latin typeface="Century Gothic" panose="020B0502020202020204" pitchFamily="34" charset="0"/>
              </a:rPr>
              <a:t>když si OSVČ platí i nemocenské dávky, 28% jen OSVČ vedlejší, když si dobrovolně platí důchodové dávky</a:t>
            </a: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120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42668" y="776848"/>
            <a:ext cx="3939746" cy="64813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57881" y="2209800"/>
            <a:ext cx="9224319" cy="2996514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sz="2400" b="1" dirty="0">
                <a:latin typeface="Century Gothic" panose="020B0502020202020204" pitchFamily="34" charset="0"/>
              </a:rPr>
              <a:t>Platba je povinná: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b="1" dirty="0">
                <a:latin typeface="Century Gothic" panose="020B0502020202020204" pitchFamily="34" charset="0"/>
              </a:rPr>
              <a:t>pro všechny osoby, které mají trvalé bydliště v ČR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b="1" dirty="0">
                <a:latin typeface="Century Gothic" panose="020B0502020202020204" pitchFamily="34" charset="0"/>
              </a:rPr>
              <a:t>pro osoby, které nemají trvalý pobyt na území ČR, pokud mají pracovně právní vztah se zaměstnavatelem se sídlem v ČR.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sz="2400" b="1" dirty="0">
                <a:latin typeface="Century Gothic" panose="020B0502020202020204" pitchFamily="34" charset="0"/>
              </a:rPr>
              <a:t>Konečná výše pojištění se vždy zaokrouhlí na Kč </a:t>
            </a:r>
            <a:r>
              <a:rPr lang="cs-CZ" altLang="cs-CZ" sz="3200" dirty="0">
                <a:latin typeface="Century Gothic" panose="020B0502020202020204" pitchFamily="34" charset="0"/>
              </a:rPr>
              <a:t>↑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04322" y="5691785"/>
            <a:ext cx="3939746" cy="648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24849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39672" y="1857801"/>
            <a:ext cx="1087045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OSVČ</a:t>
            </a:r>
            <a:r>
              <a:rPr lang="cs-CZ" dirty="0">
                <a:latin typeface="Century Gothic" panose="020B0502020202020204" pitchFamily="34" charset="0"/>
              </a:rPr>
              <a:t>: registrace u ZP (do 8 dnů od zahájení činnosti) a u OSSZ (do 8. dne následujícího měsíce)</a:t>
            </a:r>
          </a:p>
          <a:p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Sociální i zdravotní pojištění se platí v měsíčních zálohách</a:t>
            </a:r>
          </a:p>
          <a:p>
            <a:r>
              <a:rPr lang="cs-CZ" dirty="0">
                <a:latin typeface="Century Gothic" panose="020B0502020202020204" pitchFamily="34" charset="0"/>
              </a:rPr>
              <a:t>V 1. roce podnikání podnikatel platí zálohy podle minimálního vyměřovacího základu vycházejícího z průměrné mzdy; na konci roku podá daňové přiznání (do konce března), kde vypočítá daňový základ, který použije při vyplňování tiskopisu Přehledu na zdravotní i sociální pojištění, podá Přehled (do konce dubna) zdravotní pojišťovně a OSSZ               v Přehledu vyplní skutečnou roční povinnost z hlediska soc. a zdrav. pojištění a současně si stanoví výši záloh, které bude platit v následujícím zdaňovacím období </a:t>
            </a:r>
            <a:r>
              <a:rPr lang="cs-CZ" sz="1600" dirty="0">
                <a:solidFill>
                  <a:srgbClr val="0070C0"/>
                </a:solidFill>
                <a:latin typeface="Century Gothic" panose="020B0502020202020204" pitchFamily="34" charset="0"/>
              </a:rPr>
              <a:t>(roční výše pojištění podělí počtem měsíců, ve kterých v předchozím zdaň. období provozoval svoji činnost)</a:t>
            </a:r>
            <a:r>
              <a:rPr lang="cs-CZ" sz="2000" dirty="0">
                <a:latin typeface="Century Gothic" panose="020B0502020202020204" pitchFamily="34" charset="0"/>
              </a:rPr>
              <a:t>.</a:t>
            </a:r>
          </a:p>
          <a:p>
            <a:endParaRPr lang="cs-CZ" dirty="0"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Vyměřovací základ: 50 % ze ZD; ZD= (P-V)</a:t>
            </a:r>
          </a:p>
          <a:p>
            <a:r>
              <a:rPr lang="cs-CZ" dirty="0">
                <a:latin typeface="Century Gothic" panose="020B0502020202020204" pitchFamily="34" charset="0"/>
              </a:rPr>
              <a:t>Sazba ZP: 13,5 %</a:t>
            </a:r>
          </a:p>
          <a:p>
            <a:r>
              <a:rPr lang="cs-CZ" dirty="0">
                <a:latin typeface="Century Gothic" panose="020B0502020202020204" pitchFamily="34" charset="0"/>
              </a:rPr>
              <a:t>Sazba SP: </a:t>
            </a:r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31,9</a:t>
            </a:r>
            <a:r>
              <a:rPr lang="cs-CZ" dirty="0">
                <a:latin typeface="Century Gothic" panose="020B0502020202020204" pitchFamily="34" charset="0"/>
              </a:rPr>
              <a:t> % (pokud si platí všechny 3 dávky: nemocenské 2,1 %, důchodové 28 %, státní politiku zaměstnanosti 1,2 %); sazba nemocenské je od r. 1994 dobrovolná</a:t>
            </a:r>
          </a:p>
          <a:p>
            <a:r>
              <a:rPr lang="cs-CZ" dirty="0">
                <a:latin typeface="Century Gothic" panose="020B0502020202020204" pitchFamily="34" charset="0"/>
              </a:rPr>
              <a:t>V rámci Přehledu OSVČ zjistí zda dluží pojišťovně, nebo má přeplatek.</a:t>
            </a:r>
          </a:p>
          <a:p>
            <a:r>
              <a:rPr lang="cs-CZ" u="sng" dirty="0">
                <a:latin typeface="Century Gothic" panose="020B0502020202020204" pitchFamily="34" charset="0"/>
              </a:rPr>
              <a:t>Při ukončení činnosti: </a:t>
            </a:r>
            <a:r>
              <a:rPr lang="cs-CZ" dirty="0">
                <a:latin typeface="Century Gothic" panose="020B0502020202020204" pitchFamily="34" charset="0"/>
              </a:rPr>
              <a:t>ukončení zápisu ve veřejném/živnost. rejstříku do 8 dnů ZP, do osmého dne následujícího měsíce SP.</a:t>
            </a:r>
          </a:p>
          <a:p>
            <a:endParaRPr lang="cs-CZ" sz="2000" dirty="0">
              <a:latin typeface="Century Gothic" panose="020B0502020202020204" pitchFamily="34" charset="0"/>
            </a:endParaRPr>
          </a:p>
        </p:txBody>
      </p:sp>
      <p:sp>
        <p:nvSpPr>
          <p:cNvPr id="4" name="Šrafovaná šipka doprava 3"/>
          <p:cNvSpPr/>
          <p:nvPr/>
        </p:nvSpPr>
        <p:spPr>
          <a:xfrm>
            <a:off x="8589417" y="3611392"/>
            <a:ext cx="836292" cy="16898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entury Gothic" panose="020B0502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37751" y="825591"/>
            <a:ext cx="8031891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A SOCIÁLNÍ POJIŠTĚNÍ -OSVČ</a:t>
            </a:r>
          </a:p>
        </p:txBody>
      </p:sp>
    </p:spTree>
    <p:extLst>
      <p:ext uri="{BB962C8B-B14F-4D97-AF65-F5344CB8AC3E}">
        <p14:creationId xmlns:p14="http://schemas.microsoft.com/office/powerpoint/2010/main" val="3706167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53659" y="603775"/>
            <a:ext cx="1112108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70C0"/>
                </a:solidFill>
                <a:latin typeface="Century Gothic" panose="020B0502020202020204" pitchFamily="34" charset="0"/>
              </a:rPr>
              <a:t>Modelový příklad – OSVČ:</a:t>
            </a:r>
          </a:p>
          <a:p>
            <a:endParaRPr lang="cs-CZ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cs-CZ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Veterinární lékař, provozující soukromou praxi, zahájil svoji podnikatelskou činnost dne 20.6.2016. Za rok 2024 dosáhl příjmů zahrnovaných do základu daně ve výši 860.000 Kč a výdajů ovlivňujících základ daně ve výši 250.000 Kč.  Daňové přiznání k dani z příjmu podá u finančního úřadu dne 21.3.2025. </a:t>
            </a:r>
            <a:r>
              <a:rPr lang="cs-CZ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Kolik zaplatil tento podnikatel na daň z příjmu za rok 2024 a kolik měl doplatit na zdravotní pojištění v roce 2024, když v zálohách zaplatil výši 31.524,- Kč? </a:t>
            </a:r>
          </a:p>
          <a:p>
            <a:r>
              <a:rPr lang="cs-CZ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V jaké výši si spočítá zálohy na zdravotní pojištění na rok 2025? </a:t>
            </a:r>
          </a:p>
          <a:p>
            <a:r>
              <a:rPr lang="cs-CZ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Do jakého termínu by měl doplatit zdravotní pojištění? </a:t>
            </a:r>
          </a:p>
          <a:p>
            <a:r>
              <a:rPr lang="cs-CZ" sz="2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Jaké si tento podnikatel (neplatí si nemocenské zabezpečení) spočítal zálohy na sociální pojištění na rok 2025?</a:t>
            </a:r>
          </a:p>
          <a:p>
            <a:endParaRPr lang="cs-CZ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cs-CZ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32458" y="6291850"/>
            <a:ext cx="8031891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A SOCIÁLNÍ POJIŠTĚNÍ-OSVČ</a:t>
            </a:r>
          </a:p>
        </p:txBody>
      </p:sp>
    </p:spTree>
    <p:extLst>
      <p:ext uri="{BB962C8B-B14F-4D97-AF65-F5344CB8AC3E}">
        <p14:creationId xmlns:p14="http://schemas.microsoft.com/office/powerpoint/2010/main" val="2977769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453659" y="603775"/>
            <a:ext cx="111210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Modelový příklad – OSVČ:</a:t>
            </a:r>
          </a:p>
          <a:p>
            <a:endParaRPr lang="cs-CZ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endParaRPr lang="cs-CZ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53659" y="1334288"/>
            <a:ext cx="1041754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Daň z příjmu</a:t>
            </a:r>
          </a:p>
          <a:p>
            <a:r>
              <a:rPr lang="cs-CZ" sz="2000" dirty="0">
                <a:latin typeface="Century Gothic" panose="020B0502020202020204" pitchFamily="34" charset="0"/>
              </a:rPr>
              <a:t>P = 860 000</a:t>
            </a:r>
          </a:p>
          <a:p>
            <a:r>
              <a:rPr lang="cs-CZ" sz="2000" dirty="0">
                <a:latin typeface="Century Gothic" panose="020B0502020202020204" pitchFamily="34" charset="0"/>
              </a:rPr>
              <a:t>V = 250 000</a:t>
            </a:r>
          </a:p>
          <a:p>
            <a:r>
              <a:rPr lang="cs-CZ" sz="2000" dirty="0">
                <a:latin typeface="Century Gothic" panose="020B0502020202020204" pitchFamily="34" charset="0"/>
              </a:rPr>
              <a:t>ZD = 860 000 – 250 000 = 610 000</a:t>
            </a:r>
          </a:p>
          <a:p>
            <a:r>
              <a:rPr lang="cs-CZ" sz="2000" u="sng" dirty="0">
                <a:latin typeface="Century Gothic" panose="020B0502020202020204" pitchFamily="34" charset="0"/>
              </a:rPr>
              <a:t>Daň z příjmu za 2022 </a:t>
            </a:r>
            <a:r>
              <a:rPr lang="cs-CZ" sz="2000" dirty="0">
                <a:latin typeface="Century Gothic" panose="020B0502020202020204" pitchFamily="34" charset="0"/>
              </a:rPr>
              <a:t>= 610 000 * 0,15 = 91 500 – 30 840 = </a:t>
            </a:r>
            <a:r>
              <a:rPr lang="cs-CZ" sz="2000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60 660,-Kč</a:t>
            </a:r>
          </a:p>
          <a:p>
            <a:endParaRPr lang="cs-CZ" sz="2000" b="1" dirty="0">
              <a:solidFill>
                <a:schemeClr val="tx2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cs-CZ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Vyměřovací základ pro sociální a zdravotní pojištění </a:t>
            </a:r>
            <a:r>
              <a:rPr lang="cs-CZ" sz="20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= 610 000 * 0,5 = 305.000</a:t>
            </a:r>
          </a:p>
          <a:p>
            <a:r>
              <a:rPr lang="cs-CZ" sz="2000" dirty="0">
                <a:latin typeface="Century Gothic" panose="020B0502020202020204" pitchFamily="34" charset="0"/>
              </a:rPr>
              <a:t>ZP za 2024 = 305.000 * 0,135 = </a:t>
            </a:r>
            <a:r>
              <a:rPr lang="cs-CZ" sz="2000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41 175 Kč </a:t>
            </a:r>
          </a:p>
          <a:p>
            <a:r>
              <a:rPr lang="cs-CZ" sz="2000" dirty="0">
                <a:latin typeface="Century Gothic" panose="020B0502020202020204" pitchFamily="34" charset="0"/>
              </a:rPr>
              <a:t>Podnikatel na zálohách zaplatil 31 524 Kč a zbývá mu tedy zdravotní pojišťovně doplatit 41 175 – 31 524 = 9 651,-Kč </a:t>
            </a:r>
            <a:r>
              <a:rPr lang="cs-CZ" sz="2000" dirty="0">
                <a:solidFill>
                  <a:srgbClr val="0070C0"/>
                </a:solidFill>
                <a:latin typeface="Century Gothic" panose="020B0502020202020204" pitchFamily="34" charset="0"/>
              </a:rPr>
              <a:t>(termín pro doplatek je 1 měsíc od posledního termínu podání daňového přiznání k dani z příjmu)</a:t>
            </a:r>
          </a:p>
          <a:p>
            <a:r>
              <a:rPr lang="cs-CZ" sz="2000" u="sng" dirty="0">
                <a:latin typeface="Century Gothic" panose="020B0502020202020204" pitchFamily="34" charset="0"/>
              </a:rPr>
              <a:t>Záloha ZP v roce 2024 </a:t>
            </a:r>
            <a:r>
              <a:rPr lang="cs-CZ" sz="2000" dirty="0">
                <a:latin typeface="Century Gothic" panose="020B0502020202020204" pitchFamily="34" charset="0"/>
              </a:rPr>
              <a:t>= roční výše ZP/12 (OSVČ podnikal celý rok 2024 = 12 měsíců); 41 175/12 = 3 431,5 (zaokrouhlení na Kč nahoru)= </a:t>
            </a:r>
            <a:r>
              <a:rPr lang="cs-CZ" sz="2000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3 432,- Kč</a:t>
            </a:r>
          </a:p>
          <a:p>
            <a:r>
              <a:rPr lang="cs-CZ" sz="2000" u="sng" dirty="0">
                <a:latin typeface="Century Gothic" panose="020B0502020202020204" pitchFamily="34" charset="0"/>
              </a:rPr>
              <a:t>SP za 2024 </a:t>
            </a:r>
            <a:r>
              <a:rPr lang="cs-CZ" sz="2000" dirty="0">
                <a:latin typeface="Century Gothic" panose="020B0502020202020204" pitchFamily="34" charset="0"/>
              </a:rPr>
              <a:t>= 335 500 * </a:t>
            </a:r>
            <a:r>
              <a:rPr lang="cs-CZ" sz="2000" dirty="0">
                <a:solidFill>
                  <a:srgbClr val="FF0000"/>
                </a:solidFill>
                <a:latin typeface="Century Gothic" panose="020B0502020202020204" pitchFamily="34" charset="0"/>
              </a:rPr>
              <a:t>0,292 </a:t>
            </a:r>
            <a:r>
              <a:rPr lang="cs-CZ" sz="2000" dirty="0">
                <a:latin typeface="Century Gothic" panose="020B0502020202020204" pitchFamily="34" charset="0"/>
              </a:rPr>
              <a:t>= 97 966 Kč, záloha na 2025 = 97 966/12 = 8 164 =  8164 </a:t>
            </a:r>
            <a:r>
              <a:rPr lang="cs-CZ" sz="2000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Kč = minimální záloha na rok 2025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32458" y="6291850"/>
            <a:ext cx="8031891" cy="566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A SOCIÁLNÍ POJIŠTĚNÍ-OSVČ</a:t>
            </a:r>
          </a:p>
        </p:txBody>
      </p:sp>
    </p:spTree>
    <p:extLst>
      <p:ext uri="{BB962C8B-B14F-4D97-AF65-F5344CB8AC3E}">
        <p14:creationId xmlns:p14="http://schemas.microsoft.com/office/powerpoint/2010/main" val="627676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164130" y="3314310"/>
            <a:ext cx="5223468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cs-CZ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  <a:ea typeface="+mj-ea"/>
                <a:cs typeface="+mj-cs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661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2837" y="663050"/>
            <a:ext cx="8117965" cy="73122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Plátci a poplatníci zdravotního pojištění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78925" y="2382795"/>
            <a:ext cx="8684018" cy="35052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cs-CZ" altLang="cs-CZ" sz="3200" b="1" dirty="0">
                <a:latin typeface="Century Gothic" panose="020B0502020202020204" pitchFamily="34" charset="0"/>
              </a:rPr>
              <a:t>zaměstnavatelé a zaměstnanci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200" b="1" dirty="0">
                <a:latin typeface="Century Gothic" panose="020B0502020202020204" pitchFamily="34" charset="0"/>
              </a:rPr>
              <a:t>osoby samostatně výdělečně činné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200" b="1" dirty="0">
                <a:latin typeface="Century Gothic" panose="020B0502020202020204" pitchFamily="34" charset="0"/>
              </a:rPr>
              <a:t>stát </a:t>
            </a:r>
          </a:p>
          <a:p>
            <a:pPr marL="609600" indent="-609600">
              <a:buFontTx/>
              <a:buAutoNum type="arabicPeriod"/>
            </a:pPr>
            <a:r>
              <a:rPr lang="cs-CZ" altLang="cs-CZ" sz="3200" b="1" dirty="0">
                <a:latin typeface="Century Gothic" panose="020B0502020202020204" pitchFamily="34" charset="0"/>
              </a:rPr>
              <a:t>osoby bez zdanitelných příjmů</a:t>
            </a:r>
          </a:p>
          <a:p>
            <a:pPr marL="609600" indent="-609600">
              <a:buNone/>
            </a:pPr>
            <a:endParaRPr lang="cs-CZ" altLang="cs-CZ" sz="3200" b="1" dirty="0">
              <a:latin typeface="Century Gothic" panose="020B050202020202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04322" y="5691785"/>
            <a:ext cx="3939746" cy="648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1797395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97009" y="782594"/>
            <a:ext cx="3517557" cy="64873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1. Zaměstnanci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idx="1"/>
          </p:nvPr>
        </p:nvSpPr>
        <p:spPr>
          <a:xfrm>
            <a:off x="373487" y="2318427"/>
            <a:ext cx="11590986" cy="3884141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  </a:t>
            </a:r>
            <a:r>
              <a:rPr lang="cs-CZ" altLang="cs-CZ" sz="2000" b="1" u="sng" dirty="0">
                <a:latin typeface="Century Gothic" panose="020B0502020202020204" pitchFamily="34" charset="0"/>
              </a:rPr>
              <a:t>Vyměřovací základ </a:t>
            </a:r>
            <a:r>
              <a:rPr lang="cs-CZ" altLang="cs-CZ" sz="2000" b="1" dirty="0">
                <a:latin typeface="Century Gothic" panose="020B0502020202020204" pitchFamily="34" charset="0"/>
              </a:rPr>
              <a:t>= měsíční úhrn příjmů zúčtovaných zaměstnavatelem s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  výjimkou např. těchto příjmů (nezapočitatelné příjmy):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  a)  náhrady poskytované zaměstnancům v   souvislosti s výkonem zaměstnání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  b)  náhrady škody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  c)  odstupné</a:t>
            </a:r>
          </a:p>
          <a:p>
            <a:pPr eaLnBrk="1" hangingPunct="1"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  d)  odměny za vynálezy a zlepšovací návrhy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04322" y="5691785"/>
            <a:ext cx="3939746" cy="648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318700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11"/>
          <p:cNvSpPr>
            <a:spLocks noChangeArrowheads="1"/>
          </p:cNvSpPr>
          <p:nvPr/>
        </p:nvSpPr>
        <p:spPr bwMode="auto">
          <a:xfrm>
            <a:off x="7620000" y="4495800"/>
            <a:ext cx="805551" cy="4572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Century Gothic" panose="020B0502020202020204" pitchFamily="34" charset="0"/>
            </a:endParaRPr>
          </a:p>
        </p:txBody>
      </p:sp>
      <p:sp>
        <p:nvSpPr>
          <p:cNvPr id="10243" name="Oval 10"/>
          <p:cNvSpPr>
            <a:spLocks noChangeArrowheads="1"/>
          </p:cNvSpPr>
          <p:nvPr/>
        </p:nvSpPr>
        <p:spPr bwMode="auto">
          <a:xfrm>
            <a:off x="4038600" y="4495800"/>
            <a:ext cx="805551" cy="4572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Century Gothic" panose="020B0502020202020204" pitchFamily="34" charset="0"/>
            </a:endParaRPr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5334000" y="2362200"/>
            <a:ext cx="1464639" cy="762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Century Gothic" panose="020B0502020202020204" pitchFamily="34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168872" y="605152"/>
            <a:ext cx="5794894" cy="10138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Sazba zdravotního pojištění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4038600" y="2437820"/>
            <a:ext cx="4040659" cy="1116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sz="2400" b="1" dirty="0">
                <a:latin typeface="Century Gothic" panose="020B0502020202020204" pitchFamily="34" charset="0"/>
              </a:rPr>
              <a:t>13,5%</a:t>
            </a:r>
          </a:p>
          <a:p>
            <a:pPr marL="0" indent="0" algn="ctr" eaLnBrk="1" hangingPunct="1">
              <a:buNone/>
            </a:pPr>
            <a:r>
              <a:rPr lang="cs-CZ" altLang="cs-CZ" sz="2400" b="1" dirty="0">
                <a:latin typeface="Century Gothic" panose="020B0502020202020204" pitchFamily="34" charset="0"/>
              </a:rPr>
              <a:t>z vyměřovacího základu</a:t>
            </a:r>
            <a:endParaRPr lang="cs-CZ" altLang="cs-CZ" sz="1200" b="1" dirty="0">
              <a:latin typeface="Century Gothic" panose="020B0502020202020204" pitchFamily="34" charset="0"/>
            </a:endParaRPr>
          </a:p>
        </p:txBody>
      </p:sp>
      <p:sp>
        <p:nvSpPr>
          <p:cNvPr id="10247" name="Line 5"/>
          <p:cNvSpPr>
            <a:spLocks noChangeShapeType="1"/>
          </p:cNvSpPr>
          <p:nvPr/>
        </p:nvSpPr>
        <p:spPr bwMode="auto">
          <a:xfrm flipH="1">
            <a:off x="4562474" y="3554412"/>
            <a:ext cx="923438" cy="9413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400">
              <a:latin typeface="Century Gothic" panose="020B0502020202020204" pitchFamily="34" charset="0"/>
            </a:endParaRPr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6531608" y="3554412"/>
            <a:ext cx="1336042" cy="9413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1400">
              <a:latin typeface="Century Gothic" panose="020B0502020202020204" pitchFamily="34" charset="0"/>
            </a:endParaRPr>
          </a:p>
        </p:txBody>
      </p:sp>
      <p:sp>
        <p:nvSpPr>
          <p:cNvPr id="10249" name="Text Box 8"/>
          <p:cNvSpPr txBox="1">
            <a:spLocks noChangeArrowheads="1"/>
          </p:cNvSpPr>
          <p:nvPr/>
        </p:nvSpPr>
        <p:spPr bwMode="auto">
          <a:xfrm>
            <a:off x="2971522" y="4552146"/>
            <a:ext cx="29397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1/3</a:t>
            </a:r>
            <a:r>
              <a:rPr lang="cs-CZ" altLang="cs-CZ" sz="1800" b="1" dirty="0">
                <a:latin typeface="Century Gothic" panose="020B0502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Century Gothic" panose="020B0502020202020204" pitchFamily="34" charset="0"/>
              </a:rPr>
              <a:t>hradí zaměstnanec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Century Gothic" panose="020B0502020202020204" pitchFamily="34" charset="0"/>
              </a:rPr>
              <a:t>(4,5%)</a:t>
            </a:r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6531608" y="4552145"/>
            <a:ext cx="309530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latin typeface="Century Gothic" panose="020B0502020202020204" pitchFamily="34" charset="0"/>
              </a:rPr>
              <a:t>2/3</a:t>
            </a:r>
            <a:r>
              <a:rPr lang="cs-CZ" altLang="cs-CZ" sz="1800" b="1" dirty="0">
                <a:latin typeface="Century Gothic" panose="020B0502020202020204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Century Gothic" panose="020B0502020202020204" pitchFamily="34" charset="0"/>
              </a:rPr>
              <a:t>hradí zaměstnavatel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latin typeface="Century Gothic" panose="020B0502020202020204" pitchFamily="34" charset="0"/>
              </a:rPr>
              <a:t>(9%)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936259" y="5894387"/>
            <a:ext cx="4807809" cy="445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</a:t>
            </a:r>
            <a:r>
              <a:rPr lang="cs-CZ" altLang="cs-CZ" sz="1800" b="1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zaměstnanci</a:t>
            </a:r>
            <a:endParaRPr lang="cs-CZ" altLang="cs-CZ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56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00216" y="632420"/>
            <a:ext cx="106680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SzPts val="1200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Zaměstnanec má hrubou měsíční mzdu 20.000 Kč měsíčně.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Jakou částku strhává zaměstnavatel na zálohu na daň z příjmu a na zdravotní pojištění svému zaměstnanci, a jakou platí zaměstnavatel? Jaká je čistá mzda zaměstnance?</a:t>
            </a:r>
            <a:endParaRPr lang="cs-CZ" dirty="0">
              <a:solidFill>
                <a:schemeClr val="accent6">
                  <a:lumMod val="7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00216" y="1447206"/>
            <a:ext cx="8814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Záloha na daň? ČM? ZP zaměstnanec a zaměstnavatel?</a:t>
            </a:r>
          </a:p>
        </p:txBody>
      </p:sp>
      <p:sp>
        <p:nvSpPr>
          <p:cNvPr id="4" name="Obdélník 3"/>
          <p:cNvSpPr/>
          <p:nvPr/>
        </p:nvSpPr>
        <p:spPr>
          <a:xfrm>
            <a:off x="407414" y="2186185"/>
            <a:ext cx="11207070" cy="323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entury Gothic" panose="020B0502020202020204" pitchFamily="34" charset="0"/>
              </a:rPr>
              <a:t>ŘEŠENÍ:</a:t>
            </a:r>
          </a:p>
          <a:p>
            <a:endParaRPr lang="cs-CZ" sz="1050" dirty="0">
              <a:latin typeface="Century Gothic" panose="020B0502020202020204" pitchFamily="34" charset="0"/>
            </a:endParaRPr>
          </a:p>
          <a:p>
            <a:r>
              <a:rPr lang="cs-CZ" sz="2000" dirty="0">
                <a:latin typeface="Century Gothic" panose="020B0502020202020204" pitchFamily="34" charset="0"/>
              </a:rPr>
              <a:t>Výpočet daň. zálohy: </a:t>
            </a:r>
          </a:p>
          <a:p>
            <a:r>
              <a:rPr lang="cs-CZ" dirty="0">
                <a:latin typeface="Century Gothic" panose="020B0502020202020204" pitchFamily="34" charset="0"/>
              </a:rPr>
              <a:t>20 000 * 0,15 </a:t>
            </a:r>
            <a:r>
              <a:rPr lang="cs-CZ" i="1" dirty="0">
                <a:latin typeface="Century Gothic" panose="020B0502020202020204" pitchFamily="34" charset="0"/>
              </a:rPr>
              <a:t> = 3</a:t>
            </a:r>
            <a:r>
              <a:rPr lang="cs-CZ" dirty="0">
                <a:latin typeface="Century Gothic" panose="020B0502020202020204" pitchFamily="34" charset="0"/>
              </a:rPr>
              <a:t> 000 Kč	</a:t>
            </a:r>
          </a:p>
          <a:p>
            <a:r>
              <a:rPr lang="cs-CZ" dirty="0">
                <a:latin typeface="Century Gothic" panose="020B0502020202020204" pitchFamily="34" charset="0"/>
              </a:rPr>
              <a:t>3 000 – 2 570 = 430 Kč</a:t>
            </a:r>
            <a:endParaRPr lang="cs-CZ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ČM = 20 000 – 430 – 2 320 = </a:t>
            </a:r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17 250,- Kč</a:t>
            </a:r>
          </a:p>
          <a:p>
            <a:endParaRPr lang="cs-CZ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ZP = 13,5 % z HM = 20.000 * 0,135 = 2.700 </a:t>
            </a:r>
          </a:p>
          <a:p>
            <a:r>
              <a:rPr lang="cs-CZ" i="1" dirty="0">
                <a:solidFill>
                  <a:srgbClr val="0070C0"/>
                </a:solidFill>
                <a:latin typeface="Century Gothic" panose="020B0502020202020204" pitchFamily="34" charset="0"/>
              </a:rPr>
              <a:t>z toho 1/3 sazby se týká mzdy zaměstnance </a:t>
            </a:r>
            <a:r>
              <a:rPr lang="cs-CZ" dirty="0">
                <a:latin typeface="Century Gothic" panose="020B0502020202020204" pitchFamily="34" charset="0"/>
              </a:rPr>
              <a:t>4,5 % z HM tedy 20 000 * 0,045 = 900,- Kč</a:t>
            </a:r>
            <a:endParaRPr lang="cs-CZ" i="1" dirty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r>
              <a:rPr lang="cs-CZ" i="1" dirty="0">
                <a:solidFill>
                  <a:srgbClr val="0070C0"/>
                </a:solidFill>
                <a:latin typeface="Century Gothic" panose="020B0502020202020204" pitchFamily="34" charset="0"/>
              </a:rPr>
              <a:t>2/3 zaměstnavatele </a:t>
            </a:r>
            <a:r>
              <a:rPr lang="cs-CZ" dirty="0">
                <a:latin typeface="Century Gothic" panose="020B0502020202020204" pitchFamily="34" charset="0"/>
              </a:rPr>
              <a:t> 9 % z HM tedy  20 000 * 0,09 = 1 800,- Kč</a:t>
            </a:r>
          </a:p>
          <a:p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	dohromady ZP:  900 + 1 800 = 2 700 Kč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926099" y="6055969"/>
            <a:ext cx="4807809" cy="445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</a:t>
            </a:r>
            <a:r>
              <a:rPr lang="cs-CZ" altLang="cs-CZ" sz="1800" b="1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zaměstnanci</a:t>
            </a:r>
            <a:endParaRPr lang="cs-CZ" altLang="cs-CZ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60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1320" y="693918"/>
            <a:ext cx="11508258" cy="1013800"/>
          </a:xfrm>
        </p:spPr>
        <p:txBody>
          <a:bodyPr anchor="ctr">
            <a:normAutofit/>
          </a:bodyPr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Minimální  a maximální vyměřovací základ zaměstnance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90594" y="1860600"/>
            <a:ext cx="11610808" cy="4260114"/>
          </a:xfrm>
        </p:spPr>
        <p:txBody>
          <a:bodyPr>
            <a:noAutofit/>
          </a:bodyPr>
          <a:lstStyle/>
          <a:p>
            <a:pPr marL="0" indent="0" algn="l" eaLnBrk="1" hangingPunct="1">
              <a:buNone/>
            </a:pPr>
            <a:r>
              <a:rPr lang="cs-CZ" altLang="cs-CZ" sz="2000" b="1" i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Minimální</a:t>
            </a:r>
            <a:r>
              <a:rPr lang="cs-CZ" altLang="cs-CZ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 VZ: </a:t>
            </a:r>
          </a:p>
          <a:p>
            <a:pPr algn="l" eaLnBrk="1" hangingPunct="1"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je tvořen minimální mzdou, která je v roce 2024 ve výši </a:t>
            </a:r>
            <a:r>
              <a:rPr lang="cs-CZ" altLang="cs-CZ" sz="2000" b="1" dirty="0">
                <a:solidFill>
                  <a:srgbClr val="FF33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20 800</a:t>
            </a:r>
            <a:r>
              <a:rPr lang="cs-CZ" altLang="cs-CZ" sz="2000" b="1" dirty="0">
                <a:solidFill>
                  <a:srgbClr val="FF3300"/>
                </a:solidFill>
                <a:latin typeface="Century Gothic" panose="020B0502020202020204" pitchFamily="34" charset="0"/>
              </a:rPr>
              <a:t>Kč</a:t>
            </a:r>
            <a:r>
              <a:rPr lang="cs-CZ" altLang="cs-CZ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pokud je hrubá mzda zaměstnance menší než minimální mzda, musí si </a:t>
            </a:r>
            <a:r>
              <a:rPr lang="cs-CZ" altLang="cs-CZ" sz="2000" dirty="0">
                <a:latin typeface="Century Gothic" panose="020B0502020202020204" pitchFamily="34" charset="0"/>
              </a:rPr>
              <a:t>ZP zaměstnanec doplatit </a:t>
            </a:r>
            <a:r>
              <a:rPr lang="cs-CZ" altLang="cs-CZ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sám prostřednictvím zaměstnavatele – </a:t>
            </a:r>
            <a:r>
              <a:rPr lang="cs-CZ" altLang="cs-CZ" sz="2000" i="1" dirty="0">
                <a:solidFill>
                  <a:srgbClr val="0070C0"/>
                </a:solidFill>
                <a:latin typeface="Century Gothic" panose="020B0502020202020204" pitchFamily="34" charset="0"/>
              </a:rPr>
              <a:t>viz další snímek </a:t>
            </a:r>
            <a:r>
              <a:rPr lang="cs-CZ" altLang="cs-CZ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(výjimkou jsou osoby, za které ZP hradí stát)</a:t>
            </a:r>
          </a:p>
          <a:p>
            <a:pPr marL="0" indent="0">
              <a:buNone/>
            </a:pPr>
            <a:r>
              <a:rPr lang="cs-CZ" altLang="cs-CZ" sz="2000" b="1" i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Maximální</a:t>
            </a:r>
            <a:r>
              <a:rPr lang="cs-CZ" altLang="cs-CZ" sz="2000" dirty="0">
                <a:latin typeface="Century Gothic" panose="020B0502020202020204" pitchFamily="34" charset="0"/>
              </a:rPr>
              <a:t> VZ:</a:t>
            </a:r>
          </a:p>
          <a:p>
            <a:pPr marL="0" indent="0">
              <a:buNone/>
            </a:pPr>
            <a:r>
              <a:rPr lang="cs-CZ" altLang="cs-CZ" sz="2000" dirty="0">
                <a:latin typeface="Century Gothic" panose="020B0502020202020204" pitchFamily="34" charset="0"/>
              </a:rPr>
              <a:t>zrušen v roce 2013 na období 2013 - 2015, toto zrušení platí až doposud (2023).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936259" y="5894387"/>
            <a:ext cx="4807809" cy="445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</a:t>
            </a:r>
            <a:r>
              <a:rPr lang="cs-CZ" altLang="cs-CZ" sz="1800" b="1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zaměstnanci</a:t>
            </a:r>
            <a:endParaRPr lang="cs-CZ" altLang="cs-CZ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5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00216" y="632420"/>
            <a:ext cx="10668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buSzPts val="1200"/>
            </a:pP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Zaměstnanec má hrubou měsíční mzdu 8.000 Kč.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Jakou částku strhává zaměstnavatel zaměstnanci na zdravotní pojištění jeho zdravotní pojišťovně?</a:t>
            </a:r>
            <a:endParaRPr lang="cs-CZ" dirty="0">
              <a:solidFill>
                <a:schemeClr val="accent6">
                  <a:lumMod val="7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02508" y="2061320"/>
            <a:ext cx="1106341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u="sng" dirty="0">
                <a:latin typeface="Century Gothic" panose="020B0502020202020204" pitchFamily="34" charset="0"/>
              </a:rPr>
              <a:t>ŘEŠENÍ DOPLATKU DO MINIMÁLNÍ VÝŠE ZP:</a:t>
            </a:r>
          </a:p>
          <a:p>
            <a:endParaRPr lang="cs-CZ" sz="24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cs-CZ" dirty="0">
                <a:latin typeface="Century Gothic" panose="020B0502020202020204" pitchFamily="34" charset="0"/>
              </a:rPr>
              <a:t>ZP: 13,5% z HM = 8000 * 0,135 = 1080</a:t>
            </a:r>
          </a:p>
          <a:p>
            <a:r>
              <a:rPr lang="cs-CZ" dirty="0">
                <a:latin typeface="Century Gothic" panose="020B0502020202020204" pitchFamily="34" charset="0"/>
              </a:rPr>
              <a:t>zaměstnanec: 4,5 % z HM tedy 8 000 * 0,045 = 360,-Kč.</a:t>
            </a:r>
          </a:p>
          <a:p>
            <a:r>
              <a:rPr lang="cs-CZ" dirty="0" err="1">
                <a:latin typeface="Century Gothic" panose="020B0502020202020204" pitchFamily="34" charset="0"/>
              </a:rPr>
              <a:t>zaměstanavatel</a:t>
            </a:r>
            <a:r>
              <a:rPr lang="cs-CZ" dirty="0">
                <a:latin typeface="Century Gothic" panose="020B0502020202020204" pitchFamily="34" charset="0"/>
              </a:rPr>
              <a:t>: 9 % z HM tedy  8000 * 0,09 = 720,- Kč</a:t>
            </a:r>
          </a:p>
          <a:p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	dohromady ZP: 360 + 720 = 1080</a:t>
            </a:r>
          </a:p>
          <a:p>
            <a:r>
              <a:rPr lang="cs-CZ" dirty="0">
                <a:latin typeface="Century Gothic" panose="020B0502020202020204" pitchFamily="34" charset="0"/>
              </a:rPr>
              <a:t>Dohromady 13,5% z HM, tj. 8000 * 0,135 =</a:t>
            </a:r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1080,-Kč </a:t>
            </a:r>
          </a:p>
          <a:p>
            <a:endParaRPr lang="cs-CZ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cs-CZ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DOPOČET do minimálního vyměřovacího základu, které provede zaměstnavatel, když je hrubá mzda </a:t>
            </a:r>
            <a:r>
              <a:rPr lang="cs-CZ" u="sng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nížší</a:t>
            </a:r>
            <a:r>
              <a:rPr lang="cs-CZ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 než minimální mzda:</a:t>
            </a:r>
          </a:p>
          <a:p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20 800 </a:t>
            </a:r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– 8 000 = 12 800</a:t>
            </a:r>
          </a:p>
          <a:p>
            <a:r>
              <a:rPr lang="cs-CZ" dirty="0">
                <a:solidFill>
                  <a:srgbClr val="FF0000"/>
                </a:solidFill>
                <a:latin typeface="Century Gothic" panose="020B0502020202020204" pitchFamily="34" charset="0"/>
              </a:rPr>
              <a:t>12 800 * 0,135 = 1 728 Kč</a:t>
            </a:r>
          </a:p>
          <a:p>
            <a:r>
              <a:rPr lang="cs-CZ" dirty="0">
                <a:solidFill>
                  <a:srgbClr val="0070C0"/>
                </a:solidFill>
                <a:latin typeface="Century Gothic" panose="020B0502020202020204" pitchFamily="34" charset="0"/>
              </a:rPr>
              <a:t>Na ZP zaměstnavatel zaměstnanci strhává z jeho HM celkem 360 + 1728 = 2 088 Kč. 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936259" y="5894387"/>
            <a:ext cx="4807809" cy="4455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</a:t>
            </a:r>
            <a:r>
              <a:rPr lang="cs-CZ" altLang="cs-CZ" sz="1800" b="1" cap="none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zaměstnanci</a:t>
            </a:r>
            <a:endParaRPr lang="cs-CZ" altLang="cs-CZ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28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97009" y="766120"/>
            <a:ext cx="3517557" cy="64873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2. OSVČ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04322" y="5691785"/>
            <a:ext cx="3939746" cy="6481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cs-CZ" altLang="cs-CZ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anose="020B0502020202020204" pitchFamily="34" charset="0"/>
              </a:rPr>
              <a:t>ZDRAVOTNÍ POJIŠTĚNÍ- OSVČ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entury Gothic" panose="020B0502020202020204" pitchFamily="34" charset="0"/>
              </a:rPr>
              <a:t>Registrace u zdravotní pojišťovny do 8. dne od zahájení činnosti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entury Gothic" panose="020B0502020202020204" pitchFamily="34" charset="0"/>
              </a:rPr>
              <a:t>ZP platí v měsíčních zálohách vždy do 8. dne následujícího měsíce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Century Gothic" panose="020B0502020202020204" pitchFamily="34" charset="0"/>
              </a:rPr>
              <a:t>Vyměřovací základ = 50 % z ZD (P-V)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Century Gothic" panose="020B0502020202020204" pitchFamily="34" charset="0"/>
              </a:rPr>
              <a:t>Sazba ZP: 13,5 %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entury Gothic" panose="020B0502020202020204" pitchFamily="34" charset="0"/>
              </a:rPr>
              <a:t>Minimální vyměřovací základ: </a:t>
            </a:r>
            <a:r>
              <a:rPr lang="cs-CZ" b="1" dirty="0"/>
              <a:t>dvanáctinásobek 50 % </a:t>
            </a:r>
            <a:r>
              <a:rPr lang="cs-CZ" b="1" u="sng" dirty="0"/>
              <a:t>průměrné měsíční mzdy (</a:t>
            </a:r>
            <a:r>
              <a:rPr lang="cs-CZ" b="1" u="sng" dirty="0">
                <a:highlight>
                  <a:srgbClr val="FFFF00"/>
                </a:highlight>
              </a:rPr>
              <a:t>12*0,5*46557=279 342, tedy 230279  měsíčně, </a:t>
            </a:r>
            <a:r>
              <a:rPr lang="cs-CZ" b="1" u="sng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u="sng" dirty="0">
                <a:latin typeface="Century Gothic" panose="020B0502020202020204" pitchFamily="34" charset="0"/>
              </a:rPr>
              <a:t>13,5% z </a:t>
            </a:r>
            <a:r>
              <a:rPr lang="cs-CZ" b="1" u="sng" dirty="0" err="1">
                <a:latin typeface="Century Gothic" panose="020B0502020202020204" pitchFamily="34" charset="0"/>
              </a:rPr>
              <a:t>vyměřovacícho</a:t>
            </a:r>
            <a:r>
              <a:rPr lang="cs-CZ" b="1" u="sng" dirty="0">
                <a:latin typeface="Century Gothic" panose="020B0502020202020204" pitchFamily="34" charset="0"/>
              </a:rPr>
              <a:t> základu je</a:t>
            </a:r>
            <a:r>
              <a:rPr lang="cs-CZ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cs-CZ" b="1" u="sng" dirty="0">
                <a:solidFill>
                  <a:srgbClr val="FF0000"/>
                </a:solidFill>
              </a:rPr>
              <a:t> za rok 2025 3 143,- Kč </a:t>
            </a:r>
            <a:endParaRPr lang="cs-CZ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entury Gothic" panose="020B0502020202020204" pitchFamily="34" charset="0"/>
              </a:rPr>
              <a:t>Maximální vyměřovací základ: není stanoven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>
                <a:latin typeface="Century Gothic" panose="020B0502020202020204" pitchFamily="34" charset="0"/>
              </a:rPr>
              <a:t>Oznámení o výši příjmů a výdajů a platba ZP zdravotní pojišťovně: Tiskopis PŘEHLED, kde spočítá svoji povinnost ročního ZP a měsíční zálohy na další období. Tiskopis odevzdává do 1 měsíce po termínu podání daňového přiznání.</a:t>
            </a:r>
          </a:p>
        </p:txBody>
      </p:sp>
    </p:spTree>
    <p:extLst>
      <p:ext uri="{BB962C8B-B14F-4D97-AF65-F5344CB8AC3E}">
        <p14:creationId xmlns:p14="http://schemas.microsoft.com/office/powerpoint/2010/main" val="127049867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53cf675-2ce7-4367-b46a-d622532ca7c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81944CA9A66C4499E85B2FC36EEEA83" ma:contentTypeVersion="18" ma:contentTypeDescription="Vytvoří nový dokument" ma:contentTypeScope="" ma:versionID="0831494dec439aa915586fed83f4d86a">
  <xsd:schema xmlns:xsd="http://www.w3.org/2001/XMLSchema" xmlns:xs="http://www.w3.org/2001/XMLSchema" xmlns:p="http://schemas.microsoft.com/office/2006/metadata/properties" xmlns:ns3="d53cf675-2ce7-4367-b46a-d622532ca7c9" xmlns:ns4="3359b853-c1f5-417e-94ff-b74166d66179" targetNamespace="http://schemas.microsoft.com/office/2006/metadata/properties" ma:root="true" ma:fieldsID="cf64a5b0ed2a9dd68c6d7e21a96e707d" ns3:_="" ns4:_="">
    <xsd:import namespace="d53cf675-2ce7-4367-b46a-d622532ca7c9"/>
    <xsd:import namespace="3359b853-c1f5-417e-94ff-b74166d6617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LengthInSecond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cf675-2ce7-4367-b46a-d622532ca7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59b853-c1f5-417e-94ff-b74166d6617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E28BE0-9EC4-496F-88AD-215B6769BE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A5B1FB-214A-4993-8765-F7F415E29EF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53cf675-2ce7-4367-b46a-d622532ca7c9"/>
    <ds:schemaRef ds:uri="http://purl.org/dc/elements/1.1/"/>
    <ds:schemaRef ds:uri="http://schemas.microsoft.com/office/2006/metadata/properties"/>
    <ds:schemaRef ds:uri="3359b853-c1f5-417e-94ff-b74166d6617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4AD9F6A-0A0D-4938-93C0-9648F0C5A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cf675-2ce7-4367-b46a-d622532ca7c9"/>
    <ds:schemaRef ds:uri="3359b853-c1f5-417e-94ff-b74166d661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2285</TotalTime>
  <Words>1857</Words>
  <Application>Microsoft Office PowerPoint</Application>
  <PresentationFormat>Širokoúhlá obrazovka</PresentationFormat>
  <Paragraphs>186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Calibri</vt:lpstr>
      <vt:lpstr>Century Gothic</vt:lpstr>
      <vt:lpstr>Gill Sans MT</vt:lpstr>
      <vt:lpstr>Wingdings</vt:lpstr>
      <vt:lpstr>Wingdings 2</vt:lpstr>
      <vt:lpstr>Dividenda</vt:lpstr>
      <vt:lpstr>SOCIÁLNÍ A ZDRAVOTNÍ POJIŠTĚNÍ</vt:lpstr>
      <vt:lpstr>ZDRAVOTNÍ POJIŠTĚNÍ</vt:lpstr>
      <vt:lpstr>Plátci a poplatníci zdravotního pojištění</vt:lpstr>
      <vt:lpstr>1. Zaměstnanci</vt:lpstr>
      <vt:lpstr>Sazba zdravotního pojištění</vt:lpstr>
      <vt:lpstr>Prezentace aplikace PowerPoint</vt:lpstr>
      <vt:lpstr>Minimální  a maximální vyměřovací základ zaměstnance</vt:lpstr>
      <vt:lpstr>Prezentace aplikace PowerPoint</vt:lpstr>
      <vt:lpstr>2. OSVČ</vt:lpstr>
      <vt:lpstr>3. STÁT </vt:lpstr>
      <vt:lpstr>4. Osoby bez zdanitelných příjmů </vt:lpstr>
      <vt:lpstr>SOCIÁLNÍ POJIŠTĚNÍ </vt:lpstr>
      <vt:lpstr>Prezentace aplikace PowerPoint</vt:lpstr>
      <vt:lpstr>Prezentace aplikace PowerPoint</vt:lpstr>
      <vt:lpstr>Př. Zaměstnanec má uzavřen pracovní poměr na dobu neurčitou  se zkrácenou pracovní dobou a měsíčním výdělkem 6.000 Kč. Jaké Z a S pojistné platí zaměstnanec</vt:lpstr>
      <vt:lpstr>Př. 1  Zaměstnanec pracoval v lednu na dohodu o provedení práce a vydělal si za tento měsíc 9 900 Kč. U svého zaměstnavatele nepodepsal formulář Prohlášení a jiného zaměstnavatele nemá. Jaká byla jeho čistá mzda za tento měsíc?  Př.  2  Student si sjednal práci na dohodu o pracovní činnosti a podepsal formulář Prohlášení. Za měsíc září dostal hrubou mzdu 5.000 Kč. Jaká byla jeho čistá mzda?  </vt:lpstr>
      <vt:lpstr>Zaměstnanec pracoval v lednu na dohodu o provedení práce a vydělal si za tento měsíc 9 900 Kč. U svého zaměstnavatele nepodepsal formulář Prohlášení a jiného zaměstnavatele nemá. Jaká byla jeho čistá mzda za tento měsíc? </vt:lpstr>
      <vt:lpstr>Student si sjednal práci na dohodu o pracovní činnosti a podepsal formulář Prohlášení. Za měsíc září dostal hrubou mzdu 5.000 Kč. Jaká byla jeho čistá mzda?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2.</dc:title>
  <dc:creator>NOVOTNAK</dc:creator>
  <cp:lastModifiedBy>Vladimíra Pištěková</cp:lastModifiedBy>
  <cp:revision>151</cp:revision>
  <cp:lastPrinted>2018-03-26T11:28:18Z</cp:lastPrinted>
  <dcterms:created xsi:type="dcterms:W3CDTF">2016-10-03T09:30:31Z</dcterms:created>
  <dcterms:modified xsi:type="dcterms:W3CDTF">2025-03-31T12:47:13Z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0x010100881944CA9A66C4499E85B2FC36EEEA83</vt:lpwstr>
  </property>
</Properties>
</file>