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57" r:id="rId4"/>
    <p:sldId id="265" r:id="rId5"/>
    <p:sldId id="263" r:id="rId6"/>
    <p:sldId id="262" r:id="rId7"/>
    <p:sldId id="258" r:id="rId8"/>
    <p:sldId id="261" r:id="rId9"/>
    <p:sldId id="260" r:id="rId10"/>
    <p:sldId id="25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660"/>
  </p:normalViewPr>
  <p:slideViewPr>
    <p:cSldViewPr snapToGrid="0">
      <p:cViewPr varScale="1">
        <p:scale>
          <a:sx n="90" d="100"/>
          <a:sy n="90" d="100"/>
        </p:scale>
        <p:origin x="108" y="9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Komunikační dovednosti veterinárního lékaře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MVDr. Jana Jozefová, Ph.D.</a:t>
            </a:r>
          </a:p>
        </p:txBody>
      </p:sp>
    </p:spTree>
    <p:extLst>
      <p:ext uri="{BB962C8B-B14F-4D97-AF65-F5344CB8AC3E}">
        <p14:creationId xmlns:p14="http://schemas.microsoft.com/office/powerpoint/2010/main" val="446475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Pomluva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b="1" dirty="0"/>
              <a:t>Zákon </a:t>
            </a:r>
            <a:r>
              <a:rPr lang="es-ES" b="1" dirty="0"/>
              <a:t>č. 40/2009 Sb. (zákon), trestní zákon</a:t>
            </a:r>
            <a:r>
              <a:rPr lang="cs-CZ" b="1" dirty="0"/>
              <a:t>; § 184</a:t>
            </a:r>
          </a:p>
          <a:p>
            <a:pPr fontAlgn="base"/>
            <a:r>
              <a:rPr lang="cs-CZ" b="1" dirty="0"/>
              <a:t>Pomluva</a:t>
            </a:r>
          </a:p>
          <a:p>
            <a:pPr lvl="1" fontAlgn="base"/>
            <a:r>
              <a:rPr lang="cs-CZ" i="1" dirty="0"/>
              <a:t>(1)</a:t>
            </a:r>
            <a:r>
              <a:rPr lang="cs-CZ" dirty="0"/>
              <a:t> Kdo o jiném sdělí nepravdivý údaj, který je způsobilý značnou měrou ohrozit jeho vážnost u spoluobčanů, zejména poškodit jej v zaměstnání, narušit jeho rodinné vztahy nebo způsobit mu jinou vážnou újmu, bude potrestán odnětím svobody až na jeden rok.</a:t>
            </a:r>
          </a:p>
          <a:p>
            <a:pPr lvl="1" fontAlgn="base"/>
            <a:r>
              <a:rPr lang="cs-CZ" i="1" dirty="0"/>
              <a:t>(2)</a:t>
            </a:r>
            <a:r>
              <a:rPr lang="cs-CZ" dirty="0"/>
              <a:t> Odnětím svobody až na dvě léta nebo zákazem činnosti bude pachatel potrestán, spáchá-li čin uvedený v odstavci 1 tiskem, filmem, rozhlasem, televizí, veřejně přístupnou počítačovou sítí nebo jiným obdobně účinným způsobem.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1846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320" y="654057"/>
            <a:ext cx="3505200" cy="5217968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7" y="1409787"/>
            <a:ext cx="3830320" cy="551938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5520" y="3264"/>
            <a:ext cx="4856480" cy="6925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481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Komunikace</a:t>
            </a:r>
            <a:br>
              <a:rPr lang="cs-CZ" dirty="0"/>
            </a:br>
            <a:r>
              <a:rPr lang="cs-CZ" sz="2000" dirty="0"/>
              <a:t>(z lat. </a:t>
            </a:r>
            <a:r>
              <a:rPr lang="cs-CZ" sz="2000" i="1" dirty="0" err="1"/>
              <a:t>communis</a:t>
            </a:r>
            <a:r>
              <a:rPr lang="cs-CZ" sz="2000" dirty="0"/>
              <a:t>=společně; z lat. </a:t>
            </a:r>
            <a:r>
              <a:rPr lang="cs-CZ" sz="2000" i="1" dirty="0" err="1"/>
              <a:t>communication</a:t>
            </a:r>
            <a:r>
              <a:rPr lang="cs-CZ" sz="2000" dirty="0"/>
              <a:t> = sdělení, sdílení)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232274"/>
          </a:xfrm>
        </p:spPr>
        <p:txBody>
          <a:bodyPr>
            <a:normAutofit/>
          </a:bodyPr>
          <a:lstStyle/>
          <a:p>
            <a:r>
              <a:rPr lang="cs-CZ" dirty="0"/>
              <a:t>proces propojování, sdílení a přenosu sdělení (např. </a:t>
            </a:r>
            <a:r>
              <a:rPr lang="cs-CZ" dirty="0" err="1"/>
              <a:t>dez</a:t>
            </a:r>
            <a:r>
              <a:rPr lang="cs-CZ" dirty="0"/>
              <a:t>/informací, myšlenek, mínění, postojů) s rozličným charakterem (např. příkaz, zákaz, upozornění)</a:t>
            </a:r>
          </a:p>
          <a:p>
            <a:r>
              <a:rPr lang="cs-CZ" dirty="0"/>
              <a:t>sdělení je předáváno formou symbolů (např. slov, pojmů, gest, obrázků a značek); klíčový nástroj komunikace; systém znaků = jazyk</a:t>
            </a:r>
          </a:p>
          <a:p>
            <a:r>
              <a:rPr lang="cs-CZ" dirty="0"/>
              <a:t>tvorba a aktualizace řádu, vnesení pocitu bezpečí a jistoty</a:t>
            </a:r>
          </a:p>
          <a:p>
            <a:r>
              <a:rPr lang="cs-CZ" dirty="0"/>
              <a:t>účelové ohýbání reality, přesvědčit druhé o výjimečnosti svých interpretací</a:t>
            </a:r>
          </a:p>
          <a:p>
            <a:r>
              <a:rPr lang="cs-CZ" dirty="0"/>
              <a:t>význam: umožňuje koordinaci lidského chování, je předpokladem kooperace, přesah prostoru a času – navyšování objemu vědění a porozumění</a:t>
            </a:r>
          </a:p>
          <a:p>
            <a:r>
              <a:rPr lang="cs-CZ" dirty="0"/>
              <a:t>typy:		tváří v tvář</a:t>
            </a:r>
          </a:p>
          <a:p>
            <a:pPr marL="1371600" lvl="3" indent="0">
              <a:buNone/>
            </a:pPr>
            <a:r>
              <a:rPr lang="cs-CZ" sz="1800" dirty="0"/>
              <a:t>komunikační a informační technologie</a:t>
            </a:r>
          </a:p>
          <a:p>
            <a:pPr marL="1371600" lvl="3" indent="0">
              <a:buNone/>
            </a:pPr>
            <a:r>
              <a:rPr lang="cs-CZ" sz="1800" dirty="0"/>
              <a:t>sociální sítě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371975" y="6204876"/>
            <a:ext cx="4543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bg1">
                    <a:lumMod val="75000"/>
                  </a:schemeClr>
                </a:solidFill>
              </a:rPr>
              <a:t>Musil, J.: Komunikace v informační společnosti</a:t>
            </a:r>
          </a:p>
          <a:p>
            <a:r>
              <a:rPr lang="cs-CZ" sz="1400" dirty="0">
                <a:solidFill>
                  <a:schemeClr val="bg1">
                    <a:lumMod val="75000"/>
                  </a:schemeClr>
                </a:solidFill>
              </a:rPr>
              <a:t>Urban, L. a kol.: Masová komunikace a veřejné mínění</a:t>
            </a:r>
          </a:p>
        </p:txBody>
      </p:sp>
    </p:spTree>
    <p:extLst>
      <p:ext uri="{BB962C8B-B14F-4D97-AF65-F5344CB8AC3E}">
        <p14:creationId xmlns:p14="http://schemas.microsoft.com/office/powerpoint/2010/main" val="2603655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0C94414-D0BA-4522-869C-8F859DA0C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pravidla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E7A9CE5-325A-4F65-908C-D6F70BC16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Vždy se oblékejte adekvátně</a:t>
            </a:r>
          </a:p>
          <a:p>
            <a:r>
              <a:rPr lang="cs-CZ" dirty="0"/>
              <a:t>Vždy přivítejte klienta</a:t>
            </a:r>
          </a:p>
          <a:p>
            <a:r>
              <a:rPr lang="cs-CZ" dirty="0"/>
              <a:t>Vždy se chovejte profesionálně</a:t>
            </a:r>
          </a:p>
          <a:p>
            <a:r>
              <a:rPr lang="cs-CZ" dirty="0"/>
              <a:t>Buďte vždy zdvořilí</a:t>
            </a:r>
          </a:p>
          <a:p>
            <a:r>
              <a:rPr lang="cs-CZ" dirty="0"/>
              <a:t>Vždy naslouchejte svým klientům</a:t>
            </a:r>
          </a:p>
          <a:p>
            <a:r>
              <a:rPr lang="cs-CZ" dirty="0"/>
              <a:t>Vždy vysvětlujte</a:t>
            </a:r>
          </a:p>
          <a:p>
            <a:r>
              <a:rPr lang="cs-CZ" dirty="0"/>
              <a:t>Vždy mějte pozitivní řeč těla</a:t>
            </a:r>
          </a:p>
          <a:p>
            <a:r>
              <a:rPr lang="cs-CZ" dirty="0"/>
              <a:t>Vždy zachovejte klid</a:t>
            </a:r>
          </a:p>
          <a:p>
            <a:r>
              <a:rPr lang="cs-CZ" dirty="0"/>
              <a:t>Vždy poděkujte a rozlučte se</a:t>
            </a:r>
          </a:p>
        </p:txBody>
      </p:sp>
    </p:spTree>
    <p:extLst>
      <p:ext uri="{BB962C8B-B14F-4D97-AF65-F5344CB8AC3E}">
        <p14:creationId xmlns:p14="http://schemas.microsoft.com/office/powerpoint/2010/main" val="1622286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6815"/>
          </a:xfrm>
        </p:spPr>
        <p:txBody>
          <a:bodyPr/>
          <a:lstStyle/>
          <a:p>
            <a:pPr algn="ctr"/>
            <a:r>
              <a:rPr lang="cs-CZ" dirty="0"/>
              <a:t>Komunikace v ordinaci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62299"/>
            <a:ext cx="8596668" cy="4279064"/>
          </a:xfrm>
        </p:spPr>
        <p:txBody>
          <a:bodyPr/>
          <a:lstStyle/>
          <a:p>
            <a:r>
              <a:rPr lang="cs-CZ" dirty="0"/>
              <a:t>první kontakt</a:t>
            </a:r>
          </a:p>
          <a:p>
            <a:pPr lvl="1"/>
            <a:r>
              <a:rPr lang="cs-CZ" dirty="0"/>
              <a:t>preventivní vyšetření</a:t>
            </a:r>
          </a:p>
          <a:p>
            <a:pPr lvl="1"/>
            <a:r>
              <a:rPr lang="cs-CZ" dirty="0"/>
              <a:t>zdravotní problém (méně závažný/závažný)</a:t>
            </a:r>
          </a:p>
          <a:p>
            <a:pPr lvl="1"/>
            <a:r>
              <a:rPr lang="cs-CZ" dirty="0"/>
              <a:t>vysvětlení finančních nákladů</a:t>
            </a:r>
          </a:p>
          <a:p>
            <a:r>
              <a:rPr lang="cs-CZ" dirty="0"/>
              <a:t>opakovaný kontakt</a:t>
            </a:r>
          </a:p>
          <a:p>
            <a:pPr lvl="1"/>
            <a:r>
              <a:rPr lang="cs-CZ" dirty="0"/>
              <a:t>informace o klientovi/pacientovi</a:t>
            </a:r>
          </a:p>
          <a:p>
            <a:pPr lvl="1"/>
            <a:r>
              <a:rPr lang="cs-CZ" dirty="0"/>
              <a:t>nadstandardní péče o stávajícího klienta </a:t>
            </a:r>
            <a:endParaRPr lang="en-US" dirty="0"/>
          </a:p>
          <a:p>
            <a:r>
              <a:rPr lang="cs-CZ" dirty="0"/>
              <a:t>poslední návštěva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892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53193"/>
          </a:xfrm>
        </p:spPr>
        <p:txBody>
          <a:bodyPr/>
          <a:lstStyle/>
          <a:p>
            <a:pPr algn="ctr"/>
            <a:r>
              <a:rPr lang="cs-CZ" dirty="0"/>
              <a:t>Komunikace po telefonu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první kontakt</a:t>
            </a:r>
          </a:p>
          <a:p>
            <a:pPr lvl="1"/>
            <a:r>
              <a:rPr lang="cs-CZ" dirty="0"/>
              <a:t>dotazy na cenu – představit poskytované služby</a:t>
            </a:r>
          </a:p>
          <a:p>
            <a:pPr lvl="1"/>
            <a:r>
              <a:rPr lang="cs-CZ" dirty="0"/>
              <a:t>pohotovostní hovory – přesvědčit klienta k návštěvě</a:t>
            </a:r>
          </a:p>
          <a:p>
            <a:pPr lvl="1"/>
            <a:r>
              <a:rPr lang="cs-CZ" dirty="0"/>
              <a:t>dotazy na ordinační hodiny/objednávky</a:t>
            </a:r>
          </a:p>
          <a:p>
            <a:r>
              <a:rPr lang="cs-CZ" dirty="0"/>
              <a:t>opakovaný kontakt</a:t>
            </a:r>
          </a:p>
          <a:p>
            <a:pPr lvl="1"/>
            <a:r>
              <a:rPr lang="cs-CZ" dirty="0"/>
              <a:t>informace o klientovi/pacientovi</a:t>
            </a:r>
          </a:p>
          <a:p>
            <a:pPr lvl="1"/>
            <a:r>
              <a:rPr lang="cs-CZ" dirty="0"/>
              <a:t>seznam hovorů na den</a:t>
            </a:r>
          </a:p>
          <a:p>
            <a:pPr lvl="1"/>
            <a:r>
              <a:rPr lang="cs-CZ" dirty="0"/>
              <a:t>pohotovostní hovory – rady po telefonu/návštěva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263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Ostatní cíle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sebepotvrzování</a:t>
            </a:r>
            <a:endParaRPr lang="cs-CZ" dirty="0"/>
          </a:p>
          <a:p>
            <a:r>
              <a:rPr lang="cs-CZ" dirty="0"/>
              <a:t>vzbuzení pozornosti/exhibicionistické zrcadlení se (zdegenerování a zvulgarizování této výrazové funkce)</a:t>
            </a:r>
          </a:p>
          <a:p>
            <a:r>
              <a:rPr lang="cs-CZ" dirty="0"/>
              <a:t>komunikace proto, aby osobu bylo slyšet bez podstatného sdělení</a:t>
            </a:r>
          </a:p>
          <a:p>
            <a:r>
              <a:rPr lang="cs-CZ" dirty="0"/>
              <a:t>vyplnění volného času/rozptýlení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371975" y="6204876"/>
            <a:ext cx="45436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bg1">
                    <a:lumMod val="75000"/>
                  </a:schemeClr>
                </a:solidFill>
              </a:rPr>
              <a:t>Urban, L. a kol.: Masová komunikace a veřejné mínění</a:t>
            </a:r>
          </a:p>
        </p:txBody>
      </p:sp>
    </p:spTree>
    <p:extLst>
      <p:ext uri="{BB962C8B-B14F-4D97-AF65-F5344CB8AC3E}">
        <p14:creationId xmlns:p14="http://schemas.microsoft.com/office/powerpoint/2010/main" val="2100673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Fámy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sdělení, které se týká aktuálních událostí, jemuž se má věřit a které se šíří od osoby k osobě zpravidla ústně; neobsahuje údaje, podle nichž by se dala posoudit jeho pravdivost </a:t>
            </a:r>
          </a:p>
          <a:p>
            <a:r>
              <a:rPr lang="cs-CZ" dirty="0"/>
              <a:t>pravdivé/nepravdivé; pozitivní/negativní; spontánní/záměrně vytvořené</a:t>
            </a:r>
          </a:p>
          <a:p>
            <a:r>
              <a:rPr lang="cs-CZ" dirty="0"/>
              <a:t>cíl: idealizovat/poškodit</a:t>
            </a:r>
          </a:p>
          <a:p>
            <a:r>
              <a:rPr lang="cs-CZ" dirty="0"/>
              <a:t>výsledkem je směs objektivně ověřitelné informace se subjektivním hodnocením, do něhož vstupují předsudky a emoční soudy</a:t>
            </a:r>
          </a:p>
          <a:p>
            <a:r>
              <a:rPr lang="cs-CZ" dirty="0"/>
              <a:t>podmínky: nedostatek informací, nedůvěra k informacím, situace ohrožení, monotónní život (absence stimulů, ze ztráty - důležitost)</a:t>
            </a:r>
          </a:p>
          <a:p>
            <a:r>
              <a:rPr lang="cs-CZ" dirty="0"/>
              <a:t>zánik: ztráta zájmu/ dementování většinou neúčinné</a:t>
            </a:r>
          </a:p>
          <a:p>
            <a:r>
              <a:rPr lang="cs-CZ" dirty="0"/>
              <a:t>jev nesnadno postižitelný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251893" y="6041362"/>
            <a:ext cx="4835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>
                <a:solidFill>
                  <a:schemeClr val="bg1">
                    <a:lumMod val="75000"/>
                  </a:schemeClr>
                </a:solidFill>
              </a:rPr>
              <a:t>Kapfner</a:t>
            </a:r>
            <a:r>
              <a:rPr lang="cs-CZ" sz="1400" dirty="0">
                <a:solidFill>
                  <a:schemeClr val="bg1">
                    <a:lumMod val="75000"/>
                  </a:schemeClr>
                </a:solidFill>
              </a:rPr>
              <a:t>, J.N.: Fáma-nejstarší medium světa</a:t>
            </a:r>
          </a:p>
          <a:p>
            <a:r>
              <a:rPr lang="cs-CZ" sz="1400" dirty="0">
                <a:solidFill>
                  <a:schemeClr val="bg1">
                    <a:lumMod val="75000"/>
                  </a:schemeClr>
                </a:solidFill>
              </a:rPr>
              <a:t>Reifová, I. A kol.: Slovník mediální komunikace</a:t>
            </a:r>
          </a:p>
        </p:txBody>
      </p:sp>
    </p:spTree>
    <p:extLst>
      <p:ext uri="{BB962C8B-B14F-4D97-AF65-F5344CB8AC3E}">
        <p14:creationId xmlns:p14="http://schemas.microsoft.com/office/powerpoint/2010/main" val="3773823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Ublížení na cti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Zákon č. 89/2012 Sb., občanský zákoník;</a:t>
            </a:r>
          </a:p>
          <a:p>
            <a:r>
              <a:rPr lang="pl-PL" b="1" dirty="0"/>
              <a:t> </a:t>
            </a:r>
            <a:r>
              <a:rPr lang="cs-CZ" b="1" dirty="0"/>
              <a:t>§ 81 (2)</a:t>
            </a:r>
            <a:r>
              <a:rPr lang="cs-CZ" dirty="0"/>
              <a:t> Ochrany požívají zejména život a důstojnost člověka, jeho zdraví a právo žít v příznivém životním prostředí, jeho vážnost, čest, soukromí a jeho projevy osobní povahy.</a:t>
            </a:r>
          </a:p>
          <a:p>
            <a:r>
              <a:rPr lang="cs-CZ" b="1" dirty="0"/>
              <a:t>§ 82 (1)</a:t>
            </a:r>
            <a:r>
              <a:rPr lang="cs-CZ" dirty="0"/>
              <a:t> Člověk, jehož osobnost byla dotčena, má právo domáhat se toho, aby bylo od neoprávněného zásahu upuštěno nebo aby byl odstraněn jeho následek.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110834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1288</TotalTime>
  <Words>422</Words>
  <Application>Microsoft Office PowerPoint</Application>
  <PresentationFormat>Širokoúhlá obrazovka</PresentationFormat>
  <Paragraphs>66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Faseta</vt:lpstr>
      <vt:lpstr>Komunikační dovednosti veterinárního lékaře</vt:lpstr>
      <vt:lpstr>Prezentace aplikace PowerPoint</vt:lpstr>
      <vt:lpstr>Komunikace (z lat. communis=společně; z lat. communication = sdělení, sdílení)</vt:lpstr>
      <vt:lpstr>Základní pravidla</vt:lpstr>
      <vt:lpstr>Komunikace v ordinaci</vt:lpstr>
      <vt:lpstr>Komunikace po telefonu</vt:lpstr>
      <vt:lpstr>Ostatní cíle komunikace</vt:lpstr>
      <vt:lpstr>Fámy</vt:lpstr>
      <vt:lpstr>Ublížení na cti</vt:lpstr>
      <vt:lpstr>Pomluva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Jozefová</dc:creator>
  <cp:lastModifiedBy>Zaba Zaba</cp:lastModifiedBy>
  <cp:revision>39</cp:revision>
  <dcterms:created xsi:type="dcterms:W3CDTF">2016-02-10T11:35:59Z</dcterms:created>
  <dcterms:modified xsi:type="dcterms:W3CDTF">2025-05-14T08:08:35Z</dcterms:modified>
</cp:coreProperties>
</file>