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1" r:id="rId8"/>
    <p:sldId id="262" r:id="rId9"/>
    <p:sldId id="263" r:id="rId10"/>
    <p:sldId id="260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FB239C-2DEF-4681-9816-8B5B02061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93C163-E889-4AEA-90E3-5A90E6CBB3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C6EEB8-8100-41CB-87D4-DD1EDE9FE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EFBC-B26E-4D5D-A177-1715D55266B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4F958F-7F3F-4FE4-8D34-52C747942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5F96FF-5E25-4930-A395-982C42AD1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C7D4-C4FB-4CD4-ADE3-F3203960C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1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8D55C2-3151-4855-ACE2-62F471623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D355075-A86E-4747-A216-CE419BF02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45F4CC-617A-44A7-9194-DF9CA288D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EFBC-B26E-4D5D-A177-1715D55266B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6EE220-9FC5-4A08-8C5F-0A19C049B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1A94F0-9A8F-461D-80CC-40FCD8253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C7D4-C4FB-4CD4-ADE3-F3203960C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70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6FAFE69-E8A6-4F88-86D3-EE879A67F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3465149-6FEF-4523-AFF1-57F09828C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64EC74-D35D-4FDE-8DD9-E697BA30A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EFBC-B26E-4D5D-A177-1715D55266B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2CABFF-A72E-425B-B83D-E1BACE8EA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7CBE9F-4C29-4F6C-B566-C53667254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C7D4-C4FB-4CD4-ADE3-F3203960C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8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C49E5E-86C0-4CA4-9AE5-A50DC4A7D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945A72-BB81-4FF3-8A53-1C7F45D19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169CED-2BBB-45D1-BFA0-AB7128EB7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EFBC-B26E-4D5D-A177-1715D55266B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5366EB-DD27-40C3-BAEF-DA48FCAA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B9C80F-2C8C-4DF9-A527-CC22AAA55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C7D4-C4FB-4CD4-ADE3-F3203960C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552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9AC6C-7CA6-4B78-9EB6-E97AF1260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BDC4D94-77AF-4270-8305-DC72F8729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FFB5DF-FAFE-4947-9709-2C436BD09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EFBC-B26E-4D5D-A177-1715D55266B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840557-BCCD-4BCE-8E82-F808BDAD0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192F22-14E8-48D9-9C51-62DEDA646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C7D4-C4FB-4CD4-ADE3-F3203960C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18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08BEA-68BE-4FA4-97B2-621B0733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2D82D1-0ECF-417E-96E5-7591D70EDE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CA179E7-FE06-4A34-AC56-044EA2F33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EAE7B7B-6439-4EA0-B893-9AC44C040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EFBC-B26E-4D5D-A177-1715D55266B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9AA4019-F3F5-4B31-9196-D9372AE7E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3EA646-9F90-490F-82AC-9951C3FEB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C7D4-C4FB-4CD4-ADE3-F3203960C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718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B60CE9-7314-4CDC-84F5-FB8234A96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C242EBA-CE4F-4558-ABB6-EEDBBB6FE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1A86BA0-3B00-4D78-9CBC-1E4DD8D0E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DD2D9C4-655A-4FB1-8B65-E17849AAC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DAE8C55-3BE6-481E-94D5-3917C47AC3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7033800-47DA-4EDD-B7ED-0B0E201EB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EFBC-B26E-4D5D-A177-1715D55266B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38075E6-DBA1-4B3C-99EA-74C908314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46A94D1-CF37-44DA-95ED-6208C8944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C7D4-C4FB-4CD4-ADE3-F3203960C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18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AA307-258A-4C32-A5F6-8AF81B05F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99AA7BE-2B97-44A9-BAC7-D2F0B1DC9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EFBC-B26E-4D5D-A177-1715D55266B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5882B12-5990-4DF4-BCA1-379051765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C22536-3BEF-4AAF-8F08-168E4A940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C7D4-C4FB-4CD4-ADE3-F3203960C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32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6699313-8252-4D38-B84E-1822FBC68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EFBC-B26E-4D5D-A177-1715D55266B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AD39600-058E-4109-AB07-280375613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03CA5E-93F0-4604-B6B4-6D36BBC7F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C7D4-C4FB-4CD4-ADE3-F3203960C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61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9511B8-CD31-43CE-9954-F74339EE1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FB9EBD-4413-45E5-8A1A-A585A29E0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A5363F4-9792-4F16-9F67-44E25CE9E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A8B527-5F46-42CE-B888-7239008B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EFBC-B26E-4D5D-A177-1715D55266B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81A1044-5FCF-4EA8-9E1C-127E8F78A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473BB2-0F87-4101-9D89-AF7E455B8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C7D4-C4FB-4CD4-ADE3-F3203960C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1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6C83D0-EB1C-4713-AD1E-2A2F3E430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9CC6C1-A56D-45CB-B6C8-7B9FEE317D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33D0E83-8E65-47A6-B74E-62F3FAA52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6A4A31-1D1B-4F78-8D10-F6D39646C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EFBC-B26E-4D5D-A177-1715D55266B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8AD9B2-1B0A-4315-A690-6FEE41B67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18BB53-B7D0-4908-BAF9-B1E70A88D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C7D4-C4FB-4CD4-ADE3-F3203960C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97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589FEE6-88CA-413D-B0AA-75CDF149E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A3BCE26-0786-4C32-BE8A-18D6FD171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5598F5-43C3-4DA5-B970-8DEEB886A6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7EFBC-B26E-4D5D-A177-1715D55266B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EEFCFD-BDE2-4A9A-922A-6937FEB0FF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D12687-8676-42C5-8A28-8C5549C400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1C7D4-C4FB-4CD4-ADE3-F3203960C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454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F0C277-77DA-40FB-A2D9-A176DF9D21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PŘÍKLADY K OPAKOVÁNÍ </a:t>
            </a:r>
          </a:p>
        </p:txBody>
      </p:sp>
      <p:pic>
        <p:nvPicPr>
          <p:cNvPr id="4" name="Obrázek 3" descr="Obsah obrázku grafický design, umění, kresba, Grafika&#10;&#10;Popis byl vytvořen automaticky">
            <a:extLst>
              <a:ext uri="{FF2B5EF4-FFF2-40B4-BE49-F238E27FC236}">
                <a16:creationId xmlns:a16="http://schemas.microsoft.com/office/drawing/2014/main" id="{153AA66E-73FC-6BF4-1AAD-40C15A0A68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6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221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8917B-830D-4DF0-8D35-AC9D973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/>
              <a:t>9. Zaměstnanec v pracovním poměru pobírá průměrnou hrubou měsíční mzdu ve výši 9 500 Kč. Jaká je jeho čistá měsíční mzda? Zaměstnanec nepodepsal formulář „Prohlášení“. 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BABE17-0621-452C-9071-A69017E3A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9500*0,15= </a:t>
            </a:r>
            <a:r>
              <a:rPr lang="cs-CZ" u="sng" dirty="0"/>
              <a:t>1425,- daňová záloha</a:t>
            </a:r>
          </a:p>
          <a:p>
            <a:r>
              <a:rPr lang="cs-CZ" dirty="0"/>
              <a:t>ČM=9500-1425-1102= </a:t>
            </a:r>
            <a:r>
              <a:rPr lang="cs-CZ" u="sng" dirty="0"/>
              <a:t>6973,- Kč</a:t>
            </a:r>
          </a:p>
          <a:p>
            <a:endParaRPr lang="cs-CZ" dirty="0"/>
          </a:p>
          <a:p>
            <a:r>
              <a:rPr lang="cs-CZ" dirty="0"/>
              <a:t>Pozor na ZP! Je potřeba provést dopočet doplatku do minimální mzdy!</a:t>
            </a:r>
          </a:p>
          <a:p>
            <a:r>
              <a:rPr lang="cs-CZ" dirty="0"/>
              <a:t>18900-9500= 9400*0,135= </a:t>
            </a:r>
            <a:r>
              <a:rPr lang="cs-CZ" u="sng" dirty="0"/>
              <a:t>1269 Kč</a:t>
            </a:r>
            <a:r>
              <a:rPr lang="cs-CZ" dirty="0"/>
              <a:t>, které zaměstnavatel také strhává zaměstnanci z jeho mzdy na ZP</a:t>
            </a:r>
          </a:p>
        </p:txBody>
      </p:sp>
    </p:spTree>
    <p:extLst>
      <p:ext uri="{BB962C8B-B14F-4D97-AF65-F5344CB8AC3E}">
        <p14:creationId xmlns:p14="http://schemas.microsoft.com/office/powerpoint/2010/main" val="250982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8917B-830D-4DF0-8D35-AC9D973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0412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/>
              <a:t>10. Zaměstnanec požádá svého zaměstnavatele o provedení ročního zúčtování dne 10. 1. 2020. Zaměstnavatel mu vyměřil roční daň z příjmu za 2023 ve výši 5 400 Kč. Sečetl mu měsíční zálohy na daň z příjmu a jejich suma za celý rok byla 28 000 Kč. Zaměstnanci byly v roce 2023 odečteny srážky ve výši 5 000 Kč. Měl zaměstnanec právo na vrácení přeplatku, a jestli ano, v jaké výši? 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BABE17-0621-452C-9071-A69017E3A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 5400</a:t>
            </a:r>
          </a:p>
          <a:p>
            <a:endParaRPr lang="cs-CZ" dirty="0"/>
          </a:p>
          <a:p>
            <a:r>
              <a:rPr lang="cs-CZ" dirty="0"/>
              <a:t>Zálohy 28000 Kč celkem, srážky 5000 Kč</a:t>
            </a:r>
          </a:p>
          <a:p>
            <a:r>
              <a:rPr lang="cs-CZ" dirty="0"/>
              <a:t>28000-5400=22600,- přeplatek na dani</a:t>
            </a:r>
          </a:p>
          <a:p>
            <a:r>
              <a:rPr lang="cs-CZ" u="sng" dirty="0"/>
              <a:t>přeplatek 27600,- Kč </a:t>
            </a:r>
            <a:r>
              <a:rPr lang="cs-CZ" dirty="0"/>
              <a:t>je vrácen zaměstnanci nejpozději ve výplatě za březen</a:t>
            </a:r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146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8917B-830D-4DF0-8D35-AC9D973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0412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/>
              <a:t>11. Zaměstnanec pracoval v lednu na dohodu o provedení práce a vydělal si za tento měsíc 9 900 Kč. Neuplatňuje si slevy na dani. Jaká byla jeho čistá mzda za tento měsíc? 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BABE17-0621-452C-9071-A69017E3A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DPP</a:t>
            </a:r>
          </a:p>
          <a:p>
            <a:r>
              <a:rPr lang="cs-CZ" dirty="0"/>
              <a:t>9900*0,15= </a:t>
            </a:r>
            <a:r>
              <a:rPr lang="cs-CZ" u="sng" dirty="0"/>
              <a:t>1485 Kč - srážka</a:t>
            </a:r>
          </a:p>
          <a:p>
            <a:r>
              <a:rPr lang="cs-CZ" dirty="0"/>
              <a:t>ČM= 9900-1485= </a:t>
            </a:r>
            <a:r>
              <a:rPr lang="cs-CZ" u="sng" dirty="0"/>
              <a:t>8415,- Kč</a:t>
            </a:r>
          </a:p>
        </p:txBody>
      </p:sp>
    </p:spTree>
    <p:extLst>
      <p:ext uri="{BB962C8B-B14F-4D97-AF65-F5344CB8AC3E}">
        <p14:creationId xmlns:p14="http://schemas.microsoft.com/office/powerpoint/2010/main" val="230622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8917B-830D-4DF0-8D35-AC9D973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0412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/>
              <a:t>12. OSVČ provozuje svoji činnost 3 roky. V prvním roce podnikání si zakoupil mrazicí box za 45.000 Kč. Na konci druhého roku odepisování tohoto majetku má zapsat do karty dlouhodobého majetku příslušnou odepisovanou částku. O jakou částku se jedná, když OSVČ odepisuje mrazící box zrychlenou metodou?</a:t>
            </a:r>
            <a:endParaRPr lang="cs-CZ" sz="20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531490D-B24E-411A-81D2-39D102E14F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736551"/>
              </p:ext>
            </p:extLst>
          </p:nvPr>
        </p:nvGraphicFramePr>
        <p:xfrm>
          <a:off x="2314832" y="2702011"/>
          <a:ext cx="5660768" cy="15361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2153">
                  <a:extLst>
                    <a:ext uri="{9D8B030D-6E8A-4147-A177-3AD203B41FA5}">
                      <a16:colId xmlns:a16="http://schemas.microsoft.com/office/drawing/2014/main" val="838589521"/>
                    </a:ext>
                  </a:extLst>
                </a:gridCol>
                <a:gridCol w="3458615">
                  <a:extLst>
                    <a:ext uri="{9D8B030D-6E8A-4147-A177-3AD203B41FA5}">
                      <a16:colId xmlns:a16="http://schemas.microsoft.com/office/drawing/2014/main" val="4135875415"/>
                    </a:ext>
                  </a:extLst>
                </a:gridCol>
              </a:tblGrid>
              <a:tr h="512057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roky odpisu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částka v Kč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2385922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1.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45000 / 5 = 9000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2168117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2.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45000-9000 x 2/ 6-1 = 14400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048169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859A250-B187-45A6-BBE3-3B7EB907D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67248" y="-498035"/>
            <a:ext cx="183592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Zrychlený odpis</a:t>
            </a:r>
            <a:endParaRPr kumimoji="0" lang="cs-CZ" altLang="cs-CZ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8917B-830D-4DF0-8D35-AC9D973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0412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/>
              <a:t>13. Na jaké náhrady za využití soukromého vozidla má právo zaměstnanec, který byl vyslán na služební cestu svým zaměstnavatelem? Zaměstnanec použil soukromé vozidlo a ujel 600 km. (Průměrná spotřeba pohonných hmot vozidla podle technického průkazu je 8 l/100 km, za benzín platil 28 Kč za litr)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BABE17-0621-452C-9071-A69017E3A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65" y="2048047"/>
            <a:ext cx="10515600" cy="4351338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8 l/100 km, tj. spotřeba 0,08 l/km. </a:t>
            </a:r>
          </a:p>
          <a:p>
            <a:r>
              <a:rPr lang="cs-CZ" dirty="0"/>
              <a:t>1l stojí 28 Kč, tj., spotřeba na 1 km = 0,08*28= 2,24 Kč/1 km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2,24+5,60 (základní náhrada na opotřebení vozidla)=7,84 Kč x 600 = 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u="sng" dirty="0"/>
              <a:t>4 704 Kč</a:t>
            </a:r>
          </a:p>
        </p:txBody>
      </p:sp>
    </p:spTree>
    <p:extLst>
      <p:ext uri="{BB962C8B-B14F-4D97-AF65-F5344CB8AC3E}">
        <p14:creationId xmlns:p14="http://schemas.microsoft.com/office/powerpoint/2010/main" val="410094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B89098-CD4B-4A73-A34C-D83C4029261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400" dirty="0"/>
              <a:t>1. Pořizovací cena RTG přístroje je 100 000 Kč. Tento dlouhodobý hmotný majetek byl nakoupen v roce 2014</a:t>
            </a:r>
            <a:r>
              <a:rPr lang="cs-CZ" sz="2400" b="1" dirty="0"/>
              <a:t>. Jaké by byly odepisované částky k 31.12. příslušného roku v případě použití rovnoměrného a zrychleného způsobu odpisu?</a:t>
            </a:r>
            <a:br>
              <a:rPr lang="cs-CZ" sz="2400" dirty="0"/>
            </a:br>
            <a:endParaRPr lang="cs-CZ" sz="24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03D95CD-096D-4BCD-AD61-1A579989F0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931846"/>
              </p:ext>
            </p:extLst>
          </p:nvPr>
        </p:nvGraphicFramePr>
        <p:xfrm>
          <a:off x="1028356" y="2407104"/>
          <a:ext cx="5313405" cy="26838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7022">
                  <a:extLst>
                    <a:ext uri="{9D8B030D-6E8A-4147-A177-3AD203B41FA5}">
                      <a16:colId xmlns:a16="http://schemas.microsoft.com/office/drawing/2014/main" val="598128305"/>
                    </a:ext>
                  </a:extLst>
                </a:gridCol>
                <a:gridCol w="3246383">
                  <a:extLst>
                    <a:ext uri="{9D8B030D-6E8A-4147-A177-3AD203B41FA5}">
                      <a16:colId xmlns:a16="http://schemas.microsoft.com/office/drawing/2014/main" val="1854856136"/>
                    </a:ext>
                  </a:extLst>
                </a:gridCol>
              </a:tblGrid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roky odpisu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částka v Kč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7674017"/>
                  </a:ext>
                </a:extLst>
              </a:tr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1.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100 000 x 0,11= 11 000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3077727"/>
                  </a:ext>
                </a:extLst>
              </a:tr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2.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100 000 x 0,2225 = 22 250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0629405"/>
                  </a:ext>
                </a:extLst>
              </a:tr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3.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22 250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1314841"/>
                  </a:ext>
                </a:extLst>
              </a:tr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4.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22 250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5962853"/>
                  </a:ext>
                </a:extLst>
              </a:tr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5.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22 250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973271"/>
                  </a:ext>
                </a:extLst>
              </a:tr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celkem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100 000 Kč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9480058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7D25D27D-06A3-4C5B-98BD-C31D8C91E0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100456"/>
              </p:ext>
            </p:extLst>
          </p:nvPr>
        </p:nvGraphicFramePr>
        <p:xfrm>
          <a:off x="6901935" y="2407103"/>
          <a:ext cx="4713416" cy="26838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3614">
                  <a:extLst>
                    <a:ext uri="{9D8B030D-6E8A-4147-A177-3AD203B41FA5}">
                      <a16:colId xmlns:a16="http://schemas.microsoft.com/office/drawing/2014/main" val="2144264888"/>
                    </a:ext>
                  </a:extLst>
                </a:gridCol>
                <a:gridCol w="2879802">
                  <a:extLst>
                    <a:ext uri="{9D8B030D-6E8A-4147-A177-3AD203B41FA5}">
                      <a16:colId xmlns:a16="http://schemas.microsoft.com/office/drawing/2014/main" val="571780430"/>
                    </a:ext>
                  </a:extLst>
                </a:gridCol>
              </a:tblGrid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roky odpisu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částka v Kč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2292402"/>
                  </a:ext>
                </a:extLst>
              </a:tr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1.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100 000 / 5 = 20 000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154141"/>
                  </a:ext>
                </a:extLst>
              </a:tr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2.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80 000 x 2/ 6-1 = 32 000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4724442"/>
                  </a:ext>
                </a:extLst>
              </a:tr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3.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48 000 x 2 / 6-2 = 24 000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3035786"/>
                  </a:ext>
                </a:extLst>
              </a:tr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4.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24 000 x 2 / 6-3 = 16 000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9149625"/>
                  </a:ext>
                </a:extLst>
              </a:tr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5.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8 000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2240947"/>
                  </a:ext>
                </a:extLst>
              </a:tr>
              <a:tr h="383411"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celkem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100 000 Kč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7952721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7907A78B-4D64-4011-A3AC-380D659B3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5362" y="-13510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Rovnoměrný odpis</a:t>
            </a:r>
            <a:endParaRPr kumimoji="0" lang="cs-CZ" altLang="cs-CZ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Zrychlený odpis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00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8917B-830D-4DF0-8D35-AC9D973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/>
              <a:t>2. Zjistěte čistou měsíční mzdu zaměstnance</a:t>
            </a:r>
            <a:r>
              <a:rPr lang="cs-CZ" sz="2000" dirty="0"/>
              <a:t>, jehož manželka je na mateřské dovolené se dvěma dětmi. Manžel má hrubou měsíční mzdu 22.500 Kč a u stejného zaměstnavatele má další pracovní úvazek, kde je odměňován 4.000 Kč měsíčně. Zaměstnanec u svého zaměstnavatele podepsal „Prohlášení“.  Jaká je jeho čistá mzda?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BABE17-0621-452C-9071-A69017E3A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22 500+4 000=26 500*0,15=3 975—2 570= 1 405,-</a:t>
            </a:r>
          </a:p>
          <a:p>
            <a:r>
              <a:rPr lang="cs-CZ" dirty="0"/>
              <a:t>1 405-1 267-1 860=-1 722</a:t>
            </a:r>
          </a:p>
          <a:p>
            <a:r>
              <a:rPr lang="cs-CZ" dirty="0"/>
              <a:t>NULOVÁ DAŇ, BONUS </a:t>
            </a:r>
            <a:r>
              <a:rPr lang="cs-CZ" u="sng" dirty="0"/>
              <a:t>+ 1 722 Kč</a:t>
            </a:r>
          </a:p>
          <a:p>
            <a:endParaRPr lang="cs-CZ" dirty="0"/>
          </a:p>
          <a:p>
            <a:r>
              <a:rPr lang="cs-CZ" dirty="0"/>
              <a:t>ČM= 26 500+1 722-3074=</a:t>
            </a:r>
            <a:r>
              <a:rPr lang="cs-CZ" u="sng" dirty="0"/>
              <a:t>25 148 Kč</a:t>
            </a:r>
          </a:p>
        </p:txBody>
      </p:sp>
    </p:spTree>
    <p:extLst>
      <p:ext uri="{BB962C8B-B14F-4D97-AF65-F5344CB8AC3E}">
        <p14:creationId xmlns:p14="http://schemas.microsoft.com/office/powerpoint/2010/main" val="272510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8917B-830D-4DF0-8D35-AC9D973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/>
              <a:t>3. Zaměstnanec má v pracovním poměru hrubý měsíční příjem 28.500 Kč. Má další pracovně právní úvazek u jiného zaměstnavatele, kde si vydělá 5.100 Kč hrubého měsíčně. Kolik mu zaměstnavatelé strhávají na zdravotní a sociální pojištění a daň z příjmu? Zaměstnanec u svého prvního zaměstnavatele podepsal formulář „Prohlášení“. 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BABE17-0621-452C-9071-A69017E3A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28500*0,15=4 275-2570= </a:t>
            </a:r>
            <a:r>
              <a:rPr lang="cs-CZ" u="sng" dirty="0"/>
              <a:t>1705,- Kč </a:t>
            </a:r>
            <a:r>
              <a:rPr lang="cs-CZ" dirty="0"/>
              <a:t>- záloha na daň z příjmu</a:t>
            </a:r>
          </a:p>
          <a:p>
            <a:r>
              <a:rPr lang="cs-CZ" dirty="0"/>
              <a:t>ZP= 25800*0,045= </a:t>
            </a:r>
            <a:r>
              <a:rPr lang="cs-CZ" u="sng" dirty="0"/>
              <a:t>1 283,- Kč</a:t>
            </a:r>
          </a:p>
          <a:p>
            <a:r>
              <a:rPr lang="cs-CZ" dirty="0"/>
              <a:t>SP=28 500*0,071= </a:t>
            </a:r>
            <a:r>
              <a:rPr lang="cs-CZ" u="sng" dirty="0"/>
              <a:t>2024,- Kč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5100*0,15= </a:t>
            </a:r>
            <a:r>
              <a:rPr lang="cs-CZ" u="sng" dirty="0"/>
              <a:t>765,- Kč </a:t>
            </a:r>
            <a:r>
              <a:rPr lang="cs-CZ" dirty="0"/>
              <a:t>- záloha na daň z příjmu</a:t>
            </a:r>
          </a:p>
          <a:p>
            <a:r>
              <a:rPr lang="cs-CZ" dirty="0"/>
              <a:t>ZP= 5100*0,045= </a:t>
            </a:r>
            <a:r>
              <a:rPr lang="cs-CZ" u="sng" dirty="0"/>
              <a:t>230,- Kč</a:t>
            </a:r>
          </a:p>
          <a:p>
            <a:r>
              <a:rPr lang="cs-CZ" dirty="0"/>
              <a:t>SP=5100*0,071= </a:t>
            </a:r>
            <a:r>
              <a:rPr lang="cs-CZ" u="sng" dirty="0"/>
              <a:t>363,- Kč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736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8917B-830D-4DF0-8D35-AC9D973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/>
              <a:t>4. Jaký čistý příjem má zaměstnanec, jehož hrubá měsíční mzda je 35.000 Kč? Je ženatý a má 1 dítě. Žena je částečně invalidní a je v domácnosti (bez zdroje příjmů). Zaměstnanec u svého zaměstnavatele podepsal „Prohlášení“. 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BABE17-0621-452C-9071-A69017E3A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35000*0,15=5250-2570=2680-1267=1413,- záloha na daň z příjmu</a:t>
            </a:r>
          </a:p>
          <a:p>
            <a:r>
              <a:rPr lang="cs-CZ" dirty="0"/>
              <a:t>ČM=35000-1413-4060= </a:t>
            </a:r>
            <a:r>
              <a:rPr lang="cs-CZ" u="sng" dirty="0"/>
              <a:t>29737,- Kč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275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8917B-830D-4DF0-8D35-AC9D973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/>
              <a:t>5. Jaký je čistý příjem rodiny? Manžel má hrubou mzdu 16.000 Kč a manželka 8.300 Kč měsíčně. Mají 2 nezletilé děti, které studují na střední škole. (Oba manželé si u svého zaměstnavatele podepsali „Prohlášení“ a slevu na nezaopatřené dítě si uplatňuje manžel). 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BABE17-0621-452C-9071-A69017E3A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16000*0,15=2400-2570=-170-1267-1860</a:t>
            </a:r>
            <a:r>
              <a:rPr lang="cs-CZ" u="sng" dirty="0"/>
              <a:t>=-3297 daňová záloha</a:t>
            </a:r>
            <a:endParaRPr lang="cs-CZ" dirty="0"/>
          </a:p>
          <a:p>
            <a:r>
              <a:rPr lang="cs-CZ" dirty="0"/>
              <a:t>= </a:t>
            </a:r>
            <a:r>
              <a:rPr lang="cs-CZ" u="sng" dirty="0"/>
              <a:t>Bonus 3297 Kč</a:t>
            </a:r>
          </a:p>
          <a:p>
            <a:r>
              <a:rPr lang="cs-CZ" dirty="0"/>
              <a:t>ČM=16000+3297-1856= </a:t>
            </a:r>
            <a:r>
              <a:rPr lang="cs-CZ" u="sng" dirty="0"/>
              <a:t>17441 Kč</a:t>
            </a:r>
          </a:p>
          <a:p>
            <a:endParaRPr lang="cs-CZ" dirty="0"/>
          </a:p>
          <a:p>
            <a:r>
              <a:rPr lang="cs-CZ" dirty="0"/>
              <a:t>8300*0,15=1245-2570=-1325= </a:t>
            </a:r>
            <a:r>
              <a:rPr lang="cs-CZ" u="sng" dirty="0"/>
              <a:t>0 Kč daňová záloha</a:t>
            </a:r>
          </a:p>
          <a:p>
            <a:r>
              <a:rPr lang="cs-CZ" dirty="0"/>
              <a:t>8300-0-963= </a:t>
            </a:r>
            <a:r>
              <a:rPr lang="cs-CZ" u="sng" dirty="0"/>
              <a:t>7337,- Kč</a:t>
            </a:r>
          </a:p>
        </p:txBody>
      </p:sp>
    </p:spTree>
    <p:extLst>
      <p:ext uri="{BB962C8B-B14F-4D97-AF65-F5344CB8AC3E}">
        <p14:creationId xmlns:p14="http://schemas.microsoft.com/office/powerpoint/2010/main" val="44923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8917B-830D-4DF0-8D35-AC9D973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/>
              <a:t>6. Student si sjednal práci na dohodu o provedení práce a podepsal formulář „Prohlášení“. Za měsíc září dostal hrubou mzdu 5.000 Kč. Jaká byla jeho čistá mzda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BABE17-0621-452C-9071-A69017E3A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DPP - 5000*0,15=750-2570= nulová daňová záloha</a:t>
            </a:r>
          </a:p>
          <a:p>
            <a:r>
              <a:rPr lang="cs-CZ" u="sng" dirty="0"/>
              <a:t>ČM= 5000,- Kč, pojištění se nestrhává do 10000 Kč</a:t>
            </a:r>
          </a:p>
        </p:txBody>
      </p:sp>
    </p:spTree>
    <p:extLst>
      <p:ext uri="{BB962C8B-B14F-4D97-AF65-F5344CB8AC3E}">
        <p14:creationId xmlns:p14="http://schemas.microsoft.com/office/powerpoint/2010/main" val="148831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8917B-830D-4DF0-8D35-AC9D973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/>
              <a:t>7. Student pracuje na dohodu o pracovní činnosti. Jeho hrubá měsíční mzda je 7.000 Kč. Jaké pojištění a zálohu mu zaměstnavatel sráží ze mzdy? (Student podepsal v termínu „Prohlášení“ u svého zaměstnavatele). 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BABE17-0621-452C-9071-A69017E3A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DPČ=7000*0,15=1050-2570= </a:t>
            </a:r>
            <a:r>
              <a:rPr lang="cs-CZ" u="sng" dirty="0"/>
              <a:t>- 1520= nulová daňová záloha</a:t>
            </a:r>
          </a:p>
          <a:p>
            <a:r>
              <a:rPr lang="cs-CZ" dirty="0"/>
              <a:t>SZP=11,6 % z 7000= </a:t>
            </a:r>
            <a:r>
              <a:rPr lang="cs-CZ" u="sng" dirty="0"/>
              <a:t>812 Kč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30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8917B-830D-4DF0-8D35-AC9D973799A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000" b="1" dirty="0"/>
              <a:t>8. Pan Hodný má tři nezaopatřené děti, na které si u svého zaměstnavatele uplatňuje slevy. Se svým zaměstnavatelem uzavřel pracovní smlouvu na jeden rok s měsíční hrubou mzdou 19.000 Kč. (Zaměstnanec podepsal „Prohlášení“ u svého zaměstnavatele). </a:t>
            </a:r>
            <a:endParaRPr lang="cs-CZ" sz="2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BABE17-0621-452C-9071-A69017E3A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19000*0,15=2850-2570-1267-1860-2320= </a:t>
            </a:r>
            <a:r>
              <a:rPr lang="cs-CZ" u="sng" dirty="0"/>
              <a:t>-5167,- Kč, bonus</a:t>
            </a:r>
          </a:p>
          <a:p>
            <a:r>
              <a:rPr lang="cs-CZ" dirty="0"/>
              <a:t>ČM=19000+5167-2204= </a:t>
            </a:r>
            <a:r>
              <a:rPr lang="cs-CZ" u="sng" dirty="0"/>
              <a:t>21963,- Kč</a:t>
            </a:r>
          </a:p>
        </p:txBody>
      </p:sp>
    </p:spTree>
    <p:extLst>
      <p:ext uri="{BB962C8B-B14F-4D97-AF65-F5344CB8AC3E}">
        <p14:creationId xmlns:p14="http://schemas.microsoft.com/office/powerpoint/2010/main" val="383317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53cf675-2ce7-4367-b46a-d622532ca7c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1944CA9A66C4499E85B2FC36EEEA83" ma:contentTypeVersion="17" ma:contentTypeDescription="Vytvoří nový dokument" ma:contentTypeScope="" ma:versionID="429c11f28f3ec435a3cf4cc64fd08786">
  <xsd:schema xmlns:xsd="http://www.w3.org/2001/XMLSchema" xmlns:xs="http://www.w3.org/2001/XMLSchema" xmlns:p="http://schemas.microsoft.com/office/2006/metadata/properties" xmlns:ns3="d53cf675-2ce7-4367-b46a-d622532ca7c9" xmlns:ns4="3359b853-c1f5-417e-94ff-b74166d66179" targetNamespace="http://schemas.microsoft.com/office/2006/metadata/properties" ma:root="true" ma:fieldsID="f58d85cbcf371b930ccd1415d5b2e449" ns3:_="" ns4:_="">
    <xsd:import namespace="d53cf675-2ce7-4367-b46a-d622532ca7c9"/>
    <xsd:import namespace="3359b853-c1f5-417e-94ff-b74166d661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LengthInSecond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cf675-2ce7-4367-b46a-d622532ca7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59b853-c1f5-417e-94ff-b74166d6617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43D56B-4A07-4710-B99E-FDA9FBBAC3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9D26B6-96B1-4916-BDC3-D16C40E66099}">
  <ds:schemaRefs>
    <ds:schemaRef ds:uri="http://schemas.microsoft.com/office/2006/documentManagement/types"/>
    <ds:schemaRef ds:uri="http://schemas.microsoft.com/office/infopath/2007/PartnerControls"/>
    <ds:schemaRef ds:uri="d53cf675-2ce7-4367-b46a-d622532ca7c9"/>
    <ds:schemaRef ds:uri="http://purl.org/dc/dcmitype/"/>
    <ds:schemaRef ds:uri="http://purl.org/dc/terms/"/>
    <ds:schemaRef ds:uri="http://purl.org/dc/elements/1.1/"/>
    <ds:schemaRef ds:uri="3359b853-c1f5-417e-94ff-b74166d66179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0A26E7F-B386-4137-A64D-EA4C144482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3cf675-2ce7-4367-b46a-d622532ca7c9"/>
    <ds:schemaRef ds:uri="3359b853-c1f5-417e-94ff-b74166d661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1054</Words>
  <Application>Microsoft Office PowerPoint</Application>
  <PresentationFormat>Širokoúhlá obrazovka</PresentationFormat>
  <Paragraphs>109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Motiv Office</vt:lpstr>
      <vt:lpstr>PŘÍKLADY K OPAKOVÁNÍ </vt:lpstr>
      <vt:lpstr>1. Pořizovací cena RTG přístroje je 100 000 Kč. Tento dlouhodobý hmotný majetek byl nakoupen v roce 2014. Jaké by byly odepisované částky k 31.12. příslušného roku v případě použití rovnoměrného a zrychleného způsobu odpisu? </vt:lpstr>
      <vt:lpstr>2. Zjistěte čistou měsíční mzdu zaměstnance, jehož manželka je na mateřské dovolené se dvěma dětmi. Manžel má hrubou měsíční mzdu 22.500 Kč a u stejného zaměstnavatele má další pracovní úvazek, kde je odměňován 4.000 Kč měsíčně. Zaměstnanec u svého zaměstnavatele podepsal „Prohlášení“.  Jaká je jeho čistá mzda? </vt:lpstr>
      <vt:lpstr>3. Zaměstnanec má v pracovním poměru hrubý měsíční příjem 28.500 Kč. Má další pracovně právní úvazek u jiného zaměstnavatele, kde si vydělá 5.100 Kč hrubého měsíčně. Kolik mu zaměstnavatelé strhávají na zdravotní a sociální pojištění a daň z příjmu? Zaměstnanec u svého prvního zaměstnavatele podepsal formulář „Prohlášení“. </vt:lpstr>
      <vt:lpstr>4. Jaký čistý příjem má zaměstnanec, jehož hrubá měsíční mzda je 35.000 Kč? Je ženatý a má 1 dítě. Žena je částečně invalidní a je v domácnosti (bez zdroje příjmů). Zaměstnanec u svého zaměstnavatele podepsal „Prohlášení“. </vt:lpstr>
      <vt:lpstr>5. Jaký je čistý příjem rodiny? Manžel má hrubou mzdu 16.000 Kč a manželka 8.300 Kč měsíčně. Mají 2 nezletilé děti, které studují na střední škole. (Oba manželé si u svého zaměstnavatele podepsali „Prohlášení“ a slevu na nezaopatřené dítě si uplatňuje manžel). </vt:lpstr>
      <vt:lpstr>6. Student si sjednal práci na dohodu o provedení práce a podepsal formulář „Prohlášení“. Za měsíc září dostal hrubou mzdu 5.000 Kč. Jaká byla jeho čistá mzda</vt:lpstr>
      <vt:lpstr>7. Student pracuje na dohodu o pracovní činnosti. Jeho hrubá měsíční mzda je 7.000 Kč. Jaké pojištění a zálohu mu zaměstnavatel sráží ze mzdy? (Student podepsal v termínu „Prohlášení“ u svého zaměstnavatele). </vt:lpstr>
      <vt:lpstr>8. Pan Hodný má tři nezaopatřené děti, na které si u svého zaměstnavatele uplatňuje slevy. Se svým zaměstnavatelem uzavřel pracovní smlouvu na jeden rok s měsíční hrubou mzdou 19.000 Kč. (Zaměstnanec podepsal „Prohlášení“ u svého zaměstnavatele). </vt:lpstr>
      <vt:lpstr>9. Zaměstnanec v pracovním poměru pobírá průměrnou hrubou měsíční mzdu ve výši 9 500 Kč. Jaká je jeho čistá měsíční mzda? Zaměstnanec nepodepsal formulář „Prohlášení“. </vt:lpstr>
      <vt:lpstr>10. Zaměstnanec požádá svého zaměstnavatele o provedení ročního zúčtování dne 10. 1. 2020. Zaměstnavatel mu vyměřil roční daň z příjmu za 2023 ve výši 5 400 Kč. Sečetl mu měsíční zálohy na daň z příjmu a jejich suma za celý rok byla 28 000 Kč. Zaměstnanci byly v roce 2023 odečteny srážky ve výši 5 000 Kč. Měl zaměstnanec právo na vrácení přeplatku, a jestli ano, v jaké výši? </vt:lpstr>
      <vt:lpstr>11. Zaměstnanec pracoval v lednu na dohodu o provedení práce a vydělal si za tento měsíc 9 900 Kč. Neuplatňuje si slevy na dani. Jaká byla jeho čistá mzda za tento měsíc? </vt:lpstr>
      <vt:lpstr>12. OSVČ provozuje svoji činnost 3 roky. V prvním roce podnikání si zakoupil mrazicí box za 45.000 Kč. Na konci druhého roku odepisování tohoto majetku má zapsat do karty dlouhodobého majetku příslušnou odepisovanou částku. O jakou částku se jedná, když OSVČ odepisuje mrazící box zrychlenou metodou?</vt:lpstr>
      <vt:lpstr>13. Na jaké náhrady za využití soukromého vozidla má právo zaměstnanec, který byl vyslán na služební cestu svým zaměstnavatelem? Zaměstnanec použil soukromé vozidlo a ujel 600 km. (Průměrná spotřeba pohonných hmot vozidla podle technického průkazu je 8 l/100 km, za benzín platil 28 Kč za litr)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OPAKOVACÍ PŘÍKLADY</dc:title>
  <dc:creator>Kamila Novotná Kružíková</dc:creator>
  <cp:lastModifiedBy>Vladimíra Pištěková</cp:lastModifiedBy>
  <cp:revision>10</cp:revision>
  <dcterms:created xsi:type="dcterms:W3CDTF">2023-11-07T13:16:11Z</dcterms:created>
  <dcterms:modified xsi:type="dcterms:W3CDTF">2024-04-16T08:14:37Z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0x010100881944CA9A66C4499E85B2FC36EEEA83</vt:lpwstr>
  </property>
</Properties>
</file>