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53"/>
  </p:notesMasterIdLst>
  <p:sldIdLst>
    <p:sldId id="256" r:id="rId2"/>
    <p:sldId id="259" r:id="rId3"/>
    <p:sldId id="273" r:id="rId4"/>
    <p:sldId id="261" r:id="rId5"/>
    <p:sldId id="263" r:id="rId6"/>
    <p:sldId id="262" r:id="rId7"/>
    <p:sldId id="260" r:id="rId8"/>
    <p:sldId id="265" r:id="rId9"/>
    <p:sldId id="274" r:id="rId10"/>
    <p:sldId id="287" r:id="rId11"/>
    <p:sldId id="275" r:id="rId12"/>
    <p:sldId id="290" r:id="rId13"/>
    <p:sldId id="319" r:id="rId14"/>
    <p:sldId id="292" r:id="rId15"/>
    <p:sldId id="317" r:id="rId16"/>
    <p:sldId id="318" r:id="rId17"/>
    <p:sldId id="320" r:id="rId18"/>
    <p:sldId id="291" r:id="rId19"/>
    <p:sldId id="264" r:id="rId20"/>
    <p:sldId id="310" r:id="rId21"/>
    <p:sldId id="311" r:id="rId22"/>
    <p:sldId id="312" r:id="rId23"/>
    <p:sldId id="314" r:id="rId24"/>
    <p:sldId id="268" r:id="rId25"/>
    <p:sldId id="295" r:id="rId26"/>
    <p:sldId id="303" r:id="rId27"/>
    <p:sldId id="316" r:id="rId28"/>
    <p:sldId id="315" r:id="rId29"/>
    <p:sldId id="293" r:id="rId30"/>
    <p:sldId id="270" r:id="rId31"/>
    <p:sldId id="271" r:id="rId32"/>
    <p:sldId id="276" r:id="rId33"/>
    <p:sldId id="277" r:id="rId34"/>
    <p:sldId id="278" r:id="rId35"/>
    <p:sldId id="279" r:id="rId36"/>
    <p:sldId id="280" r:id="rId37"/>
    <p:sldId id="294" r:id="rId38"/>
    <p:sldId id="281" r:id="rId39"/>
    <p:sldId id="282" r:id="rId40"/>
    <p:sldId id="296" r:id="rId41"/>
    <p:sldId id="298" r:id="rId42"/>
    <p:sldId id="321" r:id="rId43"/>
    <p:sldId id="283" r:id="rId44"/>
    <p:sldId id="299" r:id="rId45"/>
    <p:sldId id="307" r:id="rId46"/>
    <p:sldId id="284" r:id="rId47"/>
    <p:sldId id="285" r:id="rId48"/>
    <p:sldId id="309" r:id="rId49"/>
    <p:sldId id="267" r:id="rId50"/>
    <p:sldId id="272" r:id="rId51"/>
    <p:sldId id="300" r:id="rId5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074" autoAdjust="0"/>
  </p:normalViewPr>
  <p:slideViewPr>
    <p:cSldViewPr snapToGrid="0">
      <p:cViewPr varScale="1">
        <p:scale>
          <a:sx n="90" d="100"/>
          <a:sy n="90" d="100"/>
        </p:scale>
        <p:origin x="13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116CE-E7F0-43C6-9894-1DFCAE8A3610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AA9E2-A173-4128-B87C-C260F46BA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795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AA9E2-A173-4128-B87C-C260F46BA9E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120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AA9E2-A173-4128-B87C-C260F46BA9E7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458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klíšťatům, komárům, ovádům, střečkům a muchničkám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Vyšetření trusu zahrnuje sebrání 2-3 čerstvých bobků od koně, který má být vyšetřen a jejich odeslání do veterinární laboratoře. Výsledky jsou uvedené jako počet vajíček v 1 g trusu. Méně jak 200 vajíček ukazuje na mírnou invazi. Více jak 200 vajíček je indikací k okamžitému odčervení koně. U koní s 500-1000 vajíčky předpokládáme, že interval mezi odčervením je příliš dlouhý.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AA9E2-A173-4128-B87C-C260F46BA9E7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628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AA9E2-A173-4128-B87C-C260F46BA9E7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917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AA9E2-A173-4128-B87C-C260F46BA9E7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332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Donco.cz, levandulová.cz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AA9E2-A173-4128-B87C-C260F46BA9E7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191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AA9E2-A173-4128-B87C-C260F46BA9E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3477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Mezidruhové</a:t>
            </a:r>
            <a:r>
              <a:rPr lang="cs-CZ" baseline="0" dirty="0" smtClean="0"/>
              <a:t> křížení počet chromozomů neplodní </a:t>
            </a:r>
          </a:p>
          <a:p>
            <a:r>
              <a:rPr lang="cs-CZ" baseline="0" dirty="0" smtClean="0"/>
              <a:t>Osel 62, kůň 64</a:t>
            </a:r>
          </a:p>
          <a:p>
            <a:r>
              <a:rPr lang="cs-CZ" baseline="0" dirty="0" smtClean="0"/>
              <a:t>Kříženci 63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AA9E2-A173-4128-B87C-C260F46BA9E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992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AA9E2-A173-4128-B87C-C260F46BA9E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552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AA9E2-A173-4128-B87C-C260F46BA9E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5521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poško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AA9E2-A173-4128-B87C-C260F46BA9E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27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AA9E2-A173-4128-B87C-C260F46BA9E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543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AA9E2-A173-4128-B87C-C260F46BA9E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000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AA9E2-A173-4128-B87C-C260F46BA9E7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0519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1B2A-06E7-4494-AEBE-5A769B5919C6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D47D-0809-4A15-B4E5-EA0C60632E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299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1B2A-06E7-4494-AEBE-5A769B5919C6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D47D-0809-4A15-B4E5-EA0C60632E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10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1B2A-06E7-4494-AEBE-5A769B5919C6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D47D-0809-4A15-B4E5-EA0C60632E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769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1B2A-06E7-4494-AEBE-5A769B5919C6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D47D-0809-4A15-B4E5-EA0C60632E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83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1B2A-06E7-4494-AEBE-5A769B5919C6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D47D-0809-4A15-B4E5-EA0C60632E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975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1B2A-06E7-4494-AEBE-5A769B5919C6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D47D-0809-4A15-B4E5-EA0C60632E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39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1B2A-06E7-4494-AEBE-5A769B5919C6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D47D-0809-4A15-B4E5-EA0C60632E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44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1B2A-06E7-4494-AEBE-5A769B5919C6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D47D-0809-4A15-B4E5-EA0C60632E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19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1B2A-06E7-4494-AEBE-5A769B5919C6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D47D-0809-4A15-B4E5-EA0C60632E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59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1B2A-06E7-4494-AEBE-5A769B5919C6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D47D-0809-4A15-B4E5-EA0C60632E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5714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1B2A-06E7-4494-AEBE-5A769B5919C6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D47D-0809-4A15-B4E5-EA0C60632E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26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C1B2A-06E7-4494-AEBE-5A769B5919C6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5D47D-0809-4A15-B4E5-EA0C60632E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32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hersenwerkvoorpaarden.nl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worldbank.org/income-level/low-and-middle-incom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it.vfu.cz/hzwelfare/IVA/postery/AWIN%20KONE.pdf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63700" y="-399255"/>
            <a:ext cx="9144000" cy="2387600"/>
          </a:xfrm>
        </p:spPr>
        <p:txBody>
          <a:bodyPr/>
          <a:lstStyle/>
          <a:p>
            <a:r>
              <a:rPr lang="cs-CZ" dirty="0" smtClean="0"/>
              <a:t>Ochrana a </a:t>
            </a:r>
            <a:r>
              <a:rPr lang="cs-CZ" dirty="0" err="1" smtClean="0"/>
              <a:t>welfare</a:t>
            </a:r>
            <a:r>
              <a:rPr lang="cs-CZ" dirty="0" smtClean="0"/>
              <a:t> koní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63700" y="5735638"/>
            <a:ext cx="9144000" cy="1655762"/>
          </a:xfrm>
        </p:spPr>
        <p:txBody>
          <a:bodyPr/>
          <a:lstStyle/>
          <a:p>
            <a:r>
              <a:rPr lang="cs-CZ" dirty="0" smtClean="0"/>
              <a:t>MVDr. Monika Šebánková, Ph.D.</a:t>
            </a:r>
          </a:p>
          <a:p>
            <a:r>
              <a:rPr lang="cs-CZ" dirty="0" smtClean="0"/>
              <a:t>18. 3. 2024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0873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Dnešní chov = omezení: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1. Krmení (+ napájení)</a:t>
            </a:r>
          </a:p>
          <a:p>
            <a:pPr marL="0" indent="0">
              <a:buNone/>
            </a:pPr>
            <a:r>
              <a:rPr lang="cs-CZ" dirty="0" smtClean="0"/>
              <a:t>2. Volného pohybu </a:t>
            </a:r>
          </a:p>
          <a:p>
            <a:pPr marL="0" indent="0">
              <a:buNone/>
            </a:pPr>
            <a:r>
              <a:rPr lang="cs-CZ" dirty="0" smtClean="0"/>
              <a:t>3. Sociálních kontaktů </a:t>
            </a:r>
          </a:p>
          <a:p>
            <a:pPr marL="0" indent="0">
              <a:buNone/>
            </a:pPr>
            <a:r>
              <a:rPr lang="cs-CZ" dirty="0" smtClean="0"/>
              <a:t>4. Výběru partnera/rozmnožování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→ problémy </a:t>
            </a:r>
            <a:r>
              <a:rPr lang="cs-CZ" dirty="0" err="1" smtClean="0"/>
              <a:t>welfare</a:t>
            </a:r>
            <a:r>
              <a:rPr lang="cs-CZ" dirty="0" smtClean="0"/>
              <a:t>- nuda, poruchy chování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4138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(1) Krmení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Přirozený je kontinuální příjem malých porcí vlákniny </a:t>
            </a:r>
          </a:p>
          <a:p>
            <a:r>
              <a:rPr lang="cs-CZ" dirty="0" smtClean="0"/>
              <a:t>Hlavní krmiva jsou objemná krmiva: kvalitní luční seno, pastva</a:t>
            </a:r>
          </a:p>
          <a:p>
            <a:r>
              <a:rPr lang="cs-CZ" dirty="0" smtClean="0"/>
              <a:t>Tradiční krmná dávka - seno a oves (nejlépe čerstvě mačkaný), vhodné doplnit řepou, mrkví, příp. minerálním </a:t>
            </a:r>
            <a:r>
              <a:rPr lang="cs-CZ" dirty="0" err="1" smtClean="0"/>
              <a:t>lizem</a:t>
            </a:r>
            <a:r>
              <a:rPr lang="cs-CZ" dirty="0" smtClean="0"/>
              <a:t> </a:t>
            </a:r>
          </a:p>
          <a:p>
            <a:r>
              <a:rPr lang="cs-CZ" dirty="0" smtClean="0"/>
              <a:t>Zkrmovat čistá, nezkažená zdravotně a dieteticky nezávadná krmiva </a:t>
            </a:r>
          </a:p>
        </p:txBody>
      </p:sp>
    </p:spTree>
    <p:extLst>
      <p:ext uri="{BB962C8B-B14F-4D97-AF65-F5344CB8AC3E}">
        <p14:creationId xmlns:p14="http://schemas.microsoft.com/office/powerpoint/2010/main" val="4194899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krmit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Složení a velikost krmné dávky přizpůsobit věku, práci </a:t>
            </a:r>
          </a:p>
          <a:p>
            <a:r>
              <a:rPr lang="cs-CZ" dirty="0" smtClean="0"/>
              <a:t>Při snížení pracovní zátěže/ nedostatku pohybu ubrat množství jadrného krmiv</a:t>
            </a:r>
          </a:p>
          <a:p>
            <a:r>
              <a:rPr lang="cs-CZ" dirty="0" smtClean="0"/>
              <a:t>Trávící ústrojí relativně malé- krmit častěji 3 x denně, hříbě krmit 3 až 4 krát denně, prevence kolik </a:t>
            </a:r>
          </a:p>
          <a:p>
            <a:r>
              <a:rPr lang="cs-CZ" dirty="0" smtClean="0"/>
              <a:t>Krmení pravidelně ve stejnou dobu - více menších porcí během dne </a:t>
            </a:r>
          </a:p>
          <a:p>
            <a:r>
              <a:rPr lang="cs-CZ" dirty="0" smtClean="0"/>
              <a:t>Krmení rozvrženo tak, aby zvíře v klidu krmivo rozkousalo a proslinilo</a:t>
            </a:r>
          </a:p>
          <a:p>
            <a:r>
              <a:rPr lang="cs-CZ" dirty="0" smtClean="0"/>
              <a:t>Minimální doba krmení koně je 2h před započetím práce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5036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Pastva a její rizika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mladý šťavnatý pastevní porost bohatý na bílkoviny, vitamíny a minerály, ale i sacharidů vč. </a:t>
            </a:r>
            <a:r>
              <a:rPr lang="cs-CZ" dirty="0" err="1"/>
              <a:t>fruktanů</a:t>
            </a:r>
            <a:r>
              <a:rPr lang="cs-CZ" dirty="0"/>
              <a:t>, které se tráví v tenkém </a:t>
            </a:r>
            <a:r>
              <a:rPr lang="cs-CZ" dirty="0" smtClean="0"/>
              <a:t>střevě</a:t>
            </a:r>
          </a:p>
          <a:p>
            <a:r>
              <a:rPr lang="cs-CZ" dirty="0" smtClean="0"/>
              <a:t>Vhodnost pro obézní koně, s </a:t>
            </a:r>
            <a:r>
              <a:rPr lang="cs-CZ" dirty="0" err="1" smtClean="0"/>
              <a:t>mtb</a:t>
            </a:r>
            <a:r>
              <a:rPr lang="cs-CZ" dirty="0" smtClean="0"/>
              <a:t>. problémy, koně po </a:t>
            </a:r>
            <a:r>
              <a:rPr lang="cs-CZ" dirty="0" err="1" smtClean="0"/>
              <a:t>laminitidě</a:t>
            </a:r>
            <a:r>
              <a:rPr lang="cs-CZ" dirty="0" smtClean="0"/>
              <a:t> ? </a:t>
            </a:r>
            <a:endParaRPr lang="cs-CZ" dirty="0"/>
          </a:p>
          <a:p>
            <a:r>
              <a:rPr lang="cs-CZ" dirty="0" smtClean="0"/>
              <a:t>Prevence: </a:t>
            </a:r>
            <a:r>
              <a:rPr lang="cs-CZ" dirty="0"/>
              <a:t>navykání na </a:t>
            </a:r>
            <a:r>
              <a:rPr lang="cs-CZ" dirty="0" smtClean="0"/>
              <a:t>jarní pastvu/ omezení pomocí pastevního náhubku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Pastva </a:t>
            </a:r>
            <a:r>
              <a:rPr lang="cs-CZ" dirty="0"/>
              <a:t>– pozor na kvalitu a jedovaté látky </a:t>
            </a:r>
            <a:endParaRPr lang="cs-CZ" dirty="0" smtClean="0"/>
          </a:p>
          <a:p>
            <a:pPr lvl="1"/>
            <a:r>
              <a:rPr lang="cs-CZ" dirty="0" smtClean="0"/>
              <a:t>ocún</a:t>
            </a:r>
            <a:r>
              <a:rPr lang="cs-CZ" dirty="0"/>
              <a:t>, starček – jedovaté i v </a:t>
            </a:r>
            <a:r>
              <a:rPr lang="cs-CZ" dirty="0" smtClean="0"/>
              <a:t>seně</a:t>
            </a:r>
          </a:p>
          <a:p>
            <a:pPr lvl="1"/>
            <a:r>
              <a:rPr lang="cs-CZ" dirty="0" smtClean="0"/>
              <a:t>javor </a:t>
            </a:r>
            <a:r>
              <a:rPr lang="cs-CZ" dirty="0"/>
              <a:t>klen - atypická </a:t>
            </a:r>
            <a:r>
              <a:rPr lang="cs-CZ" dirty="0" smtClean="0"/>
              <a:t>myopatie</a:t>
            </a:r>
          </a:p>
          <a:p>
            <a:pPr lvl="1"/>
            <a:r>
              <a:rPr lang="cs-CZ" dirty="0" smtClean="0"/>
              <a:t> tis</a:t>
            </a:r>
            <a:r>
              <a:rPr lang="cs-CZ" dirty="0"/>
              <a:t>, buxus, akát,… </a:t>
            </a:r>
          </a:p>
        </p:txBody>
      </p:sp>
    </p:spTree>
    <p:extLst>
      <p:ext uri="{BB962C8B-B14F-4D97-AF65-F5344CB8AC3E}">
        <p14:creationId xmlns:p14="http://schemas.microsoft.com/office/powerpoint/2010/main" val="4128931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9738" y="457199"/>
            <a:ext cx="10276062" cy="3416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Rizika</a:t>
            </a:r>
          </a:p>
          <a:p>
            <a:r>
              <a:rPr lang="cs-CZ" dirty="0" smtClean="0"/>
              <a:t>krmení koncentráty</a:t>
            </a:r>
          </a:p>
          <a:p>
            <a:r>
              <a:rPr lang="cs-CZ" dirty="0" smtClean="0"/>
              <a:t> zátěž pro GIT, koliky, </a:t>
            </a:r>
            <a:r>
              <a:rPr lang="cs-CZ" dirty="0"/>
              <a:t>v</a:t>
            </a:r>
            <a:r>
              <a:rPr lang="cs-CZ" dirty="0" smtClean="0"/>
              <a:t>ětší množství za krátký čas, více času na nudu – rozvoj stereotypií</a:t>
            </a:r>
          </a:p>
          <a:p>
            <a:r>
              <a:rPr lang="cs-CZ" dirty="0" smtClean="0"/>
              <a:t>Prevence: strategické rozmístění píce, </a:t>
            </a:r>
            <a:r>
              <a:rPr lang="cs-CZ" dirty="0" err="1"/>
              <a:t>v</a:t>
            </a:r>
            <a:r>
              <a:rPr lang="cs-CZ" dirty="0" err="1" smtClean="0"/>
              <a:t>ícedruhová</a:t>
            </a:r>
            <a:r>
              <a:rPr lang="cs-CZ" dirty="0" smtClean="0"/>
              <a:t> píce, </a:t>
            </a:r>
            <a:r>
              <a:rPr lang="cs-CZ" dirty="0" err="1"/>
              <a:t>Pre-vent</a:t>
            </a:r>
            <a:r>
              <a:rPr lang="cs-CZ" dirty="0"/>
              <a:t> </a:t>
            </a:r>
            <a:r>
              <a:rPr lang="cs-CZ" dirty="0" err="1" smtClean="0"/>
              <a:t>feeder</a:t>
            </a:r>
            <a:r>
              <a:rPr lang="cs-CZ" dirty="0" smtClean="0"/>
              <a:t>, </a:t>
            </a:r>
            <a:r>
              <a:rPr lang="cs-CZ" dirty="0"/>
              <a:t>Sítě </a:t>
            </a:r>
            <a:r>
              <a:rPr lang="cs-CZ" dirty="0" smtClean="0"/>
              <a:t>na seno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1547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Vhodné umístění objemu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Přirozený postoj</a:t>
            </a:r>
          </a:p>
          <a:p>
            <a:r>
              <a:rPr lang="cs-CZ" dirty="0" smtClean="0"/>
              <a:t>NE</a:t>
            </a:r>
          </a:p>
          <a:p>
            <a:pPr lvl="1"/>
            <a:r>
              <a:rPr lang="cs-CZ" dirty="0" smtClean="0"/>
              <a:t>Zvedání / vytáčení hlavy</a:t>
            </a:r>
          </a:p>
          <a:p>
            <a:pPr lvl="1"/>
            <a:r>
              <a:rPr lang="cs-CZ" dirty="0"/>
              <a:t>k</a:t>
            </a:r>
            <a:r>
              <a:rPr lang="cs-CZ" dirty="0" smtClean="0"/>
              <a:t>onzumace hlíny (podestýlky</a:t>
            </a:r>
            <a:r>
              <a:rPr lang="cs-CZ" dirty="0"/>
              <a:t>)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3349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Důležité je i podání objemu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Pozření </a:t>
            </a:r>
            <a:r>
              <a:rPr lang="cs-CZ" dirty="0" err="1" smtClean="0"/>
              <a:t>orig</a:t>
            </a:r>
            <a:r>
              <a:rPr lang="cs-CZ" dirty="0" smtClean="0"/>
              <a:t>. obalu na balíku</a:t>
            </a:r>
          </a:p>
          <a:p>
            <a:r>
              <a:rPr lang="cs-CZ" dirty="0" smtClean="0"/>
              <a:t>Sítě </a:t>
            </a:r>
            <a:r>
              <a:rPr lang="cs-CZ" dirty="0" err="1" smtClean="0"/>
              <a:t>rel</a:t>
            </a:r>
            <a:r>
              <a:rPr lang="cs-CZ" dirty="0" smtClean="0"/>
              <a:t>. bezpečné</a:t>
            </a:r>
          </a:p>
          <a:p>
            <a:pPr lvl="1"/>
            <a:r>
              <a:rPr lang="cs-CZ" dirty="0"/>
              <a:t>Kovaní koně – balík se sítí do </a:t>
            </a:r>
            <a:r>
              <a:rPr lang="cs-CZ" dirty="0" err="1"/>
              <a:t>příkrmiště</a:t>
            </a:r>
            <a:endParaRPr lang="cs-CZ" dirty="0"/>
          </a:p>
          <a:p>
            <a:r>
              <a:rPr lang="cs-CZ" dirty="0" smtClean="0"/>
              <a:t>Poškození skloviny – kovová mřížka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63360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Příkrmiště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Kryté – vhodnější</a:t>
            </a:r>
          </a:p>
          <a:p>
            <a:r>
              <a:rPr lang="cs-CZ" dirty="0" smtClean="0"/>
              <a:t>Různý materiál/tvar</a:t>
            </a:r>
          </a:p>
          <a:p>
            <a:r>
              <a:rPr lang="cs-CZ" dirty="0" smtClean="0"/>
              <a:t>bezpečnost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0107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Napájení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Dostatek kvalitní pitné odražené vody 20 až 40 l (v létě i více)</a:t>
            </a:r>
          </a:p>
          <a:p>
            <a:r>
              <a:rPr lang="cs-CZ" dirty="0" smtClean="0"/>
              <a:t> automatické napáječky nebo napájecí žlaby</a:t>
            </a:r>
          </a:p>
          <a:p>
            <a:r>
              <a:rPr lang="cs-CZ" dirty="0" smtClean="0"/>
              <a:t>napájení vědrem 3 – 5 x denně</a:t>
            </a:r>
          </a:p>
          <a:p>
            <a:pPr lvl="1"/>
            <a:r>
              <a:rPr lang="cs-CZ" dirty="0" smtClean="0"/>
              <a:t>Napájet před krmením (není-li přístup k napáječkám) </a:t>
            </a:r>
          </a:p>
          <a:p>
            <a:r>
              <a:rPr lang="cs-CZ" dirty="0" smtClean="0"/>
              <a:t>teplota 8 – 12 °C </a:t>
            </a:r>
          </a:p>
          <a:p>
            <a:endParaRPr lang="cs-CZ" dirty="0"/>
          </a:p>
          <a:p>
            <a:r>
              <a:rPr lang="cs-CZ" dirty="0" smtClean="0"/>
              <a:t>Rizikový faktor krmení+ napájení: kvalita</a:t>
            </a:r>
            <a:r>
              <a:rPr lang="cs-CZ" dirty="0"/>
              <a:t>/</a:t>
            </a:r>
            <a:r>
              <a:rPr lang="cs-CZ" dirty="0" smtClean="0"/>
              <a:t> kvantita (dostupnost) / čistota zařízení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9841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(2) Omezení volného pohybu +</a:t>
            </a:r>
            <a:br>
              <a:rPr lang="cs-CZ" dirty="0" smtClean="0"/>
            </a:br>
            <a:r>
              <a:rPr lang="cs-CZ" dirty="0" smtClean="0"/>
              <a:t>(3) Sociálních kontaktů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Typy ustájení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651125"/>
            <a:ext cx="10515600" cy="4351338"/>
          </a:xfrm>
        </p:spPr>
        <p:txBody>
          <a:bodyPr/>
          <a:lstStyle/>
          <a:p>
            <a:r>
              <a:rPr lang="cs-CZ" dirty="0" smtClean="0"/>
              <a:t>Pastevní 24/7 ☺ </a:t>
            </a:r>
          </a:p>
          <a:p>
            <a:r>
              <a:rPr lang="cs-CZ" dirty="0" smtClean="0"/>
              <a:t>Vnitřní volné </a:t>
            </a:r>
          </a:p>
          <a:p>
            <a:r>
              <a:rPr lang="cs-CZ" dirty="0" smtClean="0"/>
              <a:t>Boxové</a:t>
            </a:r>
          </a:p>
          <a:p>
            <a:r>
              <a:rPr lang="cs-CZ" dirty="0" smtClean="0"/>
              <a:t>Vazné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8751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Čeleď: koňovití (</a:t>
            </a:r>
            <a:r>
              <a:rPr lang="cs-CZ" dirty="0" err="1" smtClean="0"/>
              <a:t>Equidae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Rod: kůň (</a:t>
            </a:r>
            <a:r>
              <a:rPr lang="cs-CZ" dirty="0" err="1" smtClean="0"/>
              <a:t>Equus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	Podrod: kůň (</a:t>
            </a:r>
            <a:r>
              <a:rPr lang="cs-CZ" dirty="0" err="1" smtClean="0"/>
              <a:t>Equus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Domestikovaná forma: kůň domácí (</a:t>
            </a:r>
            <a:r>
              <a:rPr lang="cs-CZ" i="1" dirty="0" err="1" smtClean="0"/>
              <a:t>Equus</a:t>
            </a:r>
            <a:r>
              <a:rPr lang="cs-CZ" i="1" dirty="0" smtClean="0"/>
              <a:t> </a:t>
            </a:r>
            <a:r>
              <a:rPr lang="cs-CZ" i="1" dirty="0" err="1" smtClean="0"/>
              <a:t>caballus</a:t>
            </a:r>
            <a:r>
              <a:rPr lang="cs-CZ" dirty="0" smtClean="0"/>
              <a:t> f. </a:t>
            </a:r>
            <a:r>
              <a:rPr lang="cs-CZ" i="1" dirty="0" err="1" smtClean="0"/>
              <a:t>domesticus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předek? Domestikace 5 000 let – 3 000 př. n. l., oblast území dnešní 		Ukrajiny a střední Asie</a:t>
            </a:r>
          </a:p>
          <a:p>
            <a:pPr marL="0" indent="0">
              <a:buNone/>
            </a:pPr>
            <a:r>
              <a:rPr lang="cs-CZ" dirty="0" smtClean="0"/>
              <a:t>	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Podrod: osel (</a:t>
            </a:r>
            <a:r>
              <a:rPr lang="cs-CZ" i="1" dirty="0" err="1" smtClean="0"/>
              <a:t>Asinus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Domestikovaná forma:  osel domácí (</a:t>
            </a:r>
            <a:r>
              <a:rPr lang="cs-CZ" i="1" dirty="0" err="1" smtClean="0"/>
              <a:t>Equus</a:t>
            </a:r>
            <a:r>
              <a:rPr lang="cs-CZ" i="1" dirty="0" smtClean="0"/>
              <a:t> </a:t>
            </a:r>
            <a:r>
              <a:rPr lang="cs-CZ" i="1" dirty="0" err="1" smtClean="0"/>
              <a:t>africanus</a:t>
            </a:r>
            <a:r>
              <a:rPr lang="cs-CZ" dirty="0" smtClean="0"/>
              <a:t> f. </a:t>
            </a:r>
            <a:r>
              <a:rPr lang="cs-CZ" i="1" dirty="0" err="1" smtClean="0"/>
              <a:t>asinus</a:t>
            </a:r>
            <a:r>
              <a:rPr lang="cs-CZ" dirty="0" smtClean="0"/>
              <a:t>)</a:t>
            </a:r>
          </a:p>
          <a:p>
            <a:pPr marL="914400" lvl="2" indent="0">
              <a:buNone/>
            </a:pPr>
            <a:r>
              <a:rPr lang="cs-CZ" dirty="0" smtClean="0"/>
              <a:t>	</a:t>
            </a:r>
            <a:r>
              <a:rPr lang="cs-CZ" sz="2800" dirty="0" smtClean="0"/>
              <a:t>Vznik z osla nubijského a osla somálského </a:t>
            </a:r>
          </a:p>
          <a:p>
            <a:pPr marL="914400" lvl="2" indent="0">
              <a:buNone/>
            </a:pPr>
            <a:r>
              <a:rPr lang="cs-CZ" sz="2800" dirty="0"/>
              <a:t>	</a:t>
            </a:r>
            <a:r>
              <a:rPr lang="cs-CZ" sz="2800" dirty="0" smtClean="0"/>
              <a:t>Domestikace cca 3 500 let př. n. </a:t>
            </a:r>
            <a:r>
              <a:rPr lang="cs-CZ" sz="2800" dirty="0"/>
              <a:t>l</a:t>
            </a:r>
            <a:r>
              <a:rPr lang="cs-CZ" sz="2800" dirty="0" smtClean="0"/>
              <a:t>., </a:t>
            </a:r>
            <a:r>
              <a:rPr lang="cs-CZ" sz="2800" dirty="0"/>
              <a:t>údolí Nilu</a:t>
            </a:r>
            <a:r>
              <a:rPr lang="cs-CZ" sz="2800" dirty="0" smtClean="0"/>
              <a:t>	</a:t>
            </a:r>
          </a:p>
          <a:p>
            <a:pPr marL="914400" lvl="2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Podrod: zebra (</a:t>
            </a:r>
            <a:r>
              <a:rPr lang="cs-CZ" i="1" dirty="0" err="1" smtClean="0"/>
              <a:t>Hippotigris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0795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Pastevní ustájení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Nejpřirozenější způsob držení koní – sociální kontakty, pohyb, krmení</a:t>
            </a:r>
          </a:p>
          <a:p>
            <a:r>
              <a:rPr lang="cs-CZ" dirty="0" smtClean="0"/>
              <a:t>Vyhláška č. 208/2004 Sb. o minimálních standardech na </a:t>
            </a:r>
          </a:p>
          <a:p>
            <a:pPr marL="0" indent="0">
              <a:buNone/>
            </a:pPr>
            <a:r>
              <a:rPr lang="cs-CZ" dirty="0" smtClean="0"/>
              <a:t>ochranu hospodářských zvířat: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Napájecí zařízení</a:t>
            </a:r>
          </a:p>
          <a:p>
            <a:pPr marL="0" indent="0">
              <a:buNone/>
            </a:pPr>
            <a:r>
              <a:rPr lang="cs-CZ" dirty="0" smtClean="0"/>
              <a:t>	 Celoroční pobyt – přístřešek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8743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Vnitřní volné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Sociální kontakty, volnost pohybu</a:t>
            </a:r>
          </a:p>
          <a:p>
            <a:r>
              <a:rPr lang="cs-CZ" dirty="0" smtClean="0"/>
              <a:t>Mezigenerační kontakty mladých koní – nutné pro sociální učení</a:t>
            </a:r>
          </a:p>
          <a:p>
            <a:r>
              <a:rPr lang="cs-CZ" dirty="0" smtClean="0"/>
              <a:t>Náročnější udržení hygieny a individuální péče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2950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Vazné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Dnes již méně časté</a:t>
            </a:r>
          </a:p>
          <a:p>
            <a:r>
              <a:rPr lang="cs-CZ" dirty="0" smtClean="0"/>
              <a:t> Sociální kontakty</a:t>
            </a:r>
          </a:p>
          <a:p>
            <a:r>
              <a:rPr lang="cs-CZ" dirty="0" smtClean="0"/>
              <a:t> Omezená možnost pohybu</a:t>
            </a:r>
          </a:p>
          <a:p>
            <a:r>
              <a:rPr lang="cs-CZ" dirty="0" smtClean="0"/>
              <a:t> Legislativa (V. 208/2004 Sb.): </a:t>
            </a:r>
          </a:p>
          <a:p>
            <a:pPr lvl="1"/>
            <a:r>
              <a:rPr lang="cs-CZ" dirty="0" smtClean="0"/>
              <a:t> Ne pro hříbata do odstavu</a:t>
            </a:r>
          </a:p>
          <a:p>
            <a:pPr lvl="1"/>
            <a:r>
              <a:rPr lang="cs-CZ" dirty="0" smtClean="0"/>
              <a:t> Úvaz za ohlávku nebo nákrční řemen</a:t>
            </a:r>
          </a:p>
          <a:p>
            <a:pPr lvl="1"/>
            <a:r>
              <a:rPr lang="cs-CZ" dirty="0" smtClean="0"/>
              <a:t> Dána plocha stání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7793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Boxové ustájení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33524"/>
            <a:ext cx="10515600" cy="4638675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Negativa:</a:t>
            </a:r>
          </a:p>
          <a:p>
            <a:r>
              <a:rPr lang="cs-CZ" dirty="0" smtClean="0"/>
              <a:t>Omezený pohyb (V. 208/2004 Sb., podmínky– velikost boxu, výška stropu, šířka chodeb)</a:t>
            </a:r>
          </a:p>
          <a:p>
            <a:pPr lvl="1"/>
            <a:r>
              <a:rPr lang="cs-CZ" dirty="0" smtClean="0"/>
              <a:t>Izolace </a:t>
            </a:r>
          </a:p>
          <a:p>
            <a:pPr lvl="1"/>
            <a:r>
              <a:rPr lang="cs-CZ" dirty="0" smtClean="0"/>
              <a:t>Podestýlka </a:t>
            </a:r>
          </a:p>
          <a:p>
            <a:pPr lvl="1"/>
            <a:r>
              <a:rPr lang="cs-CZ" dirty="0" smtClean="0"/>
              <a:t> + nevhodný krmný management</a:t>
            </a:r>
          </a:p>
          <a:p>
            <a:r>
              <a:rPr lang="cs-CZ" dirty="0" smtClean="0"/>
              <a:t>=&gt; zvýšené riziko zdravotních komplikací a poruch chování</a:t>
            </a:r>
          </a:p>
          <a:p>
            <a:endParaRPr lang="cs-CZ" dirty="0" smtClean="0"/>
          </a:p>
          <a:p>
            <a:r>
              <a:rPr lang="cs-CZ" dirty="0" smtClean="0"/>
              <a:t>Omezený pohyb = faktor snižující peristaltiku - kolika = bolest = x </a:t>
            </a:r>
            <a:r>
              <a:rPr lang="cs-CZ" dirty="0" err="1" smtClean="0"/>
              <a:t>welfare</a:t>
            </a:r>
            <a:endParaRPr lang="cs-CZ" dirty="0" smtClean="0"/>
          </a:p>
          <a:p>
            <a:r>
              <a:rPr lang="cs-CZ" dirty="0" smtClean="0"/>
              <a:t>Nevhodná frekvence krmení (1-2x/den) - kolika/stereotypie</a:t>
            </a:r>
          </a:p>
          <a:p>
            <a:r>
              <a:rPr lang="cs-CZ" dirty="0" smtClean="0"/>
              <a:t>Málo vlákniny - kolika/stereotypie</a:t>
            </a:r>
          </a:p>
          <a:p>
            <a:r>
              <a:rPr lang="cs-CZ" dirty="0" smtClean="0"/>
              <a:t>Hygiena a typ podestýlky – vliv na prašnost, zdraví kopyt a chování koní</a:t>
            </a:r>
          </a:p>
          <a:p>
            <a:r>
              <a:rPr lang="cs-CZ" dirty="0" smtClean="0"/>
              <a:t>Izolace = sociální deprivace  zejm. lokomoční stereotypie a abnormální chování i při jezdeckých hodinách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805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Požadavky na stáje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Dispozice stáje výška 3 - 3,5 (4 m ) volné stáje až 5 m (hluboká podestýlka)</a:t>
            </a:r>
          </a:p>
          <a:p>
            <a:r>
              <a:rPr lang="cs-CZ" dirty="0" smtClean="0"/>
              <a:t>Okna stáje 1,2 x 0,9 m, umístěná ve výši 1,8 – 2m mimo dosah koní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(1 m²</a:t>
            </a:r>
            <a:r>
              <a:rPr lang="cs-CZ" dirty="0"/>
              <a:t> </a:t>
            </a:r>
            <a:r>
              <a:rPr lang="cs-CZ" dirty="0" smtClean="0"/>
              <a:t> okna na 8 – 12 m</a:t>
            </a:r>
            <a:r>
              <a:rPr lang="cs-CZ" dirty="0"/>
              <a:t>² </a:t>
            </a:r>
            <a:r>
              <a:rPr lang="cs-CZ" dirty="0" smtClean="0"/>
              <a:t> podlahy)</a:t>
            </a:r>
          </a:p>
          <a:p>
            <a:r>
              <a:rPr lang="cs-CZ" dirty="0" smtClean="0"/>
              <a:t>Elektrické osvětlení</a:t>
            </a:r>
          </a:p>
          <a:p>
            <a:r>
              <a:rPr lang="cs-CZ" dirty="0" smtClean="0"/>
              <a:t>Podlaha stání a chodby – pevná odolná, zabraňující uklouznutí, moderní podlahoviny tvrzená rýhovaná guma</a:t>
            </a:r>
          </a:p>
          <a:p>
            <a:r>
              <a:rPr lang="cs-CZ" dirty="0" smtClean="0"/>
              <a:t>Chodba - šířka jednořadé stáje minimální 2,5 m, dvouřadé minimálně 3m</a:t>
            </a:r>
          </a:p>
          <a:p>
            <a:r>
              <a:rPr lang="cs-CZ" dirty="0" smtClean="0"/>
              <a:t>Dveře - dvoudílné, horní třetina otevřená- umožnuje větrání, bez výčnělků na vnitřní straně, nebezpečí poranění</a:t>
            </a:r>
          </a:p>
          <a:p>
            <a:r>
              <a:rPr lang="cs-CZ" dirty="0" smtClean="0"/>
              <a:t>Krmný žlab- ve výši loketního kloubu koně, šířka 0,65 m, vhodnější je ovál (0,6 x 0,4 x 0,4 m), hrana žlabu zahnutá dovnitř- minimalizace ztrát krmiva</a:t>
            </a:r>
          </a:p>
          <a:p>
            <a:r>
              <a:rPr lang="cs-CZ" dirty="0"/>
              <a:t>N</a:t>
            </a:r>
            <a:r>
              <a:rPr lang="cs-CZ" dirty="0" smtClean="0"/>
              <a:t>apájení</a:t>
            </a:r>
          </a:p>
        </p:txBody>
      </p:sp>
    </p:spTree>
    <p:extLst>
      <p:ext uri="{BB962C8B-B14F-4D97-AF65-F5344CB8AC3E}">
        <p14:creationId xmlns:p14="http://schemas.microsoft.com/office/powerpoint/2010/main" val="2904052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Mikroklima ve stájí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cs-CZ" dirty="0" smtClean="0"/>
              <a:t>Teplota v létě do + 20 </a:t>
            </a:r>
            <a:r>
              <a:rPr lang="cs-CZ" dirty="0"/>
              <a:t>°</a:t>
            </a:r>
            <a:r>
              <a:rPr lang="cs-CZ" dirty="0" smtClean="0"/>
              <a:t>C (</a:t>
            </a:r>
            <a:r>
              <a:rPr lang="cs-CZ" dirty="0" err="1" smtClean="0"/>
              <a:t>max</a:t>
            </a:r>
            <a:r>
              <a:rPr lang="cs-CZ" dirty="0" smtClean="0"/>
              <a:t> 25</a:t>
            </a:r>
            <a:r>
              <a:rPr lang="cs-CZ" dirty="0"/>
              <a:t> °C</a:t>
            </a:r>
            <a:r>
              <a:rPr lang="cs-CZ" dirty="0" smtClean="0"/>
              <a:t>), v zimě minimum + 6 </a:t>
            </a:r>
            <a:r>
              <a:rPr lang="cs-CZ" dirty="0"/>
              <a:t>°C </a:t>
            </a:r>
            <a:endParaRPr lang="cs-CZ" dirty="0" smtClean="0"/>
          </a:p>
          <a:p>
            <a:r>
              <a:rPr lang="cs-CZ" dirty="0" smtClean="0"/>
              <a:t>Relativní vlhkost 60 – 80 % (</a:t>
            </a:r>
            <a:r>
              <a:rPr lang="cs-CZ" dirty="0" err="1" smtClean="0"/>
              <a:t>max</a:t>
            </a:r>
            <a:r>
              <a:rPr lang="cs-CZ" dirty="0" smtClean="0"/>
              <a:t> 85 %)</a:t>
            </a:r>
          </a:p>
          <a:p>
            <a:r>
              <a:rPr lang="cs-CZ" dirty="0" smtClean="0"/>
              <a:t>Rychlost proudění vzduchu v létě </a:t>
            </a:r>
            <a:r>
              <a:rPr lang="cs-CZ" dirty="0" err="1" smtClean="0"/>
              <a:t>max</a:t>
            </a:r>
            <a:r>
              <a:rPr lang="cs-CZ" dirty="0" smtClean="0"/>
              <a:t> 0,5 m/s , v zimě </a:t>
            </a:r>
            <a:r>
              <a:rPr lang="cs-CZ" dirty="0" err="1" smtClean="0"/>
              <a:t>max</a:t>
            </a:r>
            <a:r>
              <a:rPr lang="cs-CZ" dirty="0" smtClean="0"/>
              <a:t> 0, 25 m/s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76594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Mikroklima ve stájí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Osvětlení  - při chovu hříbat přirozené nebo umělé osvětlení, umělé </a:t>
            </a:r>
            <a:r>
              <a:rPr lang="cs-CZ" dirty="0"/>
              <a:t>po dobu od 9 do 17 hodin v intenzitě odpovídající přirozenému </a:t>
            </a:r>
            <a:r>
              <a:rPr lang="cs-CZ" dirty="0" smtClean="0"/>
              <a:t>světlu (V. 204/2008 Sb.)</a:t>
            </a:r>
          </a:p>
          <a:p>
            <a:endParaRPr lang="cs-CZ" dirty="0" smtClean="0"/>
          </a:p>
          <a:p>
            <a:r>
              <a:rPr lang="cs-CZ" dirty="0" smtClean="0"/>
              <a:t>Max. koncentrace škodlivých plynů:</a:t>
            </a:r>
          </a:p>
          <a:p>
            <a:pPr lvl="1"/>
            <a:r>
              <a:rPr lang="cs-CZ" dirty="0" smtClean="0"/>
              <a:t>Oxid uhličitý 0,25 % </a:t>
            </a:r>
            <a:r>
              <a:rPr lang="cs-CZ" dirty="0" err="1" smtClean="0"/>
              <a:t>obj</a:t>
            </a:r>
            <a:r>
              <a:rPr lang="cs-CZ" dirty="0" smtClean="0"/>
              <a:t>. </a:t>
            </a:r>
          </a:p>
          <a:p>
            <a:pPr lvl="1"/>
            <a:r>
              <a:rPr lang="cs-CZ" dirty="0" smtClean="0"/>
              <a:t>Čpavek 0,0025 % </a:t>
            </a:r>
            <a:r>
              <a:rPr lang="cs-CZ" dirty="0" err="1" smtClean="0"/>
              <a:t>obj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Sulfan 0,001 % </a:t>
            </a:r>
            <a:r>
              <a:rPr lang="cs-CZ" dirty="0" err="1" smtClean="0"/>
              <a:t>obj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22310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Enrichment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98060"/>
            <a:ext cx="10515600" cy="50778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• </a:t>
            </a:r>
            <a:r>
              <a:rPr lang="cs-CZ" b="1" dirty="0"/>
              <a:t>Sociální</a:t>
            </a:r>
          </a:p>
          <a:p>
            <a:r>
              <a:rPr lang="cs-CZ" dirty="0"/>
              <a:t>• Kontaktní (pár, skupina, přechodné období/trvale) X nekontaktní (vizuální, </a:t>
            </a:r>
            <a:r>
              <a:rPr lang="cs-CZ" dirty="0" smtClean="0"/>
              <a:t>hlasový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• Pracovní/kognitivní</a:t>
            </a:r>
          </a:p>
          <a:p>
            <a:r>
              <a:rPr lang="cs-CZ" dirty="0"/>
              <a:t>• Cvičení, </a:t>
            </a:r>
            <a:r>
              <a:rPr lang="cs-CZ" dirty="0" smtClean="0"/>
              <a:t>trénink x  </a:t>
            </a:r>
            <a:r>
              <a:rPr lang="cs-CZ" dirty="0"/>
              <a:t>Psychologický </a:t>
            </a:r>
            <a:r>
              <a:rPr lang="cs-CZ" dirty="0" smtClean="0"/>
              <a:t>(hlavolamy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b="1" dirty="0"/>
              <a:t>Fyzický</a:t>
            </a:r>
          </a:p>
          <a:p>
            <a:r>
              <a:rPr lang="cs-CZ" dirty="0"/>
              <a:t>• Prostředí – velikost</a:t>
            </a:r>
          </a:p>
          <a:p>
            <a:r>
              <a:rPr lang="cs-CZ" dirty="0"/>
              <a:t>• Vybavení – vnitřní </a:t>
            </a:r>
            <a:r>
              <a:rPr lang="cs-CZ" dirty="0" smtClean="0"/>
              <a:t>(hračky</a:t>
            </a:r>
            <a:r>
              <a:rPr lang="cs-CZ" dirty="0"/>
              <a:t>) X vnější (zavěšené předměty)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b="1" dirty="0"/>
              <a:t>Smyslový</a:t>
            </a:r>
          </a:p>
          <a:p>
            <a:r>
              <a:rPr lang="cs-CZ" dirty="0"/>
              <a:t>• Vizuální </a:t>
            </a:r>
            <a:r>
              <a:rPr lang="cs-CZ" dirty="0" smtClean="0"/>
              <a:t>(zrcadlo)</a:t>
            </a:r>
            <a:endParaRPr lang="cs-CZ" dirty="0"/>
          </a:p>
          <a:p>
            <a:r>
              <a:rPr lang="cs-CZ" dirty="0"/>
              <a:t>• Zvukový (hudba, vokalizace)</a:t>
            </a:r>
          </a:p>
          <a:p>
            <a:r>
              <a:rPr lang="cs-CZ" dirty="0"/>
              <a:t>• Ostatní podněty (chuť, čich, hmat)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b="1" dirty="0"/>
              <a:t>Potravní</a:t>
            </a:r>
          </a:p>
          <a:p>
            <a:r>
              <a:rPr lang="cs-CZ" dirty="0"/>
              <a:t>• Podávání krmení (frekvence, rozvrh)</a:t>
            </a:r>
          </a:p>
          <a:p>
            <a:r>
              <a:rPr lang="cs-CZ" dirty="0"/>
              <a:t>• Typ, druh (nová, variabilita, okus, dárky)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0867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Hersenwerk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838200" y="1303378"/>
            <a:ext cx="2611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hlinkClick r:id="rId2"/>
              </a:rPr>
              <a:t>Hersenwerk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voor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Paarden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3209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(4) Omezení výběru partnera/rozmnožování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Reprodukce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304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 smtClean="0"/>
              <a:t>Pohlavní dospělost:</a:t>
            </a:r>
          </a:p>
          <a:p>
            <a:pPr lvl="1"/>
            <a:r>
              <a:rPr lang="cs-CZ" dirty="0" smtClean="0"/>
              <a:t> hřebci 9 měsíců</a:t>
            </a:r>
          </a:p>
          <a:p>
            <a:pPr lvl="1"/>
            <a:r>
              <a:rPr lang="cs-CZ" dirty="0" smtClean="0"/>
              <a:t> klisny 12 až 18 měsíců</a:t>
            </a:r>
          </a:p>
          <a:p>
            <a:r>
              <a:rPr lang="cs-CZ" dirty="0" err="1" smtClean="0"/>
              <a:t>Estrální</a:t>
            </a:r>
            <a:r>
              <a:rPr lang="cs-CZ" dirty="0" smtClean="0"/>
              <a:t> cyklus 21 až 28 dní, probíhá celoročně </a:t>
            </a:r>
          </a:p>
          <a:p>
            <a:r>
              <a:rPr lang="cs-CZ" dirty="0" smtClean="0"/>
              <a:t>Chovatelská dospělost 3 - 4 roky (dle plemene) </a:t>
            </a:r>
          </a:p>
          <a:p>
            <a:r>
              <a:rPr lang="cs-CZ" dirty="0" err="1" smtClean="0"/>
              <a:t>Uniparní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8837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koňovitých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</a:t>
            </a:r>
            <a:r>
              <a:rPr lang="cs-CZ" dirty="0" smtClean="0"/>
              <a:t>ýložravci</a:t>
            </a:r>
          </a:p>
          <a:p>
            <a:r>
              <a:rPr lang="cs-CZ" dirty="0" smtClean="0"/>
              <a:t>Zachovalý 3. prst (2. a 4. rudiment- bodcové kosti)</a:t>
            </a:r>
          </a:p>
          <a:p>
            <a:r>
              <a:rPr lang="cs-CZ" dirty="0" smtClean="0"/>
              <a:t>Sociální zvířata, tvoří stáda</a:t>
            </a:r>
          </a:p>
          <a:p>
            <a:r>
              <a:rPr lang="cs-CZ" dirty="0" smtClean="0"/>
              <a:t>Žijí v malých rodinných skupinách tvořených hřebcem a jejich harémem- klisnami a jejich potomky </a:t>
            </a:r>
          </a:p>
          <a:p>
            <a:r>
              <a:rPr lang="cs-CZ" dirty="0" smtClean="0"/>
              <a:t>Rodinné skupiny jsou velmi stálé, jedinci uvnitř skupiny se dobře znají a trvale zůstávají spolu </a:t>
            </a:r>
          </a:p>
          <a:p>
            <a:r>
              <a:rPr lang="cs-CZ" dirty="0" smtClean="0"/>
              <a:t>Hřebec brání harém před jinými samci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3845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Reprodukce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Většinou držíme odděleně hřebce a klisny </a:t>
            </a:r>
          </a:p>
          <a:p>
            <a:r>
              <a:rPr lang="cs-CZ" dirty="0" smtClean="0"/>
              <a:t>Výběr partnera dle požadavků majitele/plemene </a:t>
            </a:r>
          </a:p>
          <a:p>
            <a:r>
              <a:rPr lang="cs-CZ" dirty="0" smtClean="0"/>
              <a:t>Použití </a:t>
            </a:r>
            <a:r>
              <a:rPr lang="cs-CZ" dirty="0" err="1" smtClean="0"/>
              <a:t>nelicenovaných</a:t>
            </a:r>
            <a:r>
              <a:rPr lang="cs-CZ" dirty="0" smtClean="0"/>
              <a:t> plemeníků </a:t>
            </a:r>
          </a:p>
          <a:p>
            <a:r>
              <a:rPr lang="cs-CZ" dirty="0" smtClean="0"/>
              <a:t>Využití nevhodných zvířat (rozdílná velikost) </a:t>
            </a:r>
          </a:p>
          <a:p>
            <a:endParaRPr lang="cs-CZ" dirty="0" smtClean="0"/>
          </a:p>
          <a:p>
            <a:r>
              <a:rPr lang="cs-CZ" dirty="0" smtClean="0"/>
              <a:t>Volné připouštění x připouštění z ruky x um. inseminace </a:t>
            </a:r>
          </a:p>
        </p:txBody>
      </p:sp>
    </p:spTree>
    <p:extLst>
      <p:ext uri="{BB962C8B-B14F-4D97-AF65-F5344CB8AC3E}">
        <p14:creationId xmlns:p14="http://schemas.microsoft.com/office/powerpoint/2010/main" val="475563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-Přirozená plemenitba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Sexuální projevy klisny – říje (sezónní, cyklus 21 dní)</a:t>
            </a:r>
          </a:p>
          <a:p>
            <a:endParaRPr lang="cs-CZ" dirty="0" smtClean="0"/>
          </a:p>
          <a:p>
            <a:r>
              <a:rPr lang="cs-CZ" dirty="0" smtClean="0"/>
              <a:t>Stádia sexuálních projevů:</a:t>
            </a:r>
          </a:p>
          <a:p>
            <a:pPr marL="0" indent="0">
              <a:buNone/>
            </a:pPr>
            <a:r>
              <a:rPr lang="cs-CZ" dirty="0" smtClean="0"/>
              <a:t>1. Zájem o hřebce, připuštění do intimní blízkosti</a:t>
            </a:r>
          </a:p>
          <a:p>
            <a:pPr marL="0" indent="0">
              <a:buNone/>
            </a:pPr>
            <a:r>
              <a:rPr lang="cs-CZ" dirty="0" smtClean="0"/>
              <a:t>2. Aktivní svádění</a:t>
            </a:r>
          </a:p>
          <a:p>
            <a:pPr marL="0" indent="0">
              <a:buNone/>
            </a:pPr>
            <a:r>
              <a:rPr lang="cs-CZ" dirty="0" smtClean="0"/>
              <a:t>3. Ochota přijmout hřebce a vlastní páření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5713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-Připouštění z ruky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Stres ze změny prostředí (transport)</a:t>
            </a:r>
          </a:p>
          <a:p>
            <a:r>
              <a:rPr lang="cs-CZ" dirty="0" smtClean="0"/>
              <a:t>Připouštěcí stěna </a:t>
            </a:r>
          </a:p>
          <a:p>
            <a:r>
              <a:rPr lang="cs-CZ" dirty="0" smtClean="0"/>
              <a:t>Fixační pomůcky pro klisnu</a:t>
            </a:r>
          </a:p>
          <a:p>
            <a:r>
              <a:rPr lang="cs-CZ" dirty="0" smtClean="0"/>
              <a:t>Oddělení hříběte</a:t>
            </a:r>
          </a:p>
          <a:p>
            <a:r>
              <a:rPr lang="cs-CZ" dirty="0" smtClean="0"/>
              <a:t>Místo pro připouštění</a:t>
            </a:r>
          </a:p>
          <a:p>
            <a:r>
              <a:rPr lang="cs-CZ" dirty="0" smtClean="0"/>
              <a:t>Ochranné pomůcky pro ošetřovatele/chovatel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82643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-Umělá inseminace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není stresující – nutný citlivý přístup veterináře (inseminátora), možnost zklidnění klisny (</a:t>
            </a:r>
            <a:r>
              <a:rPr lang="cs-CZ" dirty="0" err="1" smtClean="0"/>
              <a:t>sedace</a:t>
            </a:r>
            <a:r>
              <a:rPr lang="cs-CZ" dirty="0" smtClean="0"/>
              <a:t>)</a:t>
            </a:r>
          </a:p>
          <a:p>
            <a:r>
              <a:rPr lang="cs-CZ" dirty="0" smtClean="0"/>
              <a:t>Hygienická metoda</a:t>
            </a:r>
          </a:p>
          <a:p>
            <a:r>
              <a:rPr lang="cs-CZ" dirty="0" smtClean="0"/>
              <a:t>Dávky čerstvé nebo chlazené (nejčastější) a mrazené </a:t>
            </a:r>
          </a:p>
          <a:p>
            <a:r>
              <a:rPr lang="cs-CZ" dirty="0" smtClean="0"/>
              <a:t>etika ?</a:t>
            </a:r>
          </a:p>
          <a:p>
            <a:r>
              <a:rPr lang="cs-CZ" dirty="0" smtClean="0"/>
              <a:t> Zákaz u A1/1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09128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Březost, porod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Gravidita: 320-360 dní</a:t>
            </a:r>
          </a:p>
          <a:p>
            <a:r>
              <a:rPr lang="cs-CZ" dirty="0" smtClean="0"/>
              <a:t>Výživa</a:t>
            </a:r>
          </a:p>
          <a:p>
            <a:pPr lvl="1"/>
            <a:r>
              <a:rPr lang="cs-CZ" dirty="0" smtClean="0"/>
              <a:t>Klisny často překrmovány v průběhu gravidity → nadváha → zdravotní problémy klisny i rostoucího plodu (narušený vývoj, velký plod)</a:t>
            </a:r>
          </a:p>
          <a:p>
            <a:pPr lvl="1"/>
            <a:r>
              <a:rPr lang="cs-CZ" dirty="0" smtClean="0"/>
              <a:t>Klisny často nedostatečně krmeny v poporodním období</a:t>
            </a:r>
          </a:p>
          <a:p>
            <a:r>
              <a:rPr lang="cs-CZ" dirty="0"/>
              <a:t>Od 8. měsíce březosti vyřazení z pracovních činností</a:t>
            </a:r>
          </a:p>
          <a:p>
            <a:r>
              <a:rPr lang="cs-CZ" dirty="0"/>
              <a:t>Týden před porodem sejmutí podkov a ustájení ve vydezinfikovaném boxu s bohatou vrstvou podestýlky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37139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Březost, porod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Fyziologická záležitost</a:t>
            </a:r>
            <a:r>
              <a:rPr lang="cs-CZ" dirty="0"/>
              <a:t>‘, většinou bezproblémový (klisna </a:t>
            </a:r>
          </a:p>
          <a:p>
            <a:pPr marL="0" indent="0">
              <a:buNone/>
            </a:pPr>
            <a:r>
              <a:rPr lang="cs-CZ" dirty="0"/>
              <a:t>nevyžaduje přítomnost ošetřovatele)</a:t>
            </a:r>
          </a:p>
          <a:p>
            <a:endParaRPr lang="cs-CZ" dirty="0" smtClean="0"/>
          </a:p>
          <a:p>
            <a:r>
              <a:rPr lang="cs-CZ" dirty="0" smtClean="0"/>
              <a:t>Komplikovaný porod</a:t>
            </a:r>
            <a:endParaRPr lang="cs-CZ" dirty="0"/>
          </a:p>
          <a:p>
            <a:pPr lvl="1"/>
            <a:r>
              <a:rPr lang="cs-CZ" dirty="0" smtClean="0"/>
              <a:t>Vytažení</a:t>
            </a:r>
          </a:p>
          <a:p>
            <a:pPr lvl="1"/>
            <a:r>
              <a:rPr lang="cs-CZ" dirty="0" smtClean="0"/>
              <a:t>Změna polohy a vytažení</a:t>
            </a:r>
          </a:p>
          <a:p>
            <a:pPr lvl="1"/>
            <a:r>
              <a:rPr lang="cs-CZ" dirty="0" err="1" smtClean="0"/>
              <a:t>Fetotomie</a:t>
            </a:r>
            <a:r>
              <a:rPr lang="cs-CZ" dirty="0" smtClean="0"/>
              <a:t> a vytažení</a:t>
            </a:r>
          </a:p>
          <a:p>
            <a:pPr lvl="1"/>
            <a:r>
              <a:rPr lang="cs-CZ" dirty="0" smtClean="0"/>
              <a:t>Císařský řez</a:t>
            </a:r>
          </a:p>
          <a:p>
            <a:pPr lvl="1"/>
            <a:r>
              <a:rPr lang="cs-CZ" dirty="0" smtClean="0"/>
              <a:t>Eutanázie klisny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4563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Poporodní období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 smtClean="0"/>
              <a:t>Kontrola klisny- vyšetření- odchod placenty</a:t>
            </a:r>
          </a:p>
          <a:p>
            <a:r>
              <a:rPr lang="cs-CZ" dirty="0" smtClean="0"/>
              <a:t>Podvázání lůžka, aby nedošlo k jeho přišlápnutí a násilnému odstranění, do 2 hodin by mělo být vypuzeno (po 6h volat veterináře)</a:t>
            </a:r>
          </a:p>
          <a:p>
            <a:r>
              <a:rPr lang="cs-CZ" dirty="0" smtClean="0"/>
              <a:t> Omytí </a:t>
            </a:r>
            <a:r>
              <a:rPr lang="cs-CZ" dirty="0" err="1" smtClean="0"/>
              <a:t>vemínka</a:t>
            </a:r>
            <a:r>
              <a:rPr lang="cs-CZ" dirty="0" smtClean="0"/>
              <a:t> a první odstřiky bokem </a:t>
            </a:r>
          </a:p>
          <a:p>
            <a:r>
              <a:rPr lang="cs-CZ" dirty="0" smtClean="0"/>
              <a:t>Napojení nápojem ze spařených pšeničných otrub nebo lněného semene 2 až 3 hodiny po porodu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7299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Poporodní období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kontrola hříběte:</a:t>
            </a:r>
          </a:p>
          <a:p>
            <a:r>
              <a:rPr lang="cs-CZ" dirty="0" smtClean="0"/>
              <a:t>Odstranění plodových obalů z hlavy, očištění nozder a dutiny ústní od hlenu a zbytku porodních vod</a:t>
            </a:r>
          </a:p>
          <a:p>
            <a:r>
              <a:rPr lang="cs-CZ" dirty="0"/>
              <a:t>P</a:t>
            </a:r>
            <a:r>
              <a:rPr lang="cs-CZ" dirty="0" smtClean="0"/>
              <a:t>řetržení pupečního provazce (Podvázání pupečního provazce 2 - 3 cm od břišní stěny), dezinfekce (opakovaná)</a:t>
            </a:r>
          </a:p>
          <a:p>
            <a:r>
              <a:rPr lang="cs-CZ" dirty="0" smtClean="0"/>
              <a:t>Hříbě přisunout hřbetem ke klisně, aby neolizovala pupek</a:t>
            </a:r>
          </a:p>
          <a:p>
            <a:r>
              <a:rPr lang="cs-CZ" dirty="0" smtClean="0"/>
              <a:t>Asistence při vstávání, popř. prvním napojení, které by mělo být do 2h po porodu</a:t>
            </a:r>
          </a:p>
          <a:p>
            <a:r>
              <a:rPr lang="cs-CZ" dirty="0" smtClean="0"/>
              <a:t>Sledování odchodu střevní smolky, močení</a:t>
            </a:r>
          </a:p>
          <a:p>
            <a:r>
              <a:rPr lang="cs-CZ" dirty="0" smtClean="0"/>
              <a:t>Kontrola, příznaky onemocnění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69619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Připouštění 9. den po porodu </a:t>
            </a:r>
          </a:p>
          <a:p>
            <a:r>
              <a:rPr lang="cs-CZ" dirty="0" smtClean="0"/>
              <a:t>– fyziologické (rychlá involuce dělohy), u divokých (zdivočelých) koní zabřeznutí na první nebo druhou říji</a:t>
            </a:r>
          </a:p>
          <a:p>
            <a:endParaRPr lang="cs-CZ" dirty="0"/>
          </a:p>
          <a:p>
            <a:r>
              <a:rPr lang="cs-CZ" dirty="0" smtClean="0"/>
              <a:t>Fyziologicky možný porod každý rok, doporučuje se po 2 – 3 hříbatech rok pauza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88136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Chovatelská a veterinární péče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Omezení nemocnosti = zvyšování </a:t>
            </a:r>
            <a:r>
              <a:rPr lang="cs-CZ" dirty="0" err="1" smtClean="0"/>
              <a:t>welfare</a:t>
            </a:r>
            <a:endParaRPr lang="cs-CZ" dirty="0" smtClean="0"/>
          </a:p>
          <a:p>
            <a:r>
              <a:rPr lang="cs-CZ" dirty="0" smtClean="0"/>
              <a:t>Zvyšování obranyschopnosti správnou výživou, úměrným využíváním a způsobem chovu</a:t>
            </a:r>
          </a:p>
          <a:p>
            <a:r>
              <a:rPr lang="cs-CZ" dirty="0" smtClean="0"/>
              <a:t>Karanténa nově příchozích</a:t>
            </a:r>
          </a:p>
          <a:p>
            <a:r>
              <a:rPr lang="cs-CZ" dirty="0" smtClean="0"/>
              <a:t>Uzavřený obrat stáda, černo-bílý systém</a:t>
            </a:r>
          </a:p>
          <a:p>
            <a:r>
              <a:rPr lang="cs-CZ" dirty="0" smtClean="0"/>
              <a:t>Pravidelná kontrola zdraví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4952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Mezidruhoví kříženci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6386946" y="1690688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u="sng" baseline="0" dirty="0" smtClean="0"/>
              <a:t>Mezek</a:t>
            </a:r>
          </a:p>
          <a:p>
            <a:r>
              <a:rPr lang="cs-CZ" dirty="0" smtClean="0"/>
              <a:t>samec </a:t>
            </a:r>
            <a:r>
              <a:rPr lang="cs-CZ" dirty="0"/>
              <a:t>koně domácího a </a:t>
            </a:r>
            <a:r>
              <a:rPr lang="cs-CZ" dirty="0" smtClean="0"/>
              <a:t>samice osla domácího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737754" y="1690688"/>
            <a:ext cx="5181600" cy="2559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u="sng" dirty="0" smtClean="0"/>
              <a:t>Mula</a:t>
            </a:r>
          </a:p>
          <a:p>
            <a:r>
              <a:rPr lang="cs-CZ" dirty="0" smtClean="0"/>
              <a:t>Samice koně domácího a samec osel domácího</a:t>
            </a:r>
          </a:p>
          <a:p>
            <a:r>
              <a:rPr lang="cs-CZ" dirty="0" smtClean="0"/>
              <a:t>Velikost může odpovídat výšce matky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2026"/>
            <a:ext cx="12192000" cy="66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996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Chovatelská a veterinární péče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Pracovní koně</a:t>
            </a:r>
            <a:r>
              <a:rPr lang="cs-CZ" dirty="0"/>
              <a:t>: podkova brání nadměrnému opotřebení kopyta, přírůstek cca 1 cm / měsíc. Překování každých 6 (</a:t>
            </a:r>
            <a:r>
              <a:rPr lang="cs-CZ" dirty="0" err="1"/>
              <a:t>max</a:t>
            </a:r>
            <a:r>
              <a:rPr lang="cs-CZ" dirty="0"/>
              <a:t> 8 týdnů), jinak podkova koně tísní.</a:t>
            </a:r>
          </a:p>
          <a:p>
            <a:r>
              <a:rPr lang="cs-CZ" b="1" dirty="0" smtClean="0"/>
              <a:t>Sportovní pracovní koně</a:t>
            </a:r>
            <a:r>
              <a:rPr lang="cs-CZ" dirty="0" smtClean="0"/>
              <a:t>: Čištění srsti, celého těla ráno před prací</a:t>
            </a:r>
          </a:p>
          <a:p>
            <a:r>
              <a:rPr lang="cs-CZ" b="1" dirty="0" smtClean="0"/>
              <a:t>Pastevně chovaní koně</a:t>
            </a:r>
            <a:r>
              <a:rPr lang="cs-CZ" dirty="0" smtClean="0"/>
              <a:t>: péče o srst se zajistí přirozeným způsobem sami, odstranění pouze hrubých nečistot</a:t>
            </a:r>
          </a:p>
          <a:p>
            <a:r>
              <a:rPr lang="cs-CZ" dirty="0" smtClean="0"/>
              <a:t>Čištění kopyt- každodenní čistění nášlapné plochy od nečistot, cizích předmětů</a:t>
            </a:r>
          </a:p>
          <a:p>
            <a:r>
              <a:rPr lang="cs-CZ" dirty="0" smtClean="0"/>
              <a:t>Občasné promazání rohoviny po umytí a osušení</a:t>
            </a:r>
          </a:p>
          <a:p>
            <a:r>
              <a:rPr lang="cs-CZ" dirty="0" smtClean="0"/>
              <a:t>Hříbata a mladí koně, zvykání na čistění kopyt,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pravidelné úpravy tzv. korektura kopyt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43606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Chovatelská a veterinární péče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03507"/>
            <a:ext cx="10515600" cy="4351338"/>
          </a:xfrm>
        </p:spPr>
        <p:txBody>
          <a:bodyPr/>
          <a:lstStyle/>
          <a:p>
            <a:r>
              <a:rPr lang="cs-CZ" dirty="0" smtClean="0"/>
              <a:t>hodnocení kondice skóre 1 - 9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500" y="1974273"/>
            <a:ext cx="915352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804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Aplikace pro hodnocení BCS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995363" y="1427665"/>
            <a:ext cx="381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Horse</a:t>
            </a:r>
            <a:r>
              <a:rPr lang="cs-CZ" dirty="0" smtClean="0"/>
              <a:t> BCS – aplikace pro </a:t>
            </a:r>
            <a:r>
              <a:rPr lang="cs-CZ" dirty="0" err="1" smtClean="0"/>
              <a:t>iPad</a:t>
            </a:r>
            <a:r>
              <a:rPr lang="cs-CZ" dirty="0" smtClean="0"/>
              <a:t> a iPhone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753227"/>
            <a:ext cx="8623300" cy="3423735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40455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Chovatelská a veterinární péče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600" dirty="0" smtClean="0"/>
              <a:t>Vakcinace:</a:t>
            </a:r>
          </a:p>
          <a:p>
            <a:r>
              <a:rPr lang="cs-CZ" sz="1600" dirty="0" smtClean="0"/>
              <a:t> V </a:t>
            </a:r>
            <a:r>
              <a:rPr lang="cs-CZ" sz="1600" dirty="0" err="1" smtClean="0"/>
              <a:t>Čr</a:t>
            </a:r>
            <a:r>
              <a:rPr lang="cs-CZ" sz="1600" dirty="0" smtClean="0"/>
              <a:t> není žádná povinná dle legislativy</a:t>
            </a:r>
          </a:p>
          <a:p>
            <a:r>
              <a:rPr lang="cs-CZ" sz="1600" dirty="0" smtClean="0"/>
              <a:t>Dle podmínek svodů zvířat SVS – chřipka</a:t>
            </a:r>
          </a:p>
          <a:p>
            <a:r>
              <a:rPr lang="cs-CZ" sz="1600" dirty="0" smtClean="0"/>
              <a:t>Velmi doporučitelný tetanus – koně velmi citliví</a:t>
            </a:r>
          </a:p>
          <a:p>
            <a:endParaRPr lang="cs-CZ" sz="1600" dirty="0" smtClean="0"/>
          </a:p>
          <a:p>
            <a:r>
              <a:rPr lang="cs-CZ" sz="1600" dirty="0" err="1" smtClean="0"/>
              <a:t>Antiparazitární</a:t>
            </a:r>
            <a:r>
              <a:rPr lang="cs-CZ" sz="1600" dirty="0" smtClean="0"/>
              <a:t> program:</a:t>
            </a:r>
          </a:p>
          <a:p>
            <a:r>
              <a:rPr lang="cs-CZ" sz="1600" dirty="0" smtClean="0"/>
              <a:t>vnější paraziti- spot on </a:t>
            </a:r>
          </a:p>
          <a:p>
            <a:r>
              <a:rPr lang="cs-CZ" sz="1600" dirty="0" smtClean="0"/>
              <a:t>vnitřní paraziti</a:t>
            </a:r>
          </a:p>
          <a:p>
            <a:r>
              <a:rPr lang="cs-CZ" sz="1600" dirty="0" smtClean="0"/>
              <a:t>Dle mnoha faktorů (stáří koně, lokalita, způsob ustájení)</a:t>
            </a:r>
          </a:p>
          <a:p>
            <a:r>
              <a:rPr lang="cs-CZ" sz="1600" dirty="0" smtClean="0"/>
              <a:t>Na základě </a:t>
            </a:r>
            <a:r>
              <a:rPr lang="cs-CZ" sz="1600" dirty="0" err="1" smtClean="0"/>
              <a:t>koprologického</a:t>
            </a:r>
            <a:r>
              <a:rPr lang="cs-CZ" sz="1600" dirty="0" smtClean="0"/>
              <a:t> vyšetření</a:t>
            </a:r>
          </a:p>
          <a:p>
            <a:r>
              <a:rPr lang="cs-CZ" sz="1600" dirty="0" smtClean="0"/>
              <a:t>Obecně – 2x/rok (</a:t>
            </a:r>
            <a:r>
              <a:rPr lang="cs-CZ" sz="1600" dirty="0" err="1" smtClean="0"/>
              <a:t>jaro+podzim</a:t>
            </a:r>
            <a:r>
              <a:rPr lang="cs-CZ" sz="1600" dirty="0" smtClean="0"/>
              <a:t>), roční střídání anthelmintik, další opatření (hl. sběr trusu)</a:t>
            </a:r>
          </a:p>
          <a:p>
            <a:endParaRPr lang="cs-CZ" sz="1600" dirty="0" smtClean="0"/>
          </a:p>
          <a:p>
            <a:r>
              <a:rPr lang="cs-CZ" sz="1600" dirty="0" smtClean="0"/>
              <a:t>Pravidelná kontrola CZS, hodnocení kondice, ošetření kopyt, chrupu</a:t>
            </a:r>
          </a:p>
          <a:p>
            <a:r>
              <a:rPr lang="cs-CZ" sz="1600" dirty="0" smtClean="0"/>
              <a:t>Včasné rozpoznání a kontrola bolesti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7822256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Chovatelská a veterinární péče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70416"/>
            <a:ext cx="10515600" cy="4351338"/>
          </a:xfrm>
        </p:spPr>
        <p:txBody>
          <a:bodyPr/>
          <a:lstStyle/>
          <a:p>
            <a:r>
              <a:rPr lang="cs-CZ" dirty="0"/>
              <a:t>Včasné rozpoznání a kontrola </a:t>
            </a:r>
            <a:r>
              <a:rPr lang="cs-CZ" dirty="0" smtClean="0"/>
              <a:t>bolesti</a:t>
            </a:r>
          </a:p>
          <a:p>
            <a:r>
              <a:rPr lang="cs-CZ" dirty="0" smtClean="0"/>
              <a:t>Projevy bolesti nejen ve výrazu </a:t>
            </a:r>
          </a:p>
          <a:p>
            <a:r>
              <a:rPr lang="cs-CZ" dirty="0"/>
              <a:t>Aplikace </a:t>
            </a:r>
            <a:r>
              <a:rPr lang="cs-CZ" dirty="0" err="1"/>
              <a:t>Horse</a:t>
            </a:r>
            <a:r>
              <a:rPr lang="cs-CZ" dirty="0"/>
              <a:t> </a:t>
            </a:r>
            <a:r>
              <a:rPr lang="cs-CZ" dirty="0" err="1"/>
              <a:t>Grimace</a:t>
            </a:r>
            <a:r>
              <a:rPr lang="cs-CZ" dirty="0"/>
              <a:t> </a:t>
            </a:r>
            <a:r>
              <a:rPr lang="cs-CZ" dirty="0" err="1"/>
              <a:t>Scale</a:t>
            </a:r>
            <a:r>
              <a:rPr lang="cs-CZ" dirty="0"/>
              <a:t> HGS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038" y="2777570"/>
            <a:ext cx="2564781" cy="334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324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3995" y="543544"/>
            <a:ext cx="10444009" cy="599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242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Rizikové faktory ovlivňující vznik stereotypního chování koně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Genetika – předpoklad gen. predispozice</a:t>
            </a:r>
          </a:p>
          <a:p>
            <a:r>
              <a:rPr lang="cs-CZ" dirty="0" smtClean="0"/>
              <a:t>prostředí má větší vliv než plemeno/pohlaví</a:t>
            </a:r>
          </a:p>
          <a:p>
            <a:r>
              <a:rPr lang="cs-CZ" dirty="0" smtClean="0"/>
              <a:t>Krmivo a krmení - kontinuální příjem malých dávek objemného krmiva</a:t>
            </a:r>
          </a:p>
          <a:p>
            <a:r>
              <a:rPr lang="cs-CZ" dirty="0" smtClean="0"/>
              <a:t>Ustájení - dle využití koně, možností a potřeb chovatele…</a:t>
            </a:r>
          </a:p>
          <a:p>
            <a:r>
              <a:rPr lang="cs-CZ" dirty="0" smtClean="0"/>
              <a:t>Socializace - sociální zvířata – esenciální pro hříbata, učení se </a:t>
            </a:r>
          </a:p>
          <a:p>
            <a:r>
              <a:rPr lang="cs-CZ" dirty="0" smtClean="0"/>
              <a:t>pozorováním </a:t>
            </a:r>
          </a:p>
          <a:p>
            <a:r>
              <a:rPr lang="cs-CZ" dirty="0" smtClean="0"/>
              <a:t>Odstav – kritické údobí, fyziologicky postupně do 1 roku, chovatel. tradice v 6 měsících </a:t>
            </a:r>
          </a:p>
          <a:p>
            <a:r>
              <a:rPr lang="cs-CZ" dirty="0" smtClean="0"/>
              <a:t>Ustájení samostatně v boxu X skupina hříbat X na pastvě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07958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chování u koní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Ustájení - dle využití koně, možností a potřeb chovatele…</a:t>
            </a:r>
          </a:p>
          <a:p>
            <a:r>
              <a:rPr lang="cs-CZ" dirty="0" smtClean="0"/>
              <a:t> Nedostatky ve výživě, ustájení a managementu mohou vést k poruchám chování a zdravotním problémům</a:t>
            </a:r>
          </a:p>
        </p:txBody>
      </p:sp>
      <p:sp>
        <p:nvSpPr>
          <p:cNvPr id="5" name="Obdélník 4"/>
          <p:cNvSpPr/>
          <p:nvPr/>
        </p:nvSpPr>
        <p:spPr>
          <a:xfrm>
            <a:off x="6371358" y="3459263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Orální stereotypie:</a:t>
            </a:r>
          </a:p>
          <a:p>
            <a:r>
              <a:rPr lang="cs-CZ" dirty="0" smtClean="0"/>
              <a:t>- </a:t>
            </a:r>
            <a:r>
              <a:rPr lang="cs-CZ" dirty="0" err="1" smtClean="0"/>
              <a:t>Klkání</a:t>
            </a:r>
            <a:endParaRPr lang="cs-CZ" dirty="0" smtClean="0"/>
          </a:p>
          <a:p>
            <a:r>
              <a:rPr lang="cs-CZ" dirty="0"/>
              <a:t>-</a:t>
            </a:r>
            <a:r>
              <a:rPr lang="cs-CZ" dirty="0" smtClean="0"/>
              <a:t> Okusování </a:t>
            </a:r>
          </a:p>
          <a:p>
            <a:r>
              <a:rPr lang="cs-CZ" dirty="0"/>
              <a:t>-</a:t>
            </a:r>
            <a:r>
              <a:rPr lang="cs-CZ" dirty="0" smtClean="0"/>
              <a:t> Žvýkání dřeva (</a:t>
            </a:r>
            <a:r>
              <a:rPr lang="cs-CZ" dirty="0" err="1" smtClean="0"/>
              <a:t>lignofágie</a:t>
            </a:r>
            <a:r>
              <a:rPr lang="cs-CZ" dirty="0" smtClean="0"/>
              <a:t>)</a:t>
            </a:r>
          </a:p>
          <a:p>
            <a:r>
              <a:rPr lang="cs-CZ" dirty="0"/>
              <a:t>-</a:t>
            </a:r>
            <a:r>
              <a:rPr lang="cs-CZ" dirty="0" smtClean="0"/>
              <a:t> Zkrmování podestýlky </a:t>
            </a:r>
          </a:p>
          <a:p>
            <a:r>
              <a:rPr lang="cs-CZ" dirty="0" smtClean="0"/>
              <a:t>   (tráva, piliny)</a:t>
            </a:r>
          </a:p>
          <a:p>
            <a:r>
              <a:rPr lang="cs-CZ" dirty="0" smtClean="0"/>
              <a:t>- Požírání písku, srsti</a:t>
            </a:r>
          </a:p>
          <a:p>
            <a:r>
              <a:rPr lang="cs-CZ" dirty="0"/>
              <a:t>-</a:t>
            </a:r>
            <a:r>
              <a:rPr lang="cs-CZ" dirty="0" smtClean="0"/>
              <a:t> Olizování předmětů</a:t>
            </a:r>
          </a:p>
          <a:p>
            <a:r>
              <a:rPr lang="cs-CZ" dirty="0"/>
              <a:t>-</a:t>
            </a:r>
            <a:r>
              <a:rPr lang="cs-CZ" dirty="0" smtClean="0"/>
              <a:t> Předstírané žvýkání a skřípání zuby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042554" y="345926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Lokomoční stereotypie:</a:t>
            </a:r>
          </a:p>
          <a:p>
            <a:r>
              <a:rPr lang="cs-CZ" dirty="0" smtClean="0"/>
              <a:t>- Tkalcování = hodinaření</a:t>
            </a:r>
          </a:p>
          <a:p>
            <a:r>
              <a:rPr lang="cs-CZ" dirty="0" smtClean="0"/>
              <a:t>- Chůze v boxe</a:t>
            </a:r>
          </a:p>
          <a:p>
            <a:r>
              <a:rPr lang="cs-CZ" dirty="0"/>
              <a:t>-</a:t>
            </a:r>
            <a:r>
              <a:rPr lang="cs-CZ" dirty="0" smtClean="0"/>
              <a:t> Házení hlavou</a:t>
            </a:r>
          </a:p>
          <a:p>
            <a:r>
              <a:rPr lang="cs-CZ" dirty="0" smtClean="0"/>
              <a:t>- Kopání a hrabání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072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</a:t>
            </a:r>
            <a:r>
              <a:rPr lang="cs-CZ" dirty="0" err="1" smtClean="0"/>
              <a:t>welfare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hodnocení </a:t>
            </a:r>
            <a:r>
              <a:rPr lang="cs-CZ" dirty="0" err="1"/>
              <a:t>welfare</a:t>
            </a:r>
            <a:r>
              <a:rPr lang="cs-CZ" dirty="0"/>
              <a:t> koňovitých používaných pracovních koní SEBWAT (</a:t>
            </a:r>
            <a:r>
              <a:rPr lang="cs-CZ" dirty="0" err="1"/>
              <a:t>Standardised</a:t>
            </a:r>
            <a:r>
              <a:rPr lang="cs-CZ" dirty="0"/>
              <a:t> </a:t>
            </a:r>
            <a:r>
              <a:rPr lang="cs-CZ" dirty="0" err="1"/>
              <a:t>Equine-Based</a:t>
            </a:r>
            <a:r>
              <a:rPr lang="cs-CZ" dirty="0"/>
              <a:t> </a:t>
            </a:r>
            <a:r>
              <a:rPr lang="cs-CZ" dirty="0" err="1"/>
              <a:t>Welfare</a:t>
            </a:r>
            <a:r>
              <a:rPr lang="cs-CZ" dirty="0"/>
              <a:t> </a:t>
            </a:r>
            <a:r>
              <a:rPr lang="cs-CZ" dirty="0" err="1"/>
              <a:t>Assessment</a:t>
            </a:r>
            <a:r>
              <a:rPr lang="cs-CZ" dirty="0"/>
              <a:t> </a:t>
            </a:r>
            <a:r>
              <a:rPr lang="cs-CZ" dirty="0" err="1"/>
              <a:t>Tool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Využití v zemích s nízkou živ. úrovní (</a:t>
            </a:r>
            <a:r>
              <a:rPr lang="en-US" dirty="0">
                <a:hlinkClick r:id="rId3"/>
              </a:rPr>
              <a:t>Low &amp; middle income | Data (worldbank.org)</a:t>
            </a:r>
            <a:endParaRPr lang="cs-CZ" dirty="0"/>
          </a:p>
          <a:p>
            <a:pPr lvl="1"/>
            <a:r>
              <a:rPr lang="cs-CZ" dirty="0"/>
              <a:t>Výžehy, abnormality chůze, nízká tělesná hmotnost, příznaky zhoršeného </a:t>
            </a:r>
            <a:r>
              <a:rPr lang="cs-CZ" dirty="0" err="1"/>
              <a:t>zdr</a:t>
            </a:r>
            <a:r>
              <a:rPr lang="cs-CZ" dirty="0"/>
              <a:t>. Stavu, kožní léze, stav kopyt, strach z lidí</a:t>
            </a:r>
          </a:p>
          <a:p>
            <a:pPr marL="0" indent="0">
              <a:buNone/>
            </a:pPr>
            <a:endParaRPr lang="cs-CZ" dirty="0" smtClean="0">
              <a:hlinkClick r:id="rId4"/>
            </a:endParaRPr>
          </a:p>
          <a:p>
            <a:r>
              <a:rPr lang="cs-CZ" dirty="0" smtClean="0"/>
              <a:t>Protokol AWIN </a:t>
            </a:r>
          </a:p>
          <a:p>
            <a:r>
              <a:rPr lang="cs-CZ" dirty="0" smtClean="0">
                <a:hlinkClick r:id="rId4"/>
              </a:rPr>
              <a:t>https://cit.vfu.cz/hzwelfare/IVA/postery/AWIN%20KONE.pdf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4459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</a:t>
            </a:r>
            <a:r>
              <a:rPr lang="cs-CZ" dirty="0" err="1" smtClean="0"/>
              <a:t>welfare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Aplikace </a:t>
            </a:r>
            <a:r>
              <a:rPr lang="cs-CZ" dirty="0" err="1"/>
              <a:t>AWINHorse</a:t>
            </a:r>
            <a:r>
              <a:rPr lang="cs-CZ" dirty="0"/>
              <a:t> umožňuje shromažďovat, ukládat a stahovat ukazatele uvedené v protokolu AWIN </a:t>
            </a:r>
            <a:endParaRPr lang="cs-CZ" dirty="0" smtClean="0"/>
          </a:p>
          <a:p>
            <a:r>
              <a:rPr lang="cs-CZ" dirty="0" smtClean="0"/>
              <a:t>Aplikace </a:t>
            </a:r>
            <a:r>
              <a:rPr lang="cs-CZ" dirty="0"/>
              <a:t>generuje okamžitý </a:t>
            </a:r>
            <a:r>
              <a:rPr lang="cs-CZ" dirty="0" smtClean="0"/>
              <a:t>výstup</a:t>
            </a:r>
          </a:p>
          <a:p>
            <a:r>
              <a:rPr lang="cs-CZ" dirty="0" smtClean="0"/>
              <a:t>Poskytuje </a:t>
            </a:r>
            <a:r>
              <a:rPr lang="cs-CZ" dirty="0"/>
              <a:t>vizuální zpětnou vazbu o </a:t>
            </a:r>
            <a:r>
              <a:rPr lang="cs-CZ" dirty="0" err="1"/>
              <a:t>welfare</a:t>
            </a:r>
            <a:r>
              <a:rPr lang="cs-CZ" dirty="0"/>
              <a:t> koní </a:t>
            </a:r>
            <a:endParaRPr lang="cs-CZ" dirty="0" smtClean="0"/>
          </a:p>
          <a:p>
            <a:r>
              <a:rPr lang="cs-CZ" dirty="0" smtClean="0"/>
              <a:t>Umožňuje </a:t>
            </a:r>
            <a:r>
              <a:rPr lang="cs-CZ" dirty="0"/>
              <a:t>srovnání s referenční populací </a:t>
            </a:r>
          </a:p>
        </p:txBody>
      </p:sp>
    </p:spTree>
    <p:extLst>
      <p:ext uri="{BB962C8B-B14F-4D97-AF65-F5344CB8AC3E}">
        <p14:creationId xmlns:p14="http://schemas.microsoft.com/office/powerpoint/2010/main" val="331726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Volně žijící koně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šichni dnešní volně žijící koně na všech kontinentech pocházejí z koní v minulosti domestikovaných</a:t>
            </a:r>
          </a:p>
          <a:p>
            <a:r>
              <a:rPr lang="cs-CZ" dirty="0" smtClean="0"/>
              <a:t>Kůň Převalského </a:t>
            </a:r>
            <a:r>
              <a:rPr lang="pl-PL" dirty="0" smtClean="0"/>
              <a:t>naposledy </a:t>
            </a:r>
            <a:r>
              <a:rPr lang="pl-PL" dirty="0"/>
              <a:t>pozorován </a:t>
            </a:r>
            <a:r>
              <a:rPr lang="pl-PL" dirty="0" smtClean="0"/>
              <a:t> </a:t>
            </a:r>
            <a:r>
              <a:rPr lang="pl-PL" dirty="0"/>
              <a:t>60. </a:t>
            </a:r>
            <a:r>
              <a:rPr lang="pl-PL" dirty="0" smtClean="0"/>
              <a:t>léta </a:t>
            </a:r>
            <a:r>
              <a:rPr lang="pl-PL" dirty="0"/>
              <a:t>20. </a:t>
            </a:r>
            <a:r>
              <a:rPr lang="pl-PL" dirty="0" smtClean="0"/>
              <a:t>století</a:t>
            </a:r>
          </a:p>
          <a:p>
            <a:r>
              <a:rPr lang="cs-CZ" dirty="0" smtClean="0"/>
              <a:t>Zoo Praha vede Mezinárodní plemennou knihu</a:t>
            </a:r>
            <a:r>
              <a:rPr lang="cs-CZ" dirty="0"/>
              <a:t> </a:t>
            </a:r>
            <a:r>
              <a:rPr lang="cs-CZ" dirty="0" smtClean="0"/>
              <a:t>od </a:t>
            </a:r>
            <a:r>
              <a:rPr lang="cs-CZ" dirty="0"/>
              <a:t>roku </a:t>
            </a:r>
            <a:r>
              <a:rPr lang="cs-CZ" dirty="0" smtClean="0"/>
              <a:t>1959</a:t>
            </a:r>
          </a:p>
          <a:p>
            <a:r>
              <a:rPr lang="cs-CZ" dirty="0" smtClean="0"/>
              <a:t>Záchranný program a </a:t>
            </a:r>
            <a:r>
              <a:rPr lang="cs-CZ" dirty="0" err="1" smtClean="0"/>
              <a:t>reintrodukce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08433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Chov oslů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Odolní, velmi nenároční na krmení</a:t>
            </a:r>
          </a:p>
          <a:p>
            <a:r>
              <a:rPr lang="cs-CZ" dirty="0" smtClean="0"/>
              <a:t>Využití</a:t>
            </a:r>
          </a:p>
          <a:p>
            <a:pPr lvl="1"/>
            <a:r>
              <a:rPr lang="cs-CZ" dirty="0" err="1" smtClean="0"/>
              <a:t>pet</a:t>
            </a:r>
            <a:r>
              <a:rPr lang="cs-CZ" dirty="0" smtClean="0"/>
              <a:t>, </a:t>
            </a:r>
            <a:r>
              <a:rPr lang="cs-CZ" dirty="0" err="1" smtClean="0"/>
              <a:t>zookoutky</a:t>
            </a:r>
            <a:r>
              <a:rPr lang="cs-CZ" dirty="0" smtClean="0"/>
              <a:t>, oslí trekking </a:t>
            </a:r>
          </a:p>
          <a:p>
            <a:pPr lvl="1"/>
            <a:r>
              <a:rPr lang="cs-CZ" dirty="0" smtClean="0"/>
              <a:t>produkce oslí mléko 2-4 dcl sušené, kosmetika – i v ČR</a:t>
            </a:r>
          </a:p>
          <a:p>
            <a:r>
              <a:rPr lang="cs-CZ" dirty="0" smtClean="0"/>
              <a:t>Problémy chovu- spojeno s výživou- </a:t>
            </a:r>
            <a:r>
              <a:rPr lang="cs-CZ" dirty="0" err="1" smtClean="0"/>
              <a:t>laminitída</a:t>
            </a:r>
            <a:r>
              <a:rPr lang="cs-CZ" dirty="0" smtClean="0"/>
              <a:t>, kolitis, </a:t>
            </a:r>
            <a:r>
              <a:rPr lang="cs-CZ" dirty="0" err="1" smtClean="0"/>
              <a:t>hyperlipémie</a:t>
            </a:r>
            <a:endParaRPr lang="cs-CZ" dirty="0" smtClean="0"/>
          </a:p>
          <a:p>
            <a:r>
              <a:rPr lang="cs-CZ" dirty="0" smtClean="0"/>
              <a:t>Hodnocení </a:t>
            </a:r>
            <a:r>
              <a:rPr lang="cs-CZ" dirty="0" err="1" smtClean="0"/>
              <a:t>welfare</a:t>
            </a:r>
            <a:r>
              <a:rPr lang="cs-CZ" dirty="0" smtClean="0"/>
              <a:t> oslů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114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6300" y="660664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Děkuji za pozornost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522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Volně žijící koně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Francie: </a:t>
            </a:r>
            <a:r>
              <a:rPr lang="cs-CZ" dirty="0" err="1" smtClean="0"/>
              <a:t>Camargue</a:t>
            </a:r>
            <a:r>
              <a:rPr lang="cs-CZ" dirty="0" smtClean="0"/>
              <a:t> (1)</a:t>
            </a:r>
          </a:p>
          <a:p>
            <a:r>
              <a:rPr lang="cs-CZ" dirty="0" smtClean="0"/>
              <a:t>Amerika: Mustang (2)</a:t>
            </a:r>
          </a:p>
          <a:p>
            <a:r>
              <a:rPr lang="cs-CZ" dirty="0" smtClean="0"/>
              <a:t>Austrálie: </a:t>
            </a:r>
            <a:r>
              <a:rPr lang="cs-CZ" dirty="0" err="1"/>
              <a:t>B</a:t>
            </a:r>
            <a:r>
              <a:rPr lang="cs-CZ" dirty="0" err="1" smtClean="0"/>
              <a:t>rumbies</a:t>
            </a:r>
            <a:r>
              <a:rPr lang="cs-CZ" dirty="0" smtClean="0"/>
              <a:t> (3)</a:t>
            </a:r>
          </a:p>
          <a:p>
            <a:r>
              <a:rPr lang="cs-CZ" dirty="0" smtClean="0"/>
              <a:t>Afrika: Namibijští koně (4)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320516" y="4112013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(1)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5811447" y="83899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(2)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5874625" y="2382898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(3)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5811447" y="5030688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(4)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2001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koní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Volný čas - </a:t>
            </a:r>
            <a:r>
              <a:rPr lang="cs-CZ" dirty="0" err="1" smtClean="0"/>
              <a:t>pet</a:t>
            </a:r>
            <a:r>
              <a:rPr lang="cs-CZ" dirty="0" smtClean="0"/>
              <a:t>, rekreační jízda</a:t>
            </a:r>
          </a:p>
          <a:p>
            <a:r>
              <a:rPr lang="cs-CZ" dirty="0" smtClean="0"/>
              <a:t>Sport - dostihy, parkur, voltiž, pólo, </a:t>
            </a:r>
            <a:r>
              <a:rPr lang="cs-CZ" dirty="0" err="1" smtClean="0"/>
              <a:t>westrern</a:t>
            </a:r>
            <a:r>
              <a:rPr lang="cs-CZ" dirty="0" smtClean="0"/>
              <a:t> </a:t>
            </a:r>
          </a:p>
          <a:p>
            <a:r>
              <a:rPr lang="cs-CZ" dirty="0" smtClean="0"/>
              <a:t>Ozbrojené složky - policie, armáda, slavnostní ceremoniály</a:t>
            </a:r>
          </a:p>
          <a:p>
            <a:r>
              <a:rPr lang="cs-CZ" dirty="0" smtClean="0"/>
              <a:t>Věda, výzkum - séra</a:t>
            </a:r>
          </a:p>
          <a:p>
            <a:r>
              <a:rPr lang="cs-CZ" dirty="0" smtClean="0"/>
              <a:t>Živočišné produkty - maso, mléko, žíně</a:t>
            </a:r>
          </a:p>
          <a:p>
            <a:r>
              <a:rPr lang="cs-CZ" dirty="0" smtClean="0"/>
              <a:t>Komerční - chov, lesnictví, zemědělství, transport osob, soumar, agroturistika, ceremoniály, výuka, show, </a:t>
            </a:r>
            <a:r>
              <a:rPr lang="cs-CZ" dirty="0" err="1" smtClean="0"/>
              <a:t>hiporehabilitace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3493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Chov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Mnoho organizací</a:t>
            </a:r>
          </a:p>
          <a:p>
            <a:r>
              <a:rPr lang="cs-CZ" dirty="0" smtClean="0"/>
              <a:t>Uznaná chovatelská zařízení jednotlivých plemen pověřena vedením plemenných knih</a:t>
            </a:r>
          </a:p>
          <a:p>
            <a:r>
              <a:rPr lang="cs-CZ" dirty="0" smtClean="0"/>
              <a:t>Většina sdružena pod Asociace svazů chovatelů koní České republiky, </a:t>
            </a:r>
            <a:r>
              <a:rPr lang="cs-CZ" dirty="0" err="1" smtClean="0"/>
              <a:t>z.s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Českomoravská společnost chovatelů, a.s.</a:t>
            </a:r>
          </a:p>
          <a:p>
            <a:r>
              <a:rPr lang="cs-CZ" dirty="0" smtClean="0"/>
              <a:t>Ústřední evidence koní - Národní </a:t>
            </a:r>
            <a:r>
              <a:rPr lang="cs-CZ" dirty="0"/>
              <a:t>hřebčín Kladruby nad Labem, </a:t>
            </a:r>
            <a:r>
              <a:rPr lang="cs-CZ" dirty="0" err="1"/>
              <a:t>s.p</a:t>
            </a:r>
            <a:r>
              <a:rPr lang="cs-CZ" dirty="0"/>
              <a:t>., Hřebčín </a:t>
            </a:r>
            <a:r>
              <a:rPr lang="cs-CZ" dirty="0" smtClean="0"/>
              <a:t>Slatiňany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287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Kůň - charakteristika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6625"/>
          </a:xfrm>
        </p:spPr>
        <p:txBody>
          <a:bodyPr>
            <a:normAutofit/>
          </a:bodyPr>
          <a:lstStyle/>
          <a:p>
            <a:r>
              <a:rPr lang="cs-CZ" dirty="0" smtClean="0"/>
              <a:t>Sociální pastevní zvíře (preferuje vlastní druh, ale toleruje i jiné)</a:t>
            </a:r>
          </a:p>
          <a:p>
            <a:r>
              <a:rPr lang="cs-CZ" dirty="0" smtClean="0"/>
              <a:t>Trávící trakt přizpůsoben kontinuálnímu příjmu vlákniny </a:t>
            </a:r>
          </a:p>
          <a:p>
            <a:r>
              <a:rPr lang="cs-CZ" dirty="0" smtClean="0"/>
              <a:t>Volně žijící koně tvoří stabilní skupiny (hřebec – harém, několik harémů = stádo) </a:t>
            </a:r>
          </a:p>
          <a:p>
            <a:r>
              <a:rPr lang="cs-CZ" dirty="0" smtClean="0"/>
              <a:t>Strategie stáda „v množství je síla“</a:t>
            </a:r>
          </a:p>
          <a:p>
            <a:r>
              <a:rPr lang="cs-CZ" dirty="0" smtClean="0"/>
              <a:t>Hrozící útok řeší útěkem - velmi rychlé reakce, popř. agrese (běžný prvek chování) </a:t>
            </a:r>
          </a:p>
          <a:p>
            <a:r>
              <a:rPr lang="cs-CZ" dirty="0" smtClean="0"/>
              <a:t>Nejsou teritoriální, hodně pohybliví </a:t>
            </a:r>
          </a:p>
        </p:txBody>
      </p:sp>
    </p:spTree>
    <p:extLst>
      <p:ext uri="{BB962C8B-B14F-4D97-AF65-F5344CB8AC3E}">
        <p14:creationId xmlns:p14="http://schemas.microsoft.com/office/powerpoint/2010/main" val="37159614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</TotalTime>
  <Words>2207</Words>
  <Application>Microsoft Office PowerPoint</Application>
  <PresentationFormat>Širokoúhlá obrazovka</PresentationFormat>
  <Paragraphs>377</Paragraphs>
  <Slides>51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Motiv Office</vt:lpstr>
      <vt:lpstr>Ochrana a welfare koní</vt:lpstr>
      <vt:lpstr>Čeleď: koňovití (Equidae)</vt:lpstr>
      <vt:lpstr>Charakteristika koňovitých </vt:lpstr>
      <vt:lpstr>Mezidruhoví kříženci</vt:lpstr>
      <vt:lpstr>Volně žijící koně</vt:lpstr>
      <vt:lpstr>Volně žijící koně</vt:lpstr>
      <vt:lpstr>Využití koní</vt:lpstr>
      <vt:lpstr>Chov v ČR</vt:lpstr>
      <vt:lpstr>Kůň - charakteristika</vt:lpstr>
      <vt:lpstr>Dnešní chov = omezení:  </vt:lpstr>
      <vt:lpstr>(1) Krmení</vt:lpstr>
      <vt:lpstr>Jak krmit</vt:lpstr>
      <vt:lpstr>Pastva a její rizika</vt:lpstr>
      <vt:lpstr>Prezentace aplikace PowerPoint</vt:lpstr>
      <vt:lpstr>Vhodné umístění objemu</vt:lpstr>
      <vt:lpstr>Důležité je i podání objemu</vt:lpstr>
      <vt:lpstr>Příkrmiště </vt:lpstr>
      <vt:lpstr>Napájení</vt:lpstr>
      <vt:lpstr> (2) Omezení volného pohybu + (3) Sociálních kontaktů   Typy ustájení</vt:lpstr>
      <vt:lpstr>Pastevní ustájení</vt:lpstr>
      <vt:lpstr>Vnitřní volné</vt:lpstr>
      <vt:lpstr>Vazné</vt:lpstr>
      <vt:lpstr>Boxové ustájení</vt:lpstr>
      <vt:lpstr>Požadavky na stáje </vt:lpstr>
      <vt:lpstr>Mikroklima ve stájí</vt:lpstr>
      <vt:lpstr>Mikroklima ve stájí</vt:lpstr>
      <vt:lpstr>Enrichment</vt:lpstr>
      <vt:lpstr>Hersenwerk </vt:lpstr>
      <vt:lpstr>(4) Omezení výběru partnera/rozmnožování   Reprodukce</vt:lpstr>
      <vt:lpstr>Reprodukce</vt:lpstr>
      <vt:lpstr>-Přirozená plemenitba</vt:lpstr>
      <vt:lpstr>-Připouštění z ruky</vt:lpstr>
      <vt:lpstr> -Umělá inseminace</vt:lpstr>
      <vt:lpstr>Březost, porod</vt:lpstr>
      <vt:lpstr>Březost, porod</vt:lpstr>
      <vt:lpstr>Poporodní období</vt:lpstr>
      <vt:lpstr>Poporodní období</vt:lpstr>
      <vt:lpstr>Prezentace aplikace PowerPoint</vt:lpstr>
      <vt:lpstr>Chovatelská a veterinární péče </vt:lpstr>
      <vt:lpstr>Chovatelská a veterinární péče </vt:lpstr>
      <vt:lpstr>Chovatelská a veterinární péče </vt:lpstr>
      <vt:lpstr>Aplikace pro hodnocení BCS</vt:lpstr>
      <vt:lpstr>Chovatelská a veterinární péče </vt:lpstr>
      <vt:lpstr>Chovatelská a veterinární péče </vt:lpstr>
      <vt:lpstr>Prezentace aplikace PowerPoint</vt:lpstr>
      <vt:lpstr>Rizikové faktory ovlivňující vznik stereotypního chování koně</vt:lpstr>
      <vt:lpstr>Poruchy chování u koní</vt:lpstr>
      <vt:lpstr>Hodnocení welfare</vt:lpstr>
      <vt:lpstr>Hodnocení welfare</vt:lpstr>
      <vt:lpstr>Chov oslů</vt:lpstr>
      <vt:lpstr>Děkuji za pozornost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Welfare koní</dc:title>
  <dc:creator>Monika</dc:creator>
  <cp:lastModifiedBy>Monika Urbanová</cp:lastModifiedBy>
  <cp:revision>80</cp:revision>
  <dcterms:created xsi:type="dcterms:W3CDTF">2023-03-05T08:34:34Z</dcterms:created>
  <dcterms:modified xsi:type="dcterms:W3CDTF">2024-03-18T14:58:23Z</dcterms:modified>
</cp:coreProperties>
</file>