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5" r:id="rId4"/>
  </p:sldMasterIdLst>
  <p:notesMasterIdLst>
    <p:notesMasterId r:id="rId28"/>
  </p:notesMasterIdLst>
  <p:handoutMasterIdLst>
    <p:handoutMasterId r:id="rId29"/>
  </p:handoutMasterIdLst>
  <p:sldIdLst>
    <p:sldId id="257" r:id="rId5"/>
    <p:sldId id="275" r:id="rId6"/>
    <p:sldId id="276" r:id="rId7"/>
    <p:sldId id="277" r:id="rId8"/>
    <p:sldId id="278" r:id="rId9"/>
    <p:sldId id="281" r:id="rId10"/>
    <p:sldId id="279" r:id="rId11"/>
    <p:sldId id="294" r:id="rId12"/>
    <p:sldId id="295" r:id="rId13"/>
    <p:sldId id="296" r:id="rId14"/>
    <p:sldId id="297" r:id="rId15"/>
    <p:sldId id="286" r:id="rId16"/>
    <p:sldId id="289" r:id="rId17"/>
    <p:sldId id="283" r:id="rId18"/>
    <p:sldId id="298" r:id="rId19"/>
    <p:sldId id="299" r:id="rId20"/>
    <p:sldId id="290" r:id="rId21"/>
    <p:sldId id="274" r:id="rId22"/>
    <p:sldId id="305" r:id="rId23"/>
    <p:sldId id="300" r:id="rId24"/>
    <p:sldId id="303" r:id="rId25"/>
    <p:sldId id="304" r:id="rId26"/>
    <p:sldId id="273" r:id="rId27"/>
  </p:sldIdLst>
  <p:sldSz cx="12192000" cy="6858000"/>
  <p:notesSz cx="6797675" cy="987425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VOTNAK" initials="N" lastIdx="1" clrIdx="0">
    <p:extLst>
      <p:ext uri="{19B8F6BF-5375-455C-9EA6-DF929625EA0E}">
        <p15:presenceInfo xmlns:p15="http://schemas.microsoft.com/office/powerpoint/2012/main" userId="S-1-5-21-1186159526-944964288-625696398-143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CCEB3F-680F-45F1-BECB-AB35363C18BC}" v="71" dt="2023-03-26T13:22:42.918"/>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850C3170-4C6F-455D-965B-11BEFE595368}" type="datetimeFigureOut">
              <a:rPr lang="cs-CZ" smtClean="0"/>
              <a:t>25.10.2023</a:t>
            </a:fld>
            <a:endParaRPr lang="cs-CZ"/>
          </a:p>
        </p:txBody>
      </p:sp>
      <p:sp>
        <p:nvSpPr>
          <p:cNvPr id="4" name="Zástupný symbol pro zápatí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FFA7383A-BF8A-4E26-929A-1EF788F4FC1E}" type="slidenum">
              <a:rPr lang="cs-CZ" smtClean="0"/>
              <a:t>‹#›</a:t>
            </a:fld>
            <a:endParaRPr lang="cs-CZ"/>
          </a:p>
        </p:txBody>
      </p:sp>
    </p:spTree>
    <p:extLst>
      <p:ext uri="{BB962C8B-B14F-4D97-AF65-F5344CB8AC3E}">
        <p14:creationId xmlns:p14="http://schemas.microsoft.com/office/powerpoint/2010/main" val="883939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15BCECD4-1990-40CB-BB9A-0EC3AC3CF37F}" type="datetimeFigureOut">
              <a:rPr lang="cs-CZ" smtClean="0"/>
              <a:t>25.10.2023</a:t>
            </a:fld>
            <a:endParaRPr lang="cs-CZ"/>
          </a:p>
        </p:txBody>
      </p:sp>
      <p:sp>
        <p:nvSpPr>
          <p:cNvPr id="4" name="Zástupný symbol pro obrázek snímku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FB3916E4-C19D-402F-8A52-463C3BEECA4F}" type="slidenum">
              <a:rPr lang="cs-CZ" smtClean="0"/>
              <a:t>‹#›</a:t>
            </a:fld>
            <a:endParaRPr lang="cs-CZ"/>
          </a:p>
        </p:txBody>
      </p:sp>
    </p:spTree>
    <p:extLst>
      <p:ext uri="{BB962C8B-B14F-4D97-AF65-F5344CB8AC3E}">
        <p14:creationId xmlns:p14="http://schemas.microsoft.com/office/powerpoint/2010/main" val="2549990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1AEC55B-E800-42BF-97D7-037C94C8934E}" type="slidenum">
              <a:rPr lang="cs-CZ" altLang="cs-CZ" sz="1200" smtClean="0"/>
              <a:pPr/>
              <a:t>13</a:t>
            </a:fld>
            <a:endParaRPr lang="cs-CZ" altLang="cs-CZ"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cs-CZ" altLang="cs-CZ"/>
              <a:t>Zaměstnavatel – 2,3% nemocenské, 21,5% důchodové, 1,2% politika zaměstnanosti</a:t>
            </a:r>
          </a:p>
        </p:txBody>
      </p:sp>
    </p:spTree>
    <p:extLst>
      <p:ext uri="{BB962C8B-B14F-4D97-AF65-F5344CB8AC3E}">
        <p14:creationId xmlns:p14="http://schemas.microsoft.com/office/powerpoint/2010/main" val="1242589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1AEC55B-E800-42BF-97D7-037C94C8934E}" type="slidenum">
              <a:rPr lang="cs-CZ" altLang="cs-CZ" sz="1200" smtClean="0"/>
              <a:pPr/>
              <a:t>16</a:t>
            </a:fld>
            <a:endParaRPr lang="cs-CZ" altLang="cs-CZ"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cs-CZ" altLang="cs-CZ"/>
              <a:t>Zaměstnavatel – 2,3% nemocenské, 21,5% důchodové, 1,2% politika zaměstnanosti</a:t>
            </a:r>
          </a:p>
        </p:txBody>
      </p:sp>
    </p:spTree>
    <p:extLst>
      <p:ext uri="{BB962C8B-B14F-4D97-AF65-F5344CB8AC3E}">
        <p14:creationId xmlns:p14="http://schemas.microsoft.com/office/powerpoint/2010/main" val="141560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D02BC54-DE6A-4946-9C1E-C6B42B659499}" type="datetimeFigureOut">
              <a:rPr lang="cs-CZ" smtClean="0"/>
              <a:t>25.10.2023</a:t>
            </a:fld>
            <a:endParaRPr lang="cs-C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6980674-B247-427C-956A-BC573A919E61}" type="slidenum">
              <a:rPr lang="cs-CZ" smtClean="0"/>
              <a:t>‹#›</a:t>
            </a:fld>
            <a:endParaRPr lang="cs-CZ"/>
          </a:p>
        </p:txBody>
      </p:sp>
    </p:spTree>
    <p:extLst>
      <p:ext uri="{BB962C8B-B14F-4D97-AF65-F5344CB8AC3E}">
        <p14:creationId xmlns:p14="http://schemas.microsoft.com/office/powerpoint/2010/main" val="2632068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D02BC54-DE6A-4946-9C1E-C6B42B659499}" type="datetimeFigureOut">
              <a:rPr lang="cs-CZ" smtClean="0"/>
              <a:t>25.10.2023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6980674-B247-427C-956A-BC573A919E61}" type="slidenum">
              <a:rPr lang="cs-CZ" smtClean="0"/>
              <a:t>‹#›</a:t>
            </a:fld>
            <a:endParaRPr lang="cs-CZ"/>
          </a:p>
        </p:txBody>
      </p:sp>
    </p:spTree>
    <p:extLst>
      <p:ext uri="{BB962C8B-B14F-4D97-AF65-F5344CB8AC3E}">
        <p14:creationId xmlns:p14="http://schemas.microsoft.com/office/powerpoint/2010/main" val="167831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D02BC54-DE6A-4946-9C1E-C6B42B659499}" type="datetimeFigureOut">
              <a:rPr lang="cs-CZ" smtClean="0"/>
              <a:t>25.10.2023</a:t>
            </a:fld>
            <a:endParaRPr lang="cs-CZ"/>
          </a:p>
        </p:txBody>
      </p:sp>
      <p:sp>
        <p:nvSpPr>
          <p:cNvPr id="5" name="Footer Placeholder 4"/>
          <p:cNvSpPr>
            <a:spLocks noGrp="1"/>
          </p:cNvSpPr>
          <p:nvPr>
            <p:ph type="ftr" sz="quarter" idx="11"/>
          </p:nvPr>
        </p:nvSpPr>
        <p:spPr>
          <a:xfrm>
            <a:off x="774923" y="5951811"/>
            <a:ext cx="7896279" cy="365125"/>
          </a:xfrm>
        </p:spPr>
        <p:txBody>
          <a:bodyPr/>
          <a:lstStyle/>
          <a:p>
            <a:endParaRPr lang="cs-C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6980674-B247-427C-956A-BC573A919E61}" type="slidenum">
              <a:rPr lang="cs-CZ" smtClean="0"/>
              <a:t>‹#›</a:t>
            </a:fld>
            <a:endParaRPr lang="cs-CZ"/>
          </a:p>
        </p:txBody>
      </p:sp>
    </p:spTree>
    <p:extLst>
      <p:ext uri="{BB962C8B-B14F-4D97-AF65-F5344CB8AC3E}">
        <p14:creationId xmlns:p14="http://schemas.microsoft.com/office/powerpoint/2010/main" val="40849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D02BC54-DE6A-4946-9C1E-C6B42B659499}" type="datetimeFigureOut">
              <a:rPr lang="cs-CZ" smtClean="0"/>
              <a:t>25.10.2023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10558300" y="5956137"/>
            <a:ext cx="1052508" cy="365125"/>
          </a:xfrm>
        </p:spPr>
        <p:txBody>
          <a:bodyPr/>
          <a:lstStyle/>
          <a:p>
            <a:fld id="{66980674-B247-427C-956A-BC573A919E61}" type="slidenum">
              <a:rPr lang="cs-CZ" smtClean="0"/>
              <a:t>‹#›</a:t>
            </a:fld>
            <a:endParaRPr lang="cs-CZ"/>
          </a:p>
        </p:txBody>
      </p:sp>
    </p:spTree>
    <p:extLst>
      <p:ext uri="{BB962C8B-B14F-4D97-AF65-F5344CB8AC3E}">
        <p14:creationId xmlns:p14="http://schemas.microsoft.com/office/powerpoint/2010/main" val="4172222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D02BC54-DE6A-4946-9C1E-C6B42B659499}" type="datetimeFigureOut">
              <a:rPr lang="cs-CZ" smtClean="0"/>
              <a:t>25.10.2023</a:t>
            </a:fld>
            <a:endParaRPr lang="cs-C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6980674-B247-427C-956A-BC573A919E61}" type="slidenum">
              <a:rPr lang="cs-CZ" smtClean="0"/>
              <a:t>‹#›</a:t>
            </a:fld>
            <a:endParaRPr lang="cs-CZ"/>
          </a:p>
        </p:txBody>
      </p:sp>
    </p:spTree>
    <p:extLst>
      <p:ext uri="{BB962C8B-B14F-4D97-AF65-F5344CB8AC3E}">
        <p14:creationId xmlns:p14="http://schemas.microsoft.com/office/powerpoint/2010/main" val="3552152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D02BC54-DE6A-4946-9C1E-C6B42B659499}" type="datetimeFigureOut">
              <a:rPr lang="cs-CZ" smtClean="0"/>
              <a:t>25.10.2023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6980674-B247-427C-956A-BC573A919E61}" type="slidenum">
              <a:rPr lang="cs-CZ" smtClean="0"/>
              <a:t>‹#›</a:t>
            </a:fld>
            <a:endParaRPr lang="cs-CZ"/>
          </a:p>
        </p:txBody>
      </p:sp>
    </p:spTree>
    <p:extLst>
      <p:ext uri="{BB962C8B-B14F-4D97-AF65-F5344CB8AC3E}">
        <p14:creationId xmlns:p14="http://schemas.microsoft.com/office/powerpoint/2010/main" val="184053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D02BC54-DE6A-4946-9C1E-C6B42B659499}" type="datetimeFigureOut">
              <a:rPr lang="cs-CZ" smtClean="0"/>
              <a:t>25.10.2023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6980674-B247-427C-956A-BC573A919E61}" type="slidenum">
              <a:rPr lang="cs-CZ" smtClean="0"/>
              <a:t>‹#›</a:t>
            </a:fld>
            <a:endParaRPr lang="cs-CZ"/>
          </a:p>
        </p:txBody>
      </p:sp>
    </p:spTree>
    <p:extLst>
      <p:ext uri="{BB962C8B-B14F-4D97-AF65-F5344CB8AC3E}">
        <p14:creationId xmlns:p14="http://schemas.microsoft.com/office/powerpoint/2010/main" val="2529165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D02BC54-DE6A-4946-9C1E-C6B42B659499}" type="datetimeFigureOut">
              <a:rPr lang="cs-CZ" smtClean="0"/>
              <a:t>25.10.2023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6980674-B247-427C-956A-BC573A919E61}" type="slidenum">
              <a:rPr lang="cs-CZ" smtClean="0"/>
              <a:t>‹#›</a:t>
            </a:fld>
            <a:endParaRPr lang="cs-CZ"/>
          </a:p>
        </p:txBody>
      </p:sp>
    </p:spTree>
    <p:extLst>
      <p:ext uri="{BB962C8B-B14F-4D97-AF65-F5344CB8AC3E}">
        <p14:creationId xmlns:p14="http://schemas.microsoft.com/office/powerpoint/2010/main" val="86923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02BC54-DE6A-4946-9C1E-C6B42B659499}" type="datetimeFigureOut">
              <a:rPr lang="cs-CZ" smtClean="0"/>
              <a:t>25.10.2023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6980674-B247-427C-956A-BC573A919E61}" type="slidenum">
              <a:rPr lang="cs-CZ" smtClean="0"/>
              <a:t>‹#›</a:t>
            </a:fld>
            <a:endParaRPr lang="cs-CZ"/>
          </a:p>
        </p:txBody>
      </p:sp>
    </p:spTree>
    <p:extLst>
      <p:ext uri="{BB962C8B-B14F-4D97-AF65-F5344CB8AC3E}">
        <p14:creationId xmlns:p14="http://schemas.microsoft.com/office/powerpoint/2010/main" val="3597255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D02BC54-DE6A-4946-9C1E-C6B42B659499}" type="datetimeFigureOut">
              <a:rPr lang="cs-CZ" smtClean="0"/>
              <a:t>25.10.2023</a:t>
            </a:fld>
            <a:endParaRPr lang="cs-C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6980674-B247-427C-956A-BC573A919E61}" type="slidenum">
              <a:rPr lang="cs-CZ" smtClean="0"/>
              <a:t>‹#›</a:t>
            </a:fld>
            <a:endParaRPr lang="cs-CZ"/>
          </a:p>
        </p:txBody>
      </p:sp>
    </p:spTree>
    <p:extLst>
      <p:ext uri="{BB962C8B-B14F-4D97-AF65-F5344CB8AC3E}">
        <p14:creationId xmlns:p14="http://schemas.microsoft.com/office/powerpoint/2010/main" val="3598105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8D02BC54-DE6A-4946-9C1E-C6B42B659499}" type="datetimeFigureOut">
              <a:rPr lang="cs-CZ" smtClean="0"/>
              <a:t>25.10.2023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6980674-B247-427C-956A-BC573A919E61}" type="slidenum">
              <a:rPr lang="cs-CZ" smtClean="0"/>
              <a:t>‹#›</a:t>
            </a:fld>
            <a:endParaRPr lang="cs-CZ"/>
          </a:p>
        </p:txBody>
      </p:sp>
    </p:spTree>
    <p:extLst>
      <p:ext uri="{BB962C8B-B14F-4D97-AF65-F5344CB8AC3E}">
        <p14:creationId xmlns:p14="http://schemas.microsoft.com/office/powerpoint/2010/main" val="1474627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D02BC54-DE6A-4946-9C1E-C6B42B659499}" type="datetimeFigureOut">
              <a:rPr lang="cs-CZ" smtClean="0"/>
              <a:t>25.10.2023</a:t>
            </a:fld>
            <a:endParaRPr lang="cs-C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cs-C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6980674-B247-427C-956A-BC573A919E61}" type="slidenum">
              <a:rPr lang="cs-CZ" smtClean="0"/>
              <a:t>‹#›</a:t>
            </a:fld>
            <a:endParaRPr lang="cs-C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6814156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nemocensk&#233;%20poji&#353;t&#283;n&#237;.pp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54675" y="766119"/>
            <a:ext cx="10515600" cy="700215"/>
          </a:xfrm>
        </p:spPr>
        <p:txBody>
          <a:bodyPr>
            <a:normAutofit/>
          </a:bodyPr>
          <a:lstStyle/>
          <a:p>
            <a:pPr algn="ctr"/>
            <a:r>
              <a:rPr lang="cs-CZ" b="1" dirty="0">
                <a:solidFill>
                  <a:srgbClr val="0070C0"/>
                </a:solidFill>
                <a:effectLst>
                  <a:outerShdw blurRad="38100" dist="38100" dir="2700000" algn="tl">
                    <a:srgbClr val="000000"/>
                  </a:outerShdw>
                </a:effectLst>
                <a:latin typeface="Century Gothic" panose="020B0502020202020204" pitchFamily="34" charset="0"/>
              </a:rPr>
              <a:t>SOCIÁLNÍ</a:t>
            </a:r>
            <a:r>
              <a:rPr lang="cs-CZ" b="1" dirty="0">
                <a:solidFill>
                  <a:srgbClr val="0070C0"/>
                </a:solidFill>
                <a:effectLst>
                  <a:outerShdw blurRad="38100" dist="38100" dir="2700000" algn="tl">
                    <a:srgbClr val="000000">
                      <a:alpha val="43137"/>
                    </a:srgbClr>
                  </a:outerShdw>
                </a:effectLst>
                <a:latin typeface="Century Gothic" panose="020B0502020202020204" pitchFamily="34" charset="0"/>
              </a:rPr>
              <a:t> </a:t>
            </a:r>
            <a:r>
              <a:rPr lang="cs-CZ" b="1" dirty="0">
                <a:solidFill>
                  <a:srgbClr val="0070C0"/>
                </a:solidFill>
                <a:effectLst>
                  <a:outerShdw blurRad="38100" dist="38100" dir="2700000" algn="tl">
                    <a:srgbClr val="000000"/>
                  </a:outerShdw>
                </a:effectLst>
                <a:latin typeface="Century Gothic" panose="020B0502020202020204" pitchFamily="34" charset="0"/>
              </a:rPr>
              <a:t>A ZDRAVOTNÍ POJIŠTĚNÍ</a:t>
            </a:r>
          </a:p>
        </p:txBody>
      </p:sp>
      <p:sp>
        <p:nvSpPr>
          <p:cNvPr id="3" name="Zástupný symbol pro obsah 2"/>
          <p:cNvSpPr>
            <a:spLocks noGrp="1"/>
          </p:cNvSpPr>
          <p:nvPr>
            <p:ph idx="1"/>
          </p:nvPr>
        </p:nvSpPr>
        <p:spPr>
          <a:xfrm>
            <a:off x="1815752" y="2798263"/>
            <a:ext cx="8593446" cy="2553591"/>
          </a:xfrm>
        </p:spPr>
        <p:txBody>
          <a:bodyPr>
            <a:noAutofit/>
          </a:bodyPr>
          <a:lstStyle/>
          <a:p>
            <a:pPr marL="0" indent="0">
              <a:buNone/>
            </a:pPr>
            <a:endParaRPr lang="cs-CZ" sz="2400" dirty="0">
              <a:solidFill>
                <a:schemeClr val="bg2">
                  <a:lumMod val="50000"/>
                </a:schemeClr>
              </a:solidFill>
              <a:latin typeface="Century Gothic" panose="020B0502020202020204" pitchFamily="34" charset="0"/>
              <a:cs typeface="Arial" panose="020B0604020202020204" pitchFamily="34" charset="0"/>
            </a:endParaRPr>
          </a:p>
          <a:p>
            <a:pPr marL="0" indent="0">
              <a:buNone/>
            </a:pPr>
            <a:r>
              <a:rPr lang="cs-CZ" sz="2400" dirty="0">
                <a:solidFill>
                  <a:schemeClr val="bg2">
                    <a:lumMod val="50000"/>
                  </a:schemeClr>
                </a:solidFill>
                <a:latin typeface="Century Gothic" panose="020B0502020202020204" pitchFamily="34" charset="0"/>
                <a:cs typeface="Arial" panose="020B0604020202020204" pitchFamily="34" charset="0"/>
              </a:rPr>
              <a:t>CVIČENÍ 4</a:t>
            </a:r>
          </a:p>
          <a:p>
            <a:pPr marL="0" indent="0">
              <a:buNone/>
            </a:pPr>
            <a:r>
              <a:rPr lang="cs-CZ" sz="2400" dirty="0">
                <a:solidFill>
                  <a:schemeClr val="bg2">
                    <a:lumMod val="50000"/>
                  </a:schemeClr>
                </a:solidFill>
                <a:latin typeface="Century Gothic" panose="020B0502020202020204" pitchFamily="34" charset="0"/>
                <a:cs typeface="Arial" panose="020B0604020202020204" pitchFamily="34" charset="0"/>
              </a:rPr>
              <a:t>1/ opakování a teorie sociálního a zdravotního pojištění</a:t>
            </a:r>
          </a:p>
          <a:p>
            <a:pPr marL="0" indent="0">
              <a:buNone/>
            </a:pPr>
            <a:r>
              <a:rPr lang="cs-CZ" sz="2400" dirty="0">
                <a:solidFill>
                  <a:schemeClr val="bg2">
                    <a:lumMod val="50000"/>
                  </a:schemeClr>
                </a:solidFill>
                <a:latin typeface="Century Gothic" panose="020B0502020202020204" pitchFamily="34" charset="0"/>
                <a:cs typeface="Arial" panose="020B0604020202020204" pitchFamily="34" charset="0"/>
              </a:rPr>
              <a:t>2/ praktické příklady</a:t>
            </a:r>
          </a:p>
          <a:p>
            <a:pPr marL="0" indent="0">
              <a:buNone/>
            </a:pPr>
            <a:endParaRPr lang="cs-CZ" sz="2400" dirty="0">
              <a:solidFill>
                <a:schemeClr val="bg2">
                  <a:lumMod val="50000"/>
                </a:schemeClr>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1010580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05247" y="774358"/>
            <a:ext cx="3517557" cy="648730"/>
          </a:xfrm>
        </p:spPr>
        <p:txBody>
          <a:bodyPr>
            <a:normAutofit/>
          </a:bodyPr>
          <a:lstStyle/>
          <a:p>
            <a:pPr eaLnBrk="1" hangingPunct="1">
              <a:defRPr/>
            </a:pPr>
            <a:r>
              <a:rPr lang="cs-CZ" altLang="cs-CZ" b="1" dirty="0">
                <a:solidFill>
                  <a:srgbClr val="0070C0"/>
                </a:solidFill>
                <a:effectLst>
                  <a:outerShdw blurRad="38100" dist="38100" dir="2700000" algn="tl">
                    <a:srgbClr val="000000"/>
                  </a:outerShdw>
                </a:effectLst>
                <a:latin typeface="Century Gothic" panose="020B0502020202020204" pitchFamily="34" charset="0"/>
              </a:rPr>
              <a:t>3. STÁT </a:t>
            </a:r>
          </a:p>
        </p:txBody>
      </p:sp>
      <p:sp>
        <p:nvSpPr>
          <p:cNvPr id="4" name="Rectangle 2"/>
          <p:cNvSpPr txBox="1">
            <a:spLocks noChangeArrowheads="1"/>
          </p:cNvSpPr>
          <p:nvPr/>
        </p:nvSpPr>
        <p:spPr>
          <a:xfrm>
            <a:off x="7804322" y="5691785"/>
            <a:ext cx="3939746" cy="648130"/>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ZDRAVOTNÍ POJIŠTĚNÍ- stát</a:t>
            </a:r>
          </a:p>
        </p:txBody>
      </p:sp>
      <p:sp>
        <p:nvSpPr>
          <p:cNvPr id="3" name="Zástupný symbol pro obsah 2"/>
          <p:cNvSpPr>
            <a:spLocks noGrp="1"/>
          </p:cNvSpPr>
          <p:nvPr>
            <p:ph idx="1"/>
          </p:nvPr>
        </p:nvSpPr>
        <p:spPr>
          <a:xfrm>
            <a:off x="581192" y="2180496"/>
            <a:ext cx="5687803" cy="3678303"/>
          </a:xfrm>
        </p:spPr>
        <p:txBody>
          <a:bodyPr>
            <a:normAutofit lnSpcReduction="10000"/>
          </a:bodyPr>
          <a:lstStyle/>
          <a:p>
            <a:pPr>
              <a:buFont typeface="Wingdings" panose="05000000000000000000" pitchFamily="2" charset="2"/>
              <a:buChar char="Ø"/>
            </a:pPr>
            <a:r>
              <a:rPr lang="cs-CZ" dirty="0"/>
              <a:t>1. SKUPINA: </a:t>
            </a:r>
          </a:p>
          <a:p>
            <a:pPr lvl="1">
              <a:buFont typeface="Wingdings" panose="05000000000000000000" pitchFamily="2" charset="2"/>
              <a:buChar char="Ø"/>
            </a:pPr>
            <a:r>
              <a:rPr lang="cs-CZ" dirty="0"/>
              <a:t>děti</a:t>
            </a:r>
          </a:p>
          <a:p>
            <a:pPr lvl="1">
              <a:buFont typeface="Wingdings" panose="05000000000000000000" pitchFamily="2" charset="2"/>
              <a:buChar char="Ø"/>
            </a:pPr>
            <a:r>
              <a:rPr lang="cs-CZ" dirty="0"/>
              <a:t>důchodci</a:t>
            </a:r>
          </a:p>
          <a:p>
            <a:pPr lvl="1">
              <a:buFont typeface="Wingdings" panose="05000000000000000000" pitchFamily="2" charset="2"/>
              <a:buChar char="Ø"/>
            </a:pPr>
            <a:r>
              <a:rPr lang="cs-CZ" dirty="0"/>
              <a:t>RD</a:t>
            </a:r>
          </a:p>
          <a:p>
            <a:pPr lvl="1">
              <a:buFont typeface="Wingdings" panose="05000000000000000000" pitchFamily="2" charset="2"/>
              <a:buChar char="Ø"/>
            </a:pPr>
            <a:r>
              <a:rPr lang="cs-CZ" dirty="0"/>
              <a:t>ÚP</a:t>
            </a:r>
          </a:p>
          <a:p>
            <a:pPr lvl="1">
              <a:buFont typeface="Wingdings" panose="05000000000000000000" pitchFamily="2" charset="2"/>
              <a:buChar char="Ø"/>
            </a:pPr>
            <a:r>
              <a:rPr lang="cs-CZ" dirty="0"/>
              <a:t>vojáci</a:t>
            </a:r>
          </a:p>
          <a:p>
            <a:pPr lvl="1">
              <a:buFont typeface="Wingdings" panose="05000000000000000000" pitchFamily="2" charset="2"/>
              <a:buChar char="Ø"/>
            </a:pPr>
            <a:r>
              <a:rPr lang="cs-CZ" dirty="0"/>
              <a:t>vězni</a:t>
            </a:r>
          </a:p>
          <a:p>
            <a:pPr>
              <a:buFont typeface="Wingdings" panose="05000000000000000000" pitchFamily="2" charset="2"/>
              <a:buChar char="Ø"/>
            </a:pPr>
            <a:r>
              <a:rPr lang="cs-CZ" dirty="0"/>
              <a:t>2. SKUPINA</a:t>
            </a:r>
          </a:p>
          <a:p>
            <a:pPr lvl="1">
              <a:buFont typeface="Wingdings" panose="05000000000000000000" pitchFamily="2" charset="2"/>
              <a:buChar char="Ø"/>
            </a:pPr>
            <a:r>
              <a:rPr lang="cs-CZ" dirty="0"/>
              <a:t>Důchodci, co nesplňují podmínky k přiznání důchodu</a:t>
            </a:r>
          </a:p>
          <a:p>
            <a:pPr lvl="1">
              <a:buFont typeface="Wingdings" panose="05000000000000000000" pitchFamily="2" charset="2"/>
              <a:buChar char="Ø"/>
            </a:pPr>
            <a:r>
              <a:rPr lang="cs-CZ" dirty="0"/>
              <a:t>Osoby pečující o 1 dítě do 7 let a více do 15 let</a:t>
            </a:r>
          </a:p>
        </p:txBody>
      </p:sp>
      <p:sp>
        <p:nvSpPr>
          <p:cNvPr id="5" name="TextovéPole 4"/>
          <p:cNvSpPr txBox="1"/>
          <p:nvPr/>
        </p:nvSpPr>
        <p:spPr>
          <a:xfrm>
            <a:off x="5934725" y="2180496"/>
            <a:ext cx="5809343" cy="3323987"/>
          </a:xfrm>
          <a:prstGeom prst="rect">
            <a:avLst/>
          </a:prstGeom>
          <a:noFill/>
          <a:ln w="25400">
            <a:solidFill>
              <a:schemeClr val="accent1"/>
            </a:solidFill>
          </a:ln>
        </p:spPr>
        <p:txBody>
          <a:bodyPr wrap="square" rtlCol="0">
            <a:spAutoFit/>
          </a:bodyPr>
          <a:lstStyle/>
          <a:p>
            <a:r>
              <a:rPr lang="cs-CZ" b="1" dirty="0">
                <a:solidFill>
                  <a:schemeClr val="accent2">
                    <a:lumMod val="75000"/>
                  </a:schemeClr>
                </a:solidFill>
                <a:latin typeface="Century Gothic" panose="020B0502020202020204" pitchFamily="34" charset="0"/>
              </a:rPr>
              <a:t>Vyměřovací základ pro stát = </a:t>
            </a:r>
            <a:r>
              <a:rPr lang="cs-CZ" sz="2400" b="1" dirty="0">
                <a:solidFill>
                  <a:srgbClr val="FF0000"/>
                </a:solidFill>
                <a:latin typeface="Century Gothic" panose="020B0502020202020204" pitchFamily="34" charset="0"/>
              </a:rPr>
              <a:t>14 074 Kč</a:t>
            </a:r>
            <a:r>
              <a:rPr lang="cs-CZ" sz="2400" b="1" dirty="0">
                <a:solidFill>
                  <a:schemeClr val="accent2">
                    <a:lumMod val="75000"/>
                  </a:schemeClr>
                </a:solidFill>
                <a:latin typeface="Century Gothic" panose="020B0502020202020204" pitchFamily="34" charset="0"/>
              </a:rPr>
              <a:t> </a:t>
            </a:r>
          </a:p>
          <a:p>
            <a:r>
              <a:rPr lang="cs-CZ" b="1" dirty="0">
                <a:solidFill>
                  <a:schemeClr val="accent2">
                    <a:lumMod val="75000"/>
                  </a:schemeClr>
                </a:solidFill>
                <a:latin typeface="Century Gothic" panose="020B0502020202020204" pitchFamily="34" charset="0"/>
              </a:rPr>
              <a:t>(podle zákona č. 592/1992 Sb., o pojistném na veřejné zdravotní pojištění, vyměřovací základ záleží na výši průměrné mzdy a tu stanoví nařízení vlády č. 356/2021 Sb.)</a:t>
            </a:r>
          </a:p>
          <a:p>
            <a:endParaRPr lang="cs-CZ" b="1" dirty="0">
              <a:solidFill>
                <a:schemeClr val="accent2">
                  <a:lumMod val="75000"/>
                </a:schemeClr>
              </a:solidFill>
              <a:latin typeface="Century Gothic" panose="020B0502020202020204" pitchFamily="34" charset="0"/>
            </a:endParaRPr>
          </a:p>
          <a:p>
            <a:r>
              <a:rPr lang="cs-CZ" b="1" dirty="0">
                <a:solidFill>
                  <a:schemeClr val="accent2">
                    <a:lumMod val="75000"/>
                  </a:schemeClr>
                </a:solidFill>
                <a:latin typeface="Century Gothic" panose="020B0502020202020204" pitchFamily="34" charset="0"/>
              </a:rPr>
              <a:t>sazba: 13,5 %</a:t>
            </a:r>
          </a:p>
          <a:p>
            <a:r>
              <a:rPr lang="cs-CZ" b="1" dirty="0">
                <a:solidFill>
                  <a:srgbClr val="FF0000"/>
                </a:solidFill>
                <a:latin typeface="Century Gothic" panose="020B0502020202020204" pitchFamily="34" charset="0"/>
              </a:rPr>
              <a:t>14 074 * 0,135 = </a:t>
            </a:r>
            <a:r>
              <a:rPr lang="cs-CZ" sz="2400" b="1" dirty="0">
                <a:solidFill>
                  <a:srgbClr val="FF0000"/>
                </a:solidFill>
                <a:latin typeface="Century Gothic" panose="020B0502020202020204" pitchFamily="34" charset="0"/>
              </a:rPr>
              <a:t>1900,- Kč </a:t>
            </a:r>
            <a:r>
              <a:rPr lang="cs-CZ" sz="1600" dirty="0">
                <a:solidFill>
                  <a:srgbClr val="0070C0"/>
                </a:solidFill>
                <a:latin typeface="Century Gothic" panose="020B0502020202020204" pitchFamily="34" charset="0"/>
              </a:rPr>
              <a:t>– částka, kterou Ministerstvo financí hradí pojišťovnám za osoby uvedené v těchto skupinách</a:t>
            </a:r>
          </a:p>
          <a:p>
            <a:endParaRPr lang="cs-CZ"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185158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05247" y="774358"/>
            <a:ext cx="6534667" cy="648730"/>
          </a:xfrm>
        </p:spPr>
        <p:txBody>
          <a:bodyPr>
            <a:normAutofit/>
          </a:bodyPr>
          <a:lstStyle/>
          <a:p>
            <a:pPr eaLnBrk="1" hangingPunct="1">
              <a:defRPr/>
            </a:pPr>
            <a:r>
              <a:rPr lang="cs-CZ" altLang="cs-CZ" b="1" dirty="0">
                <a:solidFill>
                  <a:srgbClr val="0070C0"/>
                </a:solidFill>
                <a:effectLst>
                  <a:outerShdw blurRad="38100" dist="38100" dir="2700000" algn="tl">
                    <a:srgbClr val="000000"/>
                  </a:outerShdw>
                </a:effectLst>
                <a:latin typeface="Century Gothic" panose="020B0502020202020204" pitchFamily="34" charset="0"/>
              </a:rPr>
              <a:t>4. Osoby bez zdanitelných příjmů </a:t>
            </a:r>
          </a:p>
        </p:txBody>
      </p:sp>
      <p:sp>
        <p:nvSpPr>
          <p:cNvPr id="4" name="Rectangle 2"/>
          <p:cNvSpPr txBox="1">
            <a:spLocks noChangeArrowheads="1"/>
          </p:cNvSpPr>
          <p:nvPr/>
        </p:nvSpPr>
        <p:spPr>
          <a:xfrm>
            <a:off x="7804322" y="5691785"/>
            <a:ext cx="3939746" cy="648130"/>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ZDRAVOTNÍ POJIŠTĚNÍ- </a:t>
            </a:r>
            <a:r>
              <a:rPr lang="cs-CZ" altLang="cs-CZ" sz="1800" b="1" dirty="0" err="1">
                <a:solidFill>
                  <a:srgbClr val="0070C0"/>
                </a:solidFill>
                <a:effectLst>
                  <a:outerShdw blurRad="38100" dist="38100" dir="2700000" algn="tl">
                    <a:srgbClr val="000000"/>
                  </a:outerShdw>
                </a:effectLst>
                <a:latin typeface="Century Gothic" panose="020B0502020202020204" pitchFamily="34" charset="0"/>
              </a:rPr>
              <a:t>obzd</a:t>
            </a: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 2020</a:t>
            </a:r>
          </a:p>
        </p:txBody>
      </p:sp>
      <p:sp>
        <p:nvSpPr>
          <p:cNvPr id="5" name="TextovéPole 4"/>
          <p:cNvSpPr txBox="1"/>
          <p:nvPr/>
        </p:nvSpPr>
        <p:spPr>
          <a:xfrm>
            <a:off x="2243934" y="4363556"/>
            <a:ext cx="9069524" cy="1846659"/>
          </a:xfrm>
          <a:prstGeom prst="rect">
            <a:avLst/>
          </a:prstGeom>
          <a:noFill/>
        </p:spPr>
        <p:txBody>
          <a:bodyPr wrap="square" rtlCol="0">
            <a:spAutoFit/>
          </a:bodyPr>
          <a:lstStyle/>
          <a:p>
            <a:r>
              <a:rPr lang="cs-CZ" sz="2400" b="1" dirty="0">
                <a:solidFill>
                  <a:schemeClr val="accent2">
                    <a:lumMod val="75000"/>
                  </a:schemeClr>
                </a:solidFill>
                <a:latin typeface="Century Gothic" panose="020B0502020202020204" pitchFamily="34" charset="0"/>
              </a:rPr>
              <a:t>Vyměřovací základ = minimální mzda = </a:t>
            </a:r>
            <a:r>
              <a:rPr lang="cs-CZ" sz="2400" b="1" dirty="0">
                <a:solidFill>
                  <a:srgbClr val="FF0000"/>
                </a:solidFill>
                <a:latin typeface="Century Gothic" panose="020B0502020202020204" pitchFamily="34" charset="0"/>
              </a:rPr>
              <a:t>17 300</a:t>
            </a:r>
            <a:r>
              <a:rPr lang="cs-CZ" sz="2400" b="1" dirty="0">
                <a:solidFill>
                  <a:schemeClr val="accent2">
                    <a:lumMod val="75000"/>
                  </a:schemeClr>
                </a:solidFill>
                <a:latin typeface="Century Gothic" panose="020B0502020202020204" pitchFamily="34" charset="0"/>
              </a:rPr>
              <a:t>,- Kč </a:t>
            </a:r>
          </a:p>
          <a:p>
            <a:endParaRPr lang="cs-CZ" sz="2400" b="1" dirty="0">
              <a:solidFill>
                <a:schemeClr val="accent2">
                  <a:lumMod val="75000"/>
                </a:schemeClr>
              </a:solidFill>
              <a:latin typeface="Century Gothic" panose="020B0502020202020204" pitchFamily="34" charset="0"/>
            </a:endParaRPr>
          </a:p>
          <a:p>
            <a:r>
              <a:rPr lang="cs-CZ" sz="2400" b="1" dirty="0">
                <a:solidFill>
                  <a:schemeClr val="accent2">
                    <a:lumMod val="75000"/>
                  </a:schemeClr>
                </a:solidFill>
                <a:latin typeface="Century Gothic" panose="020B0502020202020204" pitchFamily="34" charset="0"/>
              </a:rPr>
              <a:t> sazba: 13,5 %</a:t>
            </a:r>
          </a:p>
          <a:p>
            <a:r>
              <a:rPr lang="cs-CZ" sz="2400" b="1" dirty="0">
                <a:solidFill>
                  <a:srgbClr val="FF0000"/>
                </a:solidFill>
                <a:latin typeface="Century Gothic" panose="020B0502020202020204" pitchFamily="34" charset="0"/>
              </a:rPr>
              <a:t>17300 * 0,135=  2336,- Kč – </a:t>
            </a:r>
            <a:r>
              <a:rPr lang="cs-CZ" dirty="0">
                <a:solidFill>
                  <a:srgbClr val="0070C0"/>
                </a:solidFill>
                <a:latin typeface="Century Gothic" panose="020B0502020202020204" pitchFamily="34" charset="0"/>
              </a:rPr>
              <a:t>Tuto částku musí tyto osoby odvádět své zdravotní pojišťovně měsíčně.</a:t>
            </a:r>
            <a:endParaRPr lang="cs-CZ" sz="2400" dirty="0">
              <a:solidFill>
                <a:srgbClr val="FF0000"/>
              </a:solidFill>
              <a:latin typeface="Century Gothic" panose="020B0502020202020204" pitchFamily="34" charset="0"/>
            </a:endParaRPr>
          </a:p>
        </p:txBody>
      </p:sp>
      <p:sp>
        <p:nvSpPr>
          <p:cNvPr id="2" name="Zástupný symbol pro obsah 1"/>
          <p:cNvSpPr>
            <a:spLocks noGrp="1"/>
          </p:cNvSpPr>
          <p:nvPr>
            <p:ph idx="1"/>
          </p:nvPr>
        </p:nvSpPr>
        <p:spPr>
          <a:xfrm>
            <a:off x="437756" y="2904201"/>
            <a:ext cx="11072925" cy="1370012"/>
          </a:xfrm>
        </p:spPr>
        <p:txBody>
          <a:bodyPr>
            <a:normAutofit/>
          </a:bodyPr>
          <a:lstStyle/>
          <a:p>
            <a:pPr>
              <a:buFont typeface="Wingdings" panose="05000000000000000000" pitchFamily="2" charset="2"/>
              <a:buChar char="Ø"/>
            </a:pPr>
            <a:r>
              <a:rPr lang="cs-CZ" sz="2800" dirty="0"/>
              <a:t>Kdo nemá příjmy ze zaměstnání, podnikání (např. žena v domácnosti, zaměstnanec pracuje jen na DPP,  osoba pracující v cizině).</a:t>
            </a:r>
          </a:p>
          <a:p>
            <a:pPr>
              <a:buFont typeface="Wingdings" panose="05000000000000000000" pitchFamily="2" charset="2"/>
              <a:buChar char="Ø"/>
            </a:pPr>
            <a:endParaRPr lang="cs-CZ" sz="2800" dirty="0"/>
          </a:p>
        </p:txBody>
      </p:sp>
    </p:spTree>
    <p:extLst>
      <p:ext uri="{BB962C8B-B14F-4D97-AF65-F5344CB8AC3E}">
        <p14:creationId xmlns:p14="http://schemas.microsoft.com/office/powerpoint/2010/main" val="790548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231464" y="874973"/>
            <a:ext cx="4170587" cy="584994"/>
          </a:xfrm>
        </p:spPr>
        <p:txBody>
          <a:bodyPr>
            <a:normAutofit/>
          </a:bodyPr>
          <a:lstStyle/>
          <a:p>
            <a:pPr eaLnBrk="1" hangingPunct="1">
              <a:defRPr/>
            </a:pPr>
            <a:r>
              <a:rPr lang="cs-CZ" altLang="cs-CZ" b="1" dirty="0">
                <a:solidFill>
                  <a:srgbClr val="0070C0"/>
                </a:solidFill>
                <a:effectLst>
                  <a:outerShdw blurRad="38100" dist="38100" dir="2700000" algn="tl">
                    <a:srgbClr val="000000"/>
                  </a:outerShdw>
                </a:effectLst>
                <a:latin typeface="Century Gothic" panose="020B0502020202020204" pitchFamily="34" charset="0"/>
              </a:rPr>
              <a:t>SOCIÁLNÍ POJIŠTĚNÍ </a:t>
            </a:r>
          </a:p>
        </p:txBody>
      </p:sp>
      <p:sp>
        <p:nvSpPr>
          <p:cNvPr id="27651" name="Rectangle 3"/>
          <p:cNvSpPr>
            <a:spLocks noGrp="1" noChangeArrowheads="1"/>
          </p:cNvSpPr>
          <p:nvPr>
            <p:ph idx="1"/>
          </p:nvPr>
        </p:nvSpPr>
        <p:spPr>
          <a:xfrm>
            <a:off x="436605" y="2389060"/>
            <a:ext cx="11186984" cy="4070081"/>
          </a:xfrm>
        </p:spPr>
        <p:txBody>
          <a:bodyPr>
            <a:noAutofit/>
          </a:bodyPr>
          <a:lstStyle/>
          <a:p>
            <a:pPr>
              <a:buFont typeface="Wingdings" panose="05000000000000000000" pitchFamily="2" charset="2"/>
              <a:buChar char="Ø"/>
            </a:pPr>
            <a:r>
              <a:rPr lang="cs-CZ" altLang="cs-CZ" b="1" dirty="0">
                <a:latin typeface="Century Gothic" panose="020B0502020202020204" pitchFamily="34" charset="0"/>
              </a:rPr>
              <a:t>dávky na </a:t>
            </a:r>
            <a:r>
              <a:rPr lang="cs-CZ" altLang="cs-CZ" b="1" dirty="0">
                <a:latin typeface="Century Gothic" panose="020B0502020202020204" pitchFamily="34" charset="0"/>
                <a:hlinkClick r:id="rId2" action="ppaction://hlinkpres?slideindex=1&amp;slidetitle="/>
              </a:rPr>
              <a:t>nemocenské zabezpečení </a:t>
            </a:r>
            <a:r>
              <a:rPr lang="cs-CZ" altLang="cs-CZ" b="1" dirty="0">
                <a:latin typeface="Century Gothic" panose="020B0502020202020204" pitchFamily="34" charset="0"/>
              </a:rPr>
              <a:t>- nemoc (úraz), podpora při ošetření člena rodiny, peněžitá pomoc v mateřství, vyrovnávací příspěvek v těhotenství a mateřství, otcovská, dlouhodobé ošetřovné</a:t>
            </a:r>
          </a:p>
          <a:p>
            <a:pPr>
              <a:buFont typeface="Wingdings" panose="05000000000000000000" pitchFamily="2" charset="2"/>
              <a:buChar char="Ø"/>
            </a:pPr>
            <a:r>
              <a:rPr lang="cs-CZ" altLang="cs-CZ" b="1" dirty="0">
                <a:latin typeface="Century Gothic" panose="020B0502020202020204" pitchFamily="34" charset="0"/>
              </a:rPr>
              <a:t>dávky důchodového zabezpečení</a:t>
            </a:r>
          </a:p>
          <a:p>
            <a:pPr>
              <a:buFont typeface="Wingdings" panose="05000000000000000000" pitchFamily="2" charset="2"/>
              <a:buChar char="Ø"/>
            </a:pPr>
            <a:r>
              <a:rPr lang="cs-CZ" altLang="cs-CZ" b="1" dirty="0">
                <a:latin typeface="Century Gothic" panose="020B0502020202020204" pitchFamily="34" charset="0"/>
              </a:rPr>
              <a:t>dávky na státní politiku zaměstnanosti (rekvalifikace, hmotné zabezpečení…)</a:t>
            </a:r>
          </a:p>
          <a:p>
            <a:pPr>
              <a:buFont typeface="Wingdings" panose="05000000000000000000" pitchFamily="2" charset="2"/>
              <a:buChar char="Ø"/>
            </a:pPr>
            <a:endParaRPr lang="cs-CZ" altLang="cs-CZ" b="1" dirty="0">
              <a:latin typeface="Century Gothic" panose="020B0502020202020204" pitchFamily="34" charset="0"/>
            </a:endParaRPr>
          </a:p>
          <a:p>
            <a:pPr marL="0" indent="0">
              <a:buNone/>
            </a:pPr>
            <a:r>
              <a:rPr lang="cs-CZ" altLang="cs-CZ" b="1" u="sng" dirty="0">
                <a:latin typeface="Century Gothic" panose="020B0502020202020204" pitchFamily="34" charset="0"/>
              </a:rPr>
              <a:t>Plátci a poplatníci SP:</a:t>
            </a:r>
          </a:p>
          <a:p>
            <a:pPr marL="457200" indent="-457200">
              <a:buFont typeface="+mj-lt"/>
              <a:buAutoNum type="arabicPeriod"/>
            </a:pPr>
            <a:r>
              <a:rPr lang="cs-CZ" altLang="cs-CZ" b="1" dirty="0">
                <a:latin typeface="Century Gothic" panose="020B0502020202020204" pitchFamily="34" charset="0"/>
              </a:rPr>
              <a:t>Zaměstnanci a zaměstnavatelé</a:t>
            </a:r>
          </a:p>
          <a:p>
            <a:pPr marL="457200" indent="-457200">
              <a:buFont typeface="+mj-lt"/>
              <a:buAutoNum type="arabicPeriod"/>
            </a:pPr>
            <a:r>
              <a:rPr lang="cs-CZ" altLang="cs-CZ" b="1" dirty="0">
                <a:latin typeface="Century Gothic" panose="020B0502020202020204" pitchFamily="34" charset="0"/>
              </a:rPr>
              <a:t>OSVČ (hlavní a vedlejší)</a:t>
            </a:r>
          </a:p>
          <a:p>
            <a:pPr marL="457200" indent="-457200">
              <a:buFont typeface="+mj-lt"/>
              <a:buAutoNum type="arabicPeriod"/>
            </a:pPr>
            <a:r>
              <a:rPr lang="cs-CZ" altLang="cs-CZ" b="1" dirty="0">
                <a:latin typeface="Century Gothic" panose="020B0502020202020204" pitchFamily="34" charset="0"/>
              </a:rPr>
              <a:t>Osoby účastné dobrovolného důchodového zabezpečení </a:t>
            </a:r>
          </a:p>
          <a:p>
            <a:pPr marL="324000" lvl="1" indent="0">
              <a:buNone/>
            </a:pPr>
            <a:r>
              <a:rPr lang="cs-CZ" dirty="0"/>
              <a:t> </a:t>
            </a:r>
            <a:endParaRPr lang="cs-CZ" altLang="cs-CZ" sz="2400" b="1" dirty="0">
              <a:latin typeface="Century Gothic" panose="020B0502020202020204" pitchFamily="34" charset="0"/>
            </a:endParaRPr>
          </a:p>
        </p:txBody>
      </p:sp>
      <p:sp>
        <p:nvSpPr>
          <p:cNvPr id="4" name="Rectangle 2"/>
          <p:cNvSpPr txBox="1">
            <a:spLocks noChangeArrowheads="1"/>
          </p:cNvSpPr>
          <p:nvPr/>
        </p:nvSpPr>
        <p:spPr>
          <a:xfrm>
            <a:off x="7934397" y="5892991"/>
            <a:ext cx="3689192" cy="5661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SOCIÁLNÍ POJIŠTĚNÍ </a:t>
            </a:r>
          </a:p>
        </p:txBody>
      </p:sp>
    </p:spTree>
    <p:extLst>
      <p:ext uri="{BB962C8B-B14F-4D97-AF65-F5344CB8AC3E}">
        <p14:creationId xmlns:p14="http://schemas.microsoft.com/office/powerpoint/2010/main" val="709740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2"/>
          <p:cNvSpPr>
            <a:spLocks noChangeArrowheads="1"/>
          </p:cNvSpPr>
          <p:nvPr/>
        </p:nvSpPr>
        <p:spPr bwMode="auto">
          <a:xfrm>
            <a:off x="8559202" y="4374295"/>
            <a:ext cx="863600" cy="574675"/>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cs-CZ" altLang="cs-CZ" sz="2400" b="1">
              <a:latin typeface="Century Gothic" panose="020B0502020202020204" pitchFamily="34" charset="0"/>
            </a:endParaRPr>
          </a:p>
        </p:txBody>
      </p:sp>
      <p:sp>
        <p:nvSpPr>
          <p:cNvPr id="25" name="Oval 2"/>
          <p:cNvSpPr>
            <a:spLocks noChangeArrowheads="1"/>
          </p:cNvSpPr>
          <p:nvPr/>
        </p:nvSpPr>
        <p:spPr bwMode="auto">
          <a:xfrm>
            <a:off x="3778309" y="3973759"/>
            <a:ext cx="1002946" cy="681038"/>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cs-CZ" altLang="cs-CZ" sz="2400" b="1">
              <a:latin typeface="Century Gothic" panose="020B0502020202020204" pitchFamily="34" charset="0"/>
            </a:endParaRPr>
          </a:p>
        </p:txBody>
      </p:sp>
      <p:grpSp>
        <p:nvGrpSpPr>
          <p:cNvPr id="5" name="Skupina 4"/>
          <p:cNvGrpSpPr/>
          <p:nvPr/>
        </p:nvGrpSpPr>
        <p:grpSpPr>
          <a:xfrm>
            <a:off x="1112047" y="2638673"/>
            <a:ext cx="10053936" cy="3058814"/>
            <a:chOff x="881619" y="1708452"/>
            <a:chExt cx="10053936" cy="3058814"/>
          </a:xfrm>
        </p:grpSpPr>
        <p:sp>
          <p:nvSpPr>
            <p:cNvPr id="30726" name="Text Box 6"/>
            <p:cNvSpPr txBox="1">
              <a:spLocks noChangeArrowheads="1"/>
            </p:cNvSpPr>
            <p:nvPr/>
          </p:nvSpPr>
          <p:spPr bwMode="auto">
            <a:xfrm>
              <a:off x="881619" y="3028010"/>
              <a:ext cx="42026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cs-CZ" altLang="cs-CZ" sz="2800" b="1" u="sng" dirty="0">
                  <a:latin typeface="Century Gothic" panose="020B0502020202020204" pitchFamily="34" charset="0"/>
                </a:rPr>
                <a:t>Zaměstnavatel</a:t>
              </a:r>
              <a:r>
                <a:rPr lang="cs-CZ" altLang="cs-CZ" sz="2400" b="1" dirty="0">
                  <a:solidFill>
                    <a:srgbClr val="FF0000"/>
                  </a:solidFill>
                  <a:latin typeface="Century Gothic" panose="020B0502020202020204" pitchFamily="34" charset="0"/>
                </a:rPr>
                <a:t> 24,8%</a:t>
              </a:r>
            </a:p>
          </p:txBody>
        </p:sp>
        <p:sp>
          <p:nvSpPr>
            <p:cNvPr id="30734" name="Rectangle 14"/>
            <p:cNvSpPr>
              <a:spLocks noChangeArrowheads="1"/>
            </p:cNvSpPr>
            <p:nvPr/>
          </p:nvSpPr>
          <p:spPr bwMode="auto">
            <a:xfrm>
              <a:off x="9662589" y="3433902"/>
              <a:ext cx="6222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cs-CZ" altLang="cs-CZ" sz="2400" b="1" dirty="0">
                  <a:latin typeface="Century Gothic" panose="020B0502020202020204" pitchFamily="34" charset="0"/>
                </a:rPr>
                <a:t>0%</a:t>
              </a:r>
            </a:p>
          </p:txBody>
        </p:sp>
        <p:grpSp>
          <p:nvGrpSpPr>
            <p:cNvPr id="4" name="Skupina 3"/>
            <p:cNvGrpSpPr/>
            <p:nvPr/>
          </p:nvGrpSpPr>
          <p:grpSpPr>
            <a:xfrm>
              <a:off x="4550827" y="1708452"/>
              <a:ext cx="6384728" cy="3058814"/>
              <a:chOff x="4460211" y="1700214"/>
              <a:chExt cx="6384728" cy="3058814"/>
            </a:xfrm>
          </p:grpSpPr>
          <p:sp>
            <p:nvSpPr>
              <p:cNvPr id="30722" name="Oval 2"/>
              <p:cNvSpPr>
                <a:spLocks noChangeArrowheads="1"/>
              </p:cNvSpPr>
              <p:nvPr/>
            </p:nvSpPr>
            <p:spPr bwMode="auto">
              <a:xfrm>
                <a:off x="4943474" y="1700214"/>
                <a:ext cx="1146441" cy="587658"/>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cs-CZ" altLang="cs-CZ" sz="2400" b="1">
                  <a:latin typeface="Century Gothic" panose="020B0502020202020204" pitchFamily="34" charset="0"/>
                </a:endParaRPr>
              </a:p>
            </p:txBody>
          </p:sp>
          <p:sp>
            <p:nvSpPr>
              <p:cNvPr id="30727" name="Rectangle 7"/>
              <p:cNvSpPr>
                <a:spLocks noChangeArrowheads="1"/>
              </p:cNvSpPr>
              <p:nvPr/>
            </p:nvSpPr>
            <p:spPr bwMode="auto">
              <a:xfrm>
                <a:off x="5697537" y="3425664"/>
                <a:ext cx="333456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cs-CZ" altLang="cs-CZ" sz="2800" b="1" u="sng" dirty="0">
                    <a:latin typeface="Century Gothic" panose="020B0502020202020204" pitchFamily="34" charset="0"/>
                  </a:rPr>
                  <a:t>Zaměstnanec</a:t>
                </a:r>
                <a:r>
                  <a:rPr lang="cs-CZ" altLang="cs-CZ" sz="2400" b="1" dirty="0">
                    <a:latin typeface="Century Gothic" panose="020B0502020202020204" pitchFamily="34" charset="0"/>
                  </a:rPr>
                  <a:t> </a:t>
                </a:r>
                <a:r>
                  <a:rPr lang="en-US" altLang="cs-CZ" sz="2400" b="1" dirty="0">
                    <a:solidFill>
                      <a:srgbClr val="FF0000"/>
                    </a:solidFill>
                    <a:latin typeface="Century Gothic" panose="020B0502020202020204" pitchFamily="34" charset="0"/>
                  </a:rPr>
                  <a:t>6,5</a:t>
                </a:r>
                <a:r>
                  <a:rPr lang="cs-CZ" altLang="cs-CZ" sz="2400" b="1" dirty="0">
                    <a:solidFill>
                      <a:srgbClr val="FF0000"/>
                    </a:solidFill>
                    <a:latin typeface="Century Gothic" panose="020B0502020202020204" pitchFamily="34" charset="0"/>
                  </a:rPr>
                  <a:t>%</a:t>
                </a:r>
              </a:p>
            </p:txBody>
          </p:sp>
          <p:sp>
            <p:nvSpPr>
              <p:cNvPr id="30728" name="Line 8"/>
              <p:cNvSpPr>
                <a:spLocks noChangeShapeType="1"/>
              </p:cNvSpPr>
              <p:nvPr/>
            </p:nvSpPr>
            <p:spPr bwMode="auto">
              <a:xfrm flipH="1">
                <a:off x="4460211" y="2349500"/>
                <a:ext cx="729327" cy="7514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b="1">
                  <a:latin typeface="Century Gothic" panose="020B0502020202020204" pitchFamily="34" charset="0"/>
                </a:endParaRPr>
              </a:p>
            </p:txBody>
          </p:sp>
          <p:sp>
            <p:nvSpPr>
              <p:cNvPr id="30729" name="Line 9"/>
              <p:cNvSpPr>
                <a:spLocks noChangeShapeType="1"/>
              </p:cNvSpPr>
              <p:nvPr/>
            </p:nvSpPr>
            <p:spPr bwMode="auto">
              <a:xfrm>
                <a:off x="5591175" y="2349499"/>
                <a:ext cx="2745562" cy="10284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b="1">
                  <a:latin typeface="Century Gothic" panose="020B0502020202020204" pitchFamily="34" charset="0"/>
                </a:endParaRPr>
              </a:p>
            </p:txBody>
          </p:sp>
          <p:sp>
            <p:nvSpPr>
              <p:cNvPr id="30730" name="Line 10"/>
              <p:cNvSpPr>
                <a:spLocks noChangeShapeType="1"/>
              </p:cNvSpPr>
              <p:nvPr/>
            </p:nvSpPr>
            <p:spPr bwMode="auto">
              <a:xfrm flipV="1">
                <a:off x="8870137" y="3019772"/>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b="1">
                  <a:latin typeface="Century Gothic" panose="020B0502020202020204" pitchFamily="34" charset="0"/>
                </a:endParaRPr>
              </a:p>
            </p:txBody>
          </p:sp>
          <p:sp>
            <p:nvSpPr>
              <p:cNvPr id="30731" name="Line 11"/>
              <p:cNvSpPr>
                <a:spLocks noChangeShapeType="1"/>
              </p:cNvSpPr>
              <p:nvPr/>
            </p:nvSpPr>
            <p:spPr bwMode="auto">
              <a:xfrm>
                <a:off x="9101758" y="3716338"/>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b="1">
                  <a:latin typeface="Century Gothic" panose="020B0502020202020204" pitchFamily="34" charset="0"/>
                </a:endParaRPr>
              </a:p>
            </p:txBody>
          </p:sp>
          <p:sp>
            <p:nvSpPr>
              <p:cNvPr id="30732" name="Line 12"/>
              <p:cNvSpPr>
                <a:spLocks noChangeShapeType="1"/>
              </p:cNvSpPr>
              <p:nvPr/>
            </p:nvSpPr>
            <p:spPr bwMode="auto">
              <a:xfrm>
                <a:off x="8895965" y="3948884"/>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b="1">
                  <a:latin typeface="Century Gothic" panose="020B0502020202020204" pitchFamily="34" charset="0"/>
                </a:endParaRPr>
              </a:p>
            </p:txBody>
          </p:sp>
          <p:sp>
            <p:nvSpPr>
              <p:cNvPr id="30733" name="Rectangle 13"/>
              <p:cNvSpPr>
                <a:spLocks noChangeArrowheads="1"/>
              </p:cNvSpPr>
              <p:nvPr/>
            </p:nvSpPr>
            <p:spPr bwMode="auto">
              <a:xfrm>
                <a:off x="9191626" y="2639323"/>
                <a:ext cx="16533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cs-CZ" altLang="cs-CZ" sz="2400" b="1" dirty="0">
                    <a:latin typeface="Century Gothic" panose="020B0502020202020204" pitchFamily="34" charset="0"/>
                  </a:rPr>
                  <a:t>6,5% - </a:t>
                </a:r>
                <a:r>
                  <a:rPr lang="cs-CZ" altLang="cs-CZ" sz="1200" b="1" dirty="0">
                    <a:latin typeface="Century Gothic" panose="020B0502020202020204" pitchFamily="34" charset="0"/>
                  </a:rPr>
                  <a:t>důchodové zabezpečení</a:t>
                </a:r>
              </a:p>
            </p:txBody>
          </p:sp>
          <p:sp>
            <p:nvSpPr>
              <p:cNvPr id="30735" name="Rectangle 15"/>
              <p:cNvSpPr>
                <a:spLocks noChangeArrowheads="1"/>
              </p:cNvSpPr>
              <p:nvPr/>
            </p:nvSpPr>
            <p:spPr bwMode="auto">
              <a:xfrm>
                <a:off x="9191626" y="4297363"/>
                <a:ext cx="6222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cs-CZ" altLang="cs-CZ" sz="2400" b="1" dirty="0">
                    <a:latin typeface="Century Gothic" panose="020B0502020202020204" pitchFamily="34" charset="0"/>
                  </a:rPr>
                  <a:t>0%</a:t>
                </a:r>
              </a:p>
            </p:txBody>
          </p:sp>
        </p:grpSp>
      </p:grpSp>
      <p:sp>
        <p:nvSpPr>
          <p:cNvPr id="16" name="Rectangle 2"/>
          <p:cNvSpPr txBox="1">
            <a:spLocks noChangeArrowheads="1"/>
          </p:cNvSpPr>
          <p:nvPr/>
        </p:nvSpPr>
        <p:spPr>
          <a:xfrm>
            <a:off x="1112047" y="884385"/>
            <a:ext cx="7166979" cy="5661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cs-CZ" altLang="cs-CZ" sz="2800" b="1" dirty="0">
                <a:solidFill>
                  <a:srgbClr val="0070C0"/>
                </a:solidFill>
                <a:effectLst>
                  <a:outerShdw blurRad="38100" dist="38100" dir="2700000" algn="tl">
                    <a:srgbClr val="000000"/>
                  </a:outerShdw>
                </a:effectLst>
                <a:latin typeface="Century Gothic" panose="020B0502020202020204" pitchFamily="34" charset="0"/>
              </a:rPr>
              <a:t>1. ZAMĚSTNANCI A ZAMĚSTNAVATELÉ </a:t>
            </a:r>
          </a:p>
        </p:txBody>
      </p:sp>
      <p:sp>
        <p:nvSpPr>
          <p:cNvPr id="6" name="TextovéPole 5"/>
          <p:cNvSpPr txBox="1"/>
          <p:nvPr/>
        </p:nvSpPr>
        <p:spPr>
          <a:xfrm>
            <a:off x="5374976" y="2719954"/>
            <a:ext cx="1334530" cy="461665"/>
          </a:xfrm>
          <a:prstGeom prst="rect">
            <a:avLst/>
          </a:prstGeom>
          <a:noFill/>
        </p:spPr>
        <p:txBody>
          <a:bodyPr wrap="square" rtlCol="0">
            <a:spAutoFit/>
          </a:bodyPr>
          <a:lstStyle/>
          <a:p>
            <a:pPr>
              <a:spcBef>
                <a:spcPct val="0"/>
              </a:spcBef>
            </a:pPr>
            <a:r>
              <a:rPr lang="cs-CZ" sz="2400" b="1" dirty="0">
                <a:solidFill>
                  <a:srgbClr val="FF0000"/>
                </a:solidFill>
                <a:latin typeface="Century Gothic" panose="020B0502020202020204" pitchFamily="34" charset="0"/>
              </a:rPr>
              <a:t>31,3 %</a:t>
            </a:r>
          </a:p>
        </p:txBody>
      </p:sp>
      <p:sp>
        <p:nvSpPr>
          <p:cNvPr id="20" name="Rectangle 2"/>
          <p:cNvSpPr txBox="1">
            <a:spLocks noChangeArrowheads="1"/>
          </p:cNvSpPr>
          <p:nvPr/>
        </p:nvSpPr>
        <p:spPr>
          <a:xfrm>
            <a:off x="6709506" y="5995436"/>
            <a:ext cx="4625871" cy="5661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cs-CZ" altLang="cs-CZ" sz="2000" b="1" dirty="0">
                <a:solidFill>
                  <a:srgbClr val="0070C0"/>
                </a:solidFill>
                <a:effectLst>
                  <a:outerShdw blurRad="38100" dist="38100" dir="2700000" algn="tl">
                    <a:srgbClr val="000000"/>
                  </a:outerShdw>
                </a:effectLst>
                <a:latin typeface="Century Gothic" panose="020B0502020202020204" pitchFamily="34" charset="0"/>
              </a:rPr>
              <a:t>SOCIÁLNÍ POJIŠTĚNÍ-zaměstnanci </a:t>
            </a:r>
          </a:p>
        </p:txBody>
      </p:sp>
      <p:sp>
        <p:nvSpPr>
          <p:cNvPr id="2" name="TextovéPole 1"/>
          <p:cNvSpPr txBox="1"/>
          <p:nvPr/>
        </p:nvSpPr>
        <p:spPr>
          <a:xfrm>
            <a:off x="1038224" y="5293235"/>
            <a:ext cx="5095875" cy="461665"/>
          </a:xfrm>
          <a:prstGeom prst="rect">
            <a:avLst/>
          </a:prstGeom>
          <a:noFill/>
        </p:spPr>
        <p:txBody>
          <a:bodyPr wrap="square" rtlCol="0">
            <a:spAutoFit/>
          </a:bodyPr>
          <a:lstStyle/>
          <a:p>
            <a:r>
              <a:rPr lang="cs-CZ" sz="2400" b="1" dirty="0">
                <a:latin typeface="Century Gothic" panose="020B0502020202020204" pitchFamily="34" charset="0"/>
              </a:rPr>
              <a:t>21,5%             2,1%             1,2%</a:t>
            </a:r>
          </a:p>
        </p:txBody>
      </p:sp>
      <p:sp>
        <p:nvSpPr>
          <p:cNvPr id="21" name="Line 12"/>
          <p:cNvSpPr>
            <a:spLocks noChangeShapeType="1"/>
          </p:cNvSpPr>
          <p:nvPr/>
        </p:nvSpPr>
        <p:spPr bwMode="auto">
          <a:xfrm>
            <a:off x="4752280" y="4699917"/>
            <a:ext cx="512238" cy="5684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b="1">
              <a:latin typeface="Century Gothic" panose="020B0502020202020204" pitchFamily="34" charset="0"/>
            </a:endParaRPr>
          </a:p>
        </p:txBody>
      </p:sp>
      <p:sp>
        <p:nvSpPr>
          <p:cNvPr id="22" name="Line 12"/>
          <p:cNvSpPr>
            <a:spLocks noChangeShapeType="1"/>
          </p:cNvSpPr>
          <p:nvPr/>
        </p:nvSpPr>
        <p:spPr bwMode="auto">
          <a:xfrm flipH="1">
            <a:off x="3524250" y="4709296"/>
            <a:ext cx="473966" cy="55904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b="1">
              <a:latin typeface="Century Gothic" panose="020B0502020202020204" pitchFamily="34" charset="0"/>
            </a:endParaRPr>
          </a:p>
        </p:txBody>
      </p:sp>
      <p:sp>
        <p:nvSpPr>
          <p:cNvPr id="23" name="Line 12"/>
          <p:cNvSpPr>
            <a:spLocks noChangeShapeType="1"/>
          </p:cNvSpPr>
          <p:nvPr/>
        </p:nvSpPr>
        <p:spPr bwMode="auto">
          <a:xfrm flipH="1">
            <a:off x="2054143" y="4535950"/>
            <a:ext cx="1564643" cy="70278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b="1">
              <a:latin typeface="Century Gothic" panose="020B0502020202020204" pitchFamily="34" charset="0"/>
            </a:endParaRPr>
          </a:p>
        </p:txBody>
      </p:sp>
      <p:sp>
        <p:nvSpPr>
          <p:cNvPr id="3" name="TextovéPole 2"/>
          <p:cNvSpPr txBox="1"/>
          <p:nvPr/>
        </p:nvSpPr>
        <p:spPr>
          <a:xfrm>
            <a:off x="190500" y="5689315"/>
            <a:ext cx="5828081" cy="461665"/>
          </a:xfrm>
          <a:prstGeom prst="rect">
            <a:avLst/>
          </a:prstGeom>
          <a:noFill/>
        </p:spPr>
        <p:txBody>
          <a:bodyPr wrap="square" rtlCol="0">
            <a:spAutoFit/>
          </a:bodyPr>
          <a:lstStyle/>
          <a:p>
            <a:r>
              <a:rPr lang="cs-CZ" altLang="cs-CZ" sz="1200" b="1" dirty="0">
                <a:latin typeface="Century Gothic" panose="020B0502020202020204" pitchFamily="34" charset="0"/>
              </a:rPr>
              <a:t>důchodové zabezpečení       nemocenské pojištění                 státní politika </a:t>
            </a:r>
          </a:p>
          <a:p>
            <a:r>
              <a:rPr lang="cs-CZ" altLang="cs-CZ" sz="1200" b="1" dirty="0">
                <a:latin typeface="Century Gothic" panose="020B0502020202020204" pitchFamily="34" charset="0"/>
              </a:rPr>
              <a:t>                                                                                                         zaměstnanosti</a:t>
            </a:r>
            <a:endParaRPr lang="cs-CZ" sz="1200" dirty="0"/>
          </a:p>
        </p:txBody>
      </p:sp>
    </p:spTree>
    <p:extLst>
      <p:ext uri="{BB962C8B-B14F-4D97-AF65-F5344CB8AC3E}">
        <p14:creationId xmlns:p14="http://schemas.microsoft.com/office/powerpoint/2010/main" val="2249864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601362" y="738098"/>
            <a:ext cx="9737126" cy="830997"/>
          </a:xfrm>
          <a:prstGeom prst="rect">
            <a:avLst/>
          </a:prstGeom>
        </p:spPr>
        <p:txBody>
          <a:bodyPr wrap="square">
            <a:spAutoFit/>
          </a:bodyPr>
          <a:lstStyle/>
          <a:p>
            <a:pPr lvl="0" algn="just">
              <a:spcAft>
                <a:spcPts val="0"/>
              </a:spcAft>
              <a:buSzPts val="1200"/>
            </a:pPr>
            <a:r>
              <a:rPr lang="cs-CZ" sz="2400" b="1" dirty="0">
                <a:solidFill>
                  <a:schemeClr val="bg2">
                    <a:lumMod val="50000"/>
                  </a:schemeClr>
                </a:solidFill>
                <a:latin typeface="Century Gothic" panose="020B0502020202020204" pitchFamily="34" charset="0"/>
                <a:ea typeface="Times New Roman" panose="02020603050405020304" pitchFamily="18" charset="0"/>
                <a:cs typeface="Times New Roman" panose="02020603050405020304" pitchFamily="18" charset="0"/>
              </a:rPr>
              <a:t>Zaměstnanec má pravidelnou hrubou měsíční mzdu 10.000 Kč. </a:t>
            </a:r>
          </a:p>
          <a:p>
            <a:pPr lvl="0" algn="just">
              <a:spcAft>
                <a:spcPts val="0"/>
              </a:spcAft>
              <a:buSzPts val="1200"/>
            </a:pPr>
            <a:r>
              <a:rPr lang="cs-CZ" sz="2400" b="1" dirty="0">
                <a:solidFill>
                  <a:schemeClr val="bg2">
                    <a:lumMod val="50000"/>
                  </a:schemeClr>
                </a:solidFill>
                <a:latin typeface="Century Gothic" panose="020B0502020202020204" pitchFamily="34" charset="0"/>
                <a:ea typeface="Times New Roman" panose="02020603050405020304" pitchFamily="18" charset="0"/>
                <a:cs typeface="Times New Roman" panose="02020603050405020304" pitchFamily="18" charset="0"/>
              </a:rPr>
              <a:t>Jaké sociální pojištění mu strhává zaměstnavatel? </a:t>
            </a:r>
            <a:endParaRPr lang="cs-CZ" sz="2400" b="1" dirty="0">
              <a:solidFill>
                <a:schemeClr val="bg2">
                  <a:lumMod val="50000"/>
                </a:schemeClr>
              </a:solidFill>
              <a:effectLst/>
              <a:latin typeface="Century Gothic" panose="020B0502020202020204" pitchFamily="34" charset="0"/>
              <a:ea typeface="Times New Roman" panose="02020603050405020304" pitchFamily="18" charset="0"/>
            </a:endParaRPr>
          </a:p>
        </p:txBody>
      </p:sp>
      <p:sp>
        <p:nvSpPr>
          <p:cNvPr id="3" name="Obdélník 2"/>
          <p:cNvSpPr/>
          <p:nvPr/>
        </p:nvSpPr>
        <p:spPr>
          <a:xfrm>
            <a:off x="601362" y="2690336"/>
            <a:ext cx="10074876" cy="2523768"/>
          </a:xfrm>
          <a:prstGeom prst="rect">
            <a:avLst/>
          </a:prstGeom>
        </p:spPr>
        <p:txBody>
          <a:bodyPr wrap="square">
            <a:spAutoFit/>
          </a:bodyPr>
          <a:lstStyle/>
          <a:p>
            <a:endParaRPr lang="cs-CZ" sz="2800" dirty="0">
              <a:latin typeface="Century Gothic" panose="020B0502020202020204" pitchFamily="34" charset="0"/>
            </a:endParaRPr>
          </a:p>
          <a:p>
            <a:r>
              <a:rPr lang="cs-CZ" sz="2800" b="1" dirty="0">
                <a:latin typeface="Century Gothic" panose="020B0502020202020204" pitchFamily="34" charset="0"/>
              </a:rPr>
              <a:t>SP – </a:t>
            </a:r>
            <a:r>
              <a:rPr lang="cs-CZ" dirty="0">
                <a:latin typeface="Century Gothic" panose="020B0502020202020204" pitchFamily="34" charset="0"/>
              </a:rPr>
              <a:t>vyměřovací základ pro zaměstnance je jeho hrubá měsíční mzda, stejně jako u zdravotního pojištění:</a:t>
            </a:r>
          </a:p>
          <a:p>
            <a:r>
              <a:rPr lang="cs-CZ" sz="2800" dirty="0">
                <a:latin typeface="Century Gothic" panose="020B0502020202020204" pitchFamily="34" charset="0"/>
              </a:rPr>
              <a:t>	zaměstnanec: 10.000 * 0,065 = </a:t>
            </a:r>
            <a:r>
              <a:rPr lang="cs-CZ" sz="2800" b="1" u="sng" dirty="0">
                <a:solidFill>
                  <a:srgbClr val="C00000"/>
                </a:solidFill>
                <a:latin typeface="Century Gothic" panose="020B0502020202020204" pitchFamily="34" charset="0"/>
              </a:rPr>
              <a:t>650,- Kč</a:t>
            </a:r>
          </a:p>
          <a:p>
            <a:r>
              <a:rPr lang="cs-CZ" sz="2800" dirty="0">
                <a:latin typeface="Century Gothic" panose="020B0502020202020204" pitchFamily="34" charset="0"/>
              </a:rPr>
              <a:t>	zaměstnavatel:10.000 * 0,248 = </a:t>
            </a:r>
            <a:r>
              <a:rPr lang="cs-CZ" sz="2800" b="1" dirty="0">
                <a:solidFill>
                  <a:srgbClr val="C00000"/>
                </a:solidFill>
                <a:latin typeface="Century Gothic" panose="020B0502020202020204" pitchFamily="34" charset="0"/>
              </a:rPr>
              <a:t>2.480,- Kč.</a:t>
            </a:r>
          </a:p>
          <a:p>
            <a:endParaRPr lang="cs-CZ" sz="2800" b="1" dirty="0">
              <a:solidFill>
                <a:srgbClr val="C00000"/>
              </a:solidFill>
              <a:latin typeface="Century Gothic" panose="020B0502020202020204" pitchFamily="34" charset="0"/>
            </a:endParaRPr>
          </a:p>
        </p:txBody>
      </p:sp>
      <p:sp>
        <p:nvSpPr>
          <p:cNvPr id="6" name="Rectangle 2"/>
          <p:cNvSpPr txBox="1">
            <a:spLocks noChangeArrowheads="1"/>
          </p:cNvSpPr>
          <p:nvPr/>
        </p:nvSpPr>
        <p:spPr>
          <a:xfrm>
            <a:off x="6709506" y="5995436"/>
            <a:ext cx="4625871" cy="5661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cs-CZ" altLang="cs-CZ" sz="2000" b="1" dirty="0">
                <a:solidFill>
                  <a:srgbClr val="0070C0"/>
                </a:solidFill>
                <a:effectLst>
                  <a:outerShdw blurRad="38100" dist="38100" dir="2700000" algn="tl">
                    <a:srgbClr val="000000"/>
                  </a:outerShdw>
                </a:effectLst>
                <a:latin typeface="Century Gothic" panose="020B0502020202020204" pitchFamily="34" charset="0"/>
              </a:rPr>
              <a:t>SOCIÁLNÍ POJIŠTĚNÍ-zaměstnanci </a:t>
            </a:r>
          </a:p>
        </p:txBody>
      </p:sp>
    </p:spTree>
    <p:extLst>
      <p:ext uri="{BB962C8B-B14F-4D97-AF65-F5344CB8AC3E}">
        <p14:creationId xmlns:p14="http://schemas.microsoft.com/office/powerpoint/2010/main" val="125880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52293" y="824560"/>
            <a:ext cx="11569619" cy="1013800"/>
          </a:xfrm>
        </p:spPr>
        <p:txBody>
          <a:bodyPr>
            <a:noAutofit/>
          </a:bodyPr>
          <a:lstStyle/>
          <a:p>
            <a:r>
              <a:rPr lang="cs-CZ" sz="2400" b="1" dirty="0">
                <a:solidFill>
                  <a:schemeClr val="bg2">
                    <a:lumMod val="50000"/>
                  </a:schemeClr>
                </a:solidFill>
                <a:latin typeface="Century Gothic" panose="020B0502020202020204" pitchFamily="34" charset="0"/>
              </a:rPr>
              <a:t>P</a:t>
            </a:r>
            <a:r>
              <a:rPr lang="cs-CZ" sz="2400" b="1" cap="none" dirty="0">
                <a:solidFill>
                  <a:schemeClr val="bg2">
                    <a:lumMod val="50000"/>
                  </a:schemeClr>
                </a:solidFill>
                <a:latin typeface="Century Gothic" panose="020B0502020202020204" pitchFamily="34" charset="0"/>
              </a:rPr>
              <a:t>ř</a:t>
            </a:r>
            <a:r>
              <a:rPr lang="cs-CZ" sz="2400" b="1" dirty="0">
                <a:solidFill>
                  <a:schemeClr val="bg2">
                    <a:lumMod val="50000"/>
                  </a:schemeClr>
                </a:solidFill>
                <a:latin typeface="Century Gothic" panose="020B0502020202020204" pitchFamily="34" charset="0"/>
              </a:rPr>
              <a:t>. Z</a:t>
            </a:r>
            <a:r>
              <a:rPr lang="cs-CZ" sz="2400" b="1" cap="none" dirty="0">
                <a:solidFill>
                  <a:schemeClr val="bg2">
                    <a:lumMod val="50000"/>
                  </a:schemeClr>
                </a:solidFill>
                <a:latin typeface="Century Gothic" panose="020B0502020202020204" pitchFamily="34" charset="0"/>
              </a:rPr>
              <a:t>aměstnanec má uzavřen pracovní poměr na dobu neurčitou  se zkrácenou pracovní dobou a měsíčním výdělkem 6.000 Kč. Jaké Z a S pojistné platí zaměstnanec</a:t>
            </a:r>
            <a:endParaRPr lang="cs-CZ" sz="2400" b="1" dirty="0">
              <a:solidFill>
                <a:schemeClr val="bg2">
                  <a:lumMod val="50000"/>
                </a:schemeClr>
              </a:solidFill>
              <a:latin typeface="Century Gothic" panose="020B0502020202020204" pitchFamily="34" charset="0"/>
            </a:endParaRPr>
          </a:p>
        </p:txBody>
      </p:sp>
      <p:sp>
        <p:nvSpPr>
          <p:cNvPr id="3" name="Zástupný symbol pro obsah 2"/>
          <p:cNvSpPr>
            <a:spLocks noGrp="1"/>
          </p:cNvSpPr>
          <p:nvPr>
            <p:ph idx="1"/>
          </p:nvPr>
        </p:nvSpPr>
        <p:spPr/>
        <p:txBody>
          <a:bodyPr>
            <a:normAutofit fontScale="85000" lnSpcReduction="10000"/>
          </a:bodyPr>
          <a:lstStyle/>
          <a:p>
            <a:pPr marL="0" indent="0">
              <a:buNone/>
            </a:pPr>
            <a:r>
              <a:rPr lang="cs-CZ" sz="2400" b="1" dirty="0">
                <a:latin typeface="Century Gothic" panose="020B0502020202020204" pitchFamily="34" charset="0"/>
              </a:rPr>
              <a:t>HM = 6.000 Kč </a:t>
            </a:r>
          </a:p>
          <a:p>
            <a:pPr marL="0" indent="0">
              <a:buNone/>
            </a:pPr>
            <a:r>
              <a:rPr lang="cs-CZ" sz="2400" b="1" dirty="0">
                <a:solidFill>
                  <a:srgbClr val="FF0000"/>
                </a:solidFill>
                <a:latin typeface="Century Gothic" panose="020B0502020202020204" pitchFamily="34" charset="0"/>
              </a:rPr>
              <a:t>Zdravotní pojištění</a:t>
            </a:r>
          </a:p>
          <a:p>
            <a:pPr lvl="1"/>
            <a:r>
              <a:rPr lang="cs-CZ" sz="2400" dirty="0">
                <a:latin typeface="Century Gothic" panose="020B0502020202020204" pitchFamily="34" charset="0"/>
              </a:rPr>
              <a:t>6 000 * 0,045 = 270 Kč</a:t>
            </a:r>
          </a:p>
          <a:p>
            <a:pPr lvl="1"/>
            <a:r>
              <a:rPr lang="cs-CZ" sz="2400" dirty="0">
                <a:latin typeface="Century Gothic" panose="020B0502020202020204" pitchFamily="34" charset="0"/>
              </a:rPr>
              <a:t>Dopočet do minim. Výše ZP =17300 – 6 000 = 11 300 * 0,135 = </a:t>
            </a:r>
            <a:r>
              <a:rPr lang="cs-CZ" sz="2400" u="sng" dirty="0">
                <a:latin typeface="Century Gothic" panose="020B0502020202020204" pitchFamily="34" charset="0"/>
              </a:rPr>
              <a:t>1 525,5= 1526 Kč</a:t>
            </a:r>
          </a:p>
          <a:p>
            <a:pPr lvl="1"/>
            <a:r>
              <a:rPr lang="cs-CZ" sz="2400" dirty="0">
                <a:latin typeface="Century Gothic" panose="020B0502020202020204" pitchFamily="34" charset="0"/>
              </a:rPr>
              <a:t>Celkem zaměstnanec na ZP platí 270 + 10526= </a:t>
            </a:r>
            <a:r>
              <a:rPr lang="cs-CZ" sz="2400" u="sng" dirty="0">
                <a:solidFill>
                  <a:srgbClr val="FF0000"/>
                </a:solidFill>
                <a:latin typeface="Century Gothic" panose="020B0502020202020204" pitchFamily="34" charset="0"/>
              </a:rPr>
              <a:t>1 796,- Kč</a:t>
            </a:r>
          </a:p>
          <a:p>
            <a:pPr marL="630000" lvl="2" indent="0">
              <a:buNone/>
            </a:pPr>
            <a:r>
              <a:rPr lang="cs-CZ" sz="1800" dirty="0">
                <a:latin typeface="Century Gothic" panose="020B0502020202020204" pitchFamily="34" charset="0"/>
              </a:rPr>
              <a:t>	</a:t>
            </a:r>
          </a:p>
          <a:p>
            <a:pPr marL="0" indent="0">
              <a:buNone/>
            </a:pPr>
            <a:r>
              <a:rPr lang="cs-CZ" sz="2400" b="1" dirty="0">
                <a:solidFill>
                  <a:srgbClr val="FF0000"/>
                </a:solidFill>
                <a:latin typeface="Century Gothic" panose="020B0502020202020204" pitchFamily="34" charset="0"/>
              </a:rPr>
              <a:t>Sociální pojištění</a:t>
            </a:r>
          </a:p>
          <a:p>
            <a:r>
              <a:rPr lang="cs-CZ" sz="2400" dirty="0">
                <a:latin typeface="Century Gothic" panose="020B0502020202020204" pitchFamily="34" charset="0"/>
              </a:rPr>
              <a:t> 6.000 * 0,065 = </a:t>
            </a:r>
            <a:r>
              <a:rPr lang="cs-CZ" sz="2400" u="sng" dirty="0">
                <a:solidFill>
                  <a:srgbClr val="FF0000"/>
                </a:solidFill>
                <a:latin typeface="Century Gothic" panose="020B0502020202020204" pitchFamily="34" charset="0"/>
              </a:rPr>
              <a:t>390,- Kč </a:t>
            </a:r>
            <a:r>
              <a:rPr lang="cs-CZ" sz="2400" dirty="0">
                <a:solidFill>
                  <a:srgbClr val="FF0000"/>
                </a:solidFill>
                <a:latin typeface="Century Gothic" panose="020B0502020202020204" pitchFamily="34" charset="0"/>
              </a:rPr>
              <a:t> </a:t>
            </a:r>
            <a:r>
              <a:rPr lang="cs-CZ" sz="1600" dirty="0">
                <a:solidFill>
                  <a:srgbClr val="0070C0"/>
                </a:solidFill>
                <a:latin typeface="Century Gothic" panose="020B0502020202020204" pitchFamily="34" charset="0"/>
              </a:rPr>
              <a:t>Zaměstnancům se strhává SP podle výše jejich mzdy, minimální limit jako u ZP zde není </a:t>
            </a:r>
          </a:p>
          <a:p>
            <a:pPr marL="0" indent="0">
              <a:buNone/>
            </a:pPr>
            <a:r>
              <a:rPr lang="cs-CZ" sz="1600" dirty="0">
                <a:solidFill>
                  <a:srgbClr val="0070C0"/>
                </a:solidFill>
                <a:latin typeface="Century Gothic" panose="020B0502020202020204" pitchFamily="34" charset="0"/>
              </a:rPr>
              <a:t>                                                                   nastaven.</a:t>
            </a:r>
            <a:endParaRPr lang="cs-CZ" sz="2400" dirty="0">
              <a:latin typeface="Century Gothic" panose="020B0502020202020204" pitchFamily="34" charset="0"/>
            </a:endParaRPr>
          </a:p>
          <a:p>
            <a:endParaRPr lang="cs-CZ" sz="2400" dirty="0">
              <a:latin typeface="Century Gothic" panose="020B0502020202020204" pitchFamily="34" charset="0"/>
            </a:endParaRPr>
          </a:p>
        </p:txBody>
      </p:sp>
      <p:sp>
        <p:nvSpPr>
          <p:cNvPr id="4" name="Rectangle 2"/>
          <p:cNvSpPr txBox="1">
            <a:spLocks noChangeArrowheads="1"/>
          </p:cNvSpPr>
          <p:nvPr/>
        </p:nvSpPr>
        <p:spPr>
          <a:xfrm>
            <a:off x="5008606" y="5995436"/>
            <a:ext cx="6326772" cy="5661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cs-CZ" altLang="cs-CZ" sz="2000" b="1" dirty="0">
                <a:solidFill>
                  <a:srgbClr val="0070C0"/>
                </a:solidFill>
                <a:effectLst>
                  <a:outerShdw blurRad="38100" dist="38100" dir="2700000" algn="tl">
                    <a:srgbClr val="000000"/>
                  </a:outerShdw>
                </a:effectLst>
                <a:latin typeface="Century Gothic" panose="020B0502020202020204" pitchFamily="34" charset="0"/>
              </a:rPr>
              <a:t>ZDRAVOTNÍ A SOCIÁLNÍ POJIŠTĚNÍ-zaměstnanci </a:t>
            </a:r>
          </a:p>
        </p:txBody>
      </p:sp>
    </p:spTree>
    <p:extLst>
      <p:ext uri="{BB962C8B-B14F-4D97-AF65-F5344CB8AC3E}">
        <p14:creationId xmlns:p14="http://schemas.microsoft.com/office/powerpoint/2010/main" val="245798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3">
                                            <p:txEl>
                                              <p:pRg st="1" end="1"/>
                                            </p:txEl>
                                          </p:spTgt>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p:cTn id="5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4" dur="5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txBox="1">
            <a:spLocks noChangeArrowheads="1"/>
          </p:cNvSpPr>
          <p:nvPr/>
        </p:nvSpPr>
        <p:spPr>
          <a:xfrm>
            <a:off x="656518" y="818482"/>
            <a:ext cx="7166979" cy="5661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cs-CZ" altLang="cs-CZ" sz="2800" b="1" dirty="0">
                <a:solidFill>
                  <a:srgbClr val="0070C0"/>
                </a:solidFill>
                <a:effectLst>
                  <a:outerShdw blurRad="38100" dist="38100" dir="2700000" algn="tl">
                    <a:srgbClr val="000000"/>
                  </a:outerShdw>
                </a:effectLst>
                <a:latin typeface="Century Gothic" panose="020B0502020202020204" pitchFamily="34" charset="0"/>
              </a:rPr>
              <a:t>2. OSVČ</a:t>
            </a:r>
          </a:p>
        </p:txBody>
      </p:sp>
      <p:sp>
        <p:nvSpPr>
          <p:cNvPr id="20" name="Rectangle 2"/>
          <p:cNvSpPr txBox="1">
            <a:spLocks noChangeArrowheads="1"/>
          </p:cNvSpPr>
          <p:nvPr/>
        </p:nvSpPr>
        <p:spPr>
          <a:xfrm>
            <a:off x="6709506" y="5995436"/>
            <a:ext cx="4625871" cy="5661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cs-CZ" altLang="cs-CZ" sz="2000" b="1" dirty="0">
                <a:solidFill>
                  <a:srgbClr val="0070C0"/>
                </a:solidFill>
                <a:effectLst>
                  <a:outerShdw blurRad="38100" dist="38100" dir="2700000" algn="tl">
                    <a:srgbClr val="000000"/>
                  </a:outerShdw>
                </a:effectLst>
                <a:latin typeface="Century Gothic" panose="020B0502020202020204" pitchFamily="34" charset="0"/>
              </a:rPr>
              <a:t>SOCIÁLNÍ POJIŠTĚNÍ-OSVČ </a:t>
            </a:r>
          </a:p>
        </p:txBody>
      </p:sp>
      <p:sp>
        <p:nvSpPr>
          <p:cNvPr id="2" name="TextovéPole 1"/>
          <p:cNvSpPr txBox="1"/>
          <p:nvPr/>
        </p:nvSpPr>
        <p:spPr>
          <a:xfrm>
            <a:off x="766231" y="2677297"/>
            <a:ext cx="10569146" cy="2954655"/>
          </a:xfrm>
          <a:prstGeom prst="rect">
            <a:avLst/>
          </a:prstGeom>
          <a:noFill/>
        </p:spPr>
        <p:txBody>
          <a:bodyPr wrap="square" rtlCol="0">
            <a:spAutoFit/>
          </a:bodyPr>
          <a:lstStyle/>
          <a:p>
            <a:pPr marL="285750" indent="-285750">
              <a:buFont typeface="Wingdings" panose="05000000000000000000" pitchFamily="2" charset="2"/>
              <a:buChar char="Ø"/>
            </a:pPr>
            <a:r>
              <a:rPr lang="cs-CZ" sz="2400" b="1" dirty="0">
                <a:solidFill>
                  <a:schemeClr val="bg2">
                    <a:lumMod val="50000"/>
                  </a:schemeClr>
                </a:solidFill>
                <a:latin typeface="Century Gothic" panose="020B0502020202020204" pitchFamily="34" charset="0"/>
              </a:rPr>
              <a:t>Oznámení o zahájení činnosti na OSSZ do 8. dne po měsíci, kdy došlo k zahájení činnosti, platba měsíčních záloh od 1. do posledního dne měsíce, za který se záloha platí.</a:t>
            </a:r>
          </a:p>
          <a:p>
            <a:pPr marL="285750" indent="-285750">
              <a:buFont typeface="Wingdings" panose="05000000000000000000" pitchFamily="2" charset="2"/>
              <a:buChar char="Ø"/>
            </a:pPr>
            <a:r>
              <a:rPr lang="cs-CZ" sz="2400" b="1" dirty="0">
                <a:solidFill>
                  <a:schemeClr val="bg2">
                    <a:lumMod val="50000"/>
                  </a:schemeClr>
                </a:solidFill>
                <a:latin typeface="Century Gothic" panose="020B0502020202020204" pitchFamily="34" charset="0"/>
              </a:rPr>
              <a:t>Nemocenská dávka je od r. 1994 dobrovolná</a:t>
            </a:r>
          </a:p>
          <a:p>
            <a:pPr marL="285750" indent="-285750">
              <a:buFont typeface="Wingdings" panose="05000000000000000000" pitchFamily="2" charset="2"/>
              <a:buChar char="Ø"/>
            </a:pPr>
            <a:r>
              <a:rPr lang="cs-CZ" sz="2400" b="1" dirty="0">
                <a:solidFill>
                  <a:schemeClr val="bg2">
                    <a:lumMod val="50000"/>
                  </a:schemeClr>
                </a:solidFill>
                <a:latin typeface="Century Gothic" panose="020B0502020202020204" pitchFamily="34" charset="0"/>
              </a:rPr>
              <a:t>Vyměřovací základ je 50% z P-V</a:t>
            </a:r>
          </a:p>
          <a:p>
            <a:pPr marL="285750" indent="-285750">
              <a:buFont typeface="Wingdings" panose="05000000000000000000" pitchFamily="2" charset="2"/>
              <a:buChar char="Ø"/>
            </a:pPr>
            <a:r>
              <a:rPr lang="cs-CZ" sz="2400" b="1" dirty="0">
                <a:solidFill>
                  <a:schemeClr val="bg2">
                    <a:lumMod val="50000"/>
                  </a:schemeClr>
                </a:solidFill>
                <a:latin typeface="Century Gothic" panose="020B0502020202020204" pitchFamily="34" charset="0"/>
              </a:rPr>
              <a:t>Sazba aplikovaná na vyměřovací základ je 29,2% (31,3%, </a:t>
            </a:r>
            <a:r>
              <a:rPr lang="cs-CZ" b="1" dirty="0">
                <a:solidFill>
                  <a:srgbClr val="0070C0"/>
                </a:solidFill>
                <a:latin typeface="Century Gothic" panose="020B0502020202020204" pitchFamily="34" charset="0"/>
              </a:rPr>
              <a:t>když si OSVČ platí i nemocenské dávky, 28% jen OSVČ vedlejší, když si dobrovolně platí důchodové dávky</a:t>
            </a:r>
            <a:r>
              <a:rPr lang="cs-CZ" sz="2400" b="1" dirty="0">
                <a:solidFill>
                  <a:schemeClr val="bg2">
                    <a:lumMod val="50000"/>
                  </a:schemeClr>
                </a:solidFill>
                <a:latin typeface="Century Gothic" panose="020B0502020202020204" pitchFamily="34" charset="0"/>
              </a:rPr>
              <a:t>)</a:t>
            </a:r>
          </a:p>
        </p:txBody>
      </p:sp>
    </p:spTree>
    <p:extLst>
      <p:ext uri="{BB962C8B-B14F-4D97-AF65-F5344CB8AC3E}">
        <p14:creationId xmlns:p14="http://schemas.microsoft.com/office/powerpoint/2010/main" val="3051206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660772" y="1849412"/>
            <a:ext cx="10870455" cy="5416868"/>
          </a:xfrm>
          <a:prstGeom prst="rect">
            <a:avLst/>
          </a:prstGeom>
          <a:noFill/>
        </p:spPr>
        <p:txBody>
          <a:bodyPr wrap="square" rtlCol="0">
            <a:spAutoFit/>
          </a:bodyPr>
          <a:lstStyle/>
          <a:p>
            <a:r>
              <a:rPr lang="cs-CZ" b="1" dirty="0">
                <a:solidFill>
                  <a:schemeClr val="bg2">
                    <a:lumMod val="50000"/>
                  </a:schemeClr>
                </a:solidFill>
                <a:latin typeface="Century Gothic" panose="020B0502020202020204" pitchFamily="34" charset="0"/>
              </a:rPr>
              <a:t>OSVČ</a:t>
            </a:r>
            <a:r>
              <a:rPr lang="cs-CZ" dirty="0">
                <a:latin typeface="Century Gothic" panose="020B0502020202020204" pitchFamily="34" charset="0"/>
              </a:rPr>
              <a:t>: registrace u ZP (do 8 dnů od zahájení činnosti) a u OSSZ (do 8. dne následujícího měsíce)</a:t>
            </a:r>
          </a:p>
          <a:p>
            <a:endParaRPr lang="cs-CZ" dirty="0">
              <a:latin typeface="Century Gothic" panose="020B0502020202020204" pitchFamily="34" charset="0"/>
            </a:endParaRPr>
          </a:p>
          <a:p>
            <a:r>
              <a:rPr lang="cs-CZ" dirty="0">
                <a:latin typeface="Century Gothic" panose="020B0502020202020204" pitchFamily="34" charset="0"/>
              </a:rPr>
              <a:t>Sociální i zdravotní pojištění se platí v měsíčních zálohách</a:t>
            </a:r>
          </a:p>
          <a:p>
            <a:r>
              <a:rPr lang="cs-CZ" dirty="0">
                <a:latin typeface="Century Gothic" panose="020B0502020202020204" pitchFamily="34" charset="0"/>
              </a:rPr>
              <a:t>V 1. roce podnikání podnikatel platí zálohy podle minimálního vyměřovacího základu vycházejícího z průměrné mzdy; na konci roku podá daňové přiznání (do konce března), kde vypočítá daňový základ, který použije při vyplňování tiskopisu Přehledu na zdravotní i sociální pojištění, podá Přehled (do konce dubna) zdravotní pojišťovně a OSSZ               v Přehledu vyplní skutečnou roční povinnost z hlediska soc. a zdrav. pojištění a současně si stanoví výši záloh, které bude platit v následujícím zdaňovacím období </a:t>
            </a:r>
            <a:r>
              <a:rPr lang="cs-CZ" sz="1600" dirty="0">
                <a:solidFill>
                  <a:srgbClr val="0070C0"/>
                </a:solidFill>
                <a:latin typeface="Century Gothic" panose="020B0502020202020204" pitchFamily="34" charset="0"/>
              </a:rPr>
              <a:t>(roční výše pojištění podělí počtem měsíců, ve kterých v předchozím zdaň. období provozoval svoji činnost)</a:t>
            </a:r>
            <a:r>
              <a:rPr lang="cs-CZ" sz="2000" dirty="0">
                <a:latin typeface="Century Gothic" panose="020B0502020202020204" pitchFamily="34" charset="0"/>
              </a:rPr>
              <a:t>.</a:t>
            </a:r>
          </a:p>
          <a:p>
            <a:endParaRPr lang="cs-CZ" dirty="0">
              <a:latin typeface="Century Gothic" panose="020B0502020202020204" pitchFamily="34" charset="0"/>
            </a:endParaRPr>
          </a:p>
          <a:p>
            <a:r>
              <a:rPr lang="cs-CZ" dirty="0">
                <a:latin typeface="Century Gothic" panose="020B0502020202020204" pitchFamily="34" charset="0"/>
              </a:rPr>
              <a:t>Vyměřovací základ: 50 % ze ZD (P-V)</a:t>
            </a:r>
          </a:p>
          <a:p>
            <a:r>
              <a:rPr lang="cs-CZ" dirty="0">
                <a:latin typeface="Century Gothic" panose="020B0502020202020204" pitchFamily="34" charset="0"/>
              </a:rPr>
              <a:t>Sazba ZP: 13,5 %</a:t>
            </a:r>
          </a:p>
          <a:p>
            <a:r>
              <a:rPr lang="cs-CZ" dirty="0">
                <a:latin typeface="Century Gothic" panose="020B0502020202020204" pitchFamily="34" charset="0"/>
              </a:rPr>
              <a:t>Sazba SP: </a:t>
            </a:r>
            <a:r>
              <a:rPr lang="cs-CZ" dirty="0">
                <a:solidFill>
                  <a:srgbClr val="FF0000"/>
                </a:solidFill>
                <a:latin typeface="Century Gothic" panose="020B0502020202020204" pitchFamily="34" charset="0"/>
              </a:rPr>
              <a:t>31,3</a:t>
            </a:r>
            <a:r>
              <a:rPr lang="cs-CZ" dirty="0">
                <a:latin typeface="Century Gothic" panose="020B0502020202020204" pitchFamily="34" charset="0"/>
              </a:rPr>
              <a:t> % (pokud si platí všechny 3 dávky: nemocenské, důchodové, státní politiku zaměstnanosti), sazba nemocenské je od r. 1994 dobrovolná a je 2,1 %)</a:t>
            </a:r>
          </a:p>
          <a:p>
            <a:r>
              <a:rPr lang="cs-CZ" dirty="0">
                <a:latin typeface="Century Gothic" panose="020B0502020202020204" pitchFamily="34" charset="0"/>
              </a:rPr>
              <a:t>V rámci Přehledu OSVČ zjistí zda dluží pojišťovně, nebo má přeplatek.</a:t>
            </a:r>
          </a:p>
          <a:p>
            <a:r>
              <a:rPr lang="cs-CZ" u="sng" dirty="0">
                <a:latin typeface="Century Gothic" panose="020B0502020202020204" pitchFamily="34" charset="0"/>
              </a:rPr>
              <a:t>Při ukončení činnosti: </a:t>
            </a:r>
            <a:r>
              <a:rPr lang="cs-CZ" dirty="0">
                <a:latin typeface="Century Gothic" panose="020B0502020202020204" pitchFamily="34" charset="0"/>
              </a:rPr>
              <a:t>ukončení zápisu ve veřejném/živnost. rejstříku do 8 dnů ZP, do osmého dne následujícího měsíce SP.</a:t>
            </a:r>
          </a:p>
          <a:p>
            <a:endParaRPr lang="cs-CZ" sz="2000" dirty="0">
              <a:latin typeface="Century Gothic" panose="020B0502020202020204" pitchFamily="34" charset="0"/>
            </a:endParaRPr>
          </a:p>
        </p:txBody>
      </p:sp>
      <p:sp>
        <p:nvSpPr>
          <p:cNvPr id="4" name="Šrafovaná šipka doprava 3"/>
          <p:cNvSpPr/>
          <p:nvPr/>
        </p:nvSpPr>
        <p:spPr>
          <a:xfrm>
            <a:off x="8589417" y="3611392"/>
            <a:ext cx="836292" cy="16898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latin typeface="Century Gothic" panose="020B0502020202020204" pitchFamily="34" charset="0"/>
            </a:endParaRPr>
          </a:p>
        </p:txBody>
      </p:sp>
      <p:sp>
        <p:nvSpPr>
          <p:cNvPr id="5" name="Rectangle 2"/>
          <p:cNvSpPr txBox="1">
            <a:spLocks noChangeArrowheads="1"/>
          </p:cNvSpPr>
          <p:nvPr/>
        </p:nvSpPr>
        <p:spPr>
          <a:xfrm>
            <a:off x="337751" y="825591"/>
            <a:ext cx="8031891" cy="5661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cs-CZ" altLang="cs-CZ" sz="2800" b="1" dirty="0">
                <a:solidFill>
                  <a:srgbClr val="0070C0"/>
                </a:solidFill>
                <a:effectLst>
                  <a:outerShdw blurRad="38100" dist="38100" dir="2700000" algn="tl">
                    <a:srgbClr val="000000"/>
                  </a:outerShdw>
                </a:effectLst>
                <a:latin typeface="Century Gothic" panose="020B0502020202020204" pitchFamily="34" charset="0"/>
              </a:rPr>
              <a:t>ZDRAVOTNÍ A SOCIÁLNÍ POJIŠTĚNÍ -OSVČ</a:t>
            </a:r>
          </a:p>
        </p:txBody>
      </p:sp>
    </p:spTree>
    <p:extLst>
      <p:ext uri="{BB962C8B-B14F-4D97-AF65-F5344CB8AC3E}">
        <p14:creationId xmlns:p14="http://schemas.microsoft.com/office/powerpoint/2010/main" val="3706167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délník 6"/>
          <p:cNvSpPr/>
          <p:nvPr/>
        </p:nvSpPr>
        <p:spPr>
          <a:xfrm>
            <a:off x="453659" y="603775"/>
            <a:ext cx="11121081" cy="6432530"/>
          </a:xfrm>
          <a:prstGeom prst="rect">
            <a:avLst/>
          </a:prstGeom>
        </p:spPr>
        <p:txBody>
          <a:bodyPr wrap="square">
            <a:spAutoFit/>
          </a:bodyPr>
          <a:lstStyle/>
          <a:p>
            <a:r>
              <a:rPr lang="cs-CZ" sz="2000" b="1" dirty="0">
                <a:solidFill>
                  <a:srgbClr val="0070C0"/>
                </a:solidFill>
                <a:latin typeface="Century Gothic" panose="020B0502020202020204" pitchFamily="34" charset="0"/>
              </a:rPr>
              <a:t>Modelový příklad – OSVČ:</a:t>
            </a:r>
          </a:p>
          <a:p>
            <a:endParaRPr lang="cs-CZ" sz="2000" b="1" dirty="0">
              <a:solidFill>
                <a:srgbClr val="0070C0"/>
              </a:solidFill>
              <a:latin typeface="Century Gothic" panose="020B0502020202020204" pitchFamily="34" charset="0"/>
            </a:endParaRPr>
          </a:p>
          <a:p>
            <a:r>
              <a:rPr lang="cs-CZ" sz="2800" dirty="0">
                <a:solidFill>
                  <a:srgbClr val="0070C0"/>
                </a:solidFill>
                <a:latin typeface="Century Gothic" panose="020B0502020202020204" pitchFamily="34" charset="0"/>
              </a:rPr>
              <a:t>Veterinární lékař, provozující soukromou praxi, zahájil svoji podnikatelskou činnost dne 20.6.2015. Za rok 2023 dosáhl příjmů zahrnovaných do základu daně ve výši 860.000 Kč a výdajů ovlivňujících základ daně ve výši 250.000 Kč.  Daňové přiznání k dani z příjmu podá u finančního úřadu dne 21.2.2024. </a:t>
            </a:r>
            <a:r>
              <a:rPr lang="cs-CZ" sz="2800" b="1" dirty="0">
                <a:solidFill>
                  <a:srgbClr val="0070C0"/>
                </a:solidFill>
                <a:latin typeface="Century Gothic" panose="020B0502020202020204" pitchFamily="34" charset="0"/>
              </a:rPr>
              <a:t>Kolik zaplatí tento podnikatel na daň z příjmu za rok 2023 a kolik měl zaplatit na zdravotní pojištění v roce 2023, když v zálohách zaplatil minimální výši 31.524,- Kč? V jaké výši si spočítá zálohy na zdravotní pojištění na rok 2024? Do jakého termínu by měl doplatit zdravotní pojištění? Jaké si tento podnikatel (neplatí si nemocenské zabezpečení) spočítal zálohy na sociální pojištění na rok 2024?</a:t>
            </a:r>
          </a:p>
          <a:p>
            <a:endParaRPr lang="cs-CZ" b="1" dirty="0">
              <a:solidFill>
                <a:schemeClr val="accent6">
                  <a:lumMod val="75000"/>
                </a:schemeClr>
              </a:solidFill>
              <a:latin typeface="Century Gothic" panose="020B0502020202020204" pitchFamily="34" charset="0"/>
            </a:endParaRPr>
          </a:p>
          <a:p>
            <a:endParaRPr lang="cs-CZ" b="1" dirty="0">
              <a:solidFill>
                <a:schemeClr val="accent6">
                  <a:lumMod val="75000"/>
                </a:schemeClr>
              </a:solidFill>
              <a:latin typeface="Century Gothic" panose="020B0502020202020204" pitchFamily="34" charset="0"/>
            </a:endParaRPr>
          </a:p>
        </p:txBody>
      </p:sp>
      <p:sp>
        <p:nvSpPr>
          <p:cNvPr id="4" name="Rectangle 2"/>
          <p:cNvSpPr txBox="1">
            <a:spLocks noChangeArrowheads="1"/>
          </p:cNvSpPr>
          <p:nvPr/>
        </p:nvSpPr>
        <p:spPr>
          <a:xfrm>
            <a:off x="5032458" y="6291850"/>
            <a:ext cx="8031891" cy="5661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ZDRAVOTNÍ A SOCIÁLNÍ POJIŠTĚNÍ-OSVČ</a:t>
            </a:r>
          </a:p>
        </p:txBody>
      </p:sp>
    </p:spTree>
    <p:extLst>
      <p:ext uri="{BB962C8B-B14F-4D97-AF65-F5344CB8AC3E}">
        <p14:creationId xmlns:p14="http://schemas.microsoft.com/office/powerpoint/2010/main" val="2977769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délník 6"/>
          <p:cNvSpPr/>
          <p:nvPr/>
        </p:nvSpPr>
        <p:spPr>
          <a:xfrm>
            <a:off x="453659" y="603775"/>
            <a:ext cx="11121081" cy="954107"/>
          </a:xfrm>
          <a:prstGeom prst="rect">
            <a:avLst/>
          </a:prstGeom>
        </p:spPr>
        <p:txBody>
          <a:bodyPr wrap="square">
            <a:spAutoFit/>
          </a:bodyPr>
          <a:lstStyle/>
          <a:p>
            <a:r>
              <a:rPr lang="cs-CZ" sz="2000" b="1" dirty="0">
                <a:solidFill>
                  <a:srgbClr val="0070C0"/>
                </a:solidFill>
                <a:latin typeface="Century Gothic" panose="020B0502020202020204" pitchFamily="34" charset="0"/>
              </a:rPr>
              <a:t>Modelový příklad – OSVČ:</a:t>
            </a:r>
          </a:p>
          <a:p>
            <a:endParaRPr lang="cs-CZ" b="1" dirty="0">
              <a:solidFill>
                <a:schemeClr val="accent6">
                  <a:lumMod val="75000"/>
                </a:schemeClr>
              </a:solidFill>
              <a:latin typeface="Century Gothic" panose="020B0502020202020204" pitchFamily="34" charset="0"/>
            </a:endParaRPr>
          </a:p>
          <a:p>
            <a:endParaRPr lang="cs-CZ" b="1" dirty="0">
              <a:solidFill>
                <a:schemeClr val="accent6">
                  <a:lumMod val="75000"/>
                </a:schemeClr>
              </a:solidFill>
              <a:latin typeface="Century Gothic" panose="020B0502020202020204" pitchFamily="34" charset="0"/>
            </a:endParaRPr>
          </a:p>
        </p:txBody>
      </p:sp>
      <p:sp>
        <p:nvSpPr>
          <p:cNvPr id="9" name="TextovéPole 8"/>
          <p:cNvSpPr txBox="1"/>
          <p:nvPr/>
        </p:nvSpPr>
        <p:spPr>
          <a:xfrm>
            <a:off x="453659" y="1334288"/>
            <a:ext cx="10417541" cy="4708981"/>
          </a:xfrm>
          <a:prstGeom prst="rect">
            <a:avLst/>
          </a:prstGeom>
          <a:noFill/>
        </p:spPr>
        <p:txBody>
          <a:bodyPr wrap="square" rtlCol="0">
            <a:spAutoFit/>
          </a:bodyPr>
          <a:lstStyle/>
          <a:p>
            <a:r>
              <a:rPr lang="cs-CZ" sz="2000" b="1" dirty="0">
                <a:solidFill>
                  <a:srgbClr val="FF0000"/>
                </a:solidFill>
                <a:latin typeface="Century Gothic" panose="020B0502020202020204" pitchFamily="34" charset="0"/>
              </a:rPr>
              <a:t>Daň z příjmu</a:t>
            </a:r>
          </a:p>
          <a:p>
            <a:r>
              <a:rPr lang="cs-CZ" sz="2000" dirty="0">
                <a:latin typeface="Century Gothic" panose="020B0502020202020204" pitchFamily="34" charset="0"/>
              </a:rPr>
              <a:t>P = 860.000</a:t>
            </a:r>
          </a:p>
          <a:p>
            <a:r>
              <a:rPr lang="cs-CZ" sz="2000" dirty="0">
                <a:latin typeface="Century Gothic" panose="020B0502020202020204" pitchFamily="34" charset="0"/>
              </a:rPr>
              <a:t>V = 250.000</a:t>
            </a:r>
          </a:p>
          <a:p>
            <a:r>
              <a:rPr lang="cs-CZ" sz="2000" dirty="0">
                <a:latin typeface="Century Gothic" panose="020B0502020202020204" pitchFamily="34" charset="0"/>
              </a:rPr>
              <a:t>ZD = 860.000 - 250.000 = 610.000</a:t>
            </a:r>
          </a:p>
          <a:p>
            <a:r>
              <a:rPr lang="cs-CZ" sz="2000" u="sng" dirty="0">
                <a:latin typeface="Century Gothic" panose="020B0502020202020204" pitchFamily="34" charset="0"/>
              </a:rPr>
              <a:t>Daň z příjmu za 2023 </a:t>
            </a:r>
            <a:r>
              <a:rPr lang="cs-CZ" sz="2000" dirty="0">
                <a:latin typeface="Century Gothic" panose="020B0502020202020204" pitchFamily="34" charset="0"/>
              </a:rPr>
              <a:t>= 610.000 * 0,15 = 91.500 – 30.840 = </a:t>
            </a:r>
            <a:r>
              <a:rPr lang="cs-CZ" sz="2000" u="sng" dirty="0">
                <a:solidFill>
                  <a:srgbClr val="FF0000"/>
                </a:solidFill>
                <a:latin typeface="Century Gothic" panose="020B0502020202020204" pitchFamily="34" charset="0"/>
              </a:rPr>
              <a:t>60.660,-Kč</a:t>
            </a:r>
          </a:p>
          <a:p>
            <a:endParaRPr lang="cs-CZ" sz="2000" b="1" dirty="0">
              <a:solidFill>
                <a:schemeClr val="tx2">
                  <a:lumMod val="75000"/>
                </a:schemeClr>
              </a:solidFill>
              <a:latin typeface="Century Gothic" panose="020B0502020202020204" pitchFamily="34" charset="0"/>
            </a:endParaRPr>
          </a:p>
          <a:p>
            <a:r>
              <a:rPr lang="cs-CZ" sz="2000" b="1" dirty="0">
                <a:solidFill>
                  <a:srgbClr val="FF0000"/>
                </a:solidFill>
                <a:latin typeface="Century Gothic" panose="020B0502020202020204" pitchFamily="34" charset="0"/>
              </a:rPr>
              <a:t>Vyměřovací základ pro sociální a zdravotní pojištění </a:t>
            </a:r>
            <a:r>
              <a:rPr lang="cs-CZ" sz="2000" b="1" dirty="0">
                <a:solidFill>
                  <a:schemeClr val="tx2">
                    <a:lumMod val="75000"/>
                  </a:schemeClr>
                </a:solidFill>
                <a:latin typeface="Century Gothic" panose="020B0502020202020204" pitchFamily="34" charset="0"/>
              </a:rPr>
              <a:t>= 610.000 * 0,5 = 305.000</a:t>
            </a:r>
          </a:p>
          <a:p>
            <a:r>
              <a:rPr lang="cs-CZ" sz="2000" dirty="0">
                <a:latin typeface="Century Gothic" panose="020B0502020202020204" pitchFamily="34" charset="0"/>
              </a:rPr>
              <a:t>ZP za 2023 = 305.000 * 0,135 = </a:t>
            </a:r>
            <a:r>
              <a:rPr lang="cs-CZ" sz="2000" u="sng" dirty="0">
                <a:solidFill>
                  <a:srgbClr val="FF0000"/>
                </a:solidFill>
                <a:latin typeface="Century Gothic" panose="020B0502020202020204" pitchFamily="34" charset="0"/>
              </a:rPr>
              <a:t>41.175 Kč </a:t>
            </a:r>
          </a:p>
          <a:p>
            <a:r>
              <a:rPr lang="cs-CZ" sz="2000" dirty="0">
                <a:latin typeface="Century Gothic" panose="020B0502020202020204" pitchFamily="34" charset="0"/>
              </a:rPr>
              <a:t>Podnikatel na zálohách zaplatil 31.524 Kč a zbývá mu tedy zdravotní pojišťovně doplatit 41.175 - 31.524 = 9.651,-Kč </a:t>
            </a:r>
            <a:r>
              <a:rPr lang="cs-CZ" sz="2000" dirty="0">
                <a:solidFill>
                  <a:srgbClr val="0070C0"/>
                </a:solidFill>
                <a:latin typeface="Century Gothic" panose="020B0502020202020204" pitchFamily="34" charset="0"/>
              </a:rPr>
              <a:t>(termín pro doplatek je 1 měsíc od posledního termínu podání daňového přiznání k dani z příjmu)</a:t>
            </a:r>
          </a:p>
          <a:p>
            <a:r>
              <a:rPr lang="cs-CZ" sz="2000" u="sng" dirty="0">
                <a:latin typeface="Century Gothic" panose="020B0502020202020204" pitchFamily="34" charset="0"/>
              </a:rPr>
              <a:t>Záloha ZP v roce 2024 </a:t>
            </a:r>
            <a:r>
              <a:rPr lang="cs-CZ" sz="2000" dirty="0">
                <a:latin typeface="Century Gothic" panose="020B0502020202020204" pitchFamily="34" charset="0"/>
              </a:rPr>
              <a:t>= roční výše ZP/12 (OSVČ podnikal celý rok 2023 = 12 měsíců); 41.175/12 = 3.431,5 (zaokrouhlení na Kč nahoru)= </a:t>
            </a:r>
            <a:r>
              <a:rPr lang="cs-CZ" sz="2000" u="sng" dirty="0">
                <a:solidFill>
                  <a:srgbClr val="FF0000"/>
                </a:solidFill>
                <a:latin typeface="Century Gothic" panose="020B0502020202020204" pitchFamily="34" charset="0"/>
              </a:rPr>
              <a:t>3.432,- Kč</a:t>
            </a:r>
          </a:p>
          <a:p>
            <a:r>
              <a:rPr lang="cs-CZ" sz="2000" u="sng" dirty="0">
                <a:latin typeface="Century Gothic" panose="020B0502020202020204" pitchFamily="34" charset="0"/>
              </a:rPr>
              <a:t>SP za 2023 </a:t>
            </a:r>
            <a:r>
              <a:rPr lang="cs-CZ" sz="2000" dirty="0">
                <a:latin typeface="Century Gothic" panose="020B0502020202020204" pitchFamily="34" charset="0"/>
              </a:rPr>
              <a:t>= 305.000 * </a:t>
            </a:r>
            <a:r>
              <a:rPr lang="cs-CZ" sz="2000" dirty="0">
                <a:solidFill>
                  <a:srgbClr val="FF0000"/>
                </a:solidFill>
                <a:latin typeface="Century Gothic" panose="020B0502020202020204" pitchFamily="34" charset="0"/>
              </a:rPr>
              <a:t>0,292 </a:t>
            </a:r>
            <a:r>
              <a:rPr lang="cs-CZ" sz="2000" dirty="0">
                <a:latin typeface="Century Gothic" panose="020B0502020202020204" pitchFamily="34" charset="0"/>
              </a:rPr>
              <a:t>= 89.060 Kč, záloha na 2024= 89.060/12 = 7.421,66 = </a:t>
            </a:r>
            <a:r>
              <a:rPr lang="cs-CZ" sz="2000" u="sng" dirty="0">
                <a:solidFill>
                  <a:srgbClr val="FF0000"/>
                </a:solidFill>
                <a:latin typeface="Century Gothic" panose="020B0502020202020204" pitchFamily="34" charset="0"/>
              </a:rPr>
              <a:t>7.422 Kč = minimální záloha na rok 2024</a:t>
            </a:r>
          </a:p>
        </p:txBody>
      </p:sp>
      <p:sp>
        <p:nvSpPr>
          <p:cNvPr id="4" name="Rectangle 2"/>
          <p:cNvSpPr txBox="1">
            <a:spLocks noChangeArrowheads="1"/>
          </p:cNvSpPr>
          <p:nvPr/>
        </p:nvSpPr>
        <p:spPr>
          <a:xfrm>
            <a:off x="5032458" y="6291850"/>
            <a:ext cx="8031891" cy="5661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ZDRAVOTNÍ A SOCIÁLNÍ POJIŠTĚNÍ-OSVČ</a:t>
            </a:r>
          </a:p>
        </p:txBody>
      </p:sp>
    </p:spTree>
    <p:extLst>
      <p:ext uri="{BB962C8B-B14F-4D97-AF65-F5344CB8AC3E}">
        <p14:creationId xmlns:p14="http://schemas.microsoft.com/office/powerpoint/2010/main" val="627676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42668" y="776848"/>
            <a:ext cx="3939746" cy="648130"/>
          </a:xfrm>
        </p:spPr>
        <p:txBody>
          <a:bodyPr/>
          <a:lstStyle/>
          <a:p>
            <a:pPr eaLnBrk="1" hangingPunct="1">
              <a:defRPr/>
            </a:pPr>
            <a:r>
              <a:rPr lang="cs-CZ" altLang="cs-CZ" b="1" dirty="0">
                <a:solidFill>
                  <a:srgbClr val="0070C0"/>
                </a:solidFill>
                <a:effectLst>
                  <a:outerShdw blurRad="38100" dist="38100" dir="2700000" algn="tl">
                    <a:srgbClr val="000000"/>
                  </a:outerShdw>
                </a:effectLst>
                <a:latin typeface="Century Gothic" panose="020B0502020202020204" pitchFamily="34" charset="0"/>
              </a:rPr>
              <a:t>ZDRAVOTNÍ POJIŠTĚNÍ</a:t>
            </a:r>
          </a:p>
        </p:txBody>
      </p:sp>
      <p:sp>
        <p:nvSpPr>
          <p:cNvPr id="3075" name="Rectangle 3"/>
          <p:cNvSpPr>
            <a:spLocks noGrp="1" noChangeArrowheads="1"/>
          </p:cNvSpPr>
          <p:nvPr>
            <p:ph idx="1"/>
          </p:nvPr>
        </p:nvSpPr>
        <p:spPr>
          <a:xfrm>
            <a:off x="757881" y="2209800"/>
            <a:ext cx="9224319" cy="2996514"/>
          </a:xfrm>
        </p:spPr>
        <p:txBody>
          <a:bodyPr>
            <a:normAutofit/>
          </a:bodyPr>
          <a:lstStyle/>
          <a:p>
            <a:pPr eaLnBrk="1" hangingPunct="1">
              <a:buFontTx/>
              <a:buNone/>
            </a:pPr>
            <a:r>
              <a:rPr lang="cs-CZ" altLang="cs-CZ" sz="2400" b="1" dirty="0">
                <a:latin typeface="Century Gothic" panose="020B0502020202020204" pitchFamily="34" charset="0"/>
              </a:rPr>
              <a:t>Platba je povinná:</a:t>
            </a:r>
          </a:p>
          <a:p>
            <a:pPr eaLnBrk="1" hangingPunct="1">
              <a:buFont typeface="Wingdings" panose="05000000000000000000" pitchFamily="2" charset="2"/>
              <a:buChar char="Ø"/>
            </a:pPr>
            <a:r>
              <a:rPr lang="cs-CZ" altLang="cs-CZ" sz="2400" b="1" dirty="0">
                <a:latin typeface="Century Gothic" panose="020B0502020202020204" pitchFamily="34" charset="0"/>
              </a:rPr>
              <a:t>pro všechny osoby, které mají trvalé bydliště v ČR</a:t>
            </a:r>
          </a:p>
          <a:p>
            <a:pPr eaLnBrk="1" hangingPunct="1">
              <a:buFont typeface="Wingdings" panose="05000000000000000000" pitchFamily="2" charset="2"/>
              <a:buChar char="Ø"/>
            </a:pPr>
            <a:r>
              <a:rPr lang="cs-CZ" altLang="cs-CZ" sz="2400" b="1" dirty="0">
                <a:latin typeface="Century Gothic" panose="020B0502020202020204" pitchFamily="34" charset="0"/>
              </a:rPr>
              <a:t>pro osoby, které nemají trvalý pobyt na území ČR, pokud mají pracovně právní vztah se zaměstnavatelem se sídlem v ČR.</a:t>
            </a:r>
          </a:p>
          <a:p>
            <a:pPr eaLnBrk="1" hangingPunct="1">
              <a:buFont typeface="Wingdings" panose="05000000000000000000" pitchFamily="2" charset="2"/>
              <a:buChar char="Ø"/>
            </a:pPr>
            <a:r>
              <a:rPr lang="cs-CZ" altLang="cs-CZ" sz="2400" b="1" dirty="0">
                <a:latin typeface="Century Gothic" panose="020B0502020202020204" pitchFamily="34" charset="0"/>
              </a:rPr>
              <a:t>Konečná výše pojištění se vždy zaokrouhlí na Kč </a:t>
            </a:r>
            <a:r>
              <a:rPr lang="cs-CZ" altLang="cs-CZ" sz="3200" dirty="0">
                <a:latin typeface="Century Gothic" panose="020B0502020202020204" pitchFamily="34" charset="0"/>
              </a:rPr>
              <a:t>↑</a:t>
            </a:r>
          </a:p>
        </p:txBody>
      </p:sp>
      <p:sp>
        <p:nvSpPr>
          <p:cNvPr id="4" name="Rectangle 2"/>
          <p:cNvSpPr txBox="1">
            <a:spLocks noChangeArrowheads="1"/>
          </p:cNvSpPr>
          <p:nvPr/>
        </p:nvSpPr>
        <p:spPr>
          <a:xfrm>
            <a:off x="7804322" y="5691785"/>
            <a:ext cx="3939746" cy="648130"/>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ZDRAVOTNÍ POJIŠTĚNÍ</a:t>
            </a:r>
          </a:p>
        </p:txBody>
      </p:sp>
    </p:spTree>
    <p:extLst>
      <p:ext uri="{BB962C8B-B14F-4D97-AF65-F5344CB8AC3E}">
        <p14:creationId xmlns:p14="http://schemas.microsoft.com/office/powerpoint/2010/main" val="2484963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left)">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wipe(left)">
                                      <p:cBhvr>
                                        <p:cTn id="12" dur="5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wipe(left)">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wipe(left)">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448135" y="1094704"/>
            <a:ext cx="11029616" cy="3985295"/>
          </a:xfrm>
        </p:spPr>
        <p:txBody>
          <a:bodyPr>
            <a:noAutofit/>
          </a:bodyPr>
          <a:lstStyle/>
          <a:p>
            <a:r>
              <a:rPr lang="cs-CZ" sz="2400" cap="none" dirty="0">
                <a:solidFill>
                  <a:schemeClr val="tx1"/>
                </a:solidFill>
              </a:rPr>
              <a:t>Př. 1 </a:t>
            </a:r>
            <a:br>
              <a:rPr lang="cs-CZ" sz="2400" cap="none" dirty="0">
                <a:solidFill>
                  <a:schemeClr val="tx1"/>
                </a:solidFill>
              </a:rPr>
            </a:br>
            <a:r>
              <a:rPr lang="cs-CZ" sz="2400" cap="none" dirty="0">
                <a:solidFill>
                  <a:schemeClr val="tx1"/>
                </a:solidFill>
              </a:rPr>
              <a:t>Zaměstnanec pracoval v lednu na dohodu o provedení práce a vydělal si za tento měsíc 9 900 Kč. U svého zaměstnavatele nepodepsal formulář Prohlášení. </a:t>
            </a:r>
            <a:r>
              <a:rPr lang="cs-CZ" sz="2400" b="1" cap="none" dirty="0">
                <a:solidFill>
                  <a:schemeClr val="tx1"/>
                </a:solidFill>
              </a:rPr>
              <a:t>Jaká byla jeho čistá mzda za tento měsíc?</a:t>
            </a:r>
            <a:br>
              <a:rPr lang="cs-CZ" sz="2400" b="1" cap="none" dirty="0">
                <a:solidFill>
                  <a:schemeClr val="tx1"/>
                </a:solidFill>
              </a:rPr>
            </a:br>
            <a:br>
              <a:rPr lang="cs-CZ" sz="2400" b="1" dirty="0">
                <a:solidFill>
                  <a:schemeClr val="tx1"/>
                </a:solidFill>
              </a:rPr>
            </a:br>
            <a:r>
              <a:rPr lang="cs-CZ" sz="2400" cap="none" dirty="0">
                <a:solidFill>
                  <a:schemeClr val="tx1"/>
                </a:solidFill>
              </a:rPr>
              <a:t>Př</a:t>
            </a:r>
            <a:r>
              <a:rPr lang="cs-CZ" sz="2400" b="1" dirty="0">
                <a:solidFill>
                  <a:schemeClr val="tx1"/>
                </a:solidFill>
              </a:rPr>
              <a:t>.  </a:t>
            </a:r>
            <a:r>
              <a:rPr lang="cs-CZ" sz="2400" dirty="0">
                <a:solidFill>
                  <a:schemeClr val="tx1"/>
                </a:solidFill>
              </a:rPr>
              <a:t>2 </a:t>
            </a:r>
            <a:br>
              <a:rPr lang="cs-CZ" sz="2400" dirty="0">
                <a:solidFill>
                  <a:schemeClr val="tx1"/>
                </a:solidFill>
              </a:rPr>
            </a:br>
            <a:r>
              <a:rPr lang="cs-CZ" sz="2400" cap="none" dirty="0">
                <a:solidFill>
                  <a:schemeClr val="tx1"/>
                </a:solidFill>
              </a:rPr>
              <a:t>Student si sjednal práci na dohodu o pracovní činnosti a podepsal formulář Prohlášení. Za měsíc září dostal hrubou mzdu 5.000 Kč. </a:t>
            </a:r>
            <a:r>
              <a:rPr lang="cs-CZ" sz="2400" b="1" cap="none" dirty="0">
                <a:solidFill>
                  <a:schemeClr val="tx1"/>
                </a:solidFill>
              </a:rPr>
              <a:t>Jaká byla jeho čistá mzda? </a:t>
            </a:r>
            <a:br>
              <a:rPr lang="cs-CZ" sz="2400" b="1" cap="none" dirty="0">
                <a:solidFill>
                  <a:schemeClr val="tx1"/>
                </a:solidFill>
              </a:rPr>
            </a:br>
            <a:endParaRPr lang="cs-CZ" sz="2400" cap="none" dirty="0">
              <a:solidFill>
                <a:schemeClr val="tx1"/>
              </a:solidFill>
            </a:endParaRPr>
          </a:p>
        </p:txBody>
      </p:sp>
      <p:sp>
        <p:nvSpPr>
          <p:cNvPr id="3" name="TextovéPole 2"/>
          <p:cNvSpPr txBox="1"/>
          <p:nvPr/>
        </p:nvSpPr>
        <p:spPr>
          <a:xfrm>
            <a:off x="448135" y="638175"/>
            <a:ext cx="2505075" cy="523220"/>
          </a:xfrm>
          <a:prstGeom prst="rect">
            <a:avLst/>
          </a:prstGeom>
          <a:noFill/>
        </p:spPr>
        <p:txBody>
          <a:bodyPr wrap="square" rtlCol="0">
            <a:spAutoFit/>
          </a:bodyPr>
          <a:lstStyle/>
          <a:p>
            <a:r>
              <a:rPr lang="cs-CZ" sz="2800" b="1" dirty="0">
                <a:solidFill>
                  <a:srgbClr val="0070C0"/>
                </a:solidFill>
              </a:rPr>
              <a:t>ÚKOL:</a:t>
            </a:r>
          </a:p>
        </p:txBody>
      </p:sp>
    </p:spTree>
    <p:extLst>
      <p:ext uri="{BB962C8B-B14F-4D97-AF65-F5344CB8AC3E}">
        <p14:creationId xmlns:p14="http://schemas.microsoft.com/office/powerpoint/2010/main" val="2825607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81192" y="1166696"/>
            <a:ext cx="11029616" cy="1013800"/>
          </a:xfrm>
        </p:spPr>
        <p:txBody>
          <a:bodyPr>
            <a:normAutofit fontScale="90000"/>
          </a:bodyPr>
          <a:lstStyle/>
          <a:p>
            <a:r>
              <a:rPr lang="cs-CZ" cap="none" dirty="0">
                <a:solidFill>
                  <a:schemeClr val="tx1"/>
                </a:solidFill>
              </a:rPr>
              <a:t>Zaměstnanec pracoval v lednu na dohodu o provedení práce a vydělal si za tento měsíc 9 900 Kč. U svého zaměstnavatele nepodepsal formulář Prohlášení. </a:t>
            </a:r>
            <a:r>
              <a:rPr lang="cs-CZ" b="1" cap="none" dirty="0">
                <a:solidFill>
                  <a:schemeClr val="tx1"/>
                </a:solidFill>
              </a:rPr>
              <a:t>Jaká byla jeho čistá mzda za tento měsíc?</a:t>
            </a:r>
            <a:br>
              <a:rPr lang="cs-CZ" b="1" cap="none" dirty="0">
                <a:solidFill>
                  <a:schemeClr val="tx1"/>
                </a:solidFill>
              </a:rPr>
            </a:br>
            <a:endParaRPr lang="cs-CZ" dirty="0"/>
          </a:p>
        </p:txBody>
      </p:sp>
      <p:sp>
        <p:nvSpPr>
          <p:cNvPr id="3" name="Zástupný symbol pro obsah 2"/>
          <p:cNvSpPr>
            <a:spLocks noGrp="1"/>
          </p:cNvSpPr>
          <p:nvPr>
            <p:ph idx="1"/>
          </p:nvPr>
        </p:nvSpPr>
        <p:spPr/>
        <p:txBody>
          <a:bodyPr>
            <a:normAutofit/>
          </a:bodyPr>
          <a:lstStyle/>
          <a:p>
            <a:pPr marL="0" indent="0">
              <a:buNone/>
            </a:pPr>
            <a:r>
              <a:rPr lang="cs-CZ" sz="2400" b="1" u="sng" dirty="0">
                <a:solidFill>
                  <a:srgbClr val="0070C0"/>
                </a:solidFill>
                <a:latin typeface="Century Gothic" panose="020B0502020202020204" pitchFamily="34" charset="0"/>
              </a:rPr>
              <a:t>Výpočet:</a:t>
            </a:r>
          </a:p>
          <a:p>
            <a:pPr marL="0" indent="0">
              <a:buNone/>
            </a:pPr>
            <a:r>
              <a:rPr lang="cs-CZ" sz="2400" dirty="0">
                <a:solidFill>
                  <a:srgbClr val="0070C0"/>
                </a:solidFill>
                <a:latin typeface="Century Gothic" panose="020B0502020202020204" pitchFamily="34" charset="0"/>
              </a:rPr>
              <a:t>9900 x 0,15 = 1485 Kč – zaměstnanec nepodepsal Prohlášení</a:t>
            </a:r>
          </a:p>
          <a:p>
            <a:pPr marL="0" indent="0">
              <a:buNone/>
            </a:pPr>
            <a:r>
              <a:rPr lang="cs-CZ" sz="2400" i="1" dirty="0">
                <a:solidFill>
                  <a:srgbClr val="0070C0"/>
                </a:solidFill>
                <a:latin typeface="Century Gothic" panose="020B0502020202020204" pitchFamily="34" charset="0"/>
              </a:rPr>
              <a:t>ČM = 9900 -1485 = 8415 Kč</a:t>
            </a:r>
          </a:p>
          <a:p>
            <a:pPr marL="0" indent="0">
              <a:buNone/>
            </a:pPr>
            <a:r>
              <a:rPr lang="cs-CZ" sz="2400" i="1" dirty="0">
                <a:solidFill>
                  <a:srgbClr val="0070C0"/>
                </a:solidFill>
                <a:latin typeface="Century Gothic" panose="020B0502020202020204" pitchFamily="34" charset="0"/>
              </a:rPr>
              <a:t>Zaměstnanec si musí platit ZP sám = 17300 x 0,135 = 2 336 Kč</a:t>
            </a:r>
          </a:p>
          <a:p>
            <a:pPr marL="0" indent="0">
              <a:buNone/>
            </a:pPr>
            <a:endParaRPr lang="cs-CZ" sz="2400" i="1" dirty="0">
              <a:solidFill>
                <a:srgbClr val="0070C0"/>
              </a:solidFill>
              <a:latin typeface="Century Gothic" panose="020B0502020202020204" pitchFamily="34" charset="0"/>
            </a:endParaRPr>
          </a:p>
          <a:p>
            <a:pPr marL="0" indent="0">
              <a:buNone/>
            </a:pPr>
            <a:r>
              <a:rPr lang="cs-CZ" sz="2400" i="1" dirty="0">
                <a:solidFill>
                  <a:srgbClr val="0070C0"/>
                </a:solidFill>
                <a:latin typeface="Century Gothic" panose="020B0502020202020204" pitchFamily="34" charset="0"/>
              </a:rPr>
              <a:t>Kdyby měl jiného zaměstnavatele, tak mzdy se v měsíci sčítají a sleduje se, zda je potřeba provést dopočet do minimální výše ZP.</a:t>
            </a:r>
          </a:p>
        </p:txBody>
      </p:sp>
    </p:spTree>
    <p:extLst>
      <p:ext uri="{BB962C8B-B14F-4D97-AF65-F5344CB8AC3E}">
        <p14:creationId xmlns:p14="http://schemas.microsoft.com/office/powerpoint/2010/main" val="3778693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81192" y="1166696"/>
            <a:ext cx="11029616" cy="1013800"/>
          </a:xfrm>
        </p:spPr>
        <p:txBody>
          <a:bodyPr>
            <a:normAutofit fontScale="90000"/>
          </a:bodyPr>
          <a:lstStyle/>
          <a:p>
            <a:r>
              <a:rPr lang="cs-CZ" cap="none" dirty="0">
                <a:solidFill>
                  <a:schemeClr val="tx1"/>
                </a:solidFill>
              </a:rPr>
              <a:t>Student si sjednal práci na dohodu o pracovní činnosti a podepsal formulář Prohlášení. Za měsíc září dostal hrubou mzdu 5.000 Kč. </a:t>
            </a:r>
            <a:r>
              <a:rPr lang="cs-CZ" b="1" cap="none" dirty="0">
                <a:solidFill>
                  <a:schemeClr val="tx1"/>
                </a:solidFill>
              </a:rPr>
              <a:t>Jaká byla jeho čistá mzda? </a:t>
            </a:r>
            <a:br>
              <a:rPr lang="cs-CZ" b="1" cap="none" dirty="0">
                <a:solidFill>
                  <a:schemeClr val="tx1"/>
                </a:solidFill>
              </a:rPr>
            </a:br>
            <a:endParaRPr lang="cs-CZ" dirty="0"/>
          </a:p>
        </p:txBody>
      </p:sp>
      <p:sp>
        <p:nvSpPr>
          <p:cNvPr id="3" name="Zástupný symbol pro obsah 2"/>
          <p:cNvSpPr>
            <a:spLocks noGrp="1"/>
          </p:cNvSpPr>
          <p:nvPr>
            <p:ph idx="1"/>
          </p:nvPr>
        </p:nvSpPr>
        <p:spPr>
          <a:xfrm>
            <a:off x="536083" y="2180496"/>
            <a:ext cx="11029615" cy="3678303"/>
          </a:xfrm>
        </p:spPr>
        <p:txBody>
          <a:bodyPr>
            <a:normAutofit/>
          </a:bodyPr>
          <a:lstStyle/>
          <a:p>
            <a:pPr marL="0" indent="0">
              <a:buNone/>
            </a:pPr>
            <a:r>
              <a:rPr lang="cs-CZ" sz="2400" b="1" u="sng" dirty="0">
                <a:solidFill>
                  <a:srgbClr val="0070C0"/>
                </a:solidFill>
                <a:latin typeface="Century Gothic" panose="020B0502020202020204" pitchFamily="34" charset="0"/>
              </a:rPr>
              <a:t>Výpočet:</a:t>
            </a:r>
          </a:p>
          <a:p>
            <a:pPr marL="0" indent="0">
              <a:buNone/>
            </a:pPr>
            <a:r>
              <a:rPr lang="cs-CZ" sz="2400" dirty="0">
                <a:solidFill>
                  <a:srgbClr val="0070C0"/>
                </a:solidFill>
                <a:latin typeface="Century Gothic" panose="020B0502020202020204" pitchFamily="34" charset="0"/>
              </a:rPr>
              <a:t>5.000 x 0,15 = 750 – 2570 – 335 = -2.155 = 0</a:t>
            </a:r>
          </a:p>
          <a:p>
            <a:pPr marL="0" indent="0">
              <a:buNone/>
            </a:pPr>
            <a:r>
              <a:rPr lang="cs-CZ" sz="2400" dirty="0">
                <a:solidFill>
                  <a:srgbClr val="0070C0"/>
                </a:solidFill>
                <a:latin typeface="Century Gothic" panose="020B0502020202020204" pitchFamily="34" charset="0"/>
              </a:rPr>
              <a:t>ČM = 5000 - 550 = 4.450 Kč</a:t>
            </a:r>
          </a:p>
          <a:p>
            <a:pPr marL="0" indent="0">
              <a:buNone/>
            </a:pPr>
            <a:endParaRPr lang="cs-CZ" sz="2400" dirty="0">
              <a:solidFill>
                <a:srgbClr val="0070C0"/>
              </a:solidFill>
              <a:latin typeface="Century Gothic" panose="020B0502020202020204" pitchFamily="34" charset="0"/>
            </a:endParaRPr>
          </a:p>
          <a:p>
            <a:pPr marL="0" indent="0">
              <a:buNone/>
            </a:pPr>
            <a:r>
              <a:rPr lang="cs-CZ" sz="2400" i="1" dirty="0">
                <a:solidFill>
                  <a:srgbClr val="0070C0"/>
                </a:solidFill>
                <a:latin typeface="Century Gothic" panose="020B0502020202020204" pitchFamily="34" charset="0"/>
              </a:rPr>
              <a:t>Když má student více jak 26 let, pak dopočet ZP do minimální výše =17300 – 5000 = 12300 x 0,135 = 1 661 Kč</a:t>
            </a:r>
          </a:p>
          <a:p>
            <a:pPr marL="0" indent="0">
              <a:buNone/>
            </a:pPr>
            <a:r>
              <a:rPr lang="cs-CZ" sz="2400" i="1" dirty="0">
                <a:solidFill>
                  <a:srgbClr val="0070C0"/>
                </a:solidFill>
                <a:latin typeface="Century Gothic" panose="020B0502020202020204" pitchFamily="34" charset="0"/>
              </a:rPr>
              <a:t>5000 - 0 </a:t>
            </a:r>
            <a:r>
              <a:rPr lang="cs-CZ" sz="2400" i="1">
                <a:solidFill>
                  <a:srgbClr val="0070C0"/>
                </a:solidFill>
                <a:latin typeface="Century Gothic" panose="020B0502020202020204" pitchFamily="34" charset="0"/>
              </a:rPr>
              <a:t>-1661 </a:t>
            </a:r>
            <a:r>
              <a:rPr lang="cs-CZ" sz="2400" i="1" dirty="0">
                <a:solidFill>
                  <a:srgbClr val="0070C0"/>
                </a:solidFill>
                <a:latin typeface="Century Gothic" panose="020B0502020202020204" pitchFamily="34" charset="0"/>
              </a:rPr>
              <a:t>- 550 </a:t>
            </a:r>
            <a:r>
              <a:rPr lang="cs-CZ" sz="2400" i="1">
                <a:solidFill>
                  <a:srgbClr val="0070C0"/>
                </a:solidFill>
                <a:latin typeface="Century Gothic" panose="020B0502020202020204" pitchFamily="34" charset="0"/>
              </a:rPr>
              <a:t>= 2789 </a:t>
            </a:r>
            <a:r>
              <a:rPr lang="cs-CZ" sz="2400" i="1" dirty="0">
                <a:solidFill>
                  <a:srgbClr val="0070C0"/>
                </a:solidFill>
                <a:latin typeface="Century Gothic" panose="020B0502020202020204" pitchFamily="34" charset="0"/>
              </a:rPr>
              <a:t>Kč</a:t>
            </a:r>
          </a:p>
        </p:txBody>
      </p:sp>
    </p:spTree>
    <p:extLst>
      <p:ext uri="{BB962C8B-B14F-4D97-AF65-F5344CB8AC3E}">
        <p14:creationId xmlns:p14="http://schemas.microsoft.com/office/powerpoint/2010/main" val="909848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3164130" y="3314310"/>
            <a:ext cx="5223468" cy="535531"/>
          </a:xfrm>
          <a:prstGeom prst="rect">
            <a:avLst/>
          </a:prstGeom>
          <a:noFill/>
        </p:spPr>
        <p:txBody>
          <a:bodyPr wrap="square" rtlCol="0">
            <a:spAutoFit/>
          </a:bodyPr>
          <a:lstStyle/>
          <a:p>
            <a:pPr algn="ctr">
              <a:lnSpc>
                <a:spcPct val="90000"/>
              </a:lnSpc>
              <a:spcBef>
                <a:spcPct val="0"/>
              </a:spcBef>
              <a:defRPr/>
            </a:pPr>
            <a:r>
              <a:rPr lang="cs-CZ" sz="3200" b="1" dirty="0">
                <a:solidFill>
                  <a:srgbClr val="0070C0"/>
                </a:solidFill>
                <a:effectLst>
                  <a:outerShdw blurRad="38100" dist="38100" dir="2700000" algn="tl">
                    <a:srgbClr val="000000"/>
                  </a:outerShdw>
                </a:effectLst>
                <a:latin typeface="Century Gothic" panose="020B0502020202020204" pitchFamily="34" charset="0"/>
                <a:ea typeface="+mj-ea"/>
                <a:cs typeface="+mj-cs"/>
              </a:rPr>
              <a:t>DĚKUJI ZA POZORNOST</a:t>
            </a:r>
          </a:p>
        </p:txBody>
      </p:sp>
    </p:spTree>
    <p:extLst>
      <p:ext uri="{BB962C8B-B14F-4D97-AF65-F5344CB8AC3E}">
        <p14:creationId xmlns:p14="http://schemas.microsoft.com/office/powerpoint/2010/main" val="30661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22837" y="743261"/>
            <a:ext cx="8117965" cy="731228"/>
          </a:xfrm>
        </p:spPr>
        <p:txBody>
          <a:bodyPr>
            <a:normAutofit fontScale="90000"/>
          </a:bodyPr>
          <a:lstStyle/>
          <a:p>
            <a:pPr eaLnBrk="1" hangingPunct="1">
              <a:defRPr/>
            </a:pPr>
            <a:r>
              <a:rPr lang="cs-CZ" altLang="cs-CZ" b="1" dirty="0">
                <a:solidFill>
                  <a:srgbClr val="0070C0"/>
                </a:solidFill>
                <a:effectLst>
                  <a:outerShdw blurRad="38100" dist="38100" dir="2700000" algn="tl">
                    <a:srgbClr val="000000"/>
                  </a:outerShdw>
                </a:effectLst>
                <a:latin typeface="Century Gothic" panose="020B0502020202020204" pitchFamily="34" charset="0"/>
              </a:rPr>
              <a:t>Plátci a poplatníci zdravotního pojištění</a:t>
            </a:r>
          </a:p>
        </p:txBody>
      </p:sp>
      <p:sp>
        <p:nvSpPr>
          <p:cNvPr id="4099" name="Rectangle 3"/>
          <p:cNvSpPr>
            <a:spLocks noGrp="1" noChangeArrowheads="1"/>
          </p:cNvSpPr>
          <p:nvPr>
            <p:ph idx="1"/>
          </p:nvPr>
        </p:nvSpPr>
        <p:spPr>
          <a:xfrm>
            <a:off x="1278925" y="2382795"/>
            <a:ext cx="8684018" cy="3505200"/>
          </a:xfrm>
        </p:spPr>
        <p:txBody>
          <a:bodyPr>
            <a:normAutofit/>
          </a:bodyPr>
          <a:lstStyle/>
          <a:p>
            <a:pPr marL="609600" indent="-609600">
              <a:buFontTx/>
              <a:buAutoNum type="arabicPeriod"/>
            </a:pPr>
            <a:r>
              <a:rPr lang="cs-CZ" altLang="cs-CZ" sz="3200" b="1" dirty="0">
                <a:latin typeface="Century Gothic" panose="020B0502020202020204" pitchFamily="34" charset="0"/>
              </a:rPr>
              <a:t>zaměstnavatelé a zaměstnanci</a:t>
            </a:r>
          </a:p>
          <a:p>
            <a:pPr marL="609600" indent="-609600">
              <a:buFontTx/>
              <a:buAutoNum type="arabicPeriod"/>
            </a:pPr>
            <a:r>
              <a:rPr lang="cs-CZ" altLang="cs-CZ" sz="3200" b="1" dirty="0">
                <a:latin typeface="Century Gothic" panose="020B0502020202020204" pitchFamily="34" charset="0"/>
              </a:rPr>
              <a:t>osoby samostatně výdělečně činné</a:t>
            </a:r>
          </a:p>
          <a:p>
            <a:pPr marL="609600" indent="-609600">
              <a:buFontTx/>
              <a:buAutoNum type="arabicPeriod"/>
            </a:pPr>
            <a:r>
              <a:rPr lang="cs-CZ" altLang="cs-CZ" sz="3200" b="1" dirty="0">
                <a:latin typeface="Century Gothic" panose="020B0502020202020204" pitchFamily="34" charset="0"/>
              </a:rPr>
              <a:t>stát </a:t>
            </a:r>
          </a:p>
          <a:p>
            <a:pPr marL="609600" indent="-609600">
              <a:buFontTx/>
              <a:buAutoNum type="arabicPeriod"/>
            </a:pPr>
            <a:r>
              <a:rPr lang="cs-CZ" altLang="cs-CZ" sz="3200" b="1" dirty="0">
                <a:latin typeface="Century Gothic" panose="020B0502020202020204" pitchFamily="34" charset="0"/>
              </a:rPr>
              <a:t>osoby bez zdanitelných příjmů</a:t>
            </a:r>
          </a:p>
          <a:p>
            <a:pPr marL="609600" indent="-609600">
              <a:buNone/>
            </a:pPr>
            <a:endParaRPr lang="cs-CZ" altLang="cs-CZ" sz="3200" b="1" dirty="0">
              <a:latin typeface="Century Gothic" panose="020B0502020202020204" pitchFamily="34" charset="0"/>
            </a:endParaRPr>
          </a:p>
        </p:txBody>
      </p:sp>
      <p:sp>
        <p:nvSpPr>
          <p:cNvPr id="4" name="Rectangle 2"/>
          <p:cNvSpPr txBox="1">
            <a:spLocks noChangeArrowheads="1"/>
          </p:cNvSpPr>
          <p:nvPr/>
        </p:nvSpPr>
        <p:spPr>
          <a:xfrm>
            <a:off x="7804322" y="5691785"/>
            <a:ext cx="3939746" cy="648130"/>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ZDRAVOTNÍ POJIŠTĚNÍ</a:t>
            </a:r>
          </a:p>
        </p:txBody>
      </p:sp>
    </p:spTree>
    <p:extLst>
      <p:ext uri="{BB962C8B-B14F-4D97-AF65-F5344CB8AC3E}">
        <p14:creationId xmlns:p14="http://schemas.microsoft.com/office/powerpoint/2010/main" val="17973951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lef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left)">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97009" y="782594"/>
            <a:ext cx="3517557" cy="648730"/>
          </a:xfrm>
        </p:spPr>
        <p:txBody>
          <a:bodyPr/>
          <a:lstStyle/>
          <a:p>
            <a:pPr eaLnBrk="1" hangingPunct="1">
              <a:defRPr/>
            </a:pPr>
            <a:r>
              <a:rPr lang="cs-CZ" altLang="cs-CZ" b="1" dirty="0">
                <a:solidFill>
                  <a:srgbClr val="0070C0"/>
                </a:solidFill>
                <a:effectLst>
                  <a:outerShdw blurRad="38100" dist="38100" dir="2700000" algn="tl">
                    <a:srgbClr val="000000"/>
                  </a:outerShdw>
                </a:effectLst>
                <a:latin typeface="Century Gothic" panose="020B0502020202020204" pitchFamily="34" charset="0"/>
              </a:rPr>
              <a:t>1. Zaměstnanci</a:t>
            </a:r>
          </a:p>
        </p:txBody>
      </p:sp>
      <p:sp>
        <p:nvSpPr>
          <p:cNvPr id="9224" name="Rectangle 3"/>
          <p:cNvSpPr>
            <a:spLocks noGrp="1" noChangeArrowheads="1"/>
          </p:cNvSpPr>
          <p:nvPr>
            <p:ph idx="1"/>
          </p:nvPr>
        </p:nvSpPr>
        <p:spPr>
          <a:xfrm>
            <a:off x="373487" y="2318427"/>
            <a:ext cx="11590986" cy="3884141"/>
          </a:xfrm>
        </p:spPr>
        <p:txBody>
          <a:bodyPr>
            <a:normAutofit/>
          </a:bodyPr>
          <a:lstStyle/>
          <a:p>
            <a:pPr eaLnBrk="1" hangingPunct="1">
              <a:buFontTx/>
              <a:buNone/>
            </a:pPr>
            <a:r>
              <a:rPr lang="cs-CZ" altLang="cs-CZ" sz="2000" b="1" dirty="0">
                <a:latin typeface="Century Gothic" panose="020B0502020202020204" pitchFamily="34" charset="0"/>
              </a:rPr>
              <a:t>  </a:t>
            </a:r>
            <a:r>
              <a:rPr lang="cs-CZ" altLang="cs-CZ" sz="2000" b="1" u="sng" dirty="0">
                <a:latin typeface="Century Gothic" panose="020B0502020202020204" pitchFamily="34" charset="0"/>
              </a:rPr>
              <a:t>Vyměřovací základ </a:t>
            </a:r>
            <a:r>
              <a:rPr lang="cs-CZ" altLang="cs-CZ" sz="2000" b="1" dirty="0">
                <a:latin typeface="Century Gothic" panose="020B0502020202020204" pitchFamily="34" charset="0"/>
              </a:rPr>
              <a:t>= měsíční úhrn příjmů zúčtovaných zaměstnavatelem s</a:t>
            </a:r>
          </a:p>
          <a:p>
            <a:pPr eaLnBrk="1" hangingPunct="1">
              <a:buFontTx/>
              <a:buNone/>
            </a:pPr>
            <a:r>
              <a:rPr lang="cs-CZ" altLang="cs-CZ" sz="2000" b="1" dirty="0">
                <a:latin typeface="Century Gothic" panose="020B0502020202020204" pitchFamily="34" charset="0"/>
              </a:rPr>
              <a:t>  výjimkou např. těchto příjmů (nezapočitatelné příjmy):</a:t>
            </a:r>
          </a:p>
          <a:p>
            <a:pPr eaLnBrk="1" hangingPunct="1">
              <a:buFontTx/>
              <a:buNone/>
            </a:pPr>
            <a:r>
              <a:rPr lang="cs-CZ" altLang="cs-CZ" sz="2000" b="1" dirty="0">
                <a:latin typeface="Century Gothic" panose="020B0502020202020204" pitchFamily="34" charset="0"/>
              </a:rPr>
              <a:t>  a)  náhrady poskytované zaměstnancům v   souvislosti s výkonem zaměstnání</a:t>
            </a:r>
          </a:p>
          <a:p>
            <a:pPr eaLnBrk="1" hangingPunct="1">
              <a:buFontTx/>
              <a:buNone/>
            </a:pPr>
            <a:r>
              <a:rPr lang="cs-CZ" altLang="cs-CZ" sz="2000" b="1" dirty="0">
                <a:latin typeface="Century Gothic" panose="020B0502020202020204" pitchFamily="34" charset="0"/>
              </a:rPr>
              <a:t>  b)  náhrady škody</a:t>
            </a:r>
          </a:p>
          <a:p>
            <a:pPr eaLnBrk="1" hangingPunct="1">
              <a:buFontTx/>
              <a:buNone/>
            </a:pPr>
            <a:r>
              <a:rPr lang="cs-CZ" altLang="cs-CZ" sz="2000" b="1" dirty="0">
                <a:latin typeface="Century Gothic" panose="020B0502020202020204" pitchFamily="34" charset="0"/>
              </a:rPr>
              <a:t>  c)  odstupné</a:t>
            </a:r>
          </a:p>
          <a:p>
            <a:pPr eaLnBrk="1" hangingPunct="1">
              <a:buFontTx/>
              <a:buNone/>
            </a:pPr>
            <a:r>
              <a:rPr lang="cs-CZ" altLang="cs-CZ" sz="2000" b="1" dirty="0">
                <a:latin typeface="Century Gothic" panose="020B0502020202020204" pitchFamily="34" charset="0"/>
              </a:rPr>
              <a:t>  d)  odměny za vynálezy a zlepšovací návrhy</a:t>
            </a:r>
          </a:p>
        </p:txBody>
      </p:sp>
      <p:sp>
        <p:nvSpPr>
          <p:cNvPr id="4" name="Rectangle 2"/>
          <p:cNvSpPr txBox="1">
            <a:spLocks noChangeArrowheads="1"/>
          </p:cNvSpPr>
          <p:nvPr/>
        </p:nvSpPr>
        <p:spPr>
          <a:xfrm>
            <a:off x="7804322" y="5691785"/>
            <a:ext cx="3939746" cy="648130"/>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ZDRAVOTNÍ POJIŠTĚNÍ</a:t>
            </a:r>
          </a:p>
        </p:txBody>
      </p:sp>
    </p:spTree>
    <p:extLst>
      <p:ext uri="{BB962C8B-B14F-4D97-AF65-F5344CB8AC3E}">
        <p14:creationId xmlns:p14="http://schemas.microsoft.com/office/powerpoint/2010/main" val="318700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11"/>
          <p:cNvSpPr>
            <a:spLocks noChangeArrowheads="1"/>
          </p:cNvSpPr>
          <p:nvPr/>
        </p:nvSpPr>
        <p:spPr bwMode="auto">
          <a:xfrm>
            <a:off x="7620000" y="4495800"/>
            <a:ext cx="805551" cy="4572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cs-CZ" altLang="cs-CZ" sz="1800">
              <a:latin typeface="Century Gothic" panose="020B0502020202020204" pitchFamily="34" charset="0"/>
            </a:endParaRPr>
          </a:p>
        </p:txBody>
      </p:sp>
      <p:sp>
        <p:nvSpPr>
          <p:cNvPr id="10243" name="Oval 10"/>
          <p:cNvSpPr>
            <a:spLocks noChangeArrowheads="1"/>
          </p:cNvSpPr>
          <p:nvPr/>
        </p:nvSpPr>
        <p:spPr bwMode="auto">
          <a:xfrm>
            <a:off x="4038600" y="4495800"/>
            <a:ext cx="805551" cy="4572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cs-CZ" altLang="cs-CZ" sz="1800">
              <a:latin typeface="Century Gothic" panose="020B0502020202020204" pitchFamily="34" charset="0"/>
            </a:endParaRPr>
          </a:p>
        </p:txBody>
      </p:sp>
      <p:sp>
        <p:nvSpPr>
          <p:cNvPr id="10244" name="Oval 4"/>
          <p:cNvSpPr>
            <a:spLocks noChangeArrowheads="1"/>
          </p:cNvSpPr>
          <p:nvPr/>
        </p:nvSpPr>
        <p:spPr bwMode="auto">
          <a:xfrm>
            <a:off x="5334000" y="2362200"/>
            <a:ext cx="1464639" cy="7620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cs-CZ" altLang="cs-CZ" sz="1800">
              <a:latin typeface="Century Gothic" panose="020B0502020202020204" pitchFamily="34" charset="0"/>
            </a:endParaRPr>
          </a:p>
        </p:txBody>
      </p:sp>
      <p:sp>
        <p:nvSpPr>
          <p:cNvPr id="6146" name="Rectangle 2"/>
          <p:cNvSpPr>
            <a:spLocks noGrp="1" noChangeArrowheads="1"/>
          </p:cNvSpPr>
          <p:nvPr>
            <p:ph type="title"/>
          </p:nvPr>
        </p:nvSpPr>
        <p:spPr>
          <a:xfrm>
            <a:off x="3168872" y="605152"/>
            <a:ext cx="5794894" cy="1013800"/>
          </a:xfrm>
        </p:spPr>
        <p:txBody>
          <a:bodyPr anchor="ctr">
            <a:normAutofit/>
          </a:bodyPr>
          <a:lstStyle/>
          <a:p>
            <a:pPr>
              <a:defRPr/>
            </a:pPr>
            <a:r>
              <a:rPr lang="cs-CZ" altLang="cs-CZ" b="1" dirty="0">
                <a:solidFill>
                  <a:srgbClr val="0070C0"/>
                </a:solidFill>
                <a:effectLst>
                  <a:outerShdw blurRad="38100" dist="38100" dir="2700000" algn="tl">
                    <a:srgbClr val="000000"/>
                  </a:outerShdw>
                </a:effectLst>
                <a:latin typeface="Century Gothic" panose="020B0502020202020204" pitchFamily="34" charset="0"/>
              </a:rPr>
              <a:t>Sazba zdravotního pojištění</a:t>
            </a:r>
          </a:p>
        </p:txBody>
      </p:sp>
      <p:sp>
        <p:nvSpPr>
          <p:cNvPr id="10246" name="Rectangle 3"/>
          <p:cNvSpPr>
            <a:spLocks noGrp="1" noChangeArrowheads="1"/>
          </p:cNvSpPr>
          <p:nvPr>
            <p:ph idx="1"/>
          </p:nvPr>
        </p:nvSpPr>
        <p:spPr>
          <a:xfrm>
            <a:off x="4038600" y="2437820"/>
            <a:ext cx="4040659" cy="1116592"/>
          </a:xfrm>
        </p:spPr>
        <p:txBody>
          <a:bodyPr>
            <a:normAutofit/>
          </a:bodyPr>
          <a:lstStyle/>
          <a:p>
            <a:pPr marL="0" indent="0" algn="ctr">
              <a:buNone/>
            </a:pPr>
            <a:r>
              <a:rPr lang="cs-CZ" altLang="cs-CZ" sz="2400" b="1" dirty="0">
                <a:latin typeface="Century Gothic" panose="020B0502020202020204" pitchFamily="34" charset="0"/>
              </a:rPr>
              <a:t>13,5%</a:t>
            </a:r>
          </a:p>
          <a:p>
            <a:pPr marL="0" indent="0" algn="ctr" eaLnBrk="1" hangingPunct="1">
              <a:buNone/>
            </a:pPr>
            <a:r>
              <a:rPr lang="cs-CZ" altLang="cs-CZ" sz="2400" b="1" dirty="0">
                <a:latin typeface="Century Gothic" panose="020B0502020202020204" pitchFamily="34" charset="0"/>
              </a:rPr>
              <a:t>z vyměřovacího základu</a:t>
            </a:r>
            <a:endParaRPr lang="cs-CZ" altLang="cs-CZ" sz="1200" b="1" dirty="0">
              <a:latin typeface="Century Gothic" panose="020B0502020202020204" pitchFamily="34" charset="0"/>
            </a:endParaRPr>
          </a:p>
        </p:txBody>
      </p:sp>
      <p:sp>
        <p:nvSpPr>
          <p:cNvPr id="10247" name="Line 5"/>
          <p:cNvSpPr>
            <a:spLocks noChangeShapeType="1"/>
          </p:cNvSpPr>
          <p:nvPr/>
        </p:nvSpPr>
        <p:spPr bwMode="auto">
          <a:xfrm flipH="1">
            <a:off x="4562474" y="3554412"/>
            <a:ext cx="923438" cy="941388"/>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400">
              <a:latin typeface="Century Gothic" panose="020B0502020202020204" pitchFamily="34" charset="0"/>
            </a:endParaRPr>
          </a:p>
        </p:txBody>
      </p:sp>
      <p:sp>
        <p:nvSpPr>
          <p:cNvPr id="10248" name="Line 7"/>
          <p:cNvSpPr>
            <a:spLocks noChangeShapeType="1"/>
          </p:cNvSpPr>
          <p:nvPr/>
        </p:nvSpPr>
        <p:spPr bwMode="auto">
          <a:xfrm>
            <a:off x="6531608" y="3554412"/>
            <a:ext cx="1336042" cy="941388"/>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400">
              <a:latin typeface="Century Gothic" panose="020B0502020202020204" pitchFamily="34" charset="0"/>
            </a:endParaRPr>
          </a:p>
        </p:txBody>
      </p:sp>
      <p:sp>
        <p:nvSpPr>
          <p:cNvPr id="10249" name="Text Box 8"/>
          <p:cNvSpPr txBox="1">
            <a:spLocks noChangeArrowheads="1"/>
          </p:cNvSpPr>
          <p:nvPr/>
        </p:nvSpPr>
        <p:spPr bwMode="auto">
          <a:xfrm>
            <a:off x="2971522" y="4552146"/>
            <a:ext cx="293970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cs-CZ" altLang="cs-CZ" sz="2000" b="1" dirty="0">
                <a:latin typeface="Century Gothic" panose="020B0502020202020204" pitchFamily="34" charset="0"/>
              </a:rPr>
              <a:t>1/3</a:t>
            </a:r>
            <a:r>
              <a:rPr lang="cs-CZ" altLang="cs-CZ" sz="1800" b="1" dirty="0">
                <a:latin typeface="Century Gothic" panose="020B0502020202020204" pitchFamily="34" charset="0"/>
              </a:rPr>
              <a:t> </a:t>
            </a:r>
          </a:p>
          <a:p>
            <a:pPr algn="ctr" eaLnBrk="1" hangingPunct="1">
              <a:spcBef>
                <a:spcPct val="0"/>
              </a:spcBef>
              <a:buFontTx/>
              <a:buNone/>
            </a:pPr>
            <a:r>
              <a:rPr lang="cs-CZ" altLang="cs-CZ" sz="1800" b="1" dirty="0">
                <a:latin typeface="Century Gothic" panose="020B0502020202020204" pitchFamily="34" charset="0"/>
              </a:rPr>
              <a:t>hradí zaměstnanec</a:t>
            </a:r>
          </a:p>
          <a:p>
            <a:pPr algn="ctr" eaLnBrk="1" hangingPunct="1">
              <a:spcBef>
                <a:spcPct val="0"/>
              </a:spcBef>
              <a:buFontTx/>
              <a:buNone/>
            </a:pPr>
            <a:r>
              <a:rPr lang="cs-CZ" altLang="cs-CZ" sz="1800" b="1" dirty="0">
                <a:latin typeface="Century Gothic" panose="020B0502020202020204" pitchFamily="34" charset="0"/>
              </a:rPr>
              <a:t>(4,5%)</a:t>
            </a:r>
          </a:p>
        </p:txBody>
      </p:sp>
      <p:sp>
        <p:nvSpPr>
          <p:cNvPr id="10250" name="Rectangle 9"/>
          <p:cNvSpPr>
            <a:spLocks noChangeArrowheads="1"/>
          </p:cNvSpPr>
          <p:nvPr/>
        </p:nvSpPr>
        <p:spPr bwMode="auto">
          <a:xfrm>
            <a:off x="6531608" y="4552145"/>
            <a:ext cx="30953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cs-CZ" altLang="cs-CZ" sz="2000" b="1" dirty="0">
                <a:latin typeface="Century Gothic" panose="020B0502020202020204" pitchFamily="34" charset="0"/>
              </a:rPr>
              <a:t>2/3</a:t>
            </a:r>
            <a:r>
              <a:rPr lang="cs-CZ" altLang="cs-CZ" sz="1800" b="1" dirty="0">
                <a:latin typeface="Century Gothic" panose="020B0502020202020204" pitchFamily="34" charset="0"/>
              </a:rPr>
              <a:t> </a:t>
            </a:r>
          </a:p>
          <a:p>
            <a:pPr algn="ctr" eaLnBrk="1" hangingPunct="1">
              <a:spcBef>
                <a:spcPct val="0"/>
              </a:spcBef>
              <a:buFontTx/>
              <a:buNone/>
            </a:pPr>
            <a:r>
              <a:rPr lang="cs-CZ" altLang="cs-CZ" sz="1800" b="1" dirty="0">
                <a:latin typeface="Century Gothic" panose="020B0502020202020204" pitchFamily="34" charset="0"/>
              </a:rPr>
              <a:t>hradí zaměstnavatel</a:t>
            </a:r>
          </a:p>
          <a:p>
            <a:pPr algn="ctr" eaLnBrk="1" hangingPunct="1">
              <a:spcBef>
                <a:spcPct val="0"/>
              </a:spcBef>
              <a:buFontTx/>
              <a:buNone/>
            </a:pPr>
            <a:r>
              <a:rPr lang="cs-CZ" altLang="cs-CZ" sz="1800" b="1" dirty="0">
                <a:latin typeface="Century Gothic" panose="020B0502020202020204" pitchFamily="34" charset="0"/>
              </a:rPr>
              <a:t>(9%)</a:t>
            </a:r>
          </a:p>
        </p:txBody>
      </p:sp>
      <p:sp>
        <p:nvSpPr>
          <p:cNvPr id="11" name="Rectangle 2"/>
          <p:cNvSpPr txBox="1">
            <a:spLocks noChangeArrowheads="1"/>
          </p:cNvSpPr>
          <p:nvPr/>
        </p:nvSpPr>
        <p:spPr>
          <a:xfrm>
            <a:off x="6936259" y="5894387"/>
            <a:ext cx="4807809" cy="445527"/>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ZDRAVOTNÍ POJIŠTĚNÍ- </a:t>
            </a:r>
            <a:r>
              <a:rPr lang="cs-CZ" altLang="cs-CZ" sz="1800" b="1" cap="none" dirty="0">
                <a:solidFill>
                  <a:srgbClr val="0070C0"/>
                </a:solidFill>
                <a:effectLst>
                  <a:outerShdw blurRad="38100" dist="38100" dir="2700000" algn="tl">
                    <a:srgbClr val="000000"/>
                  </a:outerShdw>
                </a:effectLst>
                <a:latin typeface="Century Gothic" panose="020B0502020202020204" pitchFamily="34" charset="0"/>
              </a:rPr>
              <a:t>zaměstnanci</a:t>
            </a:r>
            <a:endParaRPr lang="cs-CZ" altLang="cs-CZ" sz="1800" b="1" dirty="0">
              <a:solidFill>
                <a:srgbClr val="0070C0"/>
              </a:solidFill>
              <a:effectLst>
                <a:outerShdw blurRad="38100" dist="38100" dir="2700000" algn="tl">
                  <a:srgbClr val="000000"/>
                </a:outerShdw>
              </a:effectLst>
              <a:latin typeface="Century Gothic" panose="020B0502020202020204" pitchFamily="34" charset="0"/>
            </a:endParaRPr>
          </a:p>
        </p:txBody>
      </p:sp>
    </p:spTree>
    <p:extLst>
      <p:ext uri="{BB962C8B-B14F-4D97-AF65-F5344CB8AC3E}">
        <p14:creationId xmlns:p14="http://schemas.microsoft.com/office/powerpoint/2010/main" val="4190456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61320" y="693918"/>
            <a:ext cx="11508258" cy="1013800"/>
          </a:xfrm>
        </p:spPr>
        <p:txBody>
          <a:bodyPr anchor="ctr">
            <a:normAutofit/>
          </a:bodyPr>
          <a:lstStyle/>
          <a:p>
            <a:pPr eaLnBrk="1" hangingPunct="1">
              <a:defRPr/>
            </a:pPr>
            <a:r>
              <a:rPr lang="cs-CZ" altLang="cs-CZ" b="1" dirty="0">
                <a:solidFill>
                  <a:srgbClr val="0070C0"/>
                </a:solidFill>
                <a:effectLst>
                  <a:outerShdw blurRad="38100" dist="38100" dir="2700000" algn="tl">
                    <a:srgbClr val="000000"/>
                  </a:outerShdw>
                </a:effectLst>
                <a:latin typeface="Century Gothic" panose="020B0502020202020204" pitchFamily="34" charset="0"/>
              </a:rPr>
              <a:t>Minimální  a maximální vyměřovací základ zaměstnance</a:t>
            </a:r>
          </a:p>
        </p:txBody>
      </p:sp>
      <p:sp>
        <p:nvSpPr>
          <p:cNvPr id="12291" name="Rectangle 3"/>
          <p:cNvSpPr>
            <a:spLocks noGrp="1" noChangeArrowheads="1"/>
          </p:cNvSpPr>
          <p:nvPr>
            <p:ph idx="1"/>
          </p:nvPr>
        </p:nvSpPr>
        <p:spPr>
          <a:xfrm>
            <a:off x="290594" y="1860600"/>
            <a:ext cx="11610808" cy="4260114"/>
          </a:xfrm>
        </p:spPr>
        <p:txBody>
          <a:bodyPr>
            <a:noAutofit/>
          </a:bodyPr>
          <a:lstStyle/>
          <a:p>
            <a:pPr marL="0" indent="0" algn="l" eaLnBrk="1" hangingPunct="1">
              <a:buNone/>
            </a:pPr>
            <a:r>
              <a:rPr lang="cs-CZ" altLang="cs-CZ" sz="2000" b="1" i="1" u="sng" dirty="0">
                <a:solidFill>
                  <a:srgbClr val="FF0000"/>
                </a:solidFill>
                <a:latin typeface="Century Gothic" panose="020B0502020202020204" pitchFamily="34" charset="0"/>
              </a:rPr>
              <a:t>Minimální</a:t>
            </a:r>
            <a:r>
              <a:rPr lang="cs-CZ" altLang="cs-CZ" sz="2000" dirty="0">
                <a:solidFill>
                  <a:schemeClr val="tx2"/>
                </a:solidFill>
                <a:latin typeface="Century Gothic" panose="020B0502020202020204" pitchFamily="34" charset="0"/>
              </a:rPr>
              <a:t> VZ: </a:t>
            </a:r>
          </a:p>
          <a:p>
            <a:pPr algn="l" eaLnBrk="1" hangingPunct="1">
              <a:buFont typeface="Wingdings" panose="05000000000000000000" pitchFamily="2" charset="2"/>
              <a:buChar char="Ø"/>
            </a:pPr>
            <a:r>
              <a:rPr lang="cs-CZ" altLang="cs-CZ" sz="2000" dirty="0">
                <a:solidFill>
                  <a:schemeClr val="tx2"/>
                </a:solidFill>
                <a:latin typeface="Century Gothic" panose="020B0502020202020204" pitchFamily="34" charset="0"/>
              </a:rPr>
              <a:t>je tvořen minimální mzdou, která je v roce 2023 ve výši </a:t>
            </a:r>
            <a:r>
              <a:rPr lang="cs-CZ" altLang="cs-CZ" sz="2000" b="1" dirty="0">
                <a:solidFill>
                  <a:srgbClr val="FF3300"/>
                </a:solidFill>
                <a:latin typeface="Century Gothic" panose="020B0502020202020204" pitchFamily="34" charset="0"/>
              </a:rPr>
              <a:t>17300 Kč</a:t>
            </a:r>
            <a:r>
              <a:rPr lang="cs-CZ" altLang="cs-CZ" sz="2000" dirty="0">
                <a:solidFill>
                  <a:schemeClr val="tx2"/>
                </a:solidFill>
                <a:latin typeface="Century Gothic" panose="020B0502020202020204" pitchFamily="34" charset="0"/>
              </a:rPr>
              <a:t>.</a:t>
            </a:r>
          </a:p>
          <a:p>
            <a:pPr>
              <a:buFont typeface="Wingdings" panose="05000000000000000000" pitchFamily="2" charset="2"/>
              <a:buChar char="Ø"/>
            </a:pPr>
            <a:r>
              <a:rPr lang="cs-CZ" altLang="cs-CZ" sz="2000" dirty="0">
                <a:solidFill>
                  <a:schemeClr val="tx2"/>
                </a:solidFill>
                <a:latin typeface="Century Gothic" panose="020B0502020202020204" pitchFamily="34" charset="0"/>
              </a:rPr>
              <a:t>pokud je hrubá mzda zaměstnance menší než minimální mzda, musí si </a:t>
            </a:r>
            <a:r>
              <a:rPr lang="cs-CZ" altLang="cs-CZ" sz="2000" dirty="0">
                <a:latin typeface="Century Gothic" panose="020B0502020202020204" pitchFamily="34" charset="0"/>
              </a:rPr>
              <a:t>ZP zaměstnanec doplatit </a:t>
            </a:r>
            <a:r>
              <a:rPr lang="cs-CZ" altLang="cs-CZ" sz="2000" dirty="0">
                <a:solidFill>
                  <a:schemeClr val="tx2"/>
                </a:solidFill>
                <a:latin typeface="Century Gothic" panose="020B0502020202020204" pitchFamily="34" charset="0"/>
              </a:rPr>
              <a:t>sám prostřednictvím zaměstnavatele – </a:t>
            </a:r>
            <a:r>
              <a:rPr lang="cs-CZ" altLang="cs-CZ" sz="2000" i="1" dirty="0">
                <a:solidFill>
                  <a:srgbClr val="0070C0"/>
                </a:solidFill>
                <a:latin typeface="Century Gothic" panose="020B0502020202020204" pitchFamily="34" charset="0"/>
              </a:rPr>
              <a:t>viz další snímek </a:t>
            </a:r>
            <a:r>
              <a:rPr lang="cs-CZ" altLang="cs-CZ" sz="2000" dirty="0">
                <a:solidFill>
                  <a:schemeClr val="tx2"/>
                </a:solidFill>
                <a:latin typeface="Century Gothic" panose="020B0502020202020204" pitchFamily="34" charset="0"/>
              </a:rPr>
              <a:t>(výjimkou jsou osoby, za které ZP hradí stát)</a:t>
            </a:r>
          </a:p>
          <a:p>
            <a:pPr marL="0" indent="0">
              <a:buNone/>
            </a:pPr>
            <a:r>
              <a:rPr lang="cs-CZ" altLang="cs-CZ" sz="2000" b="1" i="1" u="sng" dirty="0">
                <a:solidFill>
                  <a:srgbClr val="FF0000"/>
                </a:solidFill>
                <a:latin typeface="Century Gothic" panose="020B0502020202020204" pitchFamily="34" charset="0"/>
              </a:rPr>
              <a:t>Maximální</a:t>
            </a:r>
            <a:r>
              <a:rPr lang="cs-CZ" altLang="cs-CZ" sz="2000" dirty="0">
                <a:latin typeface="Century Gothic" panose="020B0502020202020204" pitchFamily="34" charset="0"/>
              </a:rPr>
              <a:t> VZ:</a:t>
            </a:r>
          </a:p>
          <a:p>
            <a:pPr marL="0" indent="0">
              <a:buNone/>
            </a:pPr>
            <a:r>
              <a:rPr lang="cs-CZ" altLang="cs-CZ" sz="2000" dirty="0">
                <a:latin typeface="Century Gothic" panose="020B0502020202020204" pitchFamily="34" charset="0"/>
              </a:rPr>
              <a:t>zrušen v roce 2013 na období 2013 - 2015, toto zrušení platí až doposud (2023).</a:t>
            </a:r>
          </a:p>
        </p:txBody>
      </p:sp>
      <p:sp>
        <p:nvSpPr>
          <p:cNvPr id="5" name="Rectangle 2"/>
          <p:cNvSpPr txBox="1">
            <a:spLocks noChangeArrowheads="1"/>
          </p:cNvSpPr>
          <p:nvPr/>
        </p:nvSpPr>
        <p:spPr>
          <a:xfrm>
            <a:off x="6936259" y="5894387"/>
            <a:ext cx="4807809" cy="445527"/>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ZDRAVOTNÍ POJIŠTĚNÍ- </a:t>
            </a:r>
            <a:r>
              <a:rPr lang="cs-CZ" altLang="cs-CZ" sz="1800" b="1" cap="none" dirty="0">
                <a:solidFill>
                  <a:srgbClr val="0070C0"/>
                </a:solidFill>
                <a:effectLst>
                  <a:outerShdw blurRad="38100" dist="38100" dir="2700000" algn="tl">
                    <a:srgbClr val="000000"/>
                  </a:outerShdw>
                </a:effectLst>
                <a:latin typeface="Century Gothic" panose="020B0502020202020204" pitchFamily="34" charset="0"/>
              </a:rPr>
              <a:t>zaměstnanci</a:t>
            </a:r>
            <a:endParaRPr lang="cs-CZ" altLang="cs-CZ" sz="1800" b="1" dirty="0">
              <a:solidFill>
                <a:srgbClr val="0070C0"/>
              </a:solidFill>
              <a:effectLst>
                <a:outerShdw blurRad="38100" dist="38100" dir="2700000" algn="tl">
                  <a:srgbClr val="000000"/>
                </a:outerShdw>
              </a:effectLst>
              <a:latin typeface="Century Gothic" panose="020B0502020202020204" pitchFamily="34" charset="0"/>
            </a:endParaRPr>
          </a:p>
        </p:txBody>
      </p:sp>
    </p:spTree>
    <p:extLst>
      <p:ext uri="{BB962C8B-B14F-4D97-AF65-F5344CB8AC3E}">
        <p14:creationId xmlns:p14="http://schemas.microsoft.com/office/powerpoint/2010/main" val="1145157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00216" y="632420"/>
            <a:ext cx="10668001" cy="923330"/>
          </a:xfrm>
          <a:prstGeom prst="rect">
            <a:avLst/>
          </a:prstGeom>
        </p:spPr>
        <p:txBody>
          <a:bodyPr wrap="square">
            <a:spAutoFit/>
          </a:bodyPr>
          <a:lstStyle/>
          <a:p>
            <a:pPr lvl="0" algn="just">
              <a:spcAft>
                <a:spcPts val="0"/>
              </a:spcAft>
              <a:buSzPts val="1200"/>
            </a:pPr>
            <a:r>
              <a:rPr lang="cs-CZ" dirty="0">
                <a:solidFill>
                  <a:schemeClr val="accent6">
                    <a:lumMod val="75000"/>
                  </a:schemeClr>
                </a:solidFill>
                <a:latin typeface="Century Gothic" panose="020B0502020202020204" pitchFamily="34" charset="0"/>
                <a:ea typeface="Times New Roman" panose="02020603050405020304" pitchFamily="18" charset="0"/>
                <a:cs typeface="Times New Roman" panose="02020603050405020304" pitchFamily="18" charset="0"/>
              </a:rPr>
              <a:t>Zaměstnanec má hrubou měsíční mzdu 20.000 Kč měsíčně. </a:t>
            </a:r>
            <a:r>
              <a:rPr lang="cs-CZ" b="1" dirty="0">
                <a:solidFill>
                  <a:schemeClr val="accent6">
                    <a:lumMod val="75000"/>
                  </a:schemeClr>
                </a:solidFill>
                <a:latin typeface="Century Gothic" panose="020B0502020202020204" pitchFamily="34" charset="0"/>
                <a:ea typeface="Times New Roman" panose="02020603050405020304" pitchFamily="18" charset="0"/>
                <a:cs typeface="Times New Roman" panose="02020603050405020304" pitchFamily="18" charset="0"/>
              </a:rPr>
              <a:t>Jakou částku strhává zaměstnavatel na zálohu na daň z příjmu a na zdravotní pojištění svému zaměstnanci, a jakou platí zaměstnavatel? Jaká je čistá mzda zaměstnance?</a:t>
            </a:r>
            <a:endParaRPr lang="cs-CZ" dirty="0">
              <a:solidFill>
                <a:schemeClr val="accent6">
                  <a:lumMod val="75000"/>
                </a:schemeClr>
              </a:solidFill>
              <a:effectLst/>
              <a:latin typeface="Century Gothic" panose="020B0502020202020204" pitchFamily="34" charset="0"/>
              <a:ea typeface="Times New Roman" panose="02020603050405020304" pitchFamily="18" charset="0"/>
            </a:endParaRPr>
          </a:p>
        </p:txBody>
      </p:sp>
      <p:sp>
        <p:nvSpPr>
          <p:cNvPr id="3" name="TextovéPole 2"/>
          <p:cNvSpPr txBox="1"/>
          <p:nvPr/>
        </p:nvSpPr>
        <p:spPr>
          <a:xfrm>
            <a:off x="700216" y="1447206"/>
            <a:ext cx="8814486" cy="400110"/>
          </a:xfrm>
          <a:prstGeom prst="rect">
            <a:avLst/>
          </a:prstGeom>
          <a:noFill/>
        </p:spPr>
        <p:txBody>
          <a:bodyPr wrap="square" rtlCol="0">
            <a:spAutoFit/>
          </a:bodyPr>
          <a:lstStyle/>
          <a:p>
            <a:r>
              <a:rPr lang="cs-CZ" sz="2000" dirty="0">
                <a:solidFill>
                  <a:srgbClr val="C00000"/>
                </a:solidFill>
                <a:latin typeface="Century Gothic" panose="020B0502020202020204" pitchFamily="34" charset="0"/>
              </a:rPr>
              <a:t>Záloha na daň? ČM? ZP zaměstnanec a zaměstnavatel?</a:t>
            </a:r>
          </a:p>
        </p:txBody>
      </p:sp>
      <p:sp>
        <p:nvSpPr>
          <p:cNvPr id="4" name="Obdélník 3"/>
          <p:cNvSpPr/>
          <p:nvPr/>
        </p:nvSpPr>
        <p:spPr>
          <a:xfrm>
            <a:off x="118656" y="2171446"/>
            <a:ext cx="11954688" cy="3239348"/>
          </a:xfrm>
          <a:prstGeom prst="rect">
            <a:avLst/>
          </a:prstGeom>
        </p:spPr>
        <p:txBody>
          <a:bodyPr wrap="square">
            <a:spAutoFit/>
          </a:bodyPr>
          <a:lstStyle/>
          <a:p>
            <a:r>
              <a:rPr lang="cs-CZ" sz="2400" dirty="0">
                <a:latin typeface="Century Gothic" panose="020B0502020202020204" pitchFamily="34" charset="0"/>
              </a:rPr>
              <a:t>ŘEŠENÍ:</a:t>
            </a:r>
          </a:p>
          <a:p>
            <a:endParaRPr lang="cs-CZ" sz="1050" dirty="0">
              <a:latin typeface="Century Gothic" panose="020B0502020202020204" pitchFamily="34" charset="0"/>
            </a:endParaRPr>
          </a:p>
          <a:p>
            <a:r>
              <a:rPr lang="cs-CZ" sz="2000" dirty="0">
                <a:latin typeface="Century Gothic" panose="020B0502020202020204" pitchFamily="34" charset="0"/>
              </a:rPr>
              <a:t>Výpočet daň. zálohy: </a:t>
            </a:r>
          </a:p>
          <a:p>
            <a:r>
              <a:rPr lang="cs-CZ" dirty="0">
                <a:latin typeface="Century Gothic" panose="020B0502020202020204" pitchFamily="34" charset="0"/>
              </a:rPr>
              <a:t>20.000 * 0,15 </a:t>
            </a:r>
            <a:r>
              <a:rPr lang="cs-CZ" i="1" dirty="0">
                <a:latin typeface="Century Gothic" panose="020B0502020202020204" pitchFamily="34" charset="0"/>
              </a:rPr>
              <a:t>(</a:t>
            </a:r>
            <a:r>
              <a:rPr lang="cs-CZ" i="1" dirty="0">
                <a:solidFill>
                  <a:srgbClr val="0070C0"/>
                </a:solidFill>
                <a:latin typeface="Century Gothic" panose="020B0502020202020204" pitchFamily="34" charset="0"/>
              </a:rPr>
              <a:t>výpočet ZD</a:t>
            </a:r>
            <a:r>
              <a:rPr lang="cs-CZ" i="1" dirty="0">
                <a:latin typeface="Century Gothic" panose="020B0502020202020204" pitchFamily="34" charset="0"/>
              </a:rPr>
              <a:t>) = 3</a:t>
            </a:r>
            <a:r>
              <a:rPr lang="cs-CZ" dirty="0">
                <a:latin typeface="Century Gothic" panose="020B0502020202020204" pitchFamily="34" charset="0"/>
              </a:rPr>
              <a:t>.000 Kč	</a:t>
            </a:r>
          </a:p>
          <a:p>
            <a:r>
              <a:rPr lang="cs-CZ" dirty="0">
                <a:latin typeface="Century Gothic" panose="020B0502020202020204" pitchFamily="34" charset="0"/>
              </a:rPr>
              <a:t>3.000 - 2.570 = 430 Kč</a:t>
            </a:r>
            <a:endParaRPr lang="cs-CZ" dirty="0">
              <a:solidFill>
                <a:srgbClr val="FF0000"/>
              </a:solidFill>
              <a:latin typeface="Century Gothic" panose="020B0502020202020204" pitchFamily="34" charset="0"/>
            </a:endParaRPr>
          </a:p>
          <a:p>
            <a:r>
              <a:rPr lang="cs-CZ" dirty="0">
                <a:latin typeface="Century Gothic" panose="020B0502020202020204" pitchFamily="34" charset="0"/>
              </a:rPr>
              <a:t>ČM = 20.000 – 430 – 2.200 </a:t>
            </a:r>
            <a:r>
              <a:rPr lang="cs-CZ" i="1" dirty="0">
                <a:solidFill>
                  <a:srgbClr val="0070C0"/>
                </a:solidFill>
                <a:latin typeface="Century Gothic" panose="020B0502020202020204" pitchFamily="34" charset="0"/>
              </a:rPr>
              <a:t>(11% z HM) </a:t>
            </a:r>
            <a:r>
              <a:rPr lang="cs-CZ" dirty="0">
                <a:latin typeface="Century Gothic" panose="020B0502020202020204" pitchFamily="34" charset="0"/>
              </a:rPr>
              <a:t>= </a:t>
            </a:r>
            <a:r>
              <a:rPr lang="cs-CZ" dirty="0">
                <a:solidFill>
                  <a:srgbClr val="FF0000"/>
                </a:solidFill>
                <a:latin typeface="Century Gothic" panose="020B0502020202020204" pitchFamily="34" charset="0"/>
              </a:rPr>
              <a:t>17.370,- Kč</a:t>
            </a:r>
          </a:p>
          <a:p>
            <a:endParaRPr lang="cs-CZ" sz="2400" dirty="0">
              <a:solidFill>
                <a:srgbClr val="FF0000"/>
              </a:solidFill>
              <a:latin typeface="Century Gothic" panose="020B0502020202020204" pitchFamily="34" charset="0"/>
            </a:endParaRPr>
          </a:p>
          <a:p>
            <a:r>
              <a:rPr lang="cs-CZ" dirty="0">
                <a:latin typeface="Century Gothic" panose="020B0502020202020204" pitchFamily="34" charset="0"/>
              </a:rPr>
              <a:t>ZP = 13,5% z HM = 20.000 * 0,135 = 2.700 </a:t>
            </a:r>
            <a:r>
              <a:rPr lang="cs-CZ" i="1" dirty="0">
                <a:solidFill>
                  <a:srgbClr val="0070C0"/>
                </a:solidFill>
                <a:latin typeface="Century Gothic" panose="020B0502020202020204" pitchFamily="34" charset="0"/>
              </a:rPr>
              <a:t>z toho 1/3 sazby se týká mzdy zaměstnance a  2/3 zaměstnavatele</a:t>
            </a:r>
          </a:p>
          <a:p>
            <a:r>
              <a:rPr lang="cs-CZ" dirty="0">
                <a:latin typeface="Century Gothic" panose="020B0502020202020204" pitchFamily="34" charset="0"/>
              </a:rPr>
              <a:t>zaměstnanec: 4,5 % z HM tedy 20.000 * 0,045 = 900,- Kč.</a:t>
            </a:r>
          </a:p>
          <a:p>
            <a:r>
              <a:rPr lang="cs-CZ" dirty="0">
                <a:latin typeface="Century Gothic" panose="020B0502020202020204" pitchFamily="34" charset="0"/>
              </a:rPr>
              <a:t>zaměstnavatel : 9 % z HM tedy  20.000 * 0,09 = 1.800,- Kč</a:t>
            </a:r>
          </a:p>
          <a:p>
            <a:r>
              <a:rPr lang="cs-CZ" dirty="0">
                <a:solidFill>
                  <a:srgbClr val="FF0000"/>
                </a:solidFill>
                <a:latin typeface="Century Gothic" panose="020B0502020202020204" pitchFamily="34" charset="0"/>
              </a:rPr>
              <a:t>	dohromady ZP:  900 + 1.800 = 2.700 Kč</a:t>
            </a:r>
          </a:p>
        </p:txBody>
      </p:sp>
      <p:sp>
        <p:nvSpPr>
          <p:cNvPr id="6" name="Rectangle 2"/>
          <p:cNvSpPr txBox="1">
            <a:spLocks noChangeArrowheads="1"/>
          </p:cNvSpPr>
          <p:nvPr/>
        </p:nvSpPr>
        <p:spPr>
          <a:xfrm>
            <a:off x="6926099" y="6055969"/>
            <a:ext cx="4807809" cy="445527"/>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ZDRAVOTNÍ POJIŠTĚNÍ- </a:t>
            </a:r>
            <a:r>
              <a:rPr lang="cs-CZ" altLang="cs-CZ" sz="1800" b="1" cap="none" dirty="0">
                <a:solidFill>
                  <a:srgbClr val="0070C0"/>
                </a:solidFill>
                <a:effectLst>
                  <a:outerShdw blurRad="38100" dist="38100" dir="2700000" algn="tl">
                    <a:srgbClr val="000000"/>
                  </a:outerShdw>
                </a:effectLst>
                <a:latin typeface="Century Gothic" panose="020B0502020202020204" pitchFamily="34" charset="0"/>
              </a:rPr>
              <a:t>zaměstnanci</a:t>
            </a:r>
            <a:endParaRPr lang="cs-CZ" altLang="cs-CZ" sz="1800" b="1" dirty="0">
              <a:solidFill>
                <a:srgbClr val="0070C0"/>
              </a:solidFill>
              <a:effectLst>
                <a:outerShdw blurRad="38100" dist="38100" dir="2700000" algn="tl">
                  <a:srgbClr val="000000"/>
                </a:outerShdw>
              </a:effectLst>
              <a:latin typeface="Century Gothic" panose="020B0502020202020204" pitchFamily="34" charset="0"/>
            </a:endParaRPr>
          </a:p>
        </p:txBody>
      </p:sp>
    </p:spTree>
    <p:extLst>
      <p:ext uri="{BB962C8B-B14F-4D97-AF65-F5344CB8AC3E}">
        <p14:creationId xmlns:p14="http://schemas.microsoft.com/office/powerpoint/2010/main" val="241360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00216" y="632420"/>
            <a:ext cx="10668001" cy="646331"/>
          </a:xfrm>
          <a:prstGeom prst="rect">
            <a:avLst/>
          </a:prstGeom>
        </p:spPr>
        <p:txBody>
          <a:bodyPr wrap="square">
            <a:spAutoFit/>
          </a:bodyPr>
          <a:lstStyle/>
          <a:p>
            <a:pPr lvl="0" algn="just">
              <a:spcAft>
                <a:spcPts val="0"/>
              </a:spcAft>
              <a:buSzPts val="1200"/>
            </a:pPr>
            <a:r>
              <a:rPr lang="cs-CZ" dirty="0">
                <a:solidFill>
                  <a:schemeClr val="accent6">
                    <a:lumMod val="75000"/>
                  </a:schemeClr>
                </a:solidFill>
                <a:latin typeface="Century Gothic" panose="020B0502020202020204" pitchFamily="34" charset="0"/>
                <a:ea typeface="Times New Roman" panose="02020603050405020304" pitchFamily="18" charset="0"/>
                <a:cs typeface="Times New Roman" panose="02020603050405020304" pitchFamily="18" charset="0"/>
              </a:rPr>
              <a:t>Zaměstnanec má hrubou měsíční mzdu 8.000 Kč. </a:t>
            </a:r>
            <a:r>
              <a:rPr lang="cs-CZ" b="1" dirty="0">
                <a:solidFill>
                  <a:schemeClr val="accent6">
                    <a:lumMod val="75000"/>
                  </a:schemeClr>
                </a:solidFill>
                <a:latin typeface="Century Gothic" panose="020B0502020202020204" pitchFamily="34" charset="0"/>
                <a:ea typeface="Times New Roman" panose="02020603050405020304" pitchFamily="18" charset="0"/>
                <a:cs typeface="Times New Roman" panose="02020603050405020304" pitchFamily="18" charset="0"/>
              </a:rPr>
              <a:t>Jakou částku strhává zaměstnavatel zaměstnanci na zdravotní pojištění jeho zdravotní pojišťovně?</a:t>
            </a:r>
            <a:endParaRPr lang="cs-CZ" dirty="0">
              <a:solidFill>
                <a:schemeClr val="accent6">
                  <a:lumMod val="75000"/>
                </a:schemeClr>
              </a:solidFill>
              <a:effectLst/>
              <a:latin typeface="Century Gothic" panose="020B0502020202020204" pitchFamily="34" charset="0"/>
              <a:ea typeface="Times New Roman" panose="02020603050405020304" pitchFamily="18" charset="0"/>
            </a:endParaRPr>
          </a:p>
        </p:txBody>
      </p:sp>
      <p:sp>
        <p:nvSpPr>
          <p:cNvPr id="4" name="Obdélník 3"/>
          <p:cNvSpPr/>
          <p:nvPr/>
        </p:nvSpPr>
        <p:spPr>
          <a:xfrm>
            <a:off x="502508" y="2061320"/>
            <a:ext cx="11063416" cy="3877985"/>
          </a:xfrm>
          <a:prstGeom prst="rect">
            <a:avLst/>
          </a:prstGeom>
        </p:spPr>
        <p:txBody>
          <a:bodyPr wrap="square">
            <a:spAutoFit/>
          </a:bodyPr>
          <a:lstStyle/>
          <a:p>
            <a:r>
              <a:rPr lang="cs-CZ" sz="2400" u="sng" dirty="0">
                <a:latin typeface="Century Gothic" panose="020B0502020202020204" pitchFamily="34" charset="0"/>
              </a:rPr>
              <a:t>ŘEŠENÍ DOPLATKU DO MINIMÁLNÍ VÝŠE ZP:</a:t>
            </a:r>
          </a:p>
          <a:p>
            <a:endParaRPr lang="cs-CZ" sz="2400" dirty="0">
              <a:solidFill>
                <a:srgbClr val="FF0000"/>
              </a:solidFill>
              <a:latin typeface="Century Gothic" panose="020B0502020202020204" pitchFamily="34" charset="0"/>
            </a:endParaRPr>
          </a:p>
          <a:p>
            <a:r>
              <a:rPr lang="cs-CZ" dirty="0">
                <a:latin typeface="Century Gothic" panose="020B0502020202020204" pitchFamily="34" charset="0"/>
              </a:rPr>
              <a:t>ZP: 13,5% z HM = 8000 * 0,135 = 1080</a:t>
            </a:r>
          </a:p>
          <a:p>
            <a:r>
              <a:rPr lang="cs-CZ" dirty="0">
                <a:latin typeface="Century Gothic" panose="020B0502020202020204" pitchFamily="34" charset="0"/>
              </a:rPr>
              <a:t>zaměstnanec: 4,5% z HM tedy 8.000 * 0,045 = 360,-Kč.</a:t>
            </a:r>
          </a:p>
          <a:p>
            <a:r>
              <a:rPr lang="cs-CZ" dirty="0" err="1">
                <a:latin typeface="Century Gothic" panose="020B0502020202020204" pitchFamily="34" charset="0"/>
              </a:rPr>
              <a:t>zaměstanavatel</a:t>
            </a:r>
            <a:r>
              <a:rPr lang="cs-CZ" dirty="0">
                <a:latin typeface="Century Gothic" panose="020B0502020202020204" pitchFamily="34" charset="0"/>
              </a:rPr>
              <a:t>: 9% z HM tedy  8000 * 0,09 = 720,- Kč</a:t>
            </a:r>
          </a:p>
          <a:p>
            <a:r>
              <a:rPr lang="cs-CZ" dirty="0">
                <a:solidFill>
                  <a:srgbClr val="FF0000"/>
                </a:solidFill>
                <a:latin typeface="Century Gothic" panose="020B0502020202020204" pitchFamily="34" charset="0"/>
              </a:rPr>
              <a:t>	dohromady ZP: 360 + 720 = 1080</a:t>
            </a:r>
          </a:p>
          <a:p>
            <a:r>
              <a:rPr lang="cs-CZ" dirty="0">
                <a:latin typeface="Century Gothic" panose="020B0502020202020204" pitchFamily="34" charset="0"/>
              </a:rPr>
              <a:t>Dohromady 13,5% z HM, tj. 8000 * 0,135 =</a:t>
            </a:r>
            <a:r>
              <a:rPr lang="cs-CZ" dirty="0">
                <a:solidFill>
                  <a:srgbClr val="FF0000"/>
                </a:solidFill>
                <a:latin typeface="Century Gothic" panose="020B0502020202020204" pitchFamily="34" charset="0"/>
              </a:rPr>
              <a:t>1080,-Kč </a:t>
            </a:r>
          </a:p>
          <a:p>
            <a:endParaRPr lang="cs-CZ" dirty="0">
              <a:solidFill>
                <a:srgbClr val="FF0000"/>
              </a:solidFill>
              <a:latin typeface="Century Gothic" panose="020B0502020202020204" pitchFamily="34" charset="0"/>
            </a:endParaRPr>
          </a:p>
          <a:p>
            <a:r>
              <a:rPr lang="cs-CZ" u="sng" dirty="0">
                <a:solidFill>
                  <a:srgbClr val="FF0000"/>
                </a:solidFill>
                <a:latin typeface="Century Gothic" panose="020B0502020202020204" pitchFamily="34" charset="0"/>
              </a:rPr>
              <a:t>DOPOČET do minimálního vyměřovacího základu, které provede zaměstnavatel, když je hrubá mzda </a:t>
            </a:r>
            <a:r>
              <a:rPr lang="cs-CZ" u="sng" dirty="0" err="1">
                <a:solidFill>
                  <a:srgbClr val="FF0000"/>
                </a:solidFill>
                <a:latin typeface="Century Gothic" panose="020B0502020202020204" pitchFamily="34" charset="0"/>
              </a:rPr>
              <a:t>nížší</a:t>
            </a:r>
            <a:r>
              <a:rPr lang="cs-CZ" u="sng" dirty="0">
                <a:solidFill>
                  <a:srgbClr val="FF0000"/>
                </a:solidFill>
                <a:latin typeface="Century Gothic" panose="020B0502020202020204" pitchFamily="34" charset="0"/>
              </a:rPr>
              <a:t> než minimální mzda:</a:t>
            </a:r>
          </a:p>
          <a:p>
            <a:r>
              <a:rPr lang="cs-CZ" dirty="0">
                <a:solidFill>
                  <a:srgbClr val="FF0000"/>
                </a:solidFill>
                <a:latin typeface="Century Gothic" panose="020B0502020202020204" pitchFamily="34" charset="0"/>
              </a:rPr>
              <a:t>17 300 – 8000 = 9300</a:t>
            </a:r>
          </a:p>
          <a:p>
            <a:r>
              <a:rPr lang="cs-CZ" dirty="0">
                <a:solidFill>
                  <a:srgbClr val="FF0000"/>
                </a:solidFill>
                <a:latin typeface="Century Gothic" panose="020B0502020202020204" pitchFamily="34" charset="0"/>
              </a:rPr>
              <a:t>9300 * 0,135 = 1255,5 Kč</a:t>
            </a:r>
          </a:p>
          <a:p>
            <a:r>
              <a:rPr lang="cs-CZ" dirty="0">
                <a:solidFill>
                  <a:srgbClr val="0070C0"/>
                </a:solidFill>
                <a:latin typeface="Century Gothic" panose="020B0502020202020204" pitchFamily="34" charset="0"/>
              </a:rPr>
              <a:t>Na ZP zaměstnavatel zaměstnanci strhává z jeho HM celkem 360 + 1256 = 1616 Kč. </a:t>
            </a:r>
          </a:p>
        </p:txBody>
      </p:sp>
      <p:sp>
        <p:nvSpPr>
          <p:cNvPr id="7" name="Rectangle 2"/>
          <p:cNvSpPr txBox="1">
            <a:spLocks noChangeArrowheads="1"/>
          </p:cNvSpPr>
          <p:nvPr/>
        </p:nvSpPr>
        <p:spPr>
          <a:xfrm>
            <a:off x="6936259" y="5894387"/>
            <a:ext cx="4807809" cy="445527"/>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ZDRAVOTNÍ POJIŠTĚNÍ- </a:t>
            </a:r>
            <a:r>
              <a:rPr lang="cs-CZ" altLang="cs-CZ" sz="1800" b="1" cap="none" dirty="0">
                <a:solidFill>
                  <a:srgbClr val="0070C0"/>
                </a:solidFill>
                <a:effectLst>
                  <a:outerShdw blurRad="38100" dist="38100" dir="2700000" algn="tl">
                    <a:srgbClr val="000000"/>
                  </a:outerShdw>
                </a:effectLst>
                <a:latin typeface="Century Gothic" panose="020B0502020202020204" pitchFamily="34" charset="0"/>
              </a:rPr>
              <a:t>zaměstnanci</a:t>
            </a:r>
            <a:endParaRPr lang="cs-CZ" altLang="cs-CZ" sz="1800" b="1" dirty="0">
              <a:solidFill>
                <a:srgbClr val="0070C0"/>
              </a:solidFill>
              <a:effectLst>
                <a:outerShdw blurRad="38100" dist="38100" dir="2700000" algn="tl">
                  <a:srgbClr val="000000"/>
                </a:outerShdw>
              </a:effectLst>
              <a:latin typeface="Century Gothic" panose="020B0502020202020204" pitchFamily="34" charset="0"/>
            </a:endParaRPr>
          </a:p>
        </p:txBody>
      </p:sp>
    </p:spTree>
    <p:extLst>
      <p:ext uri="{BB962C8B-B14F-4D97-AF65-F5344CB8AC3E}">
        <p14:creationId xmlns:p14="http://schemas.microsoft.com/office/powerpoint/2010/main" val="1279285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97009" y="766120"/>
            <a:ext cx="3517557" cy="648730"/>
          </a:xfrm>
        </p:spPr>
        <p:txBody>
          <a:bodyPr>
            <a:normAutofit/>
          </a:bodyPr>
          <a:lstStyle/>
          <a:p>
            <a:pPr eaLnBrk="1" hangingPunct="1">
              <a:defRPr/>
            </a:pPr>
            <a:r>
              <a:rPr lang="cs-CZ" altLang="cs-CZ" b="1" dirty="0">
                <a:solidFill>
                  <a:srgbClr val="0070C0"/>
                </a:solidFill>
                <a:effectLst>
                  <a:outerShdw blurRad="38100" dist="38100" dir="2700000" algn="tl">
                    <a:srgbClr val="000000"/>
                  </a:outerShdw>
                </a:effectLst>
                <a:latin typeface="Century Gothic" panose="020B0502020202020204" pitchFamily="34" charset="0"/>
              </a:rPr>
              <a:t>2. OSVČ</a:t>
            </a:r>
          </a:p>
        </p:txBody>
      </p:sp>
      <p:sp>
        <p:nvSpPr>
          <p:cNvPr id="4" name="Rectangle 2"/>
          <p:cNvSpPr txBox="1">
            <a:spLocks noChangeArrowheads="1"/>
          </p:cNvSpPr>
          <p:nvPr/>
        </p:nvSpPr>
        <p:spPr>
          <a:xfrm>
            <a:off x="7804322" y="5691785"/>
            <a:ext cx="3939746" cy="648130"/>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cs-CZ" altLang="cs-CZ" sz="1800" b="1" dirty="0">
                <a:solidFill>
                  <a:srgbClr val="0070C0"/>
                </a:solidFill>
                <a:effectLst>
                  <a:outerShdw blurRad="38100" dist="38100" dir="2700000" algn="tl">
                    <a:srgbClr val="000000"/>
                  </a:outerShdw>
                </a:effectLst>
                <a:latin typeface="Century Gothic" panose="020B0502020202020204" pitchFamily="34" charset="0"/>
              </a:rPr>
              <a:t>ZDRAVOTNÍ POJIŠTĚNÍ- OSVČ</a:t>
            </a:r>
          </a:p>
        </p:txBody>
      </p:sp>
      <p:sp>
        <p:nvSpPr>
          <p:cNvPr id="2" name="Zástupný symbol pro obsah 1"/>
          <p:cNvSpPr>
            <a:spLocks noGrp="1"/>
          </p:cNvSpPr>
          <p:nvPr>
            <p:ph idx="1"/>
          </p:nvPr>
        </p:nvSpPr>
        <p:spPr/>
        <p:txBody>
          <a:bodyPr>
            <a:normAutofit fontScale="92500" lnSpcReduction="20000"/>
          </a:bodyPr>
          <a:lstStyle/>
          <a:p>
            <a:pPr>
              <a:buFont typeface="Wingdings" panose="05000000000000000000" pitchFamily="2" charset="2"/>
              <a:buChar char="Ø"/>
            </a:pPr>
            <a:r>
              <a:rPr lang="cs-CZ" dirty="0">
                <a:latin typeface="Century Gothic" panose="020B0502020202020204" pitchFamily="34" charset="0"/>
              </a:rPr>
              <a:t>Registrace u zdravotní pojišťovny do 8. dne od zahájení činnosti</a:t>
            </a:r>
          </a:p>
          <a:p>
            <a:pPr>
              <a:buFont typeface="Wingdings" panose="05000000000000000000" pitchFamily="2" charset="2"/>
              <a:buChar char="Ø"/>
            </a:pPr>
            <a:r>
              <a:rPr lang="cs-CZ" dirty="0">
                <a:latin typeface="Century Gothic" panose="020B0502020202020204" pitchFamily="34" charset="0"/>
              </a:rPr>
              <a:t>ZP platí v měsíčních zálohách vždy do 8. dne následujícího měsíce</a:t>
            </a:r>
          </a:p>
          <a:p>
            <a:pPr>
              <a:buFont typeface="Wingdings" panose="05000000000000000000" pitchFamily="2" charset="2"/>
              <a:buChar char="Ø"/>
            </a:pPr>
            <a:endParaRPr lang="cs-CZ" dirty="0">
              <a:latin typeface="Century Gothic" panose="020B0502020202020204" pitchFamily="34" charset="0"/>
            </a:endParaRPr>
          </a:p>
          <a:p>
            <a:pPr>
              <a:buFont typeface="Wingdings" panose="05000000000000000000" pitchFamily="2" charset="2"/>
              <a:buChar char="Ø"/>
            </a:pPr>
            <a:r>
              <a:rPr lang="cs-CZ" b="1" dirty="0">
                <a:solidFill>
                  <a:srgbClr val="FF0000"/>
                </a:solidFill>
                <a:latin typeface="Century Gothic" panose="020B0502020202020204" pitchFamily="34" charset="0"/>
              </a:rPr>
              <a:t>Vyměřovací základ = 50 % z ZD (P-V)</a:t>
            </a:r>
          </a:p>
          <a:p>
            <a:pPr>
              <a:buFont typeface="Wingdings" panose="05000000000000000000" pitchFamily="2" charset="2"/>
              <a:buChar char="Ø"/>
            </a:pPr>
            <a:r>
              <a:rPr lang="cs-CZ" b="1" dirty="0">
                <a:solidFill>
                  <a:srgbClr val="FF0000"/>
                </a:solidFill>
                <a:latin typeface="Century Gothic" panose="020B0502020202020204" pitchFamily="34" charset="0"/>
              </a:rPr>
              <a:t>Sazba ZP: 13,5 %</a:t>
            </a:r>
          </a:p>
          <a:p>
            <a:pPr>
              <a:buFont typeface="Wingdings" panose="05000000000000000000" pitchFamily="2" charset="2"/>
              <a:buChar char="Ø"/>
            </a:pPr>
            <a:r>
              <a:rPr lang="cs-CZ" dirty="0">
                <a:latin typeface="Century Gothic" panose="020B0502020202020204" pitchFamily="34" charset="0"/>
              </a:rPr>
              <a:t>Minimální vyměřovací základ: </a:t>
            </a:r>
            <a:r>
              <a:rPr lang="cs-CZ" b="1" dirty="0"/>
              <a:t>dvanáctinásobek 50 % </a:t>
            </a:r>
            <a:r>
              <a:rPr lang="cs-CZ" b="1" u="sng" dirty="0"/>
              <a:t>průměrné měsíční mzdy (</a:t>
            </a:r>
            <a:r>
              <a:rPr lang="cs-CZ" b="1" u="sng" dirty="0">
                <a:highlight>
                  <a:srgbClr val="FFFF00"/>
                </a:highlight>
              </a:rPr>
              <a:t>12x0,5x40 324=241 944 tedy 20 162 měsíčně, </a:t>
            </a:r>
            <a:r>
              <a:rPr lang="cs-CZ" b="1" u="sng" dirty="0"/>
              <a:t>)</a:t>
            </a:r>
          </a:p>
          <a:p>
            <a:pPr>
              <a:buFont typeface="Wingdings" panose="05000000000000000000" pitchFamily="2" charset="2"/>
              <a:buChar char="Ø"/>
            </a:pPr>
            <a:r>
              <a:rPr lang="cs-CZ" b="1" u="sng" dirty="0">
                <a:latin typeface="Century Gothic" panose="020B0502020202020204" pitchFamily="34" charset="0"/>
              </a:rPr>
              <a:t>13,5% z vyměřovacího základu je</a:t>
            </a:r>
            <a:r>
              <a:rPr lang="cs-CZ" b="1" u="sng" dirty="0">
                <a:solidFill>
                  <a:srgbClr val="FF0000"/>
                </a:solidFill>
                <a:latin typeface="Century Gothic" panose="020B0502020202020204" pitchFamily="34" charset="0"/>
              </a:rPr>
              <a:t> </a:t>
            </a:r>
            <a:r>
              <a:rPr lang="cs-CZ" b="1" u="sng" dirty="0">
                <a:solidFill>
                  <a:srgbClr val="FF0000"/>
                </a:solidFill>
              </a:rPr>
              <a:t> za rok 2023 2.722 ,- Kč </a:t>
            </a:r>
            <a:endParaRPr lang="cs-CZ" dirty="0">
              <a:solidFill>
                <a:srgbClr val="FF0000"/>
              </a:solidFill>
              <a:latin typeface="Century Gothic" panose="020B0502020202020204" pitchFamily="34" charset="0"/>
            </a:endParaRPr>
          </a:p>
          <a:p>
            <a:pPr>
              <a:buFont typeface="Wingdings" panose="05000000000000000000" pitchFamily="2" charset="2"/>
              <a:buChar char="Ø"/>
            </a:pPr>
            <a:r>
              <a:rPr lang="cs-CZ" dirty="0">
                <a:latin typeface="Century Gothic" panose="020B0502020202020204" pitchFamily="34" charset="0"/>
              </a:rPr>
              <a:t>Maximální vyměřovací základ: není stanoven</a:t>
            </a:r>
          </a:p>
          <a:p>
            <a:pPr>
              <a:buFont typeface="Wingdings" panose="05000000000000000000" pitchFamily="2" charset="2"/>
              <a:buChar char="Ø"/>
            </a:pPr>
            <a:r>
              <a:rPr lang="cs-CZ" dirty="0">
                <a:latin typeface="Century Gothic" panose="020B0502020202020204" pitchFamily="34" charset="0"/>
              </a:rPr>
              <a:t>Oznámení o výši příjmů a výdajů a platba ZP zdravotní pojišťovně: Tiskopis PŘEHLED, kde spočítá svoji povinnost ročního ZP a měsíční zálohy na další období. Tiskopis odevzdává do 1 měsíce po posledním termínu podání daňového přiznání.</a:t>
            </a:r>
          </a:p>
        </p:txBody>
      </p:sp>
    </p:spTree>
    <p:extLst>
      <p:ext uri="{BB962C8B-B14F-4D97-AF65-F5344CB8AC3E}">
        <p14:creationId xmlns:p14="http://schemas.microsoft.com/office/powerpoint/2010/main" val="1270498678"/>
      </p:ext>
    </p:extLst>
  </p:cSld>
  <p:clrMapOvr>
    <a:masterClrMapping/>
  </p:clrMapOvr>
</p:sld>
</file>

<file path=ppt/theme/theme1.xml><?xml version="1.0" encoding="utf-8"?>
<a:theme xmlns:a="http://schemas.openxmlformats.org/drawingml/2006/main" name="Dividenda">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Div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81944CA9A66C4499E85B2FC36EEEA83" ma:contentTypeVersion="14" ma:contentTypeDescription="Vytvoří nový dokument" ma:contentTypeScope="" ma:versionID="e44f71b396d76be3eb24558ba0e37a12">
  <xsd:schema xmlns:xsd="http://www.w3.org/2001/XMLSchema" xmlns:xs="http://www.w3.org/2001/XMLSchema" xmlns:p="http://schemas.microsoft.com/office/2006/metadata/properties" xmlns:ns3="d53cf675-2ce7-4367-b46a-d622532ca7c9" xmlns:ns4="3359b853-c1f5-417e-94ff-b74166d66179" targetNamespace="http://schemas.microsoft.com/office/2006/metadata/properties" ma:root="true" ma:fieldsID="4976c7b9705b72910a3de9d4b923c453" ns3:_="" ns4:_="">
    <xsd:import namespace="d53cf675-2ce7-4367-b46a-d622532ca7c9"/>
    <xsd:import namespace="3359b853-c1f5-417e-94ff-b74166d6617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LengthInSeconds" minOccurs="0"/>
                <xsd:element ref="ns3:MediaServiceDateTaken"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3cf675-2ce7-4367-b46a-d622532ca7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59b853-c1f5-417e-94ff-b74166d66179"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element name="SharingHintHash" ma:index="12"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E28BE0-9EC4-496F-88AD-215B6769BE4B}">
  <ds:schemaRefs>
    <ds:schemaRef ds:uri="http://schemas.microsoft.com/sharepoint/v3/contenttype/forms"/>
  </ds:schemaRefs>
</ds:datastoreItem>
</file>

<file path=customXml/itemProps2.xml><?xml version="1.0" encoding="utf-8"?>
<ds:datastoreItem xmlns:ds="http://schemas.openxmlformats.org/officeDocument/2006/customXml" ds:itemID="{07A5B1FB-214A-4993-8765-F7F415E29EF6}">
  <ds:schemaRefs>
    <ds:schemaRef ds:uri="http://schemas.microsoft.com/office/infopath/2007/PartnerControls"/>
    <ds:schemaRef ds:uri="http://purl.org/dc/elements/1.1/"/>
    <ds:schemaRef ds:uri="http://www.w3.org/XML/1998/namespace"/>
    <ds:schemaRef ds:uri="http://purl.org/dc/terms/"/>
    <ds:schemaRef ds:uri="http://schemas.microsoft.com/office/2006/documentManagement/types"/>
    <ds:schemaRef ds:uri="http://schemas.openxmlformats.org/package/2006/metadata/core-properties"/>
    <ds:schemaRef ds:uri="3359b853-c1f5-417e-94ff-b74166d66179"/>
    <ds:schemaRef ds:uri="d53cf675-2ce7-4367-b46a-d622532ca7c9"/>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C672C7DA-9568-49D8-89BA-DAECABB3EB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3cf675-2ce7-4367-b46a-d622532ca7c9"/>
    <ds:schemaRef ds:uri="3359b853-c1f5-417e-94ff-b74166d661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TM03457464[[fn=Dividenda]]</Template>
  <TotalTime>2216</TotalTime>
  <Words>2017</Words>
  <Application>Microsoft Office PowerPoint</Application>
  <PresentationFormat>Širokoúhlá obrazovka</PresentationFormat>
  <Paragraphs>200</Paragraphs>
  <Slides>23</Slides>
  <Notes>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23</vt:i4>
      </vt:variant>
    </vt:vector>
  </HeadingPairs>
  <TitlesOfParts>
    <vt:vector size="30" baseType="lpstr">
      <vt:lpstr>Calibri</vt:lpstr>
      <vt:lpstr>Century Gothic</vt:lpstr>
      <vt:lpstr>Gill Sans MT</vt:lpstr>
      <vt:lpstr>Times New Roman</vt:lpstr>
      <vt:lpstr>Wingdings</vt:lpstr>
      <vt:lpstr>Wingdings 2</vt:lpstr>
      <vt:lpstr>Dividenda</vt:lpstr>
      <vt:lpstr>SOCIÁLNÍ A ZDRAVOTNÍ POJIŠTĚNÍ</vt:lpstr>
      <vt:lpstr>ZDRAVOTNÍ POJIŠTĚNÍ</vt:lpstr>
      <vt:lpstr>Plátci a poplatníci zdravotního pojištění</vt:lpstr>
      <vt:lpstr>1. Zaměstnanci</vt:lpstr>
      <vt:lpstr>Sazba zdravotního pojištění</vt:lpstr>
      <vt:lpstr>Minimální  a maximální vyměřovací základ zaměstnance</vt:lpstr>
      <vt:lpstr>Prezentace aplikace PowerPoint</vt:lpstr>
      <vt:lpstr>Prezentace aplikace PowerPoint</vt:lpstr>
      <vt:lpstr>2. OSVČ</vt:lpstr>
      <vt:lpstr>3. STÁT </vt:lpstr>
      <vt:lpstr>4. Osoby bez zdanitelných příjmů </vt:lpstr>
      <vt:lpstr>SOCIÁLNÍ POJIŠTĚNÍ </vt:lpstr>
      <vt:lpstr>Prezentace aplikace PowerPoint</vt:lpstr>
      <vt:lpstr>Prezentace aplikace PowerPoint</vt:lpstr>
      <vt:lpstr>Př. Zaměstnanec má uzavřen pracovní poměr na dobu neurčitou  se zkrácenou pracovní dobou a měsíčním výdělkem 6.000 Kč. Jaké Z a S pojistné platí zaměstnanec</vt:lpstr>
      <vt:lpstr>Prezentace aplikace PowerPoint</vt:lpstr>
      <vt:lpstr>Prezentace aplikace PowerPoint</vt:lpstr>
      <vt:lpstr>Prezentace aplikace PowerPoint</vt:lpstr>
      <vt:lpstr>Prezentace aplikace PowerPoint</vt:lpstr>
      <vt:lpstr>Př. 1  Zaměstnanec pracoval v lednu na dohodu o provedení práce a vydělal si za tento měsíc 9 900 Kč. U svého zaměstnavatele nepodepsal formulář Prohlášení. Jaká byla jeho čistá mzda za tento měsíc?  Př.  2  Student si sjednal práci na dohodu o pracovní činnosti a podepsal formulář Prohlášení. Za měsíc září dostal hrubou mzdu 5.000 Kč. Jaká byla jeho čistá mzda?  </vt:lpstr>
      <vt:lpstr>Zaměstnanec pracoval v lednu na dohodu o provedení práce a vydělal si za tento měsíc 9 900 Kč. U svého zaměstnavatele nepodepsal formulář Prohlášení. Jaká byla jeho čistá mzda za tento měsíc? </vt:lpstr>
      <vt:lpstr>Student si sjednal práci na dohodu o pracovní činnosti a podepsal formulář Prohlášení. Za měsíc září dostal hrubou mzdu 5.000 Kč. Jaká byla jeho čistá mzda?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Cvičení 2.</dc:title>
  <dc:creator>NOVOTNAK</dc:creator>
  <cp:lastModifiedBy>Vladimíra Pištěková</cp:lastModifiedBy>
  <cp:revision>147</cp:revision>
  <cp:lastPrinted>2018-03-26T11:28:18Z</cp:lastPrinted>
  <dcterms:created xsi:type="dcterms:W3CDTF">2016-10-03T09:30:31Z</dcterms:created>
  <dcterms:modified xsi:type="dcterms:W3CDTF">2023-10-25T08:46:08Z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0x010100881944CA9A66C4499E85B2FC36EEEA83</vt:lpwstr>
  </property>
</Properties>
</file>