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xml" ContentType="application/vnd.openxmlformats-officedocument.drawingml.chart+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99" r:id="rId2"/>
    <p:sldId id="369" r:id="rId3"/>
    <p:sldId id="312" r:id="rId4"/>
    <p:sldId id="257" r:id="rId5"/>
    <p:sldId id="314" r:id="rId6"/>
    <p:sldId id="309" r:id="rId7"/>
    <p:sldId id="313" r:id="rId8"/>
    <p:sldId id="308" r:id="rId9"/>
    <p:sldId id="310" r:id="rId10"/>
    <p:sldId id="311" r:id="rId11"/>
    <p:sldId id="307" r:id="rId12"/>
    <p:sldId id="315" r:id="rId13"/>
    <p:sldId id="258" r:id="rId14"/>
    <p:sldId id="320" r:id="rId15"/>
    <p:sldId id="317" r:id="rId16"/>
    <p:sldId id="321" r:id="rId17"/>
    <p:sldId id="323" r:id="rId18"/>
    <p:sldId id="324" r:id="rId19"/>
    <p:sldId id="328" r:id="rId20"/>
    <p:sldId id="332" r:id="rId21"/>
    <p:sldId id="333" r:id="rId22"/>
    <p:sldId id="329" r:id="rId23"/>
    <p:sldId id="330" r:id="rId24"/>
    <p:sldId id="322" r:id="rId25"/>
    <p:sldId id="331" r:id="rId26"/>
    <p:sldId id="260" r:id="rId27"/>
    <p:sldId id="261" r:id="rId28"/>
    <p:sldId id="325" r:id="rId29"/>
    <p:sldId id="334" r:id="rId30"/>
    <p:sldId id="335" r:id="rId31"/>
    <p:sldId id="263" r:id="rId32"/>
    <p:sldId id="342" r:id="rId33"/>
    <p:sldId id="326" r:id="rId34"/>
    <p:sldId id="340" r:id="rId35"/>
    <p:sldId id="336" r:id="rId36"/>
    <p:sldId id="338" r:id="rId37"/>
    <p:sldId id="346" r:id="rId38"/>
    <p:sldId id="345" r:id="rId39"/>
    <p:sldId id="344" r:id="rId40"/>
    <p:sldId id="339" r:id="rId41"/>
    <p:sldId id="347" r:id="rId42"/>
    <p:sldId id="349" r:id="rId43"/>
    <p:sldId id="351" r:id="rId44"/>
    <p:sldId id="353" r:id="rId45"/>
    <p:sldId id="352" r:id="rId46"/>
    <p:sldId id="370" r:id="rId47"/>
    <p:sldId id="350" r:id="rId48"/>
    <p:sldId id="354" r:id="rId49"/>
    <p:sldId id="355" r:id="rId50"/>
    <p:sldId id="364" r:id="rId51"/>
    <p:sldId id="359" r:id="rId52"/>
    <p:sldId id="357" r:id="rId53"/>
    <p:sldId id="362" r:id="rId54"/>
    <p:sldId id="361" r:id="rId55"/>
    <p:sldId id="365" r:id="rId56"/>
    <p:sldId id="367" r:id="rId57"/>
    <p:sldId id="363" r:id="rId58"/>
    <p:sldId id="360" r:id="rId59"/>
    <p:sldId id="368" r:id="rId60"/>
    <p:sldId id="262" r:id="rId61"/>
    <p:sldId id="265" r:id="rId6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2F5597"/>
    <a:srgbClr val="E630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yl Světlá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Světlý styl 1 – zvýraznění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395" autoAdjust="0"/>
  </p:normalViewPr>
  <p:slideViewPr>
    <p:cSldViewPr snapToGrid="0">
      <p:cViewPr varScale="1">
        <p:scale>
          <a:sx n="76" d="100"/>
          <a:sy n="76" d="100"/>
        </p:scale>
        <p:origin x="19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oleObject" Target="Se&#353;it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G:\DISERTA&#268;N&#205;%20PR&#193;CE\2022\Data%20skot-%20srpen.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122217224283119"/>
          <c:y val="6.1941722509007979E-2"/>
          <c:w val="0.86744652581510817"/>
          <c:h val="0.59120779554748859"/>
        </c:manualLayout>
      </c:layout>
      <c:barChart>
        <c:barDir val="col"/>
        <c:grouping val="clustered"/>
        <c:varyColors val="0"/>
        <c:ser>
          <c:idx val="0"/>
          <c:order val="0"/>
          <c:tx>
            <c:v>Jatečná pistole</c:v>
          </c:tx>
          <c:spPr>
            <a:solidFill>
              <a:srgbClr val="C00000"/>
            </a:solidFill>
            <a:ln>
              <a:noFill/>
            </a:ln>
            <a:effectLst/>
          </c:spPr>
          <c:invertIfNegative val="0"/>
          <c:dLbls>
            <c:dLbl>
              <c:idx val="0"/>
              <c:layout/>
              <c:tx>
                <c:rich>
                  <a:bodyPr/>
                  <a:lstStyle/>
                  <a:p>
                    <a:fld id="{B99DDA90-9E45-4C7A-916F-763C6DA519A4}" type="VALUE">
                      <a:rPr lang="en-US" smtClean="0"/>
                      <a:pPr/>
                      <a:t>[HODNOTA]</a:t>
                    </a:fld>
                    <a:r>
                      <a:rPr lang="en-US"/>
                      <a:t> a</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CB75-4627-8D1E-CB48434EF8F3}"/>
                </c:ext>
              </c:extLst>
            </c:dLbl>
            <c:dLbl>
              <c:idx val="1"/>
              <c:layout/>
              <c:tx>
                <c:rich>
                  <a:bodyPr/>
                  <a:lstStyle/>
                  <a:p>
                    <a:fld id="{85900510-3949-4C50-804C-F7199DA31689}" type="VALUE">
                      <a:rPr lang="en-US" smtClean="0"/>
                      <a:pPr/>
                      <a:t>[HODNOTA]</a:t>
                    </a:fld>
                    <a:r>
                      <a:rPr lang="en-US"/>
                      <a:t> a</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CB75-4627-8D1E-CB48434EF8F3}"/>
                </c:ext>
              </c:extLst>
            </c:dLbl>
            <c:dLbl>
              <c:idx val="2"/>
              <c:layout>
                <c:manualLayout>
                  <c:x val="-5.7355867414912347E-3"/>
                  <c:y val="-3.4946282285912122E-2"/>
                </c:manualLayout>
              </c:layout>
              <c:tx>
                <c:rich>
                  <a:bodyPr/>
                  <a:lstStyle/>
                  <a:p>
                    <a:fld id="{AF801FF8-2F81-4FF1-8B59-A400BC840E6B}" type="VALUE">
                      <a:rPr lang="en-US" smtClean="0"/>
                      <a:pPr/>
                      <a:t>[HODNOTA]</a:t>
                    </a:fld>
                    <a:r>
                      <a:rPr lang="en-US" dirty="0"/>
                      <a:t> a</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CB75-4627-8D1E-CB48434EF8F3}"/>
                </c:ext>
              </c:extLst>
            </c:dLbl>
            <c:dLbl>
              <c:idx val="3"/>
              <c:layout/>
              <c:tx>
                <c:rich>
                  <a:bodyPr/>
                  <a:lstStyle/>
                  <a:p>
                    <a:fld id="{D2A6996C-AB25-42C2-9BBF-6F213EF102F8}" type="VALUE">
                      <a:rPr lang="en-US" smtClean="0"/>
                      <a:pPr/>
                      <a:t>[HODNOTA]</a:t>
                    </a:fld>
                    <a:r>
                      <a:rPr lang="en-US"/>
                      <a:t> a</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CB75-4627-8D1E-CB48434EF8F3}"/>
                </c:ext>
              </c:extLst>
            </c:dLbl>
            <c:dLbl>
              <c:idx val="4"/>
              <c:layout/>
              <c:tx>
                <c:rich>
                  <a:bodyPr/>
                  <a:lstStyle/>
                  <a:p>
                    <a:fld id="{8903C646-0DFA-4958-9EAF-D188A47F1AD2}" type="VALUE">
                      <a:rPr lang="en-US" smtClean="0"/>
                      <a:pPr/>
                      <a:t>[HODNOTA]</a:t>
                    </a:fld>
                    <a:r>
                      <a:rPr lang="en-US"/>
                      <a:t> a</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CB75-4627-8D1E-CB48434EF8F3}"/>
                </c:ext>
              </c:extLst>
            </c:dLbl>
            <c:dLbl>
              <c:idx val="5"/>
              <c:layout>
                <c:manualLayout>
                  <c:x val="-5.7355867414912347E-3"/>
                  <c:y val="-2.2238543272853167E-2"/>
                </c:manualLayout>
              </c:layout>
              <c:tx>
                <c:rich>
                  <a:bodyPr/>
                  <a:lstStyle/>
                  <a:p>
                    <a:fld id="{B45D20F2-EF1B-4D10-AAB2-80BCD2B808C6}" type="VALUE">
                      <a:rPr lang="en-US" b="0" smtClean="0"/>
                      <a:pPr/>
                      <a:t>[HODNOTA]</a:t>
                    </a:fld>
                    <a:r>
                      <a:rPr lang="en-US" b="0" dirty="0"/>
                      <a:t> a</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CB75-4627-8D1E-CB48434EF8F3}"/>
                </c:ext>
              </c:extLst>
            </c:dLbl>
            <c:dLbl>
              <c:idx val="6"/>
              <c:layout/>
              <c:tx>
                <c:rich>
                  <a:bodyPr/>
                  <a:lstStyle/>
                  <a:p>
                    <a:fld id="{62625750-C123-406B-A4B9-873BEB15D1C1}" type="VALUE">
                      <a:rPr lang="en-US" smtClean="0"/>
                      <a:pPr/>
                      <a:t>[HODNOTA]</a:t>
                    </a:fld>
                    <a:r>
                      <a:rPr lang="en-US"/>
                      <a:t> a</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CB75-4627-8D1E-CB48434EF8F3}"/>
                </c:ext>
              </c:extLst>
            </c:dLbl>
            <c:dLbl>
              <c:idx val="7"/>
              <c:layout/>
              <c:tx>
                <c:rich>
                  <a:bodyPr/>
                  <a:lstStyle/>
                  <a:p>
                    <a:fld id="{710B499C-F8AA-45BB-BD09-4004C8338980}" type="VALUE">
                      <a:rPr lang="en-US" smtClean="0"/>
                      <a:pPr/>
                      <a:t>[HODNOTA]</a:t>
                    </a:fld>
                    <a:r>
                      <a:rPr lang="en-US"/>
                      <a:t> a</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CB75-4627-8D1E-CB48434EF8F3}"/>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(List1!$A$3,List1!$A$5,List1!$A$7,List1!$A$9,List1!$A$11,List1!$A$13,List1!$A$15,List1!$A$17)</c:f>
              <c:strCache>
                <c:ptCount val="8"/>
                <c:pt idx="0">
                  <c:v>snaha o normální pozici</c:v>
                </c:pt>
                <c:pt idx="1">
                  <c:v>rohovkový reflex</c:v>
                </c:pt>
                <c:pt idx="2">
                  <c:v>reakce na bolestivé stimuly</c:v>
                </c:pt>
                <c:pt idx="3">
                  <c:v>rytmické dýchání</c:v>
                </c:pt>
                <c:pt idx="4">
                  <c:v>spontánní mrkání</c:v>
                </c:pt>
                <c:pt idx="5">
                  <c:v>druhově specifická vokalizace</c:v>
                </c:pt>
                <c:pt idx="6">
                  <c:v>rotace očního bulbu  </c:v>
                </c:pt>
                <c:pt idx="7">
                  <c:v>nystagmus</c:v>
                </c:pt>
              </c:strCache>
            </c:strRef>
          </c:cat>
          <c:val>
            <c:numRef>
              <c:f>(List1!$H$3,List1!$H$5,List1!$H$7,List1!$H$9,List1!$H$11,List1!$H$13,List1!$H$15,List1!$H$17)</c:f>
              <c:numCache>
                <c:formatCode>General</c:formatCode>
                <c:ptCount val="8"/>
                <c:pt idx="0">
                  <c:v>3.66</c:v>
                </c:pt>
                <c:pt idx="1">
                  <c:v>6.02</c:v>
                </c:pt>
                <c:pt idx="2">
                  <c:v>2.36</c:v>
                </c:pt>
                <c:pt idx="3">
                  <c:v>5.76</c:v>
                </c:pt>
                <c:pt idx="4">
                  <c:v>7.85</c:v>
                </c:pt>
                <c:pt idx="5">
                  <c:v>0.79</c:v>
                </c:pt>
                <c:pt idx="6">
                  <c:v>16.23</c:v>
                </c:pt>
                <c:pt idx="7">
                  <c:v>15.71</c:v>
                </c:pt>
              </c:numCache>
            </c:numRef>
          </c:val>
          <c:extLst>
            <c:ext xmlns:c16="http://schemas.microsoft.com/office/drawing/2014/chart" uri="{C3380CC4-5D6E-409C-BE32-E72D297353CC}">
              <c16:uniqueId val="{00000008-CB75-4627-8D1E-CB48434EF8F3}"/>
            </c:ext>
          </c:extLst>
        </c:ser>
        <c:ser>
          <c:idx val="1"/>
          <c:order val="1"/>
          <c:tx>
            <c:v>Pneumatický omračovací přístroj</c:v>
          </c:tx>
          <c:spPr>
            <a:solidFill>
              <a:srgbClr val="00B050"/>
            </a:solidFill>
            <a:ln>
              <a:solidFill>
                <a:srgbClr val="00B050"/>
              </a:solidFill>
            </a:ln>
            <a:effectLst/>
          </c:spPr>
          <c:invertIfNegative val="0"/>
          <c:dLbls>
            <c:dLbl>
              <c:idx val="0"/>
              <c:layout>
                <c:manualLayout>
                  <c:x val="2.5810140336710582E-2"/>
                  <c:y val="0"/>
                </c:manualLayout>
              </c:layout>
              <c:tx>
                <c:rich>
                  <a:bodyPr/>
                  <a:lstStyle/>
                  <a:p>
                    <a:fld id="{CDDD92D3-132C-46C2-AF44-C8D4EC9CDAA1}" type="VALUE">
                      <a:rPr lang="en-US" smtClean="0"/>
                      <a:pPr/>
                      <a:t>[HODNOTA]</a:t>
                    </a:fld>
                    <a:r>
                      <a:rPr lang="en-US" dirty="0"/>
                      <a:t> b</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CB75-4627-8D1E-CB48434EF8F3}"/>
                </c:ext>
              </c:extLst>
            </c:dLbl>
            <c:dLbl>
              <c:idx val="1"/>
              <c:layout>
                <c:manualLayout>
                  <c:x val="1.2905070168355277E-2"/>
                  <c:y val="-1.2707739013058952E-2"/>
                </c:manualLayout>
              </c:layout>
              <c:tx>
                <c:rich>
                  <a:bodyPr/>
                  <a:lstStyle/>
                  <a:p>
                    <a:fld id="{9384E5CA-4C5F-4F11-8F46-C922D3F60059}" type="VALUE">
                      <a:rPr lang="en-US" smtClean="0"/>
                      <a:pPr/>
                      <a:t>[HODNOTA]</a:t>
                    </a:fld>
                    <a:r>
                      <a:rPr lang="en-US" dirty="0"/>
                      <a:t> b</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A-CB75-4627-8D1E-CB48434EF8F3}"/>
                </c:ext>
              </c:extLst>
            </c:dLbl>
            <c:dLbl>
              <c:idx val="2"/>
              <c:layout>
                <c:manualLayout>
                  <c:x val="1.003727679760966E-2"/>
                  <c:y val="3.1769347532647381E-3"/>
                </c:manualLayout>
              </c:layout>
              <c:tx>
                <c:rich>
                  <a:bodyPr/>
                  <a:lstStyle/>
                  <a:p>
                    <a:fld id="{15360FD0-F12E-4C13-B885-494A4BDA7C21}" type="VALUE">
                      <a:rPr lang="en-US" smtClean="0"/>
                      <a:pPr/>
                      <a:t>[HODNOTA]</a:t>
                    </a:fld>
                    <a:r>
                      <a:rPr lang="en-US"/>
                      <a:t> b</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CB75-4627-8D1E-CB48434EF8F3}"/>
                </c:ext>
              </c:extLst>
            </c:dLbl>
            <c:dLbl>
              <c:idx val="3"/>
              <c:layout>
                <c:manualLayout>
                  <c:x val="1.003727679760966E-2"/>
                  <c:y val="-1.2707739013058952E-2"/>
                </c:manualLayout>
              </c:layout>
              <c:tx>
                <c:rich>
                  <a:bodyPr/>
                  <a:lstStyle/>
                  <a:p>
                    <a:fld id="{AE4295C7-39D0-458D-ABD0-F9D3603D1F6F}" type="VALUE">
                      <a:rPr lang="en-US" smtClean="0"/>
                      <a:pPr/>
                      <a:t>[HODNOTA]</a:t>
                    </a:fld>
                    <a:r>
                      <a:rPr lang="en-US"/>
                      <a:t> b</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C-CB75-4627-8D1E-CB48434EF8F3}"/>
                </c:ext>
              </c:extLst>
            </c:dLbl>
            <c:dLbl>
              <c:idx val="4"/>
              <c:layout>
                <c:manualLayout>
                  <c:x val="1.2905070168355277E-2"/>
                  <c:y val="-3.1769347532647381E-3"/>
                </c:manualLayout>
              </c:layout>
              <c:tx>
                <c:rich>
                  <a:bodyPr/>
                  <a:lstStyle/>
                  <a:p>
                    <a:fld id="{A8D344B1-F8BC-4E31-94CE-1E229F5D4108}" type="VALUE">
                      <a:rPr lang="en-US" smtClean="0"/>
                      <a:pPr/>
                      <a:t>[HODNOTA]</a:t>
                    </a:fld>
                    <a:r>
                      <a:rPr lang="en-US" dirty="0"/>
                      <a:t> b</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CB75-4627-8D1E-CB48434EF8F3}"/>
                </c:ext>
              </c:extLst>
            </c:dLbl>
            <c:dLbl>
              <c:idx val="5"/>
              <c:layout>
                <c:manualLayout>
                  <c:x val="1.1471173482982469E-2"/>
                  <c:y val="-1.1648626196046874E-16"/>
                </c:manualLayout>
              </c:layout>
              <c:tx>
                <c:rich>
                  <a:bodyPr/>
                  <a:lstStyle/>
                  <a:p>
                    <a:fld id="{CF1D2592-45AB-42F2-9282-5ADB5CDE2F11}" type="VALUE">
                      <a:rPr lang="en-US" b="0" smtClean="0"/>
                      <a:pPr/>
                      <a:t>[HODNOTA]</a:t>
                    </a:fld>
                    <a:r>
                      <a:rPr lang="en-US" b="0" dirty="0"/>
                      <a:t> a</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E-CB75-4627-8D1E-CB48434EF8F3}"/>
                </c:ext>
              </c:extLst>
            </c:dLbl>
            <c:dLbl>
              <c:idx val="6"/>
              <c:layout>
                <c:manualLayout>
                  <c:x val="8.6033801122367467E-3"/>
                  <c:y val="3.17693475326468E-3"/>
                </c:manualLayout>
              </c:layout>
              <c:tx>
                <c:rich>
                  <a:bodyPr/>
                  <a:lstStyle/>
                  <a:p>
                    <a:fld id="{22554A4F-48DA-42DD-93DE-9E29DF63AFCE}" type="VALUE">
                      <a:rPr lang="en-US" smtClean="0"/>
                      <a:pPr/>
                      <a:t>[HODNOTA]</a:t>
                    </a:fld>
                    <a:r>
                      <a:rPr lang="en-US" dirty="0"/>
                      <a:t> b</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F-CB75-4627-8D1E-CB48434EF8F3}"/>
                </c:ext>
              </c:extLst>
            </c:dLbl>
            <c:dLbl>
              <c:idx val="7"/>
              <c:layout>
                <c:manualLayout>
                  <c:x val="1.577286353910079E-2"/>
                  <c:y val="-6.3538695065294762E-3"/>
                </c:manualLayout>
              </c:layout>
              <c:tx>
                <c:rich>
                  <a:bodyPr/>
                  <a:lstStyle/>
                  <a:p>
                    <a:fld id="{126A29CD-91E7-400A-9E39-E2E0B0C40228}" type="VALUE">
                      <a:rPr lang="en-US" smtClean="0"/>
                      <a:pPr/>
                      <a:t>[HODNOTA]</a:t>
                    </a:fld>
                    <a:r>
                      <a:rPr lang="en-US"/>
                      <a:t> b</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0-CB75-4627-8D1E-CB48434EF8F3}"/>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(List1!$H$4,List1!$H$6,List1!$H$8,List1!$H$10,List1!$H$12,List1!$H$14,List1!$H$16,List1!$H$18)</c:f>
              <c:numCache>
                <c:formatCode>General</c:formatCode>
                <c:ptCount val="8"/>
                <c:pt idx="0">
                  <c:v>1.01</c:v>
                </c:pt>
                <c:pt idx="1">
                  <c:v>0.25</c:v>
                </c:pt>
                <c:pt idx="2">
                  <c:v>0.25</c:v>
                </c:pt>
                <c:pt idx="3">
                  <c:v>0.25</c:v>
                </c:pt>
                <c:pt idx="4">
                  <c:v>1.01</c:v>
                </c:pt>
                <c:pt idx="5" formatCode="0.00">
                  <c:v>0</c:v>
                </c:pt>
                <c:pt idx="6">
                  <c:v>4.04</c:v>
                </c:pt>
                <c:pt idx="7">
                  <c:v>0.76</c:v>
                </c:pt>
              </c:numCache>
            </c:numRef>
          </c:val>
          <c:extLst>
            <c:ext xmlns:c16="http://schemas.microsoft.com/office/drawing/2014/chart" uri="{C3380CC4-5D6E-409C-BE32-E72D297353CC}">
              <c16:uniqueId val="{00000011-CB75-4627-8D1E-CB48434EF8F3}"/>
            </c:ext>
          </c:extLst>
        </c:ser>
        <c:dLbls>
          <c:showLegendKey val="0"/>
          <c:showVal val="0"/>
          <c:showCatName val="0"/>
          <c:showSerName val="0"/>
          <c:showPercent val="0"/>
          <c:showBubbleSize val="0"/>
        </c:dLbls>
        <c:gapWidth val="219"/>
        <c:overlap val="-27"/>
        <c:axId val="480924216"/>
        <c:axId val="480927824"/>
      </c:barChart>
      <c:catAx>
        <c:axId val="480924216"/>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solidFill>
                    <a:latin typeface="Calibri" panose="020F0502020204030204" pitchFamily="34" charset="0"/>
                    <a:ea typeface="+mn-ea"/>
                    <a:cs typeface="Calibri" panose="020F0502020204030204" pitchFamily="34" charset="0"/>
                  </a:defRPr>
                </a:pPr>
                <a:r>
                  <a:rPr lang="cs-CZ" sz="1600" b="1" dirty="0">
                    <a:solidFill>
                      <a:schemeClr val="tx1"/>
                    </a:solidFill>
                  </a:rPr>
                  <a:t>Sledované znaky omráčení </a:t>
                </a:r>
              </a:p>
            </c:rich>
          </c:tx>
          <c:layout>
            <c:manualLayout>
              <c:xMode val="edge"/>
              <c:yMode val="edge"/>
              <c:x val="0.38863635747789543"/>
              <c:y val="0.9112657108178879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libri" panose="020F0502020204030204" pitchFamily="34" charset="0"/>
                  <a:ea typeface="+mn-ea"/>
                  <a:cs typeface="Calibri" panose="020F0502020204030204" pitchFamily="34" charset="0"/>
                </a:defRPr>
              </a:pPr>
              <a:endParaRPr lang="cs-CZ"/>
            </a:p>
          </c:txPr>
        </c:title>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cs-CZ"/>
          </a:p>
        </c:txPr>
        <c:crossAx val="480927824"/>
        <c:crosses val="autoZero"/>
        <c:auto val="1"/>
        <c:lblAlgn val="ctr"/>
        <c:lblOffset val="100"/>
        <c:noMultiLvlLbl val="0"/>
      </c:catAx>
      <c:valAx>
        <c:axId val="480927824"/>
        <c:scaling>
          <c:orientation val="minMax"/>
          <c:max val="40"/>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Calibri" panose="020F0502020204030204" pitchFamily="34" charset="0"/>
                    <a:ea typeface="+mn-ea"/>
                    <a:cs typeface="Calibri" panose="020F0502020204030204" pitchFamily="34" charset="0"/>
                  </a:defRPr>
                </a:pPr>
                <a:r>
                  <a:rPr lang="cs-CZ" sz="1600" b="1" dirty="0">
                    <a:solidFill>
                      <a:schemeClr val="tx1"/>
                    </a:solidFill>
                  </a:rPr>
                  <a:t>Míra výskytu v %</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Calibri" panose="020F0502020204030204" pitchFamily="34" charset="0"/>
                  <a:ea typeface="+mn-ea"/>
                  <a:cs typeface="Calibri" panose="020F0502020204030204" pitchFamily="34" charset="0"/>
                </a:defRPr>
              </a:pPr>
              <a:endParaRPr lang="cs-CZ"/>
            </a:p>
          </c:txPr>
        </c:title>
        <c:numFmt formatCode="#,##0.0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cs-CZ"/>
          </a:p>
        </c:txPr>
        <c:crossAx val="480924216"/>
        <c:crosses val="autoZero"/>
        <c:crossBetween val="between"/>
        <c:majorUnit val="10"/>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cs-CZ"/>
        </a:p>
      </c:txPr>
    </c:legend>
    <c:plotVisOnly val="1"/>
    <c:dispBlanksAs val="gap"/>
    <c:showDLblsOverMax val="0"/>
  </c:chart>
  <c:spPr>
    <a:noFill/>
    <a:ln>
      <a:noFill/>
    </a:ln>
    <a:effectLst/>
  </c:spPr>
  <c:txPr>
    <a:bodyPr/>
    <a:lstStyle/>
    <a:p>
      <a:pPr>
        <a:defRPr sz="1200">
          <a:latin typeface="Calibri" panose="020F0502020204030204" pitchFamily="34" charset="0"/>
          <a:cs typeface="Calibri" panose="020F0502020204030204" pitchFamily="34" charset="0"/>
        </a:defRPr>
      </a:pPr>
      <a:endParaRPr lang="cs-CZ"/>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97757219231183"/>
          <c:y val="4.2960736301252037E-2"/>
          <c:w val="0.79189814429927097"/>
          <c:h val="0.79233812268311821"/>
        </c:manualLayout>
      </c:layout>
      <c:barChart>
        <c:barDir val="col"/>
        <c:grouping val="clustered"/>
        <c:varyColors val="0"/>
        <c:ser>
          <c:idx val="0"/>
          <c:order val="0"/>
          <c:tx>
            <c:strRef>
              <c:f>'NÁLEZY DLE LOK.+CHAR.'!$B$16:$C$16</c:f>
              <c:strCache>
                <c:ptCount val="1"/>
                <c:pt idx="0">
                  <c:v>Krávy</c:v>
                </c:pt>
              </c:strCache>
            </c:strRef>
          </c:tx>
          <c:spPr>
            <a:solidFill>
              <a:srgbClr val="FF5050"/>
            </a:solidFill>
            <a:ln>
              <a:noFill/>
            </a:ln>
            <a:effectLst/>
          </c:spPr>
          <c:invertIfNegative val="0"/>
          <c:dLbls>
            <c:dLbl>
              <c:idx val="0"/>
              <c:tx>
                <c:rich>
                  <a:bodyPr/>
                  <a:lstStyle/>
                  <a:p>
                    <a:r>
                      <a:rPr lang="en-US"/>
                      <a:t>3,10 a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9CE-4BDE-860D-27F69C42A497}"/>
                </c:ext>
              </c:extLst>
            </c:dLbl>
            <c:dLbl>
              <c:idx val="1"/>
              <c:tx>
                <c:rich>
                  <a:bodyPr/>
                  <a:lstStyle/>
                  <a:p>
                    <a:r>
                      <a:rPr lang="en-US"/>
                      <a:t>7,18 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9CE-4BDE-860D-27F69C42A497}"/>
                </c:ext>
              </c:extLst>
            </c:dLbl>
            <c:dLbl>
              <c:idx val="2"/>
              <c:tx>
                <c:rich>
                  <a:bodyPr/>
                  <a:lstStyle/>
                  <a:p>
                    <a:r>
                      <a:rPr lang="en-US"/>
                      <a:t>1,21 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9CE-4BDE-860D-27F69C42A497}"/>
                </c:ext>
              </c:extLst>
            </c:dLbl>
            <c:spPr>
              <a:noFill/>
              <a:ln>
                <a:noFill/>
              </a:ln>
              <a:effectLst/>
            </c:spPr>
            <c:txPr>
              <a:bodyPr rot="0" vert="horz"/>
              <a:lstStyle/>
              <a:p>
                <a:pPr>
                  <a:defRPr>
                    <a:solidFill>
                      <a:schemeClr val="tx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'NÁLEZY DLE LOK.+CHAR.'!$A$25:$A$27</c:f>
              <c:strCache>
                <c:ptCount val="3"/>
                <c:pt idx="0">
                  <c:v>akutní</c:v>
                </c:pt>
                <c:pt idx="1">
                  <c:v>chronické</c:v>
                </c:pt>
                <c:pt idx="2">
                  <c:v>traumatické</c:v>
                </c:pt>
              </c:strCache>
            </c:strRef>
          </c:cat>
          <c:val>
            <c:numRef>
              <c:f>'NÁLEZY DLE LOK.+CHAR.'!$C$25:$C$27</c:f>
              <c:numCache>
                <c:formatCode>0.00</c:formatCode>
                <c:ptCount val="3"/>
                <c:pt idx="0">
                  <c:v>3.1015505553532252</c:v>
                </c:pt>
                <c:pt idx="1">
                  <c:v>7.1801814640634651</c:v>
                </c:pt>
                <c:pt idx="2">
                  <c:v>1.2065935109971024</c:v>
                </c:pt>
              </c:numCache>
            </c:numRef>
          </c:val>
          <c:extLst>
            <c:ext xmlns:c16="http://schemas.microsoft.com/office/drawing/2014/chart" uri="{C3380CC4-5D6E-409C-BE32-E72D297353CC}">
              <c16:uniqueId val="{00000003-C9CE-4BDE-860D-27F69C42A497}"/>
            </c:ext>
          </c:extLst>
        </c:ser>
        <c:ser>
          <c:idx val="1"/>
          <c:order val="1"/>
          <c:tx>
            <c:strRef>
              <c:f>'NÁLEZY DLE LOK.+CHAR.'!$D$16:$E$16</c:f>
              <c:strCache>
                <c:ptCount val="1"/>
                <c:pt idx="0">
                  <c:v>Jalovice</c:v>
                </c:pt>
              </c:strCache>
            </c:strRef>
          </c:tx>
          <c:spPr>
            <a:solidFill>
              <a:srgbClr val="FFC000"/>
            </a:solidFill>
            <a:ln>
              <a:solidFill>
                <a:srgbClr val="FFC000"/>
              </a:solidFill>
            </a:ln>
            <a:effectLst/>
          </c:spPr>
          <c:invertIfNegative val="0"/>
          <c:dLbls>
            <c:dLbl>
              <c:idx val="0"/>
              <c:tx>
                <c:rich>
                  <a:bodyPr/>
                  <a:lstStyle/>
                  <a:p>
                    <a:r>
                      <a:rPr lang="en-US"/>
                      <a:t>1,40 c</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CE-4BDE-860D-27F69C42A497}"/>
                </c:ext>
              </c:extLst>
            </c:dLbl>
            <c:dLbl>
              <c:idx val="1"/>
              <c:tx>
                <c:rich>
                  <a:bodyPr/>
                  <a:lstStyle/>
                  <a:p>
                    <a:r>
                      <a:rPr lang="en-US"/>
                      <a:t>2,89 c</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9CE-4BDE-860D-27F69C42A497}"/>
                </c:ext>
              </c:extLst>
            </c:dLbl>
            <c:dLbl>
              <c:idx val="2"/>
              <c:tx>
                <c:rich>
                  <a:bodyPr/>
                  <a:lstStyle/>
                  <a:p>
                    <a:r>
                      <a:rPr lang="en-US"/>
                      <a:t>0,56 b</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9CE-4BDE-860D-27F69C42A497}"/>
                </c:ext>
              </c:extLst>
            </c:dLbl>
            <c:spPr>
              <a:noFill/>
              <a:ln>
                <a:noFill/>
              </a:ln>
              <a:effectLst/>
            </c:spPr>
            <c:txPr>
              <a:bodyPr rot="0" vert="horz"/>
              <a:lstStyle/>
              <a:p>
                <a:pPr>
                  <a:defRPr>
                    <a:solidFill>
                      <a:schemeClr val="tx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'NÁLEZY DLE LOK.+CHAR.'!$A$25:$A$27</c:f>
              <c:strCache>
                <c:ptCount val="3"/>
                <c:pt idx="0">
                  <c:v>akutní</c:v>
                </c:pt>
                <c:pt idx="1">
                  <c:v>chronické</c:v>
                </c:pt>
                <c:pt idx="2">
                  <c:v>traumatické</c:v>
                </c:pt>
              </c:strCache>
            </c:strRef>
          </c:cat>
          <c:val>
            <c:numRef>
              <c:f>'NÁLEZY DLE LOK.+CHAR.'!$E$25:$E$27</c:f>
              <c:numCache>
                <c:formatCode>0.00</c:formatCode>
                <c:ptCount val="3"/>
                <c:pt idx="0">
                  <c:v>1.3962126616830546</c:v>
                </c:pt>
                <c:pt idx="1">
                  <c:v>2.8940103601228326</c:v>
                </c:pt>
                <c:pt idx="2">
                  <c:v>0.56143180619746269</c:v>
                </c:pt>
              </c:numCache>
            </c:numRef>
          </c:val>
          <c:extLst>
            <c:ext xmlns:c16="http://schemas.microsoft.com/office/drawing/2014/chart" uri="{C3380CC4-5D6E-409C-BE32-E72D297353CC}">
              <c16:uniqueId val="{00000007-C9CE-4BDE-860D-27F69C42A497}"/>
            </c:ext>
          </c:extLst>
        </c:ser>
        <c:ser>
          <c:idx val="2"/>
          <c:order val="2"/>
          <c:tx>
            <c:strRef>
              <c:f>'NÁLEZY DLE LOK.+CHAR.'!$F$16:$G$16</c:f>
              <c:strCache>
                <c:ptCount val="1"/>
                <c:pt idx="0">
                  <c:v>Býci</c:v>
                </c:pt>
              </c:strCache>
            </c:strRef>
          </c:tx>
          <c:spPr>
            <a:solidFill>
              <a:srgbClr val="235183"/>
            </a:solidFill>
            <a:ln>
              <a:solidFill>
                <a:srgbClr val="235183"/>
              </a:solidFill>
            </a:ln>
            <a:effectLst/>
          </c:spPr>
          <c:invertIfNegative val="0"/>
          <c:dLbls>
            <c:dLbl>
              <c:idx val="0"/>
              <c:tx>
                <c:rich>
                  <a:bodyPr/>
                  <a:lstStyle/>
                  <a:p>
                    <a:r>
                      <a:rPr lang="en-US"/>
                      <a:t>0,68 d</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9CE-4BDE-860D-27F69C42A497}"/>
                </c:ext>
              </c:extLst>
            </c:dLbl>
            <c:dLbl>
              <c:idx val="1"/>
              <c:tx>
                <c:rich>
                  <a:bodyPr/>
                  <a:lstStyle/>
                  <a:p>
                    <a:r>
                      <a:rPr lang="en-US"/>
                      <a:t>1,70 d</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9CE-4BDE-860D-27F69C42A497}"/>
                </c:ext>
              </c:extLst>
            </c:dLbl>
            <c:dLbl>
              <c:idx val="2"/>
              <c:tx>
                <c:rich>
                  <a:bodyPr/>
                  <a:lstStyle/>
                  <a:p>
                    <a:r>
                      <a:rPr lang="en-US"/>
                      <a:t>0,22 d</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9CE-4BDE-860D-27F69C42A497}"/>
                </c:ext>
              </c:extLst>
            </c:dLbl>
            <c:spPr>
              <a:noFill/>
              <a:ln>
                <a:noFill/>
              </a:ln>
              <a:effectLst/>
            </c:spPr>
            <c:txPr>
              <a:bodyPr rot="0" vert="horz"/>
              <a:lstStyle/>
              <a:p>
                <a:pPr>
                  <a:defRPr>
                    <a:solidFill>
                      <a:schemeClr val="tx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'NÁLEZY DLE LOK.+CHAR.'!$A$25:$A$27</c:f>
              <c:strCache>
                <c:ptCount val="3"/>
                <c:pt idx="0">
                  <c:v>akutní</c:v>
                </c:pt>
                <c:pt idx="1">
                  <c:v>chronické</c:v>
                </c:pt>
                <c:pt idx="2">
                  <c:v>traumatické</c:v>
                </c:pt>
              </c:strCache>
            </c:strRef>
          </c:cat>
          <c:val>
            <c:numRef>
              <c:f>'NÁLEZY DLE LOK.+CHAR.'!$G$25:$G$27</c:f>
              <c:numCache>
                <c:formatCode>0.00</c:formatCode>
                <c:ptCount val="3"/>
                <c:pt idx="0">
                  <c:v>0.67550202305963025</c:v>
                </c:pt>
                <c:pt idx="1">
                  <c:v>1.6975188594059716</c:v>
                </c:pt>
                <c:pt idx="2">
                  <c:v>0.22342770995951913</c:v>
                </c:pt>
              </c:numCache>
            </c:numRef>
          </c:val>
          <c:extLst>
            <c:ext xmlns:c16="http://schemas.microsoft.com/office/drawing/2014/chart" uri="{C3380CC4-5D6E-409C-BE32-E72D297353CC}">
              <c16:uniqueId val="{0000000B-C9CE-4BDE-860D-27F69C42A497}"/>
            </c:ext>
          </c:extLst>
        </c:ser>
        <c:ser>
          <c:idx val="3"/>
          <c:order val="3"/>
          <c:tx>
            <c:strRef>
              <c:f>'NÁLEZY DLE LOK.+CHAR.'!$H$16:$I$16</c:f>
              <c:strCache>
                <c:ptCount val="1"/>
                <c:pt idx="0">
                  <c:v>Telata</c:v>
                </c:pt>
              </c:strCache>
            </c:strRef>
          </c:tx>
          <c:spPr>
            <a:solidFill>
              <a:schemeClr val="accent1"/>
            </a:solidFill>
            <a:ln>
              <a:solidFill>
                <a:schemeClr val="accent1"/>
              </a:solidFill>
            </a:ln>
            <a:effectLst/>
          </c:spPr>
          <c:invertIfNegative val="0"/>
          <c:dLbls>
            <c:dLbl>
              <c:idx val="0"/>
              <c:tx>
                <c:rich>
                  <a:bodyPr/>
                  <a:lstStyle/>
                  <a:p>
                    <a:r>
                      <a:rPr lang="en-US"/>
                      <a:t>2,38 b</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9CE-4BDE-860D-27F69C42A497}"/>
                </c:ext>
              </c:extLst>
            </c:dLbl>
            <c:dLbl>
              <c:idx val="1"/>
              <c:tx>
                <c:rich>
                  <a:bodyPr/>
                  <a:lstStyle/>
                  <a:p>
                    <a:r>
                      <a:rPr lang="en-US"/>
                      <a:t>4,16 b</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9CE-4BDE-860D-27F69C42A497}"/>
                </c:ext>
              </c:extLst>
            </c:dLbl>
            <c:dLbl>
              <c:idx val="2"/>
              <c:tx>
                <c:rich>
                  <a:bodyPr/>
                  <a:lstStyle/>
                  <a:p>
                    <a:r>
                      <a:rPr lang="en-US"/>
                      <a:t>0,37 c</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9CE-4BDE-860D-27F69C42A497}"/>
                </c:ext>
              </c:extLst>
            </c:dLbl>
            <c:spPr>
              <a:noFill/>
              <a:ln>
                <a:noFill/>
              </a:ln>
              <a:effectLst/>
            </c:spPr>
            <c:txPr>
              <a:bodyPr rot="0" vert="horz"/>
              <a:lstStyle/>
              <a:p>
                <a:pPr>
                  <a:defRPr>
                    <a:solidFill>
                      <a:schemeClr val="tx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'NÁLEZY DLE LOK.+CHAR.'!$A$25:$A$27</c:f>
              <c:strCache>
                <c:ptCount val="3"/>
                <c:pt idx="0">
                  <c:v>akutní</c:v>
                </c:pt>
                <c:pt idx="1">
                  <c:v>chronické</c:v>
                </c:pt>
                <c:pt idx="2">
                  <c:v>traumatické</c:v>
                </c:pt>
              </c:strCache>
            </c:strRef>
          </c:cat>
          <c:val>
            <c:numRef>
              <c:f>'NÁLEZY DLE LOK.+CHAR.'!$I$25:$I$27</c:f>
              <c:numCache>
                <c:formatCode>0.00</c:formatCode>
                <c:ptCount val="3"/>
                <c:pt idx="0">
                  <c:v>2.3798811016762556</c:v>
                </c:pt>
                <c:pt idx="1">
                  <c:v>4.1556974506744275</c:v>
                </c:pt>
                <c:pt idx="2">
                  <c:v>0.37430953771336123</c:v>
                </c:pt>
              </c:numCache>
            </c:numRef>
          </c:val>
          <c:extLst>
            <c:ext xmlns:c16="http://schemas.microsoft.com/office/drawing/2014/chart" uri="{C3380CC4-5D6E-409C-BE32-E72D297353CC}">
              <c16:uniqueId val="{0000000F-C9CE-4BDE-860D-27F69C42A497}"/>
            </c:ext>
          </c:extLst>
        </c:ser>
        <c:dLbls>
          <c:showLegendKey val="0"/>
          <c:showVal val="0"/>
          <c:showCatName val="0"/>
          <c:showSerName val="0"/>
          <c:showPercent val="0"/>
          <c:showBubbleSize val="0"/>
        </c:dLbls>
        <c:gapWidth val="144"/>
        <c:overlap val="-54"/>
        <c:axId val="336653984"/>
        <c:axId val="1"/>
      </c:barChart>
      <c:catAx>
        <c:axId val="336653984"/>
        <c:scaling>
          <c:orientation val="minMax"/>
        </c:scaling>
        <c:delete val="0"/>
        <c:axPos val="b"/>
        <c:title>
          <c:tx>
            <c:rich>
              <a:bodyPr rot="0" vert="horz"/>
              <a:lstStyle/>
              <a:p>
                <a:pPr>
                  <a:defRPr sz="1600"/>
                </a:pPr>
                <a:r>
                  <a:rPr lang="cs-CZ" sz="1600" dirty="0" err="1"/>
                  <a:t>Character</a:t>
                </a:r>
                <a:r>
                  <a:rPr lang="cs-CZ" sz="1600" baseline="0" dirty="0"/>
                  <a:t> of </a:t>
                </a:r>
                <a:r>
                  <a:rPr lang="cs-CZ" sz="1600" baseline="0" dirty="0" err="1"/>
                  <a:t>pathological</a:t>
                </a:r>
                <a:r>
                  <a:rPr lang="cs-CZ" sz="1600" baseline="0" dirty="0"/>
                  <a:t> </a:t>
                </a:r>
                <a:r>
                  <a:rPr lang="cs-CZ" sz="1600" baseline="0" dirty="0" err="1"/>
                  <a:t>findings</a:t>
                </a:r>
                <a:endParaRPr lang="cs-CZ" sz="1600" dirty="0"/>
              </a:p>
            </c:rich>
          </c:tx>
          <c:layout>
            <c:manualLayout>
              <c:xMode val="edge"/>
              <c:yMode val="edge"/>
              <c:x val="0.39364321906047745"/>
              <c:y val="0.91637283360578625"/>
            </c:manualLayout>
          </c:layout>
          <c:overlay val="0"/>
          <c:spPr>
            <a:noFill/>
            <a:ln>
              <a:noFill/>
            </a:ln>
            <a:effectLst/>
          </c:spPr>
        </c:title>
        <c:numFmt formatCode="General" sourceLinked="1"/>
        <c:majorTickMark val="none"/>
        <c:minorTickMark val="none"/>
        <c:tickLblPos val="nextTo"/>
        <c:spPr>
          <a:noFill/>
          <a:ln w="12700" cap="flat" cmpd="sng" algn="ctr">
            <a:solidFill>
              <a:schemeClr val="tx1"/>
            </a:solidFill>
            <a:round/>
          </a:ln>
          <a:effectLst/>
        </c:spPr>
        <c:txPr>
          <a:bodyPr rot="-60000000" vert="horz"/>
          <a:lstStyle/>
          <a:p>
            <a:pPr>
              <a:defRPr sz="1600"/>
            </a:pPr>
            <a:endParaRPr lang="cs-CZ"/>
          </a:p>
        </c:txPr>
        <c:crossAx val="1"/>
        <c:crosses val="autoZero"/>
        <c:auto val="1"/>
        <c:lblAlgn val="ctr"/>
        <c:lblOffset val="100"/>
        <c:noMultiLvlLbl val="0"/>
      </c:catAx>
      <c:valAx>
        <c:axId val="1"/>
        <c:scaling>
          <c:orientation val="minMax"/>
        </c:scaling>
        <c:delete val="0"/>
        <c:axPos val="l"/>
        <c:title>
          <c:tx>
            <c:rich>
              <a:bodyPr rot="-5400000" vert="horz"/>
              <a:lstStyle/>
              <a:p>
                <a:pPr>
                  <a:defRPr sz="1600">
                    <a:solidFill>
                      <a:schemeClr val="tx1"/>
                    </a:solidFill>
                  </a:defRPr>
                </a:pPr>
                <a:r>
                  <a:rPr lang="cs-CZ" sz="1600" dirty="0" err="1">
                    <a:solidFill>
                      <a:schemeClr val="tx1"/>
                    </a:solidFill>
                  </a:rPr>
                  <a:t>Frequency</a:t>
                </a:r>
                <a:r>
                  <a:rPr lang="cs-CZ" sz="1600" dirty="0">
                    <a:solidFill>
                      <a:schemeClr val="tx1"/>
                    </a:solidFill>
                  </a:rPr>
                  <a:t> of </a:t>
                </a:r>
                <a:r>
                  <a:rPr lang="cs-CZ" sz="1600" dirty="0" err="1">
                    <a:solidFill>
                      <a:schemeClr val="tx1"/>
                    </a:solidFill>
                  </a:rPr>
                  <a:t>pathological</a:t>
                </a:r>
                <a:r>
                  <a:rPr lang="cs-CZ" sz="1600" dirty="0">
                    <a:solidFill>
                      <a:schemeClr val="tx1"/>
                    </a:solidFill>
                  </a:rPr>
                  <a:t> </a:t>
                </a:r>
                <a:r>
                  <a:rPr lang="cs-CZ" sz="1600" dirty="0" err="1">
                    <a:solidFill>
                      <a:schemeClr val="tx1"/>
                    </a:solidFill>
                  </a:rPr>
                  <a:t>findings</a:t>
                </a:r>
                <a:r>
                  <a:rPr lang="cs-CZ" sz="1600" dirty="0">
                    <a:solidFill>
                      <a:schemeClr val="tx1"/>
                    </a:solidFill>
                  </a:rPr>
                  <a:t> (%)</a:t>
                </a:r>
              </a:p>
            </c:rich>
          </c:tx>
          <c:layout>
            <c:manualLayout>
              <c:xMode val="edge"/>
              <c:yMode val="edge"/>
              <c:x val="1.0505853994490359E-2"/>
              <c:y val="5.3648148148148146E-2"/>
            </c:manualLayout>
          </c:layout>
          <c:overlay val="0"/>
          <c:spPr>
            <a:noFill/>
            <a:ln>
              <a:noFill/>
            </a:ln>
            <a:effectLst/>
          </c:spPr>
        </c:title>
        <c:numFmt formatCode="#,##0.00" sourceLinked="0"/>
        <c:majorTickMark val="in"/>
        <c:minorTickMark val="none"/>
        <c:tickLblPos val="nextTo"/>
        <c:spPr>
          <a:noFill/>
          <a:ln w="12700">
            <a:solidFill>
              <a:schemeClr val="tx1"/>
            </a:solidFill>
          </a:ln>
          <a:effectLst/>
        </c:spPr>
        <c:txPr>
          <a:bodyPr rot="-60000000" vert="horz"/>
          <a:lstStyle/>
          <a:p>
            <a:pPr>
              <a:defRPr sz="1600">
                <a:solidFill>
                  <a:schemeClr val="tx1"/>
                </a:solidFill>
              </a:defRPr>
            </a:pPr>
            <a:endParaRPr lang="cs-CZ"/>
          </a:p>
        </c:txPr>
        <c:crossAx val="336653984"/>
        <c:crosses val="autoZero"/>
        <c:crossBetween val="between"/>
        <c:majorUnit val="5"/>
        <c:minorUnit val="5"/>
      </c:valAx>
      <c:spPr>
        <a:noFill/>
        <a:ln w="25400">
          <a:noFill/>
        </a:ln>
      </c:spPr>
    </c:plotArea>
    <c:legend>
      <c:legendPos val="r"/>
      <c:layout>
        <c:manualLayout>
          <c:xMode val="edge"/>
          <c:yMode val="edge"/>
          <c:x val="0.87873332401497151"/>
          <c:y val="9.8536671680084943E-3"/>
          <c:w val="0.11734799422261566"/>
          <c:h val="0.35074062933144595"/>
        </c:manualLayout>
      </c:layout>
      <c:overlay val="0"/>
      <c:spPr>
        <a:noFill/>
        <a:ln>
          <a:noFill/>
        </a:ln>
        <a:effectLst/>
      </c:spPr>
      <c:txPr>
        <a:bodyPr rot="0" vert="horz"/>
        <a:lstStyle/>
        <a:p>
          <a:pPr>
            <a:defRPr sz="1600">
              <a:solidFill>
                <a:schemeClr val="tx1"/>
              </a:solidFill>
            </a:defRPr>
          </a:pPr>
          <a:endParaRPr lang="cs-CZ"/>
        </a:p>
      </c:txPr>
    </c:legend>
    <c:plotVisOnly val="1"/>
    <c:dispBlanksAs val="gap"/>
    <c:showDLblsOverMax val="0"/>
  </c:chart>
  <c:spPr>
    <a:solidFill>
      <a:schemeClr val="bg1"/>
    </a:solidFill>
    <a:ln w="9525" cap="flat" cmpd="sng" algn="ctr">
      <a:noFill/>
      <a:round/>
    </a:ln>
    <a:effectLst/>
  </c:spPr>
  <c:txPr>
    <a:bodyPr/>
    <a:lstStyle/>
    <a:p>
      <a:pPr>
        <a:defRPr sz="1500">
          <a:latin typeface="Calibri" panose="020F0502020204030204" pitchFamily="34" charset="0"/>
          <a:cs typeface="Calibri" panose="020F0502020204030204" pitchFamily="34" charset="0"/>
        </a:defRPr>
      </a:pPr>
      <a:endParaRPr lang="cs-CZ"/>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071A8A-CCAE-4BE9-AD69-68A2E37B231A}"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cs-CZ"/>
        </a:p>
      </dgm:t>
    </dgm:pt>
    <dgm:pt modelId="{CC6FCD30-0591-4BAD-8D38-33DA9EE46502}">
      <dgm:prSet phldrT="[Text]"/>
      <dgm:spPr>
        <a:solidFill>
          <a:srgbClr val="E63022">
            <a:alpha val="36078"/>
          </a:srgbClr>
        </a:solidFill>
        <a:ln>
          <a:solidFill>
            <a:srgbClr val="FF0000"/>
          </a:solidFill>
        </a:ln>
      </dgm:spPr>
      <dgm:t>
        <a:bodyPr/>
        <a:lstStyle/>
        <a:p>
          <a:r>
            <a:rPr lang="cs-CZ" b="0" cap="none" spc="0" dirty="0" err="1">
              <a:ln w="0"/>
              <a:solidFill>
                <a:schemeClr val="tx1"/>
              </a:solidFill>
              <a:effectLst>
                <a:outerShdw blurRad="38100" dist="19050" dir="2700000" algn="tl" rotWithShape="0">
                  <a:schemeClr val="dk1">
                    <a:alpha val="40000"/>
                  </a:schemeClr>
                </a:outerShdw>
              </a:effectLst>
            </a:rPr>
            <a:t>Abattoirs</a:t>
          </a:r>
          <a:endParaRPr lang="cs-CZ" b="0" cap="none" spc="0" dirty="0">
            <a:ln w="0"/>
            <a:solidFill>
              <a:schemeClr val="tx1"/>
            </a:solidFill>
            <a:effectLst>
              <a:outerShdw blurRad="38100" dist="19050" dir="2700000" algn="tl" rotWithShape="0">
                <a:schemeClr val="dk1">
                  <a:alpha val="40000"/>
                </a:schemeClr>
              </a:outerShdw>
            </a:effectLst>
          </a:endParaRPr>
        </a:p>
      </dgm:t>
    </dgm:pt>
    <dgm:pt modelId="{D36DA9D5-8923-44A0-AC21-E50598F67C88}" type="parTrans" cxnId="{013A24CA-0A77-4C4F-A868-9F1FAC5422D6}">
      <dgm:prSet/>
      <dgm:spPr/>
      <dgm:t>
        <a:bodyPr/>
        <a:lstStyle/>
        <a:p>
          <a:endParaRPr lang="cs-CZ"/>
        </a:p>
      </dgm:t>
    </dgm:pt>
    <dgm:pt modelId="{7199313A-B743-4B91-AF23-1DBEAA601C7B}" type="sibTrans" cxnId="{013A24CA-0A77-4C4F-A868-9F1FAC5422D6}">
      <dgm:prSet/>
      <dgm:spPr/>
      <dgm:t>
        <a:bodyPr/>
        <a:lstStyle/>
        <a:p>
          <a:endParaRPr lang="cs-CZ"/>
        </a:p>
      </dgm:t>
    </dgm:pt>
    <dgm:pt modelId="{D52E2630-A3F6-49D8-BA39-BE1ACB5E3846}">
      <dgm:prSet phldrT="[Text]"/>
      <dgm:spPr>
        <a:solidFill>
          <a:schemeClr val="bg1">
            <a:lumMod val="95000"/>
            <a:alpha val="90000"/>
          </a:schemeClr>
        </a:solidFill>
        <a:ln>
          <a:solidFill>
            <a:srgbClr val="FF0000"/>
          </a:solidFill>
        </a:ln>
      </dgm:spPr>
      <dgm:t>
        <a:bodyPr/>
        <a:lstStyle/>
        <a:p>
          <a:r>
            <a:rPr lang="cs-CZ" b="1" dirty="0" err="1"/>
            <a:t>Conventional</a:t>
          </a:r>
          <a:r>
            <a:rPr lang="cs-CZ" b="1" dirty="0"/>
            <a:t> </a:t>
          </a:r>
          <a:r>
            <a:rPr lang="cs-CZ" b="1" dirty="0" err="1"/>
            <a:t>slaughter</a:t>
          </a:r>
          <a:endParaRPr lang="cs-CZ" b="1" dirty="0"/>
        </a:p>
      </dgm:t>
    </dgm:pt>
    <dgm:pt modelId="{ACD8D449-692B-4C65-98E1-8B24DC10C643}" type="parTrans" cxnId="{2754B152-7E82-4261-B896-CC24AB11CB15}">
      <dgm:prSet/>
      <dgm:spPr/>
      <dgm:t>
        <a:bodyPr/>
        <a:lstStyle/>
        <a:p>
          <a:endParaRPr lang="cs-CZ"/>
        </a:p>
      </dgm:t>
    </dgm:pt>
    <dgm:pt modelId="{0D5F53C7-7728-4BE5-B73D-0123DA889C4B}" type="sibTrans" cxnId="{2754B152-7E82-4261-B896-CC24AB11CB15}">
      <dgm:prSet/>
      <dgm:spPr/>
      <dgm:t>
        <a:bodyPr/>
        <a:lstStyle/>
        <a:p>
          <a:endParaRPr lang="cs-CZ"/>
        </a:p>
      </dgm:t>
    </dgm:pt>
    <dgm:pt modelId="{59CF1882-322B-470E-BAAE-51DAB837BB10}">
      <dgm:prSet phldrT="[Text]"/>
      <dgm:spPr>
        <a:solidFill>
          <a:schemeClr val="bg1">
            <a:lumMod val="95000"/>
            <a:alpha val="90000"/>
          </a:schemeClr>
        </a:solidFill>
        <a:ln>
          <a:solidFill>
            <a:srgbClr val="FF0000"/>
          </a:solidFill>
        </a:ln>
      </dgm:spPr>
      <dgm:t>
        <a:bodyPr/>
        <a:lstStyle/>
        <a:p>
          <a:r>
            <a:rPr lang="cs-CZ" b="1" dirty="0" err="1"/>
            <a:t>Ritual</a:t>
          </a:r>
          <a:r>
            <a:rPr lang="cs-CZ" b="1" dirty="0"/>
            <a:t> </a:t>
          </a:r>
          <a:r>
            <a:rPr lang="cs-CZ" b="1" dirty="0" err="1"/>
            <a:t>slaughter</a:t>
          </a:r>
          <a:endParaRPr lang="cs-CZ" b="1" dirty="0"/>
        </a:p>
      </dgm:t>
    </dgm:pt>
    <dgm:pt modelId="{978F3596-54FF-4F23-8B7C-6937A0A9C5F6}" type="parTrans" cxnId="{2A670A79-8212-46FF-83F2-292597C56EF9}">
      <dgm:prSet/>
      <dgm:spPr/>
      <dgm:t>
        <a:bodyPr/>
        <a:lstStyle/>
        <a:p>
          <a:endParaRPr lang="cs-CZ"/>
        </a:p>
      </dgm:t>
    </dgm:pt>
    <dgm:pt modelId="{40D8B60B-8D29-4AB8-A46B-94172B94FDC9}" type="sibTrans" cxnId="{2A670A79-8212-46FF-83F2-292597C56EF9}">
      <dgm:prSet/>
      <dgm:spPr/>
      <dgm:t>
        <a:bodyPr/>
        <a:lstStyle/>
        <a:p>
          <a:endParaRPr lang="cs-CZ"/>
        </a:p>
      </dgm:t>
    </dgm:pt>
    <dgm:pt modelId="{DF6CCDB3-726F-4294-B36E-D4565EF84F14}">
      <dgm:prSet phldrT="[Text]"/>
      <dgm:spPr>
        <a:solidFill>
          <a:srgbClr val="2F5597">
            <a:alpha val="69804"/>
          </a:srgbClr>
        </a:solidFill>
        <a:ln>
          <a:solidFill>
            <a:srgbClr val="2F5597"/>
          </a:solidFill>
        </a:ln>
      </dgm:spPr>
      <dgm:t>
        <a:bodyPr/>
        <a:lstStyle/>
        <a:p>
          <a:r>
            <a:rPr lang="cs-CZ" dirty="0" err="1"/>
            <a:t>Out</a:t>
          </a:r>
          <a:r>
            <a:rPr lang="cs-CZ" dirty="0"/>
            <a:t> of </a:t>
          </a:r>
          <a:r>
            <a:rPr lang="cs-CZ" dirty="0" err="1"/>
            <a:t>slaughterhouse</a:t>
          </a:r>
          <a:endParaRPr lang="cs-CZ" dirty="0"/>
        </a:p>
      </dgm:t>
    </dgm:pt>
    <dgm:pt modelId="{4ACC67DD-5F29-4C59-A908-352712E81B35}" type="parTrans" cxnId="{52BE5547-7790-482E-A171-4D1AD1E180B2}">
      <dgm:prSet/>
      <dgm:spPr/>
      <dgm:t>
        <a:bodyPr/>
        <a:lstStyle/>
        <a:p>
          <a:endParaRPr lang="cs-CZ"/>
        </a:p>
      </dgm:t>
    </dgm:pt>
    <dgm:pt modelId="{F67601FA-B50A-48FA-AB70-253E8210D287}" type="sibTrans" cxnId="{52BE5547-7790-482E-A171-4D1AD1E180B2}">
      <dgm:prSet/>
      <dgm:spPr/>
      <dgm:t>
        <a:bodyPr/>
        <a:lstStyle/>
        <a:p>
          <a:endParaRPr lang="cs-CZ"/>
        </a:p>
      </dgm:t>
    </dgm:pt>
    <dgm:pt modelId="{3C673F73-6758-4959-A00D-1E6379498D01}">
      <dgm:prSet phldrT="[Text]"/>
      <dgm:spPr>
        <a:solidFill>
          <a:schemeClr val="bg1">
            <a:lumMod val="95000"/>
            <a:alpha val="90000"/>
          </a:schemeClr>
        </a:solidFill>
        <a:ln>
          <a:solidFill>
            <a:schemeClr val="accent1"/>
          </a:solidFill>
        </a:ln>
      </dgm:spPr>
      <dgm:t>
        <a:bodyPr/>
        <a:lstStyle/>
        <a:p>
          <a:r>
            <a:rPr lang="cs-CZ" b="1" dirty="0" err="1"/>
            <a:t>Farm</a:t>
          </a:r>
          <a:r>
            <a:rPr lang="cs-CZ" b="1" dirty="0"/>
            <a:t> </a:t>
          </a:r>
          <a:r>
            <a:rPr lang="cs-CZ" b="1" dirty="0" err="1"/>
            <a:t>slaughtering</a:t>
          </a:r>
          <a:r>
            <a:rPr lang="cs-CZ" b="1" dirty="0"/>
            <a:t> </a:t>
          </a:r>
        </a:p>
      </dgm:t>
    </dgm:pt>
    <dgm:pt modelId="{824F6B26-636D-4D07-AD93-9EE11CCAA032}" type="parTrans" cxnId="{D5E295D2-93C5-43E5-A49A-E7901BE6E86E}">
      <dgm:prSet/>
      <dgm:spPr/>
      <dgm:t>
        <a:bodyPr/>
        <a:lstStyle/>
        <a:p>
          <a:endParaRPr lang="cs-CZ"/>
        </a:p>
      </dgm:t>
    </dgm:pt>
    <dgm:pt modelId="{555242A0-2719-4EB1-80F9-DE04BEEA4274}" type="sibTrans" cxnId="{D5E295D2-93C5-43E5-A49A-E7901BE6E86E}">
      <dgm:prSet/>
      <dgm:spPr/>
      <dgm:t>
        <a:bodyPr/>
        <a:lstStyle/>
        <a:p>
          <a:endParaRPr lang="cs-CZ"/>
        </a:p>
      </dgm:t>
    </dgm:pt>
    <dgm:pt modelId="{35D5EB25-9AAB-4F75-84A1-97E35BBD192B}">
      <dgm:prSet phldrT="[Text]"/>
      <dgm:spPr>
        <a:solidFill>
          <a:schemeClr val="bg1">
            <a:lumMod val="95000"/>
            <a:alpha val="90000"/>
          </a:schemeClr>
        </a:solidFill>
      </dgm:spPr>
      <dgm:t>
        <a:bodyPr/>
        <a:lstStyle/>
        <a:p>
          <a:r>
            <a:rPr lang="cs-CZ" b="1" dirty="0" err="1"/>
            <a:t>Private</a:t>
          </a:r>
          <a:r>
            <a:rPr lang="cs-CZ" b="1" dirty="0"/>
            <a:t> </a:t>
          </a:r>
          <a:r>
            <a:rPr lang="cs-CZ" b="1" dirty="0" err="1"/>
            <a:t>domestic</a:t>
          </a:r>
          <a:r>
            <a:rPr lang="cs-CZ" b="1" dirty="0"/>
            <a:t> </a:t>
          </a:r>
          <a:r>
            <a:rPr lang="cs-CZ" b="1" dirty="0" err="1"/>
            <a:t>consumption</a:t>
          </a:r>
          <a:r>
            <a:rPr lang="cs-CZ" b="1" dirty="0"/>
            <a:t> </a:t>
          </a:r>
        </a:p>
      </dgm:t>
    </dgm:pt>
    <dgm:pt modelId="{1C901773-1109-4C1D-8586-E614B3C7F25F}" type="parTrans" cxnId="{77466E48-A30D-49E4-B44C-4644683E8775}">
      <dgm:prSet/>
      <dgm:spPr/>
      <dgm:t>
        <a:bodyPr/>
        <a:lstStyle/>
        <a:p>
          <a:endParaRPr lang="cs-CZ"/>
        </a:p>
      </dgm:t>
    </dgm:pt>
    <dgm:pt modelId="{D00EEBA7-8A11-4B18-8DD0-4EEAE04B29A9}" type="sibTrans" cxnId="{77466E48-A30D-49E4-B44C-4644683E8775}">
      <dgm:prSet/>
      <dgm:spPr/>
      <dgm:t>
        <a:bodyPr/>
        <a:lstStyle/>
        <a:p>
          <a:endParaRPr lang="cs-CZ"/>
        </a:p>
      </dgm:t>
    </dgm:pt>
    <dgm:pt modelId="{698CC57A-2B2E-4F8A-82A5-141949646B99}">
      <dgm:prSet phldrT="[Text]"/>
      <dgm:spPr>
        <a:solidFill>
          <a:schemeClr val="bg1">
            <a:lumMod val="95000"/>
            <a:alpha val="90000"/>
          </a:schemeClr>
        </a:solidFill>
        <a:ln>
          <a:solidFill>
            <a:srgbClr val="FF0000"/>
          </a:solidFill>
        </a:ln>
      </dgm:spPr>
      <dgm:t>
        <a:bodyPr/>
        <a:lstStyle/>
        <a:p>
          <a:r>
            <a:rPr lang="cs-CZ" b="1" dirty="0" err="1">
              <a:solidFill>
                <a:srgbClr val="FF0000"/>
              </a:solidFill>
            </a:rPr>
            <a:t>Emergency</a:t>
          </a:r>
          <a:r>
            <a:rPr lang="cs-CZ" b="1" dirty="0">
              <a:solidFill>
                <a:srgbClr val="FF0000"/>
              </a:solidFill>
            </a:rPr>
            <a:t> </a:t>
          </a:r>
          <a:r>
            <a:rPr lang="cs-CZ" b="1" dirty="0" err="1">
              <a:solidFill>
                <a:srgbClr val="FF0000"/>
              </a:solidFill>
            </a:rPr>
            <a:t>killing</a:t>
          </a:r>
          <a:endParaRPr lang="cs-CZ" b="1" dirty="0">
            <a:solidFill>
              <a:srgbClr val="FF0000"/>
            </a:solidFill>
          </a:endParaRPr>
        </a:p>
      </dgm:t>
    </dgm:pt>
    <dgm:pt modelId="{017DBC26-E9E5-4715-BA69-B6C97EB8B030}" type="parTrans" cxnId="{5BB4E9F5-D7E3-42C3-8278-7FE77613E3CD}">
      <dgm:prSet/>
      <dgm:spPr/>
      <dgm:t>
        <a:bodyPr/>
        <a:lstStyle/>
        <a:p>
          <a:endParaRPr lang="cs-CZ"/>
        </a:p>
      </dgm:t>
    </dgm:pt>
    <dgm:pt modelId="{6DA3E272-4FCF-4D5E-A018-96DF999DA24C}" type="sibTrans" cxnId="{5BB4E9F5-D7E3-42C3-8278-7FE77613E3CD}">
      <dgm:prSet/>
      <dgm:spPr/>
      <dgm:t>
        <a:bodyPr/>
        <a:lstStyle/>
        <a:p>
          <a:endParaRPr lang="cs-CZ"/>
        </a:p>
      </dgm:t>
    </dgm:pt>
    <dgm:pt modelId="{83DE8977-7015-43C4-9377-3ADC5E16723E}">
      <dgm:prSet phldrT="[Text]"/>
      <dgm:spPr>
        <a:solidFill>
          <a:schemeClr val="bg1">
            <a:lumMod val="95000"/>
            <a:alpha val="90000"/>
          </a:schemeClr>
        </a:solidFill>
      </dgm:spPr>
      <dgm:t>
        <a:bodyPr/>
        <a:lstStyle/>
        <a:p>
          <a:r>
            <a:rPr lang="cs-CZ" b="1" dirty="0" err="1">
              <a:solidFill>
                <a:srgbClr val="FF0000"/>
              </a:solidFill>
            </a:rPr>
            <a:t>Emergency</a:t>
          </a:r>
          <a:r>
            <a:rPr lang="cs-CZ" b="1" dirty="0">
              <a:solidFill>
                <a:srgbClr val="FF0000"/>
              </a:solidFill>
            </a:rPr>
            <a:t> </a:t>
          </a:r>
          <a:r>
            <a:rPr lang="cs-CZ" b="1" dirty="0" err="1">
              <a:solidFill>
                <a:srgbClr val="FF0000"/>
              </a:solidFill>
            </a:rPr>
            <a:t>killing</a:t>
          </a:r>
          <a:endParaRPr lang="cs-CZ" dirty="0"/>
        </a:p>
      </dgm:t>
    </dgm:pt>
    <dgm:pt modelId="{E8FFD43D-5BD4-497F-B30A-B3185030D26B}" type="parTrans" cxnId="{41754485-5023-4A96-B304-93C8105B8A51}">
      <dgm:prSet/>
      <dgm:spPr/>
      <dgm:t>
        <a:bodyPr/>
        <a:lstStyle/>
        <a:p>
          <a:endParaRPr lang="cs-CZ"/>
        </a:p>
      </dgm:t>
    </dgm:pt>
    <dgm:pt modelId="{A025B123-63A1-438F-A6D8-B92478E16C0B}" type="sibTrans" cxnId="{41754485-5023-4A96-B304-93C8105B8A51}">
      <dgm:prSet/>
      <dgm:spPr/>
      <dgm:t>
        <a:bodyPr/>
        <a:lstStyle/>
        <a:p>
          <a:endParaRPr lang="cs-CZ"/>
        </a:p>
      </dgm:t>
    </dgm:pt>
    <dgm:pt modelId="{DC82C6B8-A685-4A05-8E05-14A4DE3158AA}">
      <dgm:prSet phldrT="[Text]" custT="1"/>
      <dgm:spPr>
        <a:solidFill>
          <a:schemeClr val="accent6">
            <a:lumMod val="75000"/>
          </a:schemeClr>
        </a:solidFill>
      </dgm:spPr>
      <dgm:t>
        <a:bodyPr/>
        <a:lstStyle/>
        <a:p>
          <a:r>
            <a:rPr lang="cs-CZ" sz="2200" dirty="0" err="1"/>
            <a:t>Pasture</a:t>
          </a:r>
          <a:r>
            <a:rPr lang="cs-CZ" sz="2200" dirty="0"/>
            <a:t> </a:t>
          </a:r>
          <a:r>
            <a:rPr lang="cs-CZ" sz="2200" dirty="0" err="1"/>
            <a:t>slaughtering</a:t>
          </a:r>
          <a:r>
            <a:rPr lang="cs-CZ" sz="2200" dirty="0"/>
            <a:t> </a:t>
          </a:r>
        </a:p>
      </dgm:t>
    </dgm:pt>
    <dgm:pt modelId="{4672D346-3813-49A4-B162-B0E7AA55A8CF}" type="parTrans" cxnId="{0859C144-5587-42BD-B020-9D47C58818B7}">
      <dgm:prSet/>
      <dgm:spPr/>
      <dgm:t>
        <a:bodyPr/>
        <a:lstStyle/>
        <a:p>
          <a:endParaRPr lang="cs-CZ"/>
        </a:p>
      </dgm:t>
    </dgm:pt>
    <dgm:pt modelId="{12FA797E-0006-4810-B51D-79E0D0253675}" type="sibTrans" cxnId="{0859C144-5587-42BD-B020-9D47C58818B7}">
      <dgm:prSet/>
      <dgm:spPr/>
      <dgm:t>
        <a:bodyPr/>
        <a:lstStyle/>
        <a:p>
          <a:endParaRPr lang="cs-CZ"/>
        </a:p>
      </dgm:t>
    </dgm:pt>
    <dgm:pt modelId="{F34E1ED7-5876-4021-B290-C04703BCC8C8}">
      <dgm:prSet phldrT="[Text]" custT="1"/>
      <dgm:spPr>
        <a:solidFill>
          <a:schemeClr val="accent4">
            <a:lumMod val="75000"/>
          </a:schemeClr>
        </a:solidFill>
      </dgm:spPr>
      <dgm:t>
        <a:bodyPr/>
        <a:lstStyle/>
        <a:p>
          <a:r>
            <a:rPr lang="cs-CZ" sz="2200" dirty="0"/>
            <a:t>Mobile </a:t>
          </a:r>
          <a:r>
            <a:rPr lang="cs-CZ" sz="2200" dirty="0" err="1"/>
            <a:t>abattoir</a:t>
          </a:r>
          <a:endParaRPr lang="cs-CZ" sz="2200" dirty="0"/>
        </a:p>
      </dgm:t>
    </dgm:pt>
    <dgm:pt modelId="{DACCAC5A-9810-4A0B-9235-12D210862192}" type="parTrans" cxnId="{A7DE4822-624D-4D1E-A09B-042CF0605A3E}">
      <dgm:prSet/>
      <dgm:spPr/>
      <dgm:t>
        <a:bodyPr/>
        <a:lstStyle/>
        <a:p>
          <a:endParaRPr lang="cs-CZ"/>
        </a:p>
      </dgm:t>
    </dgm:pt>
    <dgm:pt modelId="{47D8BD35-D96B-4B5D-8DF8-7B455A5FDBDF}" type="sibTrans" cxnId="{A7DE4822-624D-4D1E-A09B-042CF0605A3E}">
      <dgm:prSet/>
      <dgm:spPr/>
      <dgm:t>
        <a:bodyPr/>
        <a:lstStyle/>
        <a:p>
          <a:endParaRPr lang="cs-CZ"/>
        </a:p>
      </dgm:t>
    </dgm:pt>
    <dgm:pt modelId="{73EE6AFB-0320-4D54-9152-FB61437C5F7B}" type="pres">
      <dgm:prSet presAssocID="{D3071A8A-CCAE-4BE9-AD69-68A2E37B231A}" presName="diagram" presStyleCnt="0">
        <dgm:presLayoutVars>
          <dgm:chPref val="1"/>
          <dgm:dir/>
          <dgm:animOne val="branch"/>
          <dgm:animLvl val="lvl"/>
          <dgm:resizeHandles/>
        </dgm:presLayoutVars>
      </dgm:prSet>
      <dgm:spPr/>
      <dgm:t>
        <a:bodyPr/>
        <a:lstStyle/>
        <a:p>
          <a:endParaRPr lang="cs-CZ"/>
        </a:p>
      </dgm:t>
    </dgm:pt>
    <dgm:pt modelId="{26E947D4-4EA1-42CB-8C04-F821BCEEE284}" type="pres">
      <dgm:prSet presAssocID="{CC6FCD30-0591-4BAD-8D38-33DA9EE46502}" presName="root" presStyleCnt="0"/>
      <dgm:spPr/>
    </dgm:pt>
    <dgm:pt modelId="{F83692C4-E19B-4582-81C6-D986BEFCE060}" type="pres">
      <dgm:prSet presAssocID="{CC6FCD30-0591-4BAD-8D38-33DA9EE46502}" presName="rootComposite" presStyleCnt="0"/>
      <dgm:spPr/>
    </dgm:pt>
    <dgm:pt modelId="{A8F28533-1078-4234-B9BC-355BE3670D03}" type="pres">
      <dgm:prSet presAssocID="{CC6FCD30-0591-4BAD-8D38-33DA9EE46502}" presName="rootText" presStyleLbl="node1" presStyleIdx="0" presStyleCnt="4" custScaleX="119915" custScaleY="131920"/>
      <dgm:spPr/>
      <dgm:t>
        <a:bodyPr/>
        <a:lstStyle/>
        <a:p>
          <a:endParaRPr lang="cs-CZ"/>
        </a:p>
      </dgm:t>
    </dgm:pt>
    <dgm:pt modelId="{E806F1DF-3777-492E-8B64-8F16F571DDCA}" type="pres">
      <dgm:prSet presAssocID="{CC6FCD30-0591-4BAD-8D38-33DA9EE46502}" presName="rootConnector" presStyleLbl="node1" presStyleIdx="0" presStyleCnt="4"/>
      <dgm:spPr/>
      <dgm:t>
        <a:bodyPr/>
        <a:lstStyle/>
        <a:p>
          <a:endParaRPr lang="cs-CZ"/>
        </a:p>
      </dgm:t>
    </dgm:pt>
    <dgm:pt modelId="{C0317288-F133-4FF9-ABB4-93AE025AFC6B}" type="pres">
      <dgm:prSet presAssocID="{CC6FCD30-0591-4BAD-8D38-33DA9EE46502}" presName="childShape" presStyleCnt="0"/>
      <dgm:spPr/>
    </dgm:pt>
    <dgm:pt modelId="{F36B18A3-6589-4367-B72B-1B46FD1A5F86}" type="pres">
      <dgm:prSet presAssocID="{ACD8D449-692B-4C65-98E1-8B24DC10C643}" presName="Name13" presStyleLbl="parChTrans1D2" presStyleIdx="0" presStyleCnt="6"/>
      <dgm:spPr/>
      <dgm:t>
        <a:bodyPr/>
        <a:lstStyle/>
        <a:p>
          <a:endParaRPr lang="cs-CZ"/>
        </a:p>
      </dgm:t>
    </dgm:pt>
    <dgm:pt modelId="{93B96A33-8D32-4BDE-A9C7-4FB68BA9CC2A}" type="pres">
      <dgm:prSet presAssocID="{D52E2630-A3F6-49D8-BA39-BE1ACB5E3846}" presName="childText" presStyleLbl="bgAcc1" presStyleIdx="0" presStyleCnt="6">
        <dgm:presLayoutVars>
          <dgm:bulletEnabled val="1"/>
        </dgm:presLayoutVars>
      </dgm:prSet>
      <dgm:spPr/>
      <dgm:t>
        <a:bodyPr/>
        <a:lstStyle/>
        <a:p>
          <a:endParaRPr lang="cs-CZ"/>
        </a:p>
      </dgm:t>
    </dgm:pt>
    <dgm:pt modelId="{A8FCD011-B298-4A64-A04B-F7BED6704B72}" type="pres">
      <dgm:prSet presAssocID="{978F3596-54FF-4F23-8B7C-6937A0A9C5F6}" presName="Name13" presStyleLbl="parChTrans1D2" presStyleIdx="1" presStyleCnt="6"/>
      <dgm:spPr/>
      <dgm:t>
        <a:bodyPr/>
        <a:lstStyle/>
        <a:p>
          <a:endParaRPr lang="cs-CZ"/>
        </a:p>
      </dgm:t>
    </dgm:pt>
    <dgm:pt modelId="{EE94AAFE-586A-4902-B9D1-83220D64574D}" type="pres">
      <dgm:prSet presAssocID="{59CF1882-322B-470E-BAAE-51DAB837BB10}" presName="childText" presStyleLbl="bgAcc1" presStyleIdx="1" presStyleCnt="6">
        <dgm:presLayoutVars>
          <dgm:bulletEnabled val="1"/>
        </dgm:presLayoutVars>
      </dgm:prSet>
      <dgm:spPr/>
      <dgm:t>
        <a:bodyPr/>
        <a:lstStyle/>
        <a:p>
          <a:endParaRPr lang="cs-CZ"/>
        </a:p>
      </dgm:t>
    </dgm:pt>
    <dgm:pt modelId="{14E980EB-B256-490F-830D-7C8618A0AF2F}" type="pres">
      <dgm:prSet presAssocID="{017DBC26-E9E5-4715-BA69-B6C97EB8B030}" presName="Name13" presStyleLbl="parChTrans1D2" presStyleIdx="2" presStyleCnt="6"/>
      <dgm:spPr/>
      <dgm:t>
        <a:bodyPr/>
        <a:lstStyle/>
        <a:p>
          <a:endParaRPr lang="cs-CZ"/>
        </a:p>
      </dgm:t>
    </dgm:pt>
    <dgm:pt modelId="{C036820D-5B0D-443B-AAA7-FCF698F21C6F}" type="pres">
      <dgm:prSet presAssocID="{698CC57A-2B2E-4F8A-82A5-141949646B99}" presName="childText" presStyleLbl="bgAcc1" presStyleIdx="2" presStyleCnt="6">
        <dgm:presLayoutVars>
          <dgm:bulletEnabled val="1"/>
        </dgm:presLayoutVars>
      </dgm:prSet>
      <dgm:spPr/>
      <dgm:t>
        <a:bodyPr/>
        <a:lstStyle/>
        <a:p>
          <a:endParaRPr lang="cs-CZ"/>
        </a:p>
      </dgm:t>
    </dgm:pt>
    <dgm:pt modelId="{C51E2A81-E3F5-4FCD-B134-A3D56B39EB76}" type="pres">
      <dgm:prSet presAssocID="{DF6CCDB3-726F-4294-B36E-D4565EF84F14}" presName="root" presStyleCnt="0"/>
      <dgm:spPr/>
    </dgm:pt>
    <dgm:pt modelId="{40ED17C4-3261-41FF-A8B6-2CD561D9CB60}" type="pres">
      <dgm:prSet presAssocID="{DF6CCDB3-726F-4294-B36E-D4565EF84F14}" presName="rootComposite" presStyleCnt="0"/>
      <dgm:spPr/>
    </dgm:pt>
    <dgm:pt modelId="{DE9CFF92-3045-406A-A168-3CD381513AA2}" type="pres">
      <dgm:prSet presAssocID="{DF6CCDB3-726F-4294-B36E-D4565EF84F14}" presName="rootText" presStyleLbl="node1" presStyleIdx="1" presStyleCnt="4" custScaleX="119597" custScaleY="131778"/>
      <dgm:spPr/>
      <dgm:t>
        <a:bodyPr/>
        <a:lstStyle/>
        <a:p>
          <a:endParaRPr lang="cs-CZ"/>
        </a:p>
      </dgm:t>
    </dgm:pt>
    <dgm:pt modelId="{376C60E4-5422-4271-8AD0-6BE1560C2010}" type="pres">
      <dgm:prSet presAssocID="{DF6CCDB3-726F-4294-B36E-D4565EF84F14}" presName="rootConnector" presStyleLbl="node1" presStyleIdx="1" presStyleCnt="4"/>
      <dgm:spPr/>
      <dgm:t>
        <a:bodyPr/>
        <a:lstStyle/>
        <a:p>
          <a:endParaRPr lang="cs-CZ"/>
        </a:p>
      </dgm:t>
    </dgm:pt>
    <dgm:pt modelId="{6D2094D0-563A-41A7-9395-E944BFC3F513}" type="pres">
      <dgm:prSet presAssocID="{DF6CCDB3-726F-4294-B36E-D4565EF84F14}" presName="childShape" presStyleCnt="0"/>
      <dgm:spPr/>
    </dgm:pt>
    <dgm:pt modelId="{D7285C9E-281A-4F48-99A1-AE888E0D0F60}" type="pres">
      <dgm:prSet presAssocID="{824F6B26-636D-4D07-AD93-9EE11CCAA032}" presName="Name13" presStyleLbl="parChTrans1D2" presStyleIdx="3" presStyleCnt="6"/>
      <dgm:spPr/>
      <dgm:t>
        <a:bodyPr/>
        <a:lstStyle/>
        <a:p>
          <a:endParaRPr lang="cs-CZ"/>
        </a:p>
      </dgm:t>
    </dgm:pt>
    <dgm:pt modelId="{A1CF809D-0011-4401-BF0F-517DED2EE07A}" type="pres">
      <dgm:prSet presAssocID="{3C673F73-6758-4959-A00D-1E6379498D01}" presName="childText" presStyleLbl="bgAcc1" presStyleIdx="3" presStyleCnt="6">
        <dgm:presLayoutVars>
          <dgm:bulletEnabled val="1"/>
        </dgm:presLayoutVars>
      </dgm:prSet>
      <dgm:spPr/>
      <dgm:t>
        <a:bodyPr/>
        <a:lstStyle/>
        <a:p>
          <a:endParaRPr lang="cs-CZ"/>
        </a:p>
      </dgm:t>
    </dgm:pt>
    <dgm:pt modelId="{A20A4910-CBD9-47D1-963B-93396629A883}" type="pres">
      <dgm:prSet presAssocID="{1C901773-1109-4C1D-8586-E614B3C7F25F}" presName="Name13" presStyleLbl="parChTrans1D2" presStyleIdx="4" presStyleCnt="6"/>
      <dgm:spPr/>
      <dgm:t>
        <a:bodyPr/>
        <a:lstStyle/>
        <a:p>
          <a:endParaRPr lang="cs-CZ"/>
        </a:p>
      </dgm:t>
    </dgm:pt>
    <dgm:pt modelId="{9CABDC1D-AB76-43BF-A082-DEB5FC23C4FE}" type="pres">
      <dgm:prSet presAssocID="{35D5EB25-9AAB-4F75-84A1-97E35BBD192B}" presName="childText" presStyleLbl="bgAcc1" presStyleIdx="4" presStyleCnt="6">
        <dgm:presLayoutVars>
          <dgm:bulletEnabled val="1"/>
        </dgm:presLayoutVars>
      </dgm:prSet>
      <dgm:spPr/>
      <dgm:t>
        <a:bodyPr/>
        <a:lstStyle/>
        <a:p>
          <a:endParaRPr lang="cs-CZ"/>
        </a:p>
      </dgm:t>
    </dgm:pt>
    <dgm:pt modelId="{E1C1CF2E-1288-4915-A00B-50DEDFE1EEDA}" type="pres">
      <dgm:prSet presAssocID="{E8FFD43D-5BD4-497F-B30A-B3185030D26B}" presName="Name13" presStyleLbl="parChTrans1D2" presStyleIdx="5" presStyleCnt="6"/>
      <dgm:spPr/>
      <dgm:t>
        <a:bodyPr/>
        <a:lstStyle/>
        <a:p>
          <a:endParaRPr lang="cs-CZ"/>
        </a:p>
      </dgm:t>
    </dgm:pt>
    <dgm:pt modelId="{C150279B-27A4-49F9-A52A-7B79CE243564}" type="pres">
      <dgm:prSet presAssocID="{83DE8977-7015-43C4-9377-3ADC5E16723E}" presName="childText" presStyleLbl="bgAcc1" presStyleIdx="5" presStyleCnt="6">
        <dgm:presLayoutVars>
          <dgm:bulletEnabled val="1"/>
        </dgm:presLayoutVars>
      </dgm:prSet>
      <dgm:spPr/>
      <dgm:t>
        <a:bodyPr/>
        <a:lstStyle/>
        <a:p>
          <a:endParaRPr lang="cs-CZ"/>
        </a:p>
      </dgm:t>
    </dgm:pt>
    <dgm:pt modelId="{439A32D7-4D83-45AC-9A97-B4522D4DB9AF}" type="pres">
      <dgm:prSet presAssocID="{DC82C6B8-A685-4A05-8E05-14A4DE3158AA}" presName="root" presStyleCnt="0"/>
      <dgm:spPr/>
    </dgm:pt>
    <dgm:pt modelId="{A7F81480-3116-4F5D-ADC4-1F291662306E}" type="pres">
      <dgm:prSet presAssocID="{DC82C6B8-A685-4A05-8E05-14A4DE3158AA}" presName="rootComposite" presStyleCnt="0"/>
      <dgm:spPr/>
    </dgm:pt>
    <dgm:pt modelId="{CEE259A3-3466-4E6A-AEA3-C8A8E62BD6D7}" type="pres">
      <dgm:prSet presAssocID="{DC82C6B8-A685-4A05-8E05-14A4DE3158AA}" presName="rootText" presStyleLbl="node1" presStyleIdx="2" presStyleCnt="4" custLinFactY="55907" custLinFactNeighborX="-29170" custLinFactNeighborY="100000"/>
      <dgm:spPr/>
      <dgm:t>
        <a:bodyPr/>
        <a:lstStyle/>
        <a:p>
          <a:endParaRPr lang="cs-CZ"/>
        </a:p>
      </dgm:t>
    </dgm:pt>
    <dgm:pt modelId="{E6EB2676-A57D-4101-BA15-24BDA31C29DA}" type="pres">
      <dgm:prSet presAssocID="{DC82C6B8-A685-4A05-8E05-14A4DE3158AA}" presName="rootConnector" presStyleLbl="node1" presStyleIdx="2" presStyleCnt="4"/>
      <dgm:spPr/>
      <dgm:t>
        <a:bodyPr/>
        <a:lstStyle/>
        <a:p>
          <a:endParaRPr lang="cs-CZ"/>
        </a:p>
      </dgm:t>
    </dgm:pt>
    <dgm:pt modelId="{FDB39854-468E-4D34-9F19-8DF2D2C70B50}" type="pres">
      <dgm:prSet presAssocID="{DC82C6B8-A685-4A05-8E05-14A4DE3158AA}" presName="childShape" presStyleCnt="0"/>
      <dgm:spPr/>
    </dgm:pt>
    <dgm:pt modelId="{8E6B1F4B-38A5-41D2-873A-A212F96A3561}" type="pres">
      <dgm:prSet presAssocID="{F34E1ED7-5876-4021-B290-C04703BCC8C8}" presName="root" presStyleCnt="0"/>
      <dgm:spPr/>
    </dgm:pt>
    <dgm:pt modelId="{E0FBA225-474D-4286-A544-CFB52AABA8A1}" type="pres">
      <dgm:prSet presAssocID="{F34E1ED7-5876-4021-B290-C04703BCC8C8}" presName="rootComposite" presStyleCnt="0"/>
      <dgm:spPr/>
    </dgm:pt>
    <dgm:pt modelId="{9B920B44-8585-41E4-AF40-7CDF511D7AF0}" type="pres">
      <dgm:prSet presAssocID="{F34E1ED7-5876-4021-B290-C04703BCC8C8}" presName="rootText" presStyleLbl="node1" presStyleIdx="3" presStyleCnt="4" custLinFactY="56912" custLinFactNeighborX="-49800" custLinFactNeighborY="100000"/>
      <dgm:spPr/>
      <dgm:t>
        <a:bodyPr/>
        <a:lstStyle/>
        <a:p>
          <a:endParaRPr lang="cs-CZ"/>
        </a:p>
      </dgm:t>
    </dgm:pt>
    <dgm:pt modelId="{0EE1F9A4-6E69-4D2E-8A4F-AEB5C353F9B4}" type="pres">
      <dgm:prSet presAssocID="{F34E1ED7-5876-4021-B290-C04703BCC8C8}" presName="rootConnector" presStyleLbl="node1" presStyleIdx="3" presStyleCnt="4"/>
      <dgm:spPr/>
      <dgm:t>
        <a:bodyPr/>
        <a:lstStyle/>
        <a:p>
          <a:endParaRPr lang="cs-CZ"/>
        </a:p>
      </dgm:t>
    </dgm:pt>
    <dgm:pt modelId="{18F3365D-79B5-4BC8-9616-2DDDA7BCBED9}" type="pres">
      <dgm:prSet presAssocID="{F34E1ED7-5876-4021-B290-C04703BCC8C8}" presName="childShape" presStyleCnt="0"/>
      <dgm:spPr/>
    </dgm:pt>
  </dgm:ptLst>
  <dgm:cxnLst>
    <dgm:cxn modelId="{59005BE3-4835-472F-BBC9-350865BEA4BB}" type="presOf" srcId="{83DE8977-7015-43C4-9377-3ADC5E16723E}" destId="{C150279B-27A4-49F9-A52A-7B79CE243564}" srcOrd="0" destOrd="0" presId="urn:microsoft.com/office/officeart/2005/8/layout/hierarchy3"/>
    <dgm:cxn modelId="{F9B25F27-A79A-40C1-A70A-EDFC7C3E7674}" type="presOf" srcId="{F34E1ED7-5876-4021-B290-C04703BCC8C8}" destId="{9B920B44-8585-41E4-AF40-7CDF511D7AF0}" srcOrd="0" destOrd="0" presId="urn:microsoft.com/office/officeart/2005/8/layout/hierarchy3"/>
    <dgm:cxn modelId="{35CD7E7F-E855-46CA-BFA3-FCB53F07F475}" type="presOf" srcId="{D3071A8A-CCAE-4BE9-AD69-68A2E37B231A}" destId="{73EE6AFB-0320-4D54-9152-FB61437C5F7B}" srcOrd="0" destOrd="0" presId="urn:microsoft.com/office/officeart/2005/8/layout/hierarchy3"/>
    <dgm:cxn modelId="{1490CA15-CFF5-43BA-8815-5F91AE68B844}" type="presOf" srcId="{978F3596-54FF-4F23-8B7C-6937A0A9C5F6}" destId="{A8FCD011-B298-4A64-A04B-F7BED6704B72}" srcOrd="0" destOrd="0" presId="urn:microsoft.com/office/officeart/2005/8/layout/hierarchy3"/>
    <dgm:cxn modelId="{604374FE-A21A-48D2-A1EA-95337B09BA1E}" type="presOf" srcId="{D52E2630-A3F6-49D8-BA39-BE1ACB5E3846}" destId="{93B96A33-8D32-4BDE-A9C7-4FB68BA9CC2A}" srcOrd="0" destOrd="0" presId="urn:microsoft.com/office/officeart/2005/8/layout/hierarchy3"/>
    <dgm:cxn modelId="{41754485-5023-4A96-B304-93C8105B8A51}" srcId="{DF6CCDB3-726F-4294-B36E-D4565EF84F14}" destId="{83DE8977-7015-43C4-9377-3ADC5E16723E}" srcOrd="2" destOrd="0" parTransId="{E8FFD43D-5BD4-497F-B30A-B3185030D26B}" sibTransId="{A025B123-63A1-438F-A6D8-B92478E16C0B}"/>
    <dgm:cxn modelId="{7BA4EE28-36A4-4AFD-BC7D-D7486CADF796}" type="presOf" srcId="{698CC57A-2B2E-4F8A-82A5-141949646B99}" destId="{C036820D-5B0D-443B-AAA7-FCF698F21C6F}" srcOrd="0" destOrd="0" presId="urn:microsoft.com/office/officeart/2005/8/layout/hierarchy3"/>
    <dgm:cxn modelId="{0859C144-5587-42BD-B020-9D47C58818B7}" srcId="{D3071A8A-CCAE-4BE9-AD69-68A2E37B231A}" destId="{DC82C6B8-A685-4A05-8E05-14A4DE3158AA}" srcOrd="2" destOrd="0" parTransId="{4672D346-3813-49A4-B162-B0E7AA55A8CF}" sibTransId="{12FA797E-0006-4810-B51D-79E0D0253675}"/>
    <dgm:cxn modelId="{9C1B670E-CA8F-425D-A20B-454BABF72606}" type="presOf" srcId="{ACD8D449-692B-4C65-98E1-8B24DC10C643}" destId="{F36B18A3-6589-4367-B72B-1B46FD1A5F86}" srcOrd="0" destOrd="0" presId="urn:microsoft.com/office/officeart/2005/8/layout/hierarchy3"/>
    <dgm:cxn modelId="{F22CA530-B888-4C92-B46E-7B4250D795CF}" type="presOf" srcId="{35D5EB25-9AAB-4F75-84A1-97E35BBD192B}" destId="{9CABDC1D-AB76-43BF-A082-DEB5FC23C4FE}" srcOrd="0" destOrd="0" presId="urn:microsoft.com/office/officeart/2005/8/layout/hierarchy3"/>
    <dgm:cxn modelId="{7E16C35B-2F11-4777-A5C6-34C074168127}" type="presOf" srcId="{CC6FCD30-0591-4BAD-8D38-33DA9EE46502}" destId="{A8F28533-1078-4234-B9BC-355BE3670D03}" srcOrd="0" destOrd="0" presId="urn:microsoft.com/office/officeart/2005/8/layout/hierarchy3"/>
    <dgm:cxn modelId="{F81B27CF-4253-42B0-90FB-481BE10D74EC}" type="presOf" srcId="{E8FFD43D-5BD4-497F-B30A-B3185030D26B}" destId="{E1C1CF2E-1288-4915-A00B-50DEDFE1EEDA}" srcOrd="0" destOrd="0" presId="urn:microsoft.com/office/officeart/2005/8/layout/hierarchy3"/>
    <dgm:cxn modelId="{75A3E3F1-125E-4539-B677-2511025622E4}" type="presOf" srcId="{824F6B26-636D-4D07-AD93-9EE11CCAA032}" destId="{D7285C9E-281A-4F48-99A1-AE888E0D0F60}" srcOrd="0" destOrd="0" presId="urn:microsoft.com/office/officeart/2005/8/layout/hierarchy3"/>
    <dgm:cxn modelId="{C5EE03B8-A7FA-4272-8810-B9F83BA43A73}" type="presOf" srcId="{59CF1882-322B-470E-BAAE-51DAB837BB10}" destId="{EE94AAFE-586A-4902-B9D1-83220D64574D}" srcOrd="0" destOrd="0" presId="urn:microsoft.com/office/officeart/2005/8/layout/hierarchy3"/>
    <dgm:cxn modelId="{64289D8B-245A-49BD-B437-A941E29965E3}" type="presOf" srcId="{DC82C6B8-A685-4A05-8E05-14A4DE3158AA}" destId="{CEE259A3-3466-4E6A-AEA3-C8A8E62BD6D7}" srcOrd="0" destOrd="0" presId="urn:microsoft.com/office/officeart/2005/8/layout/hierarchy3"/>
    <dgm:cxn modelId="{2A670A79-8212-46FF-83F2-292597C56EF9}" srcId="{CC6FCD30-0591-4BAD-8D38-33DA9EE46502}" destId="{59CF1882-322B-470E-BAAE-51DAB837BB10}" srcOrd="1" destOrd="0" parTransId="{978F3596-54FF-4F23-8B7C-6937A0A9C5F6}" sibTransId="{40D8B60B-8D29-4AB8-A46B-94172B94FDC9}"/>
    <dgm:cxn modelId="{85FDD977-8C9B-43E8-8D45-44BA26D92895}" type="presOf" srcId="{1C901773-1109-4C1D-8586-E614B3C7F25F}" destId="{A20A4910-CBD9-47D1-963B-93396629A883}" srcOrd="0" destOrd="0" presId="urn:microsoft.com/office/officeart/2005/8/layout/hierarchy3"/>
    <dgm:cxn modelId="{B4E09A78-8CF5-4F58-8F90-3BF7B19DF1F0}" type="presOf" srcId="{3C673F73-6758-4959-A00D-1E6379498D01}" destId="{A1CF809D-0011-4401-BF0F-517DED2EE07A}" srcOrd="0" destOrd="0" presId="urn:microsoft.com/office/officeart/2005/8/layout/hierarchy3"/>
    <dgm:cxn modelId="{52BE5547-7790-482E-A171-4D1AD1E180B2}" srcId="{D3071A8A-CCAE-4BE9-AD69-68A2E37B231A}" destId="{DF6CCDB3-726F-4294-B36E-D4565EF84F14}" srcOrd="1" destOrd="0" parTransId="{4ACC67DD-5F29-4C59-A908-352712E81B35}" sibTransId="{F67601FA-B50A-48FA-AB70-253E8210D287}"/>
    <dgm:cxn modelId="{6E08CAD2-4B4F-4431-B65A-528D58F12A34}" type="presOf" srcId="{F34E1ED7-5876-4021-B290-C04703BCC8C8}" destId="{0EE1F9A4-6E69-4D2E-8A4F-AEB5C353F9B4}" srcOrd="1" destOrd="0" presId="urn:microsoft.com/office/officeart/2005/8/layout/hierarchy3"/>
    <dgm:cxn modelId="{5BB4E9F5-D7E3-42C3-8278-7FE77613E3CD}" srcId="{CC6FCD30-0591-4BAD-8D38-33DA9EE46502}" destId="{698CC57A-2B2E-4F8A-82A5-141949646B99}" srcOrd="2" destOrd="0" parTransId="{017DBC26-E9E5-4715-BA69-B6C97EB8B030}" sibTransId="{6DA3E272-4FCF-4D5E-A018-96DF999DA24C}"/>
    <dgm:cxn modelId="{402150A9-9341-4964-9FB4-F6255791731F}" type="presOf" srcId="{CC6FCD30-0591-4BAD-8D38-33DA9EE46502}" destId="{E806F1DF-3777-492E-8B64-8F16F571DDCA}" srcOrd="1" destOrd="0" presId="urn:microsoft.com/office/officeart/2005/8/layout/hierarchy3"/>
    <dgm:cxn modelId="{5C3E2A61-44D5-48EF-A29C-E71C0C4DD2EF}" type="presOf" srcId="{DC82C6B8-A685-4A05-8E05-14A4DE3158AA}" destId="{E6EB2676-A57D-4101-BA15-24BDA31C29DA}" srcOrd="1" destOrd="0" presId="urn:microsoft.com/office/officeart/2005/8/layout/hierarchy3"/>
    <dgm:cxn modelId="{837C5279-20FE-4349-9BD9-94B31D3BE141}" type="presOf" srcId="{DF6CCDB3-726F-4294-B36E-D4565EF84F14}" destId="{DE9CFF92-3045-406A-A168-3CD381513AA2}" srcOrd="0" destOrd="0" presId="urn:microsoft.com/office/officeart/2005/8/layout/hierarchy3"/>
    <dgm:cxn modelId="{D5E295D2-93C5-43E5-A49A-E7901BE6E86E}" srcId="{DF6CCDB3-726F-4294-B36E-D4565EF84F14}" destId="{3C673F73-6758-4959-A00D-1E6379498D01}" srcOrd="0" destOrd="0" parTransId="{824F6B26-636D-4D07-AD93-9EE11CCAA032}" sibTransId="{555242A0-2719-4EB1-80F9-DE04BEEA4274}"/>
    <dgm:cxn modelId="{2754B152-7E82-4261-B896-CC24AB11CB15}" srcId="{CC6FCD30-0591-4BAD-8D38-33DA9EE46502}" destId="{D52E2630-A3F6-49D8-BA39-BE1ACB5E3846}" srcOrd="0" destOrd="0" parTransId="{ACD8D449-692B-4C65-98E1-8B24DC10C643}" sibTransId="{0D5F53C7-7728-4BE5-B73D-0123DA889C4B}"/>
    <dgm:cxn modelId="{1F2EA52A-3C5D-4101-B863-D24B3B301E5C}" type="presOf" srcId="{017DBC26-E9E5-4715-BA69-B6C97EB8B030}" destId="{14E980EB-B256-490F-830D-7C8618A0AF2F}" srcOrd="0" destOrd="0" presId="urn:microsoft.com/office/officeart/2005/8/layout/hierarchy3"/>
    <dgm:cxn modelId="{0D425425-42A1-4D23-88AA-600068DDA7F3}" type="presOf" srcId="{DF6CCDB3-726F-4294-B36E-D4565EF84F14}" destId="{376C60E4-5422-4271-8AD0-6BE1560C2010}" srcOrd="1" destOrd="0" presId="urn:microsoft.com/office/officeart/2005/8/layout/hierarchy3"/>
    <dgm:cxn modelId="{77466E48-A30D-49E4-B44C-4644683E8775}" srcId="{DF6CCDB3-726F-4294-B36E-D4565EF84F14}" destId="{35D5EB25-9AAB-4F75-84A1-97E35BBD192B}" srcOrd="1" destOrd="0" parTransId="{1C901773-1109-4C1D-8586-E614B3C7F25F}" sibTransId="{D00EEBA7-8A11-4B18-8DD0-4EEAE04B29A9}"/>
    <dgm:cxn modelId="{A7DE4822-624D-4D1E-A09B-042CF0605A3E}" srcId="{D3071A8A-CCAE-4BE9-AD69-68A2E37B231A}" destId="{F34E1ED7-5876-4021-B290-C04703BCC8C8}" srcOrd="3" destOrd="0" parTransId="{DACCAC5A-9810-4A0B-9235-12D210862192}" sibTransId="{47D8BD35-D96B-4B5D-8DF8-7B455A5FDBDF}"/>
    <dgm:cxn modelId="{013A24CA-0A77-4C4F-A868-9F1FAC5422D6}" srcId="{D3071A8A-CCAE-4BE9-AD69-68A2E37B231A}" destId="{CC6FCD30-0591-4BAD-8D38-33DA9EE46502}" srcOrd="0" destOrd="0" parTransId="{D36DA9D5-8923-44A0-AC21-E50598F67C88}" sibTransId="{7199313A-B743-4B91-AF23-1DBEAA601C7B}"/>
    <dgm:cxn modelId="{002D5DAC-C797-4568-B9ED-7AF4A2E42C4E}" type="presParOf" srcId="{73EE6AFB-0320-4D54-9152-FB61437C5F7B}" destId="{26E947D4-4EA1-42CB-8C04-F821BCEEE284}" srcOrd="0" destOrd="0" presId="urn:microsoft.com/office/officeart/2005/8/layout/hierarchy3"/>
    <dgm:cxn modelId="{1A817D4F-60CD-4C76-A9F7-9E7EED50525A}" type="presParOf" srcId="{26E947D4-4EA1-42CB-8C04-F821BCEEE284}" destId="{F83692C4-E19B-4582-81C6-D986BEFCE060}" srcOrd="0" destOrd="0" presId="urn:microsoft.com/office/officeart/2005/8/layout/hierarchy3"/>
    <dgm:cxn modelId="{7C3E694D-7B04-4301-9B3A-2AEE9B2B556B}" type="presParOf" srcId="{F83692C4-E19B-4582-81C6-D986BEFCE060}" destId="{A8F28533-1078-4234-B9BC-355BE3670D03}" srcOrd="0" destOrd="0" presId="urn:microsoft.com/office/officeart/2005/8/layout/hierarchy3"/>
    <dgm:cxn modelId="{7D4A63B2-B6D4-497D-945F-518A21A471FA}" type="presParOf" srcId="{F83692C4-E19B-4582-81C6-D986BEFCE060}" destId="{E806F1DF-3777-492E-8B64-8F16F571DDCA}" srcOrd="1" destOrd="0" presId="urn:microsoft.com/office/officeart/2005/8/layout/hierarchy3"/>
    <dgm:cxn modelId="{AB73DE0D-DBE7-49CF-9D1D-D4A67B56A1A8}" type="presParOf" srcId="{26E947D4-4EA1-42CB-8C04-F821BCEEE284}" destId="{C0317288-F133-4FF9-ABB4-93AE025AFC6B}" srcOrd="1" destOrd="0" presId="urn:microsoft.com/office/officeart/2005/8/layout/hierarchy3"/>
    <dgm:cxn modelId="{A54F734D-CD2A-494B-88FA-60F77A345D5E}" type="presParOf" srcId="{C0317288-F133-4FF9-ABB4-93AE025AFC6B}" destId="{F36B18A3-6589-4367-B72B-1B46FD1A5F86}" srcOrd="0" destOrd="0" presId="urn:microsoft.com/office/officeart/2005/8/layout/hierarchy3"/>
    <dgm:cxn modelId="{A8072904-9A6A-411D-8E18-7BE240E715FF}" type="presParOf" srcId="{C0317288-F133-4FF9-ABB4-93AE025AFC6B}" destId="{93B96A33-8D32-4BDE-A9C7-4FB68BA9CC2A}" srcOrd="1" destOrd="0" presId="urn:microsoft.com/office/officeart/2005/8/layout/hierarchy3"/>
    <dgm:cxn modelId="{BC27C91E-1E8F-43E0-8BE6-CB4C65E618E3}" type="presParOf" srcId="{C0317288-F133-4FF9-ABB4-93AE025AFC6B}" destId="{A8FCD011-B298-4A64-A04B-F7BED6704B72}" srcOrd="2" destOrd="0" presId="urn:microsoft.com/office/officeart/2005/8/layout/hierarchy3"/>
    <dgm:cxn modelId="{EA832DC2-4681-4C15-82CD-0A9B0DC4EA75}" type="presParOf" srcId="{C0317288-F133-4FF9-ABB4-93AE025AFC6B}" destId="{EE94AAFE-586A-4902-B9D1-83220D64574D}" srcOrd="3" destOrd="0" presId="urn:microsoft.com/office/officeart/2005/8/layout/hierarchy3"/>
    <dgm:cxn modelId="{3C66331B-0C83-464E-B832-16D017CB7262}" type="presParOf" srcId="{C0317288-F133-4FF9-ABB4-93AE025AFC6B}" destId="{14E980EB-B256-490F-830D-7C8618A0AF2F}" srcOrd="4" destOrd="0" presId="urn:microsoft.com/office/officeart/2005/8/layout/hierarchy3"/>
    <dgm:cxn modelId="{6D0368CC-4940-45E0-A86F-52F4F51BD815}" type="presParOf" srcId="{C0317288-F133-4FF9-ABB4-93AE025AFC6B}" destId="{C036820D-5B0D-443B-AAA7-FCF698F21C6F}" srcOrd="5" destOrd="0" presId="urn:microsoft.com/office/officeart/2005/8/layout/hierarchy3"/>
    <dgm:cxn modelId="{24C0CD92-72F4-4AA0-ABF3-A73FD4E5D97F}" type="presParOf" srcId="{73EE6AFB-0320-4D54-9152-FB61437C5F7B}" destId="{C51E2A81-E3F5-4FCD-B134-A3D56B39EB76}" srcOrd="1" destOrd="0" presId="urn:microsoft.com/office/officeart/2005/8/layout/hierarchy3"/>
    <dgm:cxn modelId="{92D6E610-2674-4472-857E-7F5FEA69BF12}" type="presParOf" srcId="{C51E2A81-E3F5-4FCD-B134-A3D56B39EB76}" destId="{40ED17C4-3261-41FF-A8B6-2CD561D9CB60}" srcOrd="0" destOrd="0" presId="urn:microsoft.com/office/officeart/2005/8/layout/hierarchy3"/>
    <dgm:cxn modelId="{0CF1223F-4BA5-4F01-89A4-16E099469E34}" type="presParOf" srcId="{40ED17C4-3261-41FF-A8B6-2CD561D9CB60}" destId="{DE9CFF92-3045-406A-A168-3CD381513AA2}" srcOrd="0" destOrd="0" presId="urn:microsoft.com/office/officeart/2005/8/layout/hierarchy3"/>
    <dgm:cxn modelId="{7FD9C45A-4550-4278-AAD7-86F0A09E7A76}" type="presParOf" srcId="{40ED17C4-3261-41FF-A8B6-2CD561D9CB60}" destId="{376C60E4-5422-4271-8AD0-6BE1560C2010}" srcOrd="1" destOrd="0" presId="urn:microsoft.com/office/officeart/2005/8/layout/hierarchy3"/>
    <dgm:cxn modelId="{D8CEADAF-CBD8-41A5-822A-473929A9C165}" type="presParOf" srcId="{C51E2A81-E3F5-4FCD-B134-A3D56B39EB76}" destId="{6D2094D0-563A-41A7-9395-E944BFC3F513}" srcOrd="1" destOrd="0" presId="urn:microsoft.com/office/officeart/2005/8/layout/hierarchy3"/>
    <dgm:cxn modelId="{013489F2-E2D5-4011-8F02-98D16F8ECDDA}" type="presParOf" srcId="{6D2094D0-563A-41A7-9395-E944BFC3F513}" destId="{D7285C9E-281A-4F48-99A1-AE888E0D0F60}" srcOrd="0" destOrd="0" presId="urn:microsoft.com/office/officeart/2005/8/layout/hierarchy3"/>
    <dgm:cxn modelId="{9F530B85-8EEA-4FCD-A36D-77888BEBF2FD}" type="presParOf" srcId="{6D2094D0-563A-41A7-9395-E944BFC3F513}" destId="{A1CF809D-0011-4401-BF0F-517DED2EE07A}" srcOrd="1" destOrd="0" presId="urn:microsoft.com/office/officeart/2005/8/layout/hierarchy3"/>
    <dgm:cxn modelId="{069B78D7-7568-4264-BB41-FA945684B279}" type="presParOf" srcId="{6D2094D0-563A-41A7-9395-E944BFC3F513}" destId="{A20A4910-CBD9-47D1-963B-93396629A883}" srcOrd="2" destOrd="0" presId="urn:microsoft.com/office/officeart/2005/8/layout/hierarchy3"/>
    <dgm:cxn modelId="{AFEBFA69-34EB-4B18-B3C5-49DE939FFE35}" type="presParOf" srcId="{6D2094D0-563A-41A7-9395-E944BFC3F513}" destId="{9CABDC1D-AB76-43BF-A082-DEB5FC23C4FE}" srcOrd="3" destOrd="0" presId="urn:microsoft.com/office/officeart/2005/8/layout/hierarchy3"/>
    <dgm:cxn modelId="{3143E8D9-0861-46F0-B192-BBFE593839D8}" type="presParOf" srcId="{6D2094D0-563A-41A7-9395-E944BFC3F513}" destId="{E1C1CF2E-1288-4915-A00B-50DEDFE1EEDA}" srcOrd="4" destOrd="0" presId="urn:microsoft.com/office/officeart/2005/8/layout/hierarchy3"/>
    <dgm:cxn modelId="{A5323197-45CE-4443-965D-8D2DADD5668B}" type="presParOf" srcId="{6D2094D0-563A-41A7-9395-E944BFC3F513}" destId="{C150279B-27A4-49F9-A52A-7B79CE243564}" srcOrd="5" destOrd="0" presId="urn:microsoft.com/office/officeart/2005/8/layout/hierarchy3"/>
    <dgm:cxn modelId="{C34E6ED4-310E-4CB8-80DF-259101372E43}" type="presParOf" srcId="{73EE6AFB-0320-4D54-9152-FB61437C5F7B}" destId="{439A32D7-4D83-45AC-9A97-B4522D4DB9AF}" srcOrd="2" destOrd="0" presId="urn:microsoft.com/office/officeart/2005/8/layout/hierarchy3"/>
    <dgm:cxn modelId="{295093A4-DF5B-4392-A497-D1D8DF86E516}" type="presParOf" srcId="{439A32D7-4D83-45AC-9A97-B4522D4DB9AF}" destId="{A7F81480-3116-4F5D-ADC4-1F291662306E}" srcOrd="0" destOrd="0" presId="urn:microsoft.com/office/officeart/2005/8/layout/hierarchy3"/>
    <dgm:cxn modelId="{FA70122C-E431-44F8-BA4C-DA148D75130F}" type="presParOf" srcId="{A7F81480-3116-4F5D-ADC4-1F291662306E}" destId="{CEE259A3-3466-4E6A-AEA3-C8A8E62BD6D7}" srcOrd="0" destOrd="0" presId="urn:microsoft.com/office/officeart/2005/8/layout/hierarchy3"/>
    <dgm:cxn modelId="{844E700A-773E-4F5B-ABE4-1BBEE0836503}" type="presParOf" srcId="{A7F81480-3116-4F5D-ADC4-1F291662306E}" destId="{E6EB2676-A57D-4101-BA15-24BDA31C29DA}" srcOrd="1" destOrd="0" presId="urn:microsoft.com/office/officeart/2005/8/layout/hierarchy3"/>
    <dgm:cxn modelId="{2508ED6B-A6A0-40D4-803C-998296A65309}" type="presParOf" srcId="{439A32D7-4D83-45AC-9A97-B4522D4DB9AF}" destId="{FDB39854-468E-4D34-9F19-8DF2D2C70B50}" srcOrd="1" destOrd="0" presId="urn:microsoft.com/office/officeart/2005/8/layout/hierarchy3"/>
    <dgm:cxn modelId="{99813873-69B3-4B26-8E3F-DD8F20563F49}" type="presParOf" srcId="{73EE6AFB-0320-4D54-9152-FB61437C5F7B}" destId="{8E6B1F4B-38A5-41D2-873A-A212F96A3561}" srcOrd="3" destOrd="0" presId="urn:microsoft.com/office/officeart/2005/8/layout/hierarchy3"/>
    <dgm:cxn modelId="{F304C061-1B02-467C-802C-55E1839117EB}" type="presParOf" srcId="{8E6B1F4B-38A5-41D2-873A-A212F96A3561}" destId="{E0FBA225-474D-4286-A544-CFB52AABA8A1}" srcOrd="0" destOrd="0" presId="urn:microsoft.com/office/officeart/2005/8/layout/hierarchy3"/>
    <dgm:cxn modelId="{CECACE8E-0CD5-49CD-9B4C-2FC730A7601A}" type="presParOf" srcId="{E0FBA225-474D-4286-A544-CFB52AABA8A1}" destId="{9B920B44-8585-41E4-AF40-7CDF511D7AF0}" srcOrd="0" destOrd="0" presId="urn:microsoft.com/office/officeart/2005/8/layout/hierarchy3"/>
    <dgm:cxn modelId="{7708D082-C1C3-4C5C-9B61-1F7879F6108A}" type="presParOf" srcId="{E0FBA225-474D-4286-A544-CFB52AABA8A1}" destId="{0EE1F9A4-6E69-4D2E-8A4F-AEB5C353F9B4}" srcOrd="1" destOrd="0" presId="urn:microsoft.com/office/officeart/2005/8/layout/hierarchy3"/>
    <dgm:cxn modelId="{C3DA6F0F-7EEA-4987-B7C3-2BBE4A186078}" type="presParOf" srcId="{8E6B1F4B-38A5-41D2-873A-A212F96A3561}" destId="{18F3365D-79B5-4BC8-9616-2DDDA7BCBED9}"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F37749-F0F3-4DFD-8997-DD33903F97D5}"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cs-CZ"/>
        </a:p>
      </dgm:t>
    </dgm:pt>
    <dgm:pt modelId="{53F7056C-D978-42FF-B3F1-F54FF1F58419}">
      <dgm:prSet phldrT="[Text]"/>
      <dgm:spPr/>
      <dgm:t>
        <a:bodyPr/>
        <a:lstStyle/>
        <a:p>
          <a:r>
            <a:rPr lang="en-US" b="1" dirty="0"/>
            <a:t>the handling and care </a:t>
          </a:r>
          <a:endParaRPr lang="cs-CZ" b="1" dirty="0"/>
        </a:p>
        <a:p>
          <a:r>
            <a:rPr lang="en-US" dirty="0"/>
            <a:t>of animals before they are restrained</a:t>
          </a:r>
          <a:endParaRPr lang="cs-CZ" dirty="0"/>
        </a:p>
      </dgm:t>
    </dgm:pt>
    <dgm:pt modelId="{8A0AF96D-C422-455F-BACC-6D3DA9E705D0}" type="parTrans" cxnId="{288024CE-9F5D-469B-8D29-6B193CA95335}">
      <dgm:prSet/>
      <dgm:spPr/>
      <dgm:t>
        <a:bodyPr/>
        <a:lstStyle/>
        <a:p>
          <a:endParaRPr lang="cs-CZ"/>
        </a:p>
      </dgm:t>
    </dgm:pt>
    <dgm:pt modelId="{FDB90F06-3EA5-4D01-AA42-AE64FC37A82E}" type="sibTrans" cxnId="{288024CE-9F5D-469B-8D29-6B193CA95335}">
      <dgm:prSet/>
      <dgm:spPr/>
      <dgm:t>
        <a:bodyPr/>
        <a:lstStyle/>
        <a:p>
          <a:endParaRPr lang="cs-CZ"/>
        </a:p>
      </dgm:t>
    </dgm:pt>
    <dgm:pt modelId="{6AB2388B-7D6F-45E3-B672-25D8BE82C450}">
      <dgm:prSet phldrT="[Text]"/>
      <dgm:spPr/>
      <dgm:t>
        <a:bodyPr/>
        <a:lstStyle/>
        <a:p>
          <a:r>
            <a:rPr lang="en-US" b="1" dirty="0"/>
            <a:t>the restraint of animals</a:t>
          </a:r>
          <a:r>
            <a:rPr lang="en-US" dirty="0"/>
            <a:t> </a:t>
          </a:r>
          <a:endParaRPr lang="cs-CZ" dirty="0"/>
        </a:p>
        <a:p>
          <a:r>
            <a:rPr lang="en-US" dirty="0"/>
            <a:t>for the purpose of stunning or killing;</a:t>
          </a:r>
          <a:endParaRPr lang="cs-CZ" dirty="0"/>
        </a:p>
      </dgm:t>
    </dgm:pt>
    <dgm:pt modelId="{FA2DC098-474E-42B7-BD0B-19504FF10FC1}" type="parTrans" cxnId="{CD94259B-40A3-4959-A3B7-04BF606E1450}">
      <dgm:prSet/>
      <dgm:spPr/>
      <dgm:t>
        <a:bodyPr/>
        <a:lstStyle/>
        <a:p>
          <a:endParaRPr lang="cs-CZ"/>
        </a:p>
      </dgm:t>
    </dgm:pt>
    <dgm:pt modelId="{3A3CDCE8-1A03-47C8-9A40-AE554071E0C4}" type="sibTrans" cxnId="{CD94259B-40A3-4959-A3B7-04BF606E1450}">
      <dgm:prSet/>
      <dgm:spPr/>
      <dgm:t>
        <a:bodyPr/>
        <a:lstStyle/>
        <a:p>
          <a:endParaRPr lang="cs-CZ"/>
        </a:p>
      </dgm:t>
    </dgm:pt>
    <dgm:pt modelId="{B17ACBAC-8202-4D29-BFE5-6E39B039CE3E}">
      <dgm:prSet phldrT="[Text]"/>
      <dgm:spPr/>
      <dgm:t>
        <a:bodyPr/>
        <a:lstStyle/>
        <a:p>
          <a:r>
            <a:rPr lang="en-US" b="1" dirty="0">
              <a:solidFill>
                <a:schemeClr val="bg1"/>
              </a:solidFill>
            </a:rPr>
            <a:t>the stunning </a:t>
          </a:r>
          <a:endParaRPr lang="cs-CZ" b="1" dirty="0">
            <a:solidFill>
              <a:schemeClr val="bg1"/>
            </a:solidFill>
          </a:endParaRPr>
        </a:p>
        <a:p>
          <a:r>
            <a:rPr lang="en-US" dirty="0">
              <a:solidFill>
                <a:schemeClr val="bg1"/>
              </a:solidFill>
            </a:rPr>
            <a:t>of </a:t>
          </a:r>
          <a:r>
            <a:rPr lang="en-US" dirty="0" smtClean="0">
              <a:solidFill>
                <a:schemeClr val="bg1"/>
              </a:solidFill>
            </a:rPr>
            <a:t>animals</a:t>
          </a:r>
          <a:endParaRPr lang="cs-CZ" dirty="0">
            <a:solidFill>
              <a:schemeClr val="bg1"/>
            </a:solidFill>
          </a:endParaRPr>
        </a:p>
      </dgm:t>
    </dgm:pt>
    <dgm:pt modelId="{6B5624B6-2120-4EC0-89E5-5A422162922F}" type="parTrans" cxnId="{2778AD0D-E873-41CB-9AA6-E472E01DF655}">
      <dgm:prSet/>
      <dgm:spPr/>
      <dgm:t>
        <a:bodyPr/>
        <a:lstStyle/>
        <a:p>
          <a:endParaRPr lang="cs-CZ"/>
        </a:p>
      </dgm:t>
    </dgm:pt>
    <dgm:pt modelId="{688C46D3-4E59-4186-99A7-2B7127BE4819}" type="sibTrans" cxnId="{2778AD0D-E873-41CB-9AA6-E472E01DF655}">
      <dgm:prSet/>
      <dgm:spPr/>
      <dgm:t>
        <a:bodyPr/>
        <a:lstStyle/>
        <a:p>
          <a:endParaRPr lang="cs-CZ"/>
        </a:p>
      </dgm:t>
    </dgm:pt>
    <dgm:pt modelId="{1720169A-2752-43ED-9CFA-55958C1E976C}">
      <dgm:prSet phldrT="[Text]"/>
      <dgm:spPr/>
      <dgm:t>
        <a:bodyPr/>
        <a:lstStyle/>
        <a:p>
          <a:r>
            <a:rPr lang="en-US" b="1" dirty="0"/>
            <a:t>the shackling or hoisting </a:t>
          </a:r>
          <a:endParaRPr lang="cs-CZ" b="1" dirty="0"/>
        </a:p>
        <a:p>
          <a:r>
            <a:rPr lang="en-US" dirty="0"/>
            <a:t>of live animals</a:t>
          </a:r>
          <a:endParaRPr lang="cs-CZ" dirty="0"/>
        </a:p>
      </dgm:t>
    </dgm:pt>
    <dgm:pt modelId="{50D4115A-0765-4A96-A854-A56F53BF5DDC}" type="parTrans" cxnId="{7ADF5F5F-98F5-4407-BC03-104AFDF5C6D5}">
      <dgm:prSet/>
      <dgm:spPr/>
      <dgm:t>
        <a:bodyPr/>
        <a:lstStyle/>
        <a:p>
          <a:endParaRPr lang="cs-CZ"/>
        </a:p>
      </dgm:t>
    </dgm:pt>
    <dgm:pt modelId="{ADACD07F-42D9-4587-AF45-59F60E9DF713}" type="sibTrans" cxnId="{7ADF5F5F-98F5-4407-BC03-104AFDF5C6D5}">
      <dgm:prSet/>
      <dgm:spPr/>
      <dgm:t>
        <a:bodyPr/>
        <a:lstStyle/>
        <a:p>
          <a:endParaRPr lang="cs-CZ"/>
        </a:p>
      </dgm:t>
    </dgm:pt>
    <dgm:pt modelId="{5D4AFC4B-0D48-4B84-8BA9-8153B3306631}">
      <dgm:prSet phldrT="[Text]"/>
      <dgm:spPr/>
      <dgm:t>
        <a:bodyPr/>
        <a:lstStyle/>
        <a:p>
          <a:r>
            <a:rPr lang="en-US" b="1" dirty="0" smtClean="0"/>
            <a:t>the bleeding </a:t>
          </a:r>
          <a:endParaRPr lang="cs-CZ" b="1" dirty="0" smtClean="0"/>
        </a:p>
        <a:p>
          <a:r>
            <a:rPr lang="en-US" dirty="0" smtClean="0"/>
            <a:t>of live animals</a:t>
          </a:r>
          <a:endParaRPr lang="cs-CZ" dirty="0" smtClean="0"/>
        </a:p>
      </dgm:t>
    </dgm:pt>
    <dgm:pt modelId="{D9E722A8-CB66-4009-AA08-F22C8A46944D}" type="parTrans" cxnId="{829054E3-20CA-4329-9417-19ADFDBF9069}">
      <dgm:prSet/>
      <dgm:spPr/>
      <dgm:t>
        <a:bodyPr/>
        <a:lstStyle/>
        <a:p>
          <a:endParaRPr lang="cs-CZ"/>
        </a:p>
      </dgm:t>
    </dgm:pt>
    <dgm:pt modelId="{E5EEED99-8657-41F3-A2FC-DAB7578E1E94}" type="sibTrans" cxnId="{829054E3-20CA-4329-9417-19ADFDBF9069}">
      <dgm:prSet/>
      <dgm:spPr/>
      <dgm:t>
        <a:bodyPr/>
        <a:lstStyle/>
        <a:p>
          <a:endParaRPr lang="cs-CZ"/>
        </a:p>
      </dgm:t>
    </dgm:pt>
    <dgm:pt modelId="{BA891DB3-9081-4379-9DBD-444842C78929}">
      <dgm:prSet phldrT="[Text]"/>
      <dgm:spPr/>
      <dgm:t>
        <a:bodyPr/>
        <a:lstStyle/>
        <a:p>
          <a:r>
            <a:rPr lang="en-US" b="1" dirty="0"/>
            <a:t>the slaughtering</a:t>
          </a:r>
          <a:endParaRPr lang="cs-CZ" b="1" dirty="0"/>
        </a:p>
      </dgm:t>
    </dgm:pt>
    <dgm:pt modelId="{EEFB1CF1-A8A6-4A37-99A4-C39505E02809}" type="parTrans" cxnId="{A4091230-C468-4FF4-8B64-E03B7822551A}">
      <dgm:prSet/>
      <dgm:spPr/>
      <dgm:t>
        <a:bodyPr/>
        <a:lstStyle/>
        <a:p>
          <a:endParaRPr lang="cs-CZ"/>
        </a:p>
      </dgm:t>
    </dgm:pt>
    <dgm:pt modelId="{3A0CBF7C-95FE-444C-B41C-54210B8F3753}" type="sibTrans" cxnId="{A4091230-C468-4FF4-8B64-E03B7822551A}">
      <dgm:prSet/>
      <dgm:spPr/>
      <dgm:t>
        <a:bodyPr/>
        <a:lstStyle/>
        <a:p>
          <a:endParaRPr lang="cs-CZ"/>
        </a:p>
      </dgm:t>
    </dgm:pt>
    <dgm:pt modelId="{D7603370-EF32-448D-BBF7-352103AB5D7C}">
      <dgm:prSet phldrT="[Text]"/>
      <dgm:spPr/>
      <dgm:t>
        <a:bodyPr/>
        <a:lstStyle/>
        <a:p>
          <a:r>
            <a:rPr lang="cs-CZ" b="1" dirty="0" err="1"/>
            <a:t>Postmortem</a:t>
          </a:r>
          <a:r>
            <a:rPr lang="cs-CZ" b="1" dirty="0"/>
            <a:t> </a:t>
          </a:r>
          <a:r>
            <a:rPr lang="cs-CZ" b="1" dirty="0" err="1"/>
            <a:t>veterinary</a:t>
          </a:r>
          <a:r>
            <a:rPr lang="cs-CZ" b="1" dirty="0"/>
            <a:t> </a:t>
          </a:r>
          <a:r>
            <a:rPr lang="cs-CZ" b="1" dirty="0" err="1"/>
            <a:t>inspection</a:t>
          </a:r>
          <a:endParaRPr lang="cs-CZ" b="1" dirty="0"/>
        </a:p>
      </dgm:t>
    </dgm:pt>
    <dgm:pt modelId="{7C68D605-A77C-42AC-ACAE-2C52B684F162}" type="parTrans" cxnId="{5E1F1E85-8276-4B56-B7EF-64345257398C}">
      <dgm:prSet/>
      <dgm:spPr/>
      <dgm:t>
        <a:bodyPr/>
        <a:lstStyle/>
        <a:p>
          <a:endParaRPr lang="cs-CZ"/>
        </a:p>
      </dgm:t>
    </dgm:pt>
    <dgm:pt modelId="{E50B9E74-BE3D-479B-A41E-88ED3FF75DA6}" type="sibTrans" cxnId="{5E1F1E85-8276-4B56-B7EF-64345257398C}">
      <dgm:prSet/>
      <dgm:spPr/>
      <dgm:t>
        <a:bodyPr/>
        <a:lstStyle/>
        <a:p>
          <a:endParaRPr lang="cs-CZ"/>
        </a:p>
      </dgm:t>
    </dgm:pt>
    <dgm:pt modelId="{95EAFFA5-4D36-4D5B-A1FC-31B53B8876D1}">
      <dgm:prSet phldrT="[Text]"/>
      <dgm:spPr>
        <a:solidFill>
          <a:srgbClr val="FF0000"/>
        </a:solidFill>
      </dgm:spPr>
      <dgm:t>
        <a:bodyPr/>
        <a:lstStyle/>
        <a:p>
          <a:r>
            <a:rPr lang="cs-CZ" dirty="0" err="1"/>
            <a:t>Meat</a:t>
          </a:r>
          <a:r>
            <a:rPr lang="cs-CZ" dirty="0"/>
            <a:t> </a:t>
          </a:r>
          <a:r>
            <a:rPr lang="cs-CZ" dirty="0" err="1"/>
            <a:t>processing</a:t>
          </a:r>
          <a:endParaRPr lang="cs-CZ" dirty="0"/>
        </a:p>
      </dgm:t>
    </dgm:pt>
    <dgm:pt modelId="{C2572840-C6A1-4E9D-A34E-FAEDF6B53943}" type="parTrans" cxnId="{8AE440E3-B858-40D3-9367-4AED3FC17D62}">
      <dgm:prSet/>
      <dgm:spPr/>
      <dgm:t>
        <a:bodyPr/>
        <a:lstStyle/>
        <a:p>
          <a:endParaRPr lang="cs-CZ"/>
        </a:p>
      </dgm:t>
    </dgm:pt>
    <dgm:pt modelId="{679FA5D7-0BF9-48E0-A1B5-0C3EF52313A0}" type="sibTrans" cxnId="{8AE440E3-B858-40D3-9367-4AED3FC17D62}">
      <dgm:prSet/>
      <dgm:spPr/>
      <dgm:t>
        <a:bodyPr/>
        <a:lstStyle/>
        <a:p>
          <a:endParaRPr lang="cs-CZ"/>
        </a:p>
      </dgm:t>
    </dgm:pt>
    <dgm:pt modelId="{322E3C0B-8062-4CA7-83AD-836D2FC89D37}">
      <dgm:prSet/>
      <dgm:spPr/>
      <dgm:t>
        <a:bodyPr/>
        <a:lstStyle/>
        <a:p>
          <a:r>
            <a:rPr lang="en-US" b="1" smtClean="0"/>
            <a:t>the assessment of effective stunning</a:t>
          </a:r>
          <a:endParaRPr lang="cs-CZ" b="1" dirty="0"/>
        </a:p>
      </dgm:t>
    </dgm:pt>
    <dgm:pt modelId="{30BEC221-7151-4CCC-92FD-12F54E6986D9}" type="parTrans" cxnId="{3DCFA8A3-1EED-4763-8B03-3C585D98FA47}">
      <dgm:prSet/>
      <dgm:spPr/>
      <dgm:t>
        <a:bodyPr/>
        <a:lstStyle/>
        <a:p>
          <a:endParaRPr lang="cs-CZ"/>
        </a:p>
      </dgm:t>
    </dgm:pt>
    <dgm:pt modelId="{3B11F956-228C-4B71-BA16-44E652A52F9D}" type="sibTrans" cxnId="{3DCFA8A3-1EED-4763-8B03-3C585D98FA47}">
      <dgm:prSet/>
      <dgm:spPr/>
      <dgm:t>
        <a:bodyPr/>
        <a:lstStyle/>
        <a:p>
          <a:endParaRPr lang="cs-CZ"/>
        </a:p>
      </dgm:t>
    </dgm:pt>
    <dgm:pt modelId="{D3FCC8AD-BF2B-4F82-B757-99CF280353C7}" type="pres">
      <dgm:prSet presAssocID="{97F37749-F0F3-4DFD-8997-DD33903F97D5}" presName="Name0" presStyleCnt="0">
        <dgm:presLayoutVars>
          <dgm:dir/>
          <dgm:resizeHandles/>
        </dgm:presLayoutVars>
      </dgm:prSet>
      <dgm:spPr/>
      <dgm:t>
        <a:bodyPr/>
        <a:lstStyle/>
        <a:p>
          <a:endParaRPr lang="cs-CZ"/>
        </a:p>
      </dgm:t>
    </dgm:pt>
    <dgm:pt modelId="{CECA13C5-7906-49B2-9602-BBEEA3526A5A}" type="pres">
      <dgm:prSet presAssocID="{53F7056C-D978-42FF-B3F1-F54FF1F58419}" presName="compNode" presStyleCnt="0"/>
      <dgm:spPr/>
    </dgm:pt>
    <dgm:pt modelId="{59F073F8-382D-4169-B2A6-BDC5A162E2B1}" type="pres">
      <dgm:prSet presAssocID="{53F7056C-D978-42FF-B3F1-F54FF1F58419}" presName="dummyConnPt" presStyleCnt="0"/>
      <dgm:spPr/>
    </dgm:pt>
    <dgm:pt modelId="{A620E393-2C95-4469-A9C4-FC68D8FC9390}" type="pres">
      <dgm:prSet presAssocID="{53F7056C-D978-42FF-B3F1-F54FF1F58419}" presName="node" presStyleLbl="node1" presStyleIdx="0" presStyleCnt="9" custLinFactNeighborX="485" custLinFactNeighborY="1616">
        <dgm:presLayoutVars>
          <dgm:bulletEnabled val="1"/>
        </dgm:presLayoutVars>
      </dgm:prSet>
      <dgm:spPr/>
      <dgm:t>
        <a:bodyPr/>
        <a:lstStyle/>
        <a:p>
          <a:endParaRPr lang="cs-CZ"/>
        </a:p>
      </dgm:t>
    </dgm:pt>
    <dgm:pt modelId="{2E5E6062-3B1E-4400-A75D-03693F99BDAE}" type="pres">
      <dgm:prSet presAssocID="{FDB90F06-3EA5-4D01-AA42-AE64FC37A82E}" presName="sibTrans" presStyleLbl="bgSibTrans2D1" presStyleIdx="0" presStyleCnt="8"/>
      <dgm:spPr/>
      <dgm:t>
        <a:bodyPr/>
        <a:lstStyle/>
        <a:p>
          <a:endParaRPr lang="cs-CZ"/>
        </a:p>
      </dgm:t>
    </dgm:pt>
    <dgm:pt modelId="{71249AC0-C650-429D-8197-E238A91D9515}" type="pres">
      <dgm:prSet presAssocID="{6AB2388B-7D6F-45E3-B672-25D8BE82C450}" presName="compNode" presStyleCnt="0"/>
      <dgm:spPr/>
    </dgm:pt>
    <dgm:pt modelId="{E23147D0-AD25-45B6-A508-21DD0F193FA2}" type="pres">
      <dgm:prSet presAssocID="{6AB2388B-7D6F-45E3-B672-25D8BE82C450}" presName="dummyConnPt" presStyleCnt="0"/>
      <dgm:spPr/>
    </dgm:pt>
    <dgm:pt modelId="{645DA933-97CD-497E-9046-7CBC23DC2C72}" type="pres">
      <dgm:prSet presAssocID="{6AB2388B-7D6F-45E3-B672-25D8BE82C450}" presName="node" presStyleLbl="node1" presStyleIdx="1" presStyleCnt="9">
        <dgm:presLayoutVars>
          <dgm:bulletEnabled val="1"/>
        </dgm:presLayoutVars>
      </dgm:prSet>
      <dgm:spPr/>
      <dgm:t>
        <a:bodyPr/>
        <a:lstStyle/>
        <a:p>
          <a:endParaRPr lang="cs-CZ"/>
        </a:p>
      </dgm:t>
    </dgm:pt>
    <dgm:pt modelId="{1838552D-AF70-4C05-A6AC-280004675734}" type="pres">
      <dgm:prSet presAssocID="{3A3CDCE8-1A03-47C8-9A40-AE554071E0C4}" presName="sibTrans" presStyleLbl="bgSibTrans2D1" presStyleIdx="1" presStyleCnt="8"/>
      <dgm:spPr/>
      <dgm:t>
        <a:bodyPr/>
        <a:lstStyle/>
        <a:p>
          <a:endParaRPr lang="cs-CZ"/>
        </a:p>
      </dgm:t>
    </dgm:pt>
    <dgm:pt modelId="{9C02C24A-711D-4E7E-A340-6B4171A44A51}" type="pres">
      <dgm:prSet presAssocID="{B17ACBAC-8202-4D29-BFE5-6E39B039CE3E}" presName="compNode" presStyleCnt="0"/>
      <dgm:spPr/>
    </dgm:pt>
    <dgm:pt modelId="{8FDE9718-A533-4E96-BDDD-F13B6C4361C8}" type="pres">
      <dgm:prSet presAssocID="{B17ACBAC-8202-4D29-BFE5-6E39B039CE3E}" presName="dummyConnPt" presStyleCnt="0"/>
      <dgm:spPr/>
    </dgm:pt>
    <dgm:pt modelId="{C421F365-E993-4CE2-80A8-154D473E37D3}" type="pres">
      <dgm:prSet presAssocID="{B17ACBAC-8202-4D29-BFE5-6E39B039CE3E}" presName="node" presStyleLbl="node1" presStyleIdx="2" presStyleCnt="9">
        <dgm:presLayoutVars>
          <dgm:bulletEnabled val="1"/>
        </dgm:presLayoutVars>
      </dgm:prSet>
      <dgm:spPr/>
      <dgm:t>
        <a:bodyPr/>
        <a:lstStyle/>
        <a:p>
          <a:endParaRPr lang="cs-CZ"/>
        </a:p>
      </dgm:t>
    </dgm:pt>
    <dgm:pt modelId="{AAB10599-9430-4D8A-BA93-377451CE707D}" type="pres">
      <dgm:prSet presAssocID="{688C46D3-4E59-4186-99A7-2B7127BE4819}" presName="sibTrans" presStyleLbl="bgSibTrans2D1" presStyleIdx="2" presStyleCnt="8"/>
      <dgm:spPr/>
      <dgm:t>
        <a:bodyPr/>
        <a:lstStyle/>
        <a:p>
          <a:endParaRPr lang="cs-CZ"/>
        </a:p>
      </dgm:t>
    </dgm:pt>
    <dgm:pt modelId="{7145674C-F62D-42E3-B0BB-2F2D15DBE36D}" type="pres">
      <dgm:prSet presAssocID="{322E3C0B-8062-4CA7-83AD-836D2FC89D37}" presName="compNode" presStyleCnt="0"/>
      <dgm:spPr/>
    </dgm:pt>
    <dgm:pt modelId="{227E606C-A93D-4917-8F59-675F5490B236}" type="pres">
      <dgm:prSet presAssocID="{322E3C0B-8062-4CA7-83AD-836D2FC89D37}" presName="dummyConnPt" presStyleCnt="0"/>
      <dgm:spPr/>
    </dgm:pt>
    <dgm:pt modelId="{DB93625B-6D6C-4E25-8EF5-7D55AA413D0F}" type="pres">
      <dgm:prSet presAssocID="{322E3C0B-8062-4CA7-83AD-836D2FC89D37}" presName="node" presStyleLbl="node1" presStyleIdx="3" presStyleCnt="9">
        <dgm:presLayoutVars>
          <dgm:bulletEnabled val="1"/>
        </dgm:presLayoutVars>
      </dgm:prSet>
      <dgm:spPr/>
    </dgm:pt>
    <dgm:pt modelId="{CE8B8297-112D-4520-AA5A-39DDAF2A573C}" type="pres">
      <dgm:prSet presAssocID="{3B11F956-228C-4B71-BA16-44E652A52F9D}" presName="sibTrans" presStyleLbl="bgSibTrans2D1" presStyleIdx="3" presStyleCnt="8"/>
      <dgm:spPr/>
    </dgm:pt>
    <dgm:pt modelId="{30F3F768-258E-4916-8401-08ED0BB6F09B}" type="pres">
      <dgm:prSet presAssocID="{1720169A-2752-43ED-9CFA-55958C1E976C}" presName="compNode" presStyleCnt="0"/>
      <dgm:spPr/>
    </dgm:pt>
    <dgm:pt modelId="{81AAF6CE-C1FF-4B7E-A343-1F67287FB2B8}" type="pres">
      <dgm:prSet presAssocID="{1720169A-2752-43ED-9CFA-55958C1E976C}" presName="dummyConnPt" presStyleCnt="0"/>
      <dgm:spPr/>
    </dgm:pt>
    <dgm:pt modelId="{8AFDCC8A-E7E7-4E44-B335-E04806ED1D04}" type="pres">
      <dgm:prSet presAssocID="{1720169A-2752-43ED-9CFA-55958C1E976C}" presName="node" presStyleLbl="node1" presStyleIdx="4" presStyleCnt="9">
        <dgm:presLayoutVars>
          <dgm:bulletEnabled val="1"/>
        </dgm:presLayoutVars>
      </dgm:prSet>
      <dgm:spPr/>
      <dgm:t>
        <a:bodyPr/>
        <a:lstStyle/>
        <a:p>
          <a:endParaRPr lang="cs-CZ"/>
        </a:p>
      </dgm:t>
    </dgm:pt>
    <dgm:pt modelId="{55479B07-C2BD-4AA1-BBCD-BA8003AD1AA7}" type="pres">
      <dgm:prSet presAssocID="{ADACD07F-42D9-4587-AF45-59F60E9DF713}" presName="sibTrans" presStyleLbl="bgSibTrans2D1" presStyleIdx="4" presStyleCnt="8"/>
      <dgm:spPr/>
      <dgm:t>
        <a:bodyPr/>
        <a:lstStyle/>
        <a:p>
          <a:endParaRPr lang="cs-CZ"/>
        </a:p>
      </dgm:t>
    </dgm:pt>
    <dgm:pt modelId="{1F27219B-1B9E-4B91-A29C-122E48C6F04D}" type="pres">
      <dgm:prSet presAssocID="{5D4AFC4B-0D48-4B84-8BA9-8153B3306631}" presName="compNode" presStyleCnt="0"/>
      <dgm:spPr/>
    </dgm:pt>
    <dgm:pt modelId="{62864661-E8C5-4F73-BEE0-FAEDD62829B6}" type="pres">
      <dgm:prSet presAssocID="{5D4AFC4B-0D48-4B84-8BA9-8153B3306631}" presName="dummyConnPt" presStyleCnt="0"/>
      <dgm:spPr/>
    </dgm:pt>
    <dgm:pt modelId="{FCFD9C7D-2950-4982-A820-192F0EDC267B}" type="pres">
      <dgm:prSet presAssocID="{5D4AFC4B-0D48-4B84-8BA9-8153B3306631}" presName="node" presStyleLbl="node1" presStyleIdx="5" presStyleCnt="9">
        <dgm:presLayoutVars>
          <dgm:bulletEnabled val="1"/>
        </dgm:presLayoutVars>
      </dgm:prSet>
      <dgm:spPr/>
      <dgm:t>
        <a:bodyPr/>
        <a:lstStyle/>
        <a:p>
          <a:endParaRPr lang="cs-CZ"/>
        </a:p>
      </dgm:t>
    </dgm:pt>
    <dgm:pt modelId="{E7F6BBAB-0094-4AEB-A498-00FE24522C2C}" type="pres">
      <dgm:prSet presAssocID="{E5EEED99-8657-41F3-A2FC-DAB7578E1E94}" presName="sibTrans" presStyleLbl="bgSibTrans2D1" presStyleIdx="5" presStyleCnt="8"/>
      <dgm:spPr/>
      <dgm:t>
        <a:bodyPr/>
        <a:lstStyle/>
        <a:p>
          <a:endParaRPr lang="cs-CZ"/>
        </a:p>
      </dgm:t>
    </dgm:pt>
    <dgm:pt modelId="{3A0BCE64-7012-497B-BDAF-33A39E64DE9F}" type="pres">
      <dgm:prSet presAssocID="{BA891DB3-9081-4379-9DBD-444842C78929}" presName="compNode" presStyleCnt="0"/>
      <dgm:spPr/>
    </dgm:pt>
    <dgm:pt modelId="{6E2901EC-DD95-41E1-A55F-B1C4C7518297}" type="pres">
      <dgm:prSet presAssocID="{BA891DB3-9081-4379-9DBD-444842C78929}" presName="dummyConnPt" presStyleCnt="0"/>
      <dgm:spPr/>
    </dgm:pt>
    <dgm:pt modelId="{3B990F15-9A22-4331-83D7-65D7E1DC4EDB}" type="pres">
      <dgm:prSet presAssocID="{BA891DB3-9081-4379-9DBD-444842C78929}" presName="node" presStyleLbl="node1" presStyleIdx="6" presStyleCnt="9">
        <dgm:presLayoutVars>
          <dgm:bulletEnabled val="1"/>
        </dgm:presLayoutVars>
      </dgm:prSet>
      <dgm:spPr/>
      <dgm:t>
        <a:bodyPr/>
        <a:lstStyle/>
        <a:p>
          <a:endParaRPr lang="cs-CZ"/>
        </a:p>
      </dgm:t>
    </dgm:pt>
    <dgm:pt modelId="{12EBADF5-CED8-4BB5-9DB4-35C15CADB18D}" type="pres">
      <dgm:prSet presAssocID="{3A0CBF7C-95FE-444C-B41C-54210B8F3753}" presName="sibTrans" presStyleLbl="bgSibTrans2D1" presStyleIdx="6" presStyleCnt="8"/>
      <dgm:spPr/>
      <dgm:t>
        <a:bodyPr/>
        <a:lstStyle/>
        <a:p>
          <a:endParaRPr lang="cs-CZ"/>
        </a:p>
      </dgm:t>
    </dgm:pt>
    <dgm:pt modelId="{BDA4629B-E3C1-43FF-AD59-E0E427717C6C}" type="pres">
      <dgm:prSet presAssocID="{D7603370-EF32-448D-BBF7-352103AB5D7C}" presName="compNode" presStyleCnt="0"/>
      <dgm:spPr/>
    </dgm:pt>
    <dgm:pt modelId="{26B06382-68FD-40D9-86F1-4985ED458F5B}" type="pres">
      <dgm:prSet presAssocID="{D7603370-EF32-448D-BBF7-352103AB5D7C}" presName="dummyConnPt" presStyleCnt="0"/>
      <dgm:spPr/>
    </dgm:pt>
    <dgm:pt modelId="{F52D5DE0-F27E-4D33-9CAD-EB55E09E72DE}" type="pres">
      <dgm:prSet presAssocID="{D7603370-EF32-448D-BBF7-352103AB5D7C}" presName="node" presStyleLbl="node1" presStyleIdx="7" presStyleCnt="9">
        <dgm:presLayoutVars>
          <dgm:bulletEnabled val="1"/>
        </dgm:presLayoutVars>
      </dgm:prSet>
      <dgm:spPr/>
      <dgm:t>
        <a:bodyPr/>
        <a:lstStyle/>
        <a:p>
          <a:endParaRPr lang="cs-CZ"/>
        </a:p>
      </dgm:t>
    </dgm:pt>
    <dgm:pt modelId="{E7CB9D2D-9A66-4559-87BB-AC862711BBB6}" type="pres">
      <dgm:prSet presAssocID="{E50B9E74-BE3D-479B-A41E-88ED3FF75DA6}" presName="sibTrans" presStyleLbl="bgSibTrans2D1" presStyleIdx="7" presStyleCnt="8"/>
      <dgm:spPr/>
      <dgm:t>
        <a:bodyPr/>
        <a:lstStyle/>
        <a:p>
          <a:endParaRPr lang="cs-CZ"/>
        </a:p>
      </dgm:t>
    </dgm:pt>
    <dgm:pt modelId="{1163FBE0-D540-4534-A791-DF4377CEF914}" type="pres">
      <dgm:prSet presAssocID="{95EAFFA5-4D36-4D5B-A1FC-31B53B8876D1}" presName="compNode" presStyleCnt="0"/>
      <dgm:spPr/>
    </dgm:pt>
    <dgm:pt modelId="{56464567-1DF1-4CA7-8649-21CB7FCBE56E}" type="pres">
      <dgm:prSet presAssocID="{95EAFFA5-4D36-4D5B-A1FC-31B53B8876D1}" presName="dummyConnPt" presStyleCnt="0"/>
      <dgm:spPr/>
    </dgm:pt>
    <dgm:pt modelId="{AB3B11A9-2E37-40D9-B3D5-C469028A7BE6}" type="pres">
      <dgm:prSet presAssocID="{95EAFFA5-4D36-4D5B-A1FC-31B53B8876D1}" presName="node" presStyleLbl="node1" presStyleIdx="8" presStyleCnt="9">
        <dgm:presLayoutVars>
          <dgm:bulletEnabled val="1"/>
        </dgm:presLayoutVars>
      </dgm:prSet>
      <dgm:spPr/>
      <dgm:t>
        <a:bodyPr/>
        <a:lstStyle/>
        <a:p>
          <a:endParaRPr lang="cs-CZ"/>
        </a:p>
      </dgm:t>
    </dgm:pt>
  </dgm:ptLst>
  <dgm:cxnLst>
    <dgm:cxn modelId="{F445AD1D-7FFB-4D7B-ADF4-394B4D84C5C2}" type="presOf" srcId="{E5EEED99-8657-41F3-A2FC-DAB7578E1E94}" destId="{E7F6BBAB-0094-4AEB-A498-00FE24522C2C}" srcOrd="0" destOrd="0" presId="urn:microsoft.com/office/officeart/2005/8/layout/bProcess4"/>
    <dgm:cxn modelId="{CD0F8521-5E5D-45D7-A983-8FC74D979DD7}" type="presOf" srcId="{B17ACBAC-8202-4D29-BFE5-6E39B039CE3E}" destId="{C421F365-E993-4CE2-80A8-154D473E37D3}" srcOrd="0" destOrd="0" presId="urn:microsoft.com/office/officeart/2005/8/layout/bProcess4"/>
    <dgm:cxn modelId="{72FF9C72-7FFC-40BA-96CB-5C18201F9D75}" type="presOf" srcId="{E50B9E74-BE3D-479B-A41E-88ED3FF75DA6}" destId="{E7CB9D2D-9A66-4559-87BB-AC862711BBB6}" srcOrd="0" destOrd="0" presId="urn:microsoft.com/office/officeart/2005/8/layout/bProcess4"/>
    <dgm:cxn modelId="{3DCFA8A3-1EED-4763-8B03-3C585D98FA47}" srcId="{97F37749-F0F3-4DFD-8997-DD33903F97D5}" destId="{322E3C0B-8062-4CA7-83AD-836D2FC89D37}" srcOrd="3" destOrd="0" parTransId="{30BEC221-7151-4CCC-92FD-12F54E6986D9}" sibTransId="{3B11F956-228C-4B71-BA16-44E652A52F9D}"/>
    <dgm:cxn modelId="{CD94259B-40A3-4959-A3B7-04BF606E1450}" srcId="{97F37749-F0F3-4DFD-8997-DD33903F97D5}" destId="{6AB2388B-7D6F-45E3-B672-25D8BE82C450}" srcOrd="1" destOrd="0" parTransId="{FA2DC098-474E-42B7-BD0B-19504FF10FC1}" sibTransId="{3A3CDCE8-1A03-47C8-9A40-AE554071E0C4}"/>
    <dgm:cxn modelId="{00C4FB9E-A627-4028-9E7C-2858A561F67C}" type="presOf" srcId="{1720169A-2752-43ED-9CFA-55958C1E976C}" destId="{8AFDCC8A-E7E7-4E44-B335-E04806ED1D04}" srcOrd="0" destOrd="0" presId="urn:microsoft.com/office/officeart/2005/8/layout/bProcess4"/>
    <dgm:cxn modelId="{809D8C93-63D4-4939-8632-95E570015D98}" type="presOf" srcId="{3B11F956-228C-4B71-BA16-44E652A52F9D}" destId="{CE8B8297-112D-4520-AA5A-39DDAF2A573C}" srcOrd="0" destOrd="0" presId="urn:microsoft.com/office/officeart/2005/8/layout/bProcess4"/>
    <dgm:cxn modelId="{A4091230-C468-4FF4-8B64-E03B7822551A}" srcId="{97F37749-F0F3-4DFD-8997-DD33903F97D5}" destId="{BA891DB3-9081-4379-9DBD-444842C78929}" srcOrd="6" destOrd="0" parTransId="{EEFB1CF1-A8A6-4A37-99A4-C39505E02809}" sibTransId="{3A0CBF7C-95FE-444C-B41C-54210B8F3753}"/>
    <dgm:cxn modelId="{B7CDF810-6290-481B-9326-202C90861A7A}" type="presOf" srcId="{5D4AFC4B-0D48-4B84-8BA9-8153B3306631}" destId="{FCFD9C7D-2950-4982-A820-192F0EDC267B}" srcOrd="0" destOrd="0" presId="urn:microsoft.com/office/officeart/2005/8/layout/bProcess4"/>
    <dgm:cxn modelId="{2778AD0D-E873-41CB-9AA6-E472E01DF655}" srcId="{97F37749-F0F3-4DFD-8997-DD33903F97D5}" destId="{B17ACBAC-8202-4D29-BFE5-6E39B039CE3E}" srcOrd="2" destOrd="0" parTransId="{6B5624B6-2120-4EC0-89E5-5A422162922F}" sibTransId="{688C46D3-4E59-4186-99A7-2B7127BE4819}"/>
    <dgm:cxn modelId="{CAA62292-A82D-4894-AD49-60F84C67B79F}" type="presOf" srcId="{3A3CDCE8-1A03-47C8-9A40-AE554071E0C4}" destId="{1838552D-AF70-4C05-A6AC-280004675734}" srcOrd="0" destOrd="0" presId="urn:microsoft.com/office/officeart/2005/8/layout/bProcess4"/>
    <dgm:cxn modelId="{D56EBCB1-5D84-4E7D-AC26-D80AAD7DD285}" type="presOf" srcId="{ADACD07F-42D9-4587-AF45-59F60E9DF713}" destId="{55479B07-C2BD-4AA1-BBCD-BA8003AD1AA7}" srcOrd="0" destOrd="0" presId="urn:microsoft.com/office/officeart/2005/8/layout/bProcess4"/>
    <dgm:cxn modelId="{DDA67280-56E5-4BCA-9A60-D29B08828E66}" type="presOf" srcId="{D7603370-EF32-448D-BBF7-352103AB5D7C}" destId="{F52D5DE0-F27E-4D33-9CAD-EB55E09E72DE}" srcOrd="0" destOrd="0" presId="urn:microsoft.com/office/officeart/2005/8/layout/bProcess4"/>
    <dgm:cxn modelId="{829054E3-20CA-4329-9417-19ADFDBF9069}" srcId="{97F37749-F0F3-4DFD-8997-DD33903F97D5}" destId="{5D4AFC4B-0D48-4B84-8BA9-8153B3306631}" srcOrd="5" destOrd="0" parTransId="{D9E722A8-CB66-4009-AA08-F22C8A46944D}" sibTransId="{E5EEED99-8657-41F3-A2FC-DAB7578E1E94}"/>
    <dgm:cxn modelId="{D208D40B-60C6-403C-B62F-F857F73DCAF8}" type="presOf" srcId="{BA891DB3-9081-4379-9DBD-444842C78929}" destId="{3B990F15-9A22-4331-83D7-65D7E1DC4EDB}" srcOrd="0" destOrd="0" presId="urn:microsoft.com/office/officeart/2005/8/layout/bProcess4"/>
    <dgm:cxn modelId="{1A5ED398-ACCC-4558-AB35-A0F37D21B245}" type="presOf" srcId="{322E3C0B-8062-4CA7-83AD-836D2FC89D37}" destId="{DB93625B-6D6C-4E25-8EF5-7D55AA413D0F}" srcOrd="0" destOrd="0" presId="urn:microsoft.com/office/officeart/2005/8/layout/bProcess4"/>
    <dgm:cxn modelId="{FE1C29A4-7AF6-4EF9-AEA3-F1AEFEB41D68}" type="presOf" srcId="{97F37749-F0F3-4DFD-8997-DD33903F97D5}" destId="{D3FCC8AD-BF2B-4F82-B757-99CF280353C7}" srcOrd="0" destOrd="0" presId="urn:microsoft.com/office/officeart/2005/8/layout/bProcess4"/>
    <dgm:cxn modelId="{288024CE-9F5D-469B-8D29-6B193CA95335}" srcId="{97F37749-F0F3-4DFD-8997-DD33903F97D5}" destId="{53F7056C-D978-42FF-B3F1-F54FF1F58419}" srcOrd="0" destOrd="0" parTransId="{8A0AF96D-C422-455F-BACC-6D3DA9E705D0}" sibTransId="{FDB90F06-3EA5-4D01-AA42-AE64FC37A82E}"/>
    <dgm:cxn modelId="{A468C028-9828-42D8-B999-0B3D519B5D8C}" type="presOf" srcId="{3A0CBF7C-95FE-444C-B41C-54210B8F3753}" destId="{12EBADF5-CED8-4BB5-9DB4-35C15CADB18D}" srcOrd="0" destOrd="0" presId="urn:microsoft.com/office/officeart/2005/8/layout/bProcess4"/>
    <dgm:cxn modelId="{7ADF5F5F-98F5-4407-BC03-104AFDF5C6D5}" srcId="{97F37749-F0F3-4DFD-8997-DD33903F97D5}" destId="{1720169A-2752-43ED-9CFA-55958C1E976C}" srcOrd="4" destOrd="0" parTransId="{50D4115A-0765-4A96-A854-A56F53BF5DDC}" sibTransId="{ADACD07F-42D9-4587-AF45-59F60E9DF713}"/>
    <dgm:cxn modelId="{66799DFD-91BC-41D9-91C3-BA3A8A014B34}" type="presOf" srcId="{688C46D3-4E59-4186-99A7-2B7127BE4819}" destId="{AAB10599-9430-4D8A-BA93-377451CE707D}" srcOrd="0" destOrd="0" presId="urn:microsoft.com/office/officeart/2005/8/layout/bProcess4"/>
    <dgm:cxn modelId="{5E1F1E85-8276-4B56-B7EF-64345257398C}" srcId="{97F37749-F0F3-4DFD-8997-DD33903F97D5}" destId="{D7603370-EF32-448D-BBF7-352103AB5D7C}" srcOrd="7" destOrd="0" parTransId="{7C68D605-A77C-42AC-ACAE-2C52B684F162}" sibTransId="{E50B9E74-BE3D-479B-A41E-88ED3FF75DA6}"/>
    <dgm:cxn modelId="{72725009-5994-4F2C-8D8B-5C4FE55BAF1B}" type="presOf" srcId="{95EAFFA5-4D36-4D5B-A1FC-31B53B8876D1}" destId="{AB3B11A9-2E37-40D9-B3D5-C469028A7BE6}" srcOrd="0" destOrd="0" presId="urn:microsoft.com/office/officeart/2005/8/layout/bProcess4"/>
    <dgm:cxn modelId="{8AE440E3-B858-40D3-9367-4AED3FC17D62}" srcId="{97F37749-F0F3-4DFD-8997-DD33903F97D5}" destId="{95EAFFA5-4D36-4D5B-A1FC-31B53B8876D1}" srcOrd="8" destOrd="0" parTransId="{C2572840-C6A1-4E9D-A34E-FAEDF6B53943}" sibTransId="{679FA5D7-0BF9-48E0-A1B5-0C3EF52313A0}"/>
    <dgm:cxn modelId="{59A99E11-FEB5-431C-9DEA-CECB10E74BDA}" type="presOf" srcId="{FDB90F06-3EA5-4D01-AA42-AE64FC37A82E}" destId="{2E5E6062-3B1E-4400-A75D-03693F99BDAE}" srcOrd="0" destOrd="0" presId="urn:microsoft.com/office/officeart/2005/8/layout/bProcess4"/>
    <dgm:cxn modelId="{004DD9F9-ED28-4F64-A1A7-4E60B17B4E1F}" type="presOf" srcId="{53F7056C-D978-42FF-B3F1-F54FF1F58419}" destId="{A620E393-2C95-4469-A9C4-FC68D8FC9390}" srcOrd="0" destOrd="0" presId="urn:microsoft.com/office/officeart/2005/8/layout/bProcess4"/>
    <dgm:cxn modelId="{F37E2A20-117D-434B-A848-CCDD8785CB4A}" type="presOf" srcId="{6AB2388B-7D6F-45E3-B672-25D8BE82C450}" destId="{645DA933-97CD-497E-9046-7CBC23DC2C72}" srcOrd="0" destOrd="0" presId="urn:microsoft.com/office/officeart/2005/8/layout/bProcess4"/>
    <dgm:cxn modelId="{18E9F29B-9A0D-4EF2-8093-1BE4399CC7F8}" type="presParOf" srcId="{D3FCC8AD-BF2B-4F82-B757-99CF280353C7}" destId="{CECA13C5-7906-49B2-9602-BBEEA3526A5A}" srcOrd="0" destOrd="0" presId="urn:microsoft.com/office/officeart/2005/8/layout/bProcess4"/>
    <dgm:cxn modelId="{2B5EAC52-E250-475A-9108-F01ABCF4B8F7}" type="presParOf" srcId="{CECA13C5-7906-49B2-9602-BBEEA3526A5A}" destId="{59F073F8-382D-4169-B2A6-BDC5A162E2B1}" srcOrd="0" destOrd="0" presId="urn:microsoft.com/office/officeart/2005/8/layout/bProcess4"/>
    <dgm:cxn modelId="{791D78CC-6B79-415A-B569-5838C3754F42}" type="presParOf" srcId="{CECA13C5-7906-49B2-9602-BBEEA3526A5A}" destId="{A620E393-2C95-4469-A9C4-FC68D8FC9390}" srcOrd="1" destOrd="0" presId="urn:microsoft.com/office/officeart/2005/8/layout/bProcess4"/>
    <dgm:cxn modelId="{28FA652F-C79F-4EB3-AA21-32C6715B0A41}" type="presParOf" srcId="{D3FCC8AD-BF2B-4F82-B757-99CF280353C7}" destId="{2E5E6062-3B1E-4400-A75D-03693F99BDAE}" srcOrd="1" destOrd="0" presId="urn:microsoft.com/office/officeart/2005/8/layout/bProcess4"/>
    <dgm:cxn modelId="{60E35C9F-8CBA-46A8-841E-86A04B88F9F5}" type="presParOf" srcId="{D3FCC8AD-BF2B-4F82-B757-99CF280353C7}" destId="{71249AC0-C650-429D-8197-E238A91D9515}" srcOrd="2" destOrd="0" presId="urn:microsoft.com/office/officeart/2005/8/layout/bProcess4"/>
    <dgm:cxn modelId="{28421C9F-8220-4A27-AD4A-09A9847968DF}" type="presParOf" srcId="{71249AC0-C650-429D-8197-E238A91D9515}" destId="{E23147D0-AD25-45B6-A508-21DD0F193FA2}" srcOrd="0" destOrd="0" presId="urn:microsoft.com/office/officeart/2005/8/layout/bProcess4"/>
    <dgm:cxn modelId="{41F75C7E-D9BE-471D-AE92-32373D883C6E}" type="presParOf" srcId="{71249AC0-C650-429D-8197-E238A91D9515}" destId="{645DA933-97CD-497E-9046-7CBC23DC2C72}" srcOrd="1" destOrd="0" presId="urn:microsoft.com/office/officeart/2005/8/layout/bProcess4"/>
    <dgm:cxn modelId="{F96D9057-86B5-46EB-878D-71D61C8E9D76}" type="presParOf" srcId="{D3FCC8AD-BF2B-4F82-B757-99CF280353C7}" destId="{1838552D-AF70-4C05-A6AC-280004675734}" srcOrd="3" destOrd="0" presId="urn:microsoft.com/office/officeart/2005/8/layout/bProcess4"/>
    <dgm:cxn modelId="{82539510-FA4B-4330-B03A-E6771AA80B34}" type="presParOf" srcId="{D3FCC8AD-BF2B-4F82-B757-99CF280353C7}" destId="{9C02C24A-711D-4E7E-A340-6B4171A44A51}" srcOrd="4" destOrd="0" presId="urn:microsoft.com/office/officeart/2005/8/layout/bProcess4"/>
    <dgm:cxn modelId="{5F049791-EE8C-435A-A28B-14FA93F04ED9}" type="presParOf" srcId="{9C02C24A-711D-4E7E-A340-6B4171A44A51}" destId="{8FDE9718-A533-4E96-BDDD-F13B6C4361C8}" srcOrd="0" destOrd="0" presId="urn:microsoft.com/office/officeart/2005/8/layout/bProcess4"/>
    <dgm:cxn modelId="{61697F16-96DF-4508-B228-BEF4EE22140B}" type="presParOf" srcId="{9C02C24A-711D-4E7E-A340-6B4171A44A51}" destId="{C421F365-E993-4CE2-80A8-154D473E37D3}" srcOrd="1" destOrd="0" presId="urn:microsoft.com/office/officeart/2005/8/layout/bProcess4"/>
    <dgm:cxn modelId="{082A0EB2-6FB5-4272-BCC4-F2C9BC274AD9}" type="presParOf" srcId="{D3FCC8AD-BF2B-4F82-B757-99CF280353C7}" destId="{AAB10599-9430-4D8A-BA93-377451CE707D}" srcOrd="5" destOrd="0" presId="urn:microsoft.com/office/officeart/2005/8/layout/bProcess4"/>
    <dgm:cxn modelId="{9864A165-FA13-40FE-A254-EE05F6EBFBCA}" type="presParOf" srcId="{D3FCC8AD-BF2B-4F82-B757-99CF280353C7}" destId="{7145674C-F62D-42E3-B0BB-2F2D15DBE36D}" srcOrd="6" destOrd="0" presId="urn:microsoft.com/office/officeart/2005/8/layout/bProcess4"/>
    <dgm:cxn modelId="{E0DFAF28-B12B-4980-9F6F-4CBA09FF70A0}" type="presParOf" srcId="{7145674C-F62D-42E3-B0BB-2F2D15DBE36D}" destId="{227E606C-A93D-4917-8F59-675F5490B236}" srcOrd="0" destOrd="0" presId="urn:microsoft.com/office/officeart/2005/8/layout/bProcess4"/>
    <dgm:cxn modelId="{4C4B6B54-A337-4FBE-9F44-5EDDAD470564}" type="presParOf" srcId="{7145674C-F62D-42E3-B0BB-2F2D15DBE36D}" destId="{DB93625B-6D6C-4E25-8EF5-7D55AA413D0F}" srcOrd="1" destOrd="0" presId="urn:microsoft.com/office/officeart/2005/8/layout/bProcess4"/>
    <dgm:cxn modelId="{B92D99AB-BA24-4C0D-861A-60D0FD25BFB4}" type="presParOf" srcId="{D3FCC8AD-BF2B-4F82-B757-99CF280353C7}" destId="{CE8B8297-112D-4520-AA5A-39DDAF2A573C}" srcOrd="7" destOrd="0" presId="urn:microsoft.com/office/officeart/2005/8/layout/bProcess4"/>
    <dgm:cxn modelId="{5294E39E-7EAE-4F7F-B573-D5521C0C9914}" type="presParOf" srcId="{D3FCC8AD-BF2B-4F82-B757-99CF280353C7}" destId="{30F3F768-258E-4916-8401-08ED0BB6F09B}" srcOrd="8" destOrd="0" presId="urn:microsoft.com/office/officeart/2005/8/layout/bProcess4"/>
    <dgm:cxn modelId="{3C8C8E49-7154-4B9A-8FA5-83E72C5E846C}" type="presParOf" srcId="{30F3F768-258E-4916-8401-08ED0BB6F09B}" destId="{81AAF6CE-C1FF-4B7E-A343-1F67287FB2B8}" srcOrd="0" destOrd="0" presId="urn:microsoft.com/office/officeart/2005/8/layout/bProcess4"/>
    <dgm:cxn modelId="{771DF1EC-C98D-463A-8FC2-C320756827D8}" type="presParOf" srcId="{30F3F768-258E-4916-8401-08ED0BB6F09B}" destId="{8AFDCC8A-E7E7-4E44-B335-E04806ED1D04}" srcOrd="1" destOrd="0" presId="urn:microsoft.com/office/officeart/2005/8/layout/bProcess4"/>
    <dgm:cxn modelId="{F5445571-48C5-43DD-904A-11ED452246DF}" type="presParOf" srcId="{D3FCC8AD-BF2B-4F82-B757-99CF280353C7}" destId="{55479B07-C2BD-4AA1-BBCD-BA8003AD1AA7}" srcOrd="9" destOrd="0" presId="urn:microsoft.com/office/officeart/2005/8/layout/bProcess4"/>
    <dgm:cxn modelId="{F6FF4F07-8524-4F93-AFA7-D59EB1F0BD2C}" type="presParOf" srcId="{D3FCC8AD-BF2B-4F82-B757-99CF280353C7}" destId="{1F27219B-1B9E-4B91-A29C-122E48C6F04D}" srcOrd="10" destOrd="0" presId="urn:microsoft.com/office/officeart/2005/8/layout/bProcess4"/>
    <dgm:cxn modelId="{5E718B59-3433-48AE-83FB-D1D8CEF2584D}" type="presParOf" srcId="{1F27219B-1B9E-4B91-A29C-122E48C6F04D}" destId="{62864661-E8C5-4F73-BEE0-FAEDD62829B6}" srcOrd="0" destOrd="0" presId="urn:microsoft.com/office/officeart/2005/8/layout/bProcess4"/>
    <dgm:cxn modelId="{25F446AB-2A98-4F20-8F47-1146BEFFCEFC}" type="presParOf" srcId="{1F27219B-1B9E-4B91-A29C-122E48C6F04D}" destId="{FCFD9C7D-2950-4982-A820-192F0EDC267B}" srcOrd="1" destOrd="0" presId="urn:microsoft.com/office/officeart/2005/8/layout/bProcess4"/>
    <dgm:cxn modelId="{E0618840-5DF7-4B41-A4A2-1377D89BF449}" type="presParOf" srcId="{D3FCC8AD-BF2B-4F82-B757-99CF280353C7}" destId="{E7F6BBAB-0094-4AEB-A498-00FE24522C2C}" srcOrd="11" destOrd="0" presId="urn:microsoft.com/office/officeart/2005/8/layout/bProcess4"/>
    <dgm:cxn modelId="{DB3139BF-E129-4830-AF49-31753EA6EE86}" type="presParOf" srcId="{D3FCC8AD-BF2B-4F82-B757-99CF280353C7}" destId="{3A0BCE64-7012-497B-BDAF-33A39E64DE9F}" srcOrd="12" destOrd="0" presId="urn:microsoft.com/office/officeart/2005/8/layout/bProcess4"/>
    <dgm:cxn modelId="{0A08ED9A-E4BC-4FA3-9335-86BC395B2223}" type="presParOf" srcId="{3A0BCE64-7012-497B-BDAF-33A39E64DE9F}" destId="{6E2901EC-DD95-41E1-A55F-B1C4C7518297}" srcOrd="0" destOrd="0" presId="urn:microsoft.com/office/officeart/2005/8/layout/bProcess4"/>
    <dgm:cxn modelId="{F339BD29-6E8E-4242-8582-E1F6157E02B9}" type="presParOf" srcId="{3A0BCE64-7012-497B-BDAF-33A39E64DE9F}" destId="{3B990F15-9A22-4331-83D7-65D7E1DC4EDB}" srcOrd="1" destOrd="0" presId="urn:microsoft.com/office/officeart/2005/8/layout/bProcess4"/>
    <dgm:cxn modelId="{9B8029E7-DA5D-42E0-8426-22FEEA76E0DD}" type="presParOf" srcId="{D3FCC8AD-BF2B-4F82-B757-99CF280353C7}" destId="{12EBADF5-CED8-4BB5-9DB4-35C15CADB18D}" srcOrd="13" destOrd="0" presId="urn:microsoft.com/office/officeart/2005/8/layout/bProcess4"/>
    <dgm:cxn modelId="{BBB4C808-824F-4D63-9B45-56F059868E1F}" type="presParOf" srcId="{D3FCC8AD-BF2B-4F82-B757-99CF280353C7}" destId="{BDA4629B-E3C1-43FF-AD59-E0E427717C6C}" srcOrd="14" destOrd="0" presId="urn:microsoft.com/office/officeart/2005/8/layout/bProcess4"/>
    <dgm:cxn modelId="{FE06C249-5BEA-4666-B85D-62747E48D971}" type="presParOf" srcId="{BDA4629B-E3C1-43FF-AD59-E0E427717C6C}" destId="{26B06382-68FD-40D9-86F1-4985ED458F5B}" srcOrd="0" destOrd="0" presId="urn:microsoft.com/office/officeart/2005/8/layout/bProcess4"/>
    <dgm:cxn modelId="{F6952D20-6AC5-47B7-86E6-0168335BCF0E}" type="presParOf" srcId="{BDA4629B-E3C1-43FF-AD59-E0E427717C6C}" destId="{F52D5DE0-F27E-4D33-9CAD-EB55E09E72DE}" srcOrd="1" destOrd="0" presId="urn:microsoft.com/office/officeart/2005/8/layout/bProcess4"/>
    <dgm:cxn modelId="{90C59806-ECE5-4D76-9CE2-1CB2237582E5}" type="presParOf" srcId="{D3FCC8AD-BF2B-4F82-B757-99CF280353C7}" destId="{E7CB9D2D-9A66-4559-87BB-AC862711BBB6}" srcOrd="15" destOrd="0" presId="urn:microsoft.com/office/officeart/2005/8/layout/bProcess4"/>
    <dgm:cxn modelId="{1465F1C7-1145-4B87-A616-3C78BA2FBE15}" type="presParOf" srcId="{D3FCC8AD-BF2B-4F82-B757-99CF280353C7}" destId="{1163FBE0-D540-4534-A791-DF4377CEF914}" srcOrd="16" destOrd="0" presId="urn:microsoft.com/office/officeart/2005/8/layout/bProcess4"/>
    <dgm:cxn modelId="{F1E619E8-C063-4817-B417-5978653D9953}" type="presParOf" srcId="{1163FBE0-D540-4534-A791-DF4377CEF914}" destId="{56464567-1DF1-4CA7-8649-21CB7FCBE56E}" srcOrd="0" destOrd="0" presId="urn:microsoft.com/office/officeart/2005/8/layout/bProcess4"/>
    <dgm:cxn modelId="{7009C9E9-2A72-4781-8009-A816D2FDFA80}" type="presParOf" srcId="{1163FBE0-D540-4534-A791-DF4377CEF914}" destId="{AB3B11A9-2E37-40D9-B3D5-C469028A7BE6}"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510138-CF2D-49A3-ACAD-F4F160A93EC4}"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cs-CZ"/>
        </a:p>
      </dgm:t>
    </dgm:pt>
    <dgm:pt modelId="{F0B649B1-B379-423B-98FD-8DE7742FF9CD}">
      <dgm:prSet phldrT="[Text]" custT="1"/>
      <dgm:spPr/>
      <dgm:t>
        <a:bodyPr/>
        <a:lstStyle/>
        <a:p>
          <a:r>
            <a:rPr lang="cs-CZ" sz="3500" dirty="0" err="1"/>
            <a:t>Mechanical</a:t>
          </a:r>
          <a:r>
            <a:rPr lang="cs-CZ" sz="3500" dirty="0"/>
            <a:t> </a:t>
          </a:r>
          <a:r>
            <a:rPr lang="cs-CZ" sz="3500" dirty="0" err="1"/>
            <a:t>methods</a:t>
          </a:r>
          <a:endParaRPr lang="cs-CZ" sz="3500" dirty="0"/>
        </a:p>
      </dgm:t>
    </dgm:pt>
    <dgm:pt modelId="{D7130A5C-7F1F-4B86-A8E2-782787FE5BE7}" type="parTrans" cxnId="{3843E970-6DCF-4BD0-ADF7-52C73F7EDA60}">
      <dgm:prSet/>
      <dgm:spPr/>
      <dgm:t>
        <a:bodyPr/>
        <a:lstStyle/>
        <a:p>
          <a:endParaRPr lang="cs-CZ"/>
        </a:p>
      </dgm:t>
    </dgm:pt>
    <dgm:pt modelId="{2E02A9EC-A52E-4797-9C30-41DFFBF7E4D0}" type="sibTrans" cxnId="{3843E970-6DCF-4BD0-ADF7-52C73F7EDA60}">
      <dgm:prSet/>
      <dgm:spPr/>
      <dgm:t>
        <a:bodyPr/>
        <a:lstStyle/>
        <a:p>
          <a:endParaRPr lang="cs-CZ"/>
        </a:p>
      </dgm:t>
    </dgm:pt>
    <dgm:pt modelId="{8E6325EB-1856-4BA6-999D-DA11804B8F8B}">
      <dgm:prSet phldrT="[Text]"/>
      <dgm:spPr/>
      <dgm:t>
        <a:bodyPr/>
        <a:lstStyle/>
        <a:p>
          <a:r>
            <a:rPr lang="cs-CZ" dirty="0" err="1"/>
            <a:t>penetrative</a:t>
          </a:r>
          <a:r>
            <a:rPr lang="cs-CZ" dirty="0"/>
            <a:t> captive bolt </a:t>
          </a:r>
          <a:r>
            <a:rPr lang="cs-CZ" dirty="0" err="1"/>
            <a:t>device</a:t>
          </a:r>
          <a:r>
            <a:rPr lang="cs-CZ" dirty="0"/>
            <a:t>, non-</a:t>
          </a:r>
          <a:r>
            <a:rPr lang="cs-CZ" dirty="0" err="1"/>
            <a:t>penetrative</a:t>
          </a:r>
          <a:r>
            <a:rPr lang="cs-CZ" dirty="0"/>
            <a:t> captive bolt </a:t>
          </a:r>
          <a:r>
            <a:rPr lang="cs-CZ" dirty="0" err="1"/>
            <a:t>device</a:t>
          </a:r>
          <a:r>
            <a:rPr lang="cs-CZ" dirty="0"/>
            <a:t>, </a:t>
          </a:r>
          <a:r>
            <a:rPr lang="cs-CZ" dirty="0" err="1"/>
            <a:t>firearm</a:t>
          </a:r>
          <a:r>
            <a:rPr lang="cs-CZ" dirty="0"/>
            <a:t> with free </a:t>
          </a:r>
          <a:r>
            <a:rPr lang="cs-CZ" dirty="0" err="1"/>
            <a:t>projectile</a:t>
          </a:r>
          <a:r>
            <a:rPr lang="cs-CZ" dirty="0"/>
            <a:t>, </a:t>
          </a:r>
          <a:r>
            <a:rPr lang="cs-CZ" dirty="0" err="1"/>
            <a:t>maceration</a:t>
          </a:r>
          <a:r>
            <a:rPr lang="cs-CZ" dirty="0"/>
            <a:t>, </a:t>
          </a:r>
          <a:r>
            <a:rPr lang="cs-CZ" dirty="0" err="1"/>
            <a:t>cervical</a:t>
          </a:r>
          <a:r>
            <a:rPr lang="cs-CZ" dirty="0"/>
            <a:t> </a:t>
          </a:r>
          <a:r>
            <a:rPr lang="cs-CZ" dirty="0" err="1"/>
            <a:t>dislocation</a:t>
          </a:r>
          <a:r>
            <a:rPr lang="cs-CZ" dirty="0"/>
            <a:t>, </a:t>
          </a:r>
          <a:r>
            <a:rPr lang="en-US" dirty="0"/>
            <a:t>percussive blow to</a:t>
          </a:r>
          <a:r>
            <a:rPr lang="cs-CZ" dirty="0"/>
            <a:t> </a:t>
          </a:r>
          <a:r>
            <a:rPr lang="en-US" dirty="0"/>
            <a:t>the head</a:t>
          </a:r>
          <a:endParaRPr lang="cs-CZ" dirty="0"/>
        </a:p>
      </dgm:t>
    </dgm:pt>
    <dgm:pt modelId="{1F731EA1-B5CF-4D69-8261-8E7C8791458C}" type="parTrans" cxnId="{CBAE71B7-7356-45B5-8359-BAA10A5427A6}">
      <dgm:prSet/>
      <dgm:spPr/>
      <dgm:t>
        <a:bodyPr/>
        <a:lstStyle/>
        <a:p>
          <a:endParaRPr lang="cs-CZ"/>
        </a:p>
      </dgm:t>
    </dgm:pt>
    <dgm:pt modelId="{C759BF67-3BE8-4438-BC48-D4292954525C}" type="sibTrans" cxnId="{CBAE71B7-7356-45B5-8359-BAA10A5427A6}">
      <dgm:prSet/>
      <dgm:spPr/>
      <dgm:t>
        <a:bodyPr/>
        <a:lstStyle/>
        <a:p>
          <a:endParaRPr lang="cs-CZ"/>
        </a:p>
      </dgm:t>
    </dgm:pt>
    <dgm:pt modelId="{4359D85A-DF7B-4362-82A6-0C92841A42F1}">
      <dgm:prSet phldrT="[Text]" custT="1"/>
      <dgm:spPr>
        <a:solidFill>
          <a:srgbClr val="FFC000"/>
        </a:solidFill>
      </dgm:spPr>
      <dgm:t>
        <a:bodyPr/>
        <a:lstStyle/>
        <a:p>
          <a:pPr algn="ctr"/>
          <a:r>
            <a:rPr lang="cs-CZ" sz="3500" dirty="0" err="1"/>
            <a:t>Electrical</a:t>
          </a:r>
          <a:r>
            <a:rPr lang="cs-CZ" sz="3500" dirty="0"/>
            <a:t> </a:t>
          </a:r>
          <a:r>
            <a:rPr lang="cs-CZ" sz="3500" dirty="0" err="1"/>
            <a:t>methods</a:t>
          </a:r>
          <a:endParaRPr lang="cs-CZ" sz="3500" dirty="0"/>
        </a:p>
      </dgm:t>
    </dgm:pt>
    <dgm:pt modelId="{CDFB5DE5-333A-4016-95FB-E7215FE2EA36}" type="parTrans" cxnId="{E1443C40-83A5-467B-9C6C-D88681457F73}">
      <dgm:prSet/>
      <dgm:spPr/>
      <dgm:t>
        <a:bodyPr/>
        <a:lstStyle/>
        <a:p>
          <a:endParaRPr lang="cs-CZ"/>
        </a:p>
      </dgm:t>
    </dgm:pt>
    <dgm:pt modelId="{3A5E681C-30EB-4311-8A0E-CFD80B753194}" type="sibTrans" cxnId="{E1443C40-83A5-467B-9C6C-D88681457F73}">
      <dgm:prSet/>
      <dgm:spPr/>
      <dgm:t>
        <a:bodyPr/>
        <a:lstStyle/>
        <a:p>
          <a:endParaRPr lang="cs-CZ"/>
        </a:p>
      </dgm:t>
    </dgm:pt>
    <dgm:pt modelId="{EDE691BE-6617-49C2-A5D1-ECA3662F6661}">
      <dgm:prSet phldrT="[Text]"/>
      <dgm:spPr>
        <a:solidFill>
          <a:schemeClr val="accent4">
            <a:lumMod val="20000"/>
            <a:lumOff val="80000"/>
            <a:alpha val="90000"/>
          </a:schemeClr>
        </a:solidFill>
      </dgm:spPr>
      <dgm:t>
        <a:bodyPr/>
        <a:lstStyle/>
        <a:p>
          <a:r>
            <a:rPr lang="cs-CZ" dirty="0"/>
            <a:t>head-</a:t>
          </a:r>
          <a:r>
            <a:rPr lang="cs-CZ" dirty="0" err="1"/>
            <a:t>only</a:t>
          </a:r>
          <a:r>
            <a:rPr lang="cs-CZ" dirty="0"/>
            <a:t> </a:t>
          </a:r>
          <a:r>
            <a:rPr lang="cs-CZ" dirty="0" err="1"/>
            <a:t>electrical</a:t>
          </a:r>
          <a:r>
            <a:rPr lang="cs-CZ" dirty="0"/>
            <a:t> stunning, head-to-body </a:t>
          </a:r>
          <a:r>
            <a:rPr lang="cs-CZ" dirty="0" err="1"/>
            <a:t>electrical</a:t>
          </a:r>
          <a:r>
            <a:rPr lang="cs-CZ" dirty="0"/>
            <a:t> stunning, </a:t>
          </a:r>
          <a:r>
            <a:rPr lang="cs-CZ" dirty="0" err="1"/>
            <a:t>electrical</a:t>
          </a:r>
          <a:r>
            <a:rPr lang="cs-CZ" dirty="0"/>
            <a:t> </a:t>
          </a:r>
          <a:r>
            <a:rPr lang="cs-CZ" dirty="0" err="1"/>
            <a:t>waterbath</a:t>
          </a:r>
          <a:endParaRPr lang="cs-CZ" dirty="0"/>
        </a:p>
      </dgm:t>
    </dgm:pt>
    <dgm:pt modelId="{D00001DF-ECAD-44A4-B9D0-F006391CDABB}" type="parTrans" cxnId="{97D4A466-85DD-4E27-8A1A-0E1FBDAB9124}">
      <dgm:prSet/>
      <dgm:spPr/>
      <dgm:t>
        <a:bodyPr/>
        <a:lstStyle/>
        <a:p>
          <a:endParaRPr lang="cs-CZ"/>
        </a:p>
      </dgm:t>
    </dgm:pt>
    <dgm:pt modelId="{350C3287-0E9F-4F71-B0D0-016CE2DAF9B6}" type="sibTrans" cxnId="{97D4A466-85DD-4E27-8A1A-0E1FBDAB9124}">
      <dgm:prSet/>
      <dgm:spPr/>
      <dgm:t>
        <a:bodyPr/>
        <a:lstStyle/>
        <a:p>
          <a:endParaRPr lang="cs-CZ"/>
        </a:p>
      </dgm:t>
    </dgm:pt>
    <dgm:pt modelId="{07E74F20-E819-4ED4-A622-9CB5705C9E75}">
      <dgm:prSet phldrT="[Text]" custT="1"/>
      <dgm:spPr>
        <a:solidFill>
          <a:schemeClr val="accent2">
            <a:lumMod val="75000"/>
          </a:schemeClr>
        </a:solidFill>
      </dgm:spPr>
      <dgm:t>
        <a:bodyPr/>
        <a:lstStyle/>
        <a:p>
          <a:r>
            <a:rPr lang="cs-CZ" sz="3500" dirty="0" err="1"/>
            <a:t>Controlled</a:t>
          </a:r>
          <a:r>
            <a:rPr lang="cs-CZ" sz="3500" dirty="0"/>
            <a:t> </a:t>
          </a:r>
          <a:r>
            <a:rPr lang="cs-CZ" sz="3500" dirty="0" err="1"/>
            <a:t>atmosphere</a:t>
          </a:r>
          <a:r>
            <a:rPr lang="cs-CZ" sz="3500" dirty="0"/>
            <a:t>  </a:t>
          </a:r>
          <a:r>
            <a:rPr lang="cs-CZ" sz="3500" dirty="0" err="1"/>
            <a:t>methods</a:t>
          </a:r>
          <a:endParaRPr lang="cs-CZ" sz="3500" dirty="0"/>
        </a:p>
      </dgm:t>
    </dgm:pt>
    <dgm:pt modelId="{3E7EC38E-4A73-48AE-8430-63441800A308}" type="parTrans" cxnId="{F8C18B0E-FD43-4310-9725-2D42B5D7F53D}">
      <dgm:prSet/>
      <dgm:spPr/>
      <dgm:t>
        <a:bodyPr/>
        <a:lstStyle/>
        <a:p>
          <a:endParaRPr lang="cs-CZ"/>
        </a:p>
      </dgm:t>
    </dgm:pt>
    <dgm:pt modelId="{211E107F-8E3E-4714-AE42-8AB0A036B97C}" type="sibTrans" cxnId="{F8C18B0E-FD43-4310-9725-2D42B5D7F53D}">
      <dgm:prSet/>
      <dgm:spPr/>
      <dgm:t>
        <a:bodyPr/>
        <a:lstStyle/>
        <a:p>
          <a:endParaRPr lang="cs-CZ"/>
        </a:p>
      </dgm:t>
    </dgm:pt>
    <dgm:pt modelId="{05456D68-D657-4308-82A7-32A681493525}">
      <dgm:prSet phldrT="[Text]"/>
      <dgm:spPr>
        <a:solidFill>
          <a:schemeClr val="accent2">
            <a:lumMod val="40000"/>
            <a:lumOff val="60000"/>
            <a:alpha val="90000"/>
          </a:schemeClr>
        </a:solidFill>
      </dgm:spPr>
      <dgm:t>
        <a:bodyPr/>
        <a:lstStyle/>
        <a:p>
          <a:r>
            <a:rPr lang="en-US" dirty="0"/>
            <a:t>Carbon dioxide at</a:t>
          </a:r>
          <a:r>
            <a:rPr lang="cs-CZ" dirty="0"/>
            <a:t> </a:t>
          </a:r>
          <a:r>
            <a:rPr lang="en-US" dirty="0"/>
            <a:t>high concentration</a:t>
          </a:r>
          <a:r>
            <a:rPr lang="cs-CZ" dirty="0"/>
            <a:t>, </a:t>
          </a:r>
          <a:r>
            <a:rPr lang="en-US" dirty="0"/>
            <a:t>Carbon dioxide in</a:t>
          </a:r>
          <a:r>
            <a:rPr lang="cs-CZ" dirty="0"/>
            <a:t> </a:t>
          </a:r>
          <a:r>
            <a:rPr lang="en-US" dirty="0"/>
            <a:t>two phases</a:t>
          </a:r>
          <a:r>
            <a:rPr lang="cs-CZ" dirty="0"/>
            <a:t>, </a:t>
          </a:r>
          <a:r>
            <a:rPr lang="en-US" dirty="0"/>
            <a:t>Carbon </a:t>
          </a:r>
          <a:r>
            <a:rPr lang="cs-CZ" dirty="0" err="1"/>
            <a:t>monooxide</a:t>
          </a:r>
          <a:r>
            <a:rPr lang="cs-CZ" dirty="0"/>
            <a:t>, </a:t>
          </a:r>
          <a:r>
            <a:rPr lang="cs-CZ" dirty="0" err="1"/>
            <a:t>inert</a:t>
          </a:r>
          <a:r>
            <a:rPr lang="cs-CZ" dirty="0"/>
            <a:t> </a:t>
          </a:r>
          <a:r>
            <a:rPr lang="cs-CZ" dirty="0" err="1"/>
            <a:t>gases</a:t>
          </a:r>
          <a:r>
            <a:rPr lang="cs-CZ" dirty="0"/>
            <a:t>,</a:t>
          </a:r>
          <a:r>
            <a:rPr lang="en-US" dirty="0"/>
            <a:t> </a:t>
          </a:r>
          <a:r>
            <a:rPr lang="cs-CZ" dirty="0" err="1"/>
            <a:t>Low</a:t>
          </a:r>
          <a:r>
            <a:rPr lang="cs-CZ" dirty="0"/>
            <a:t> </a:t>
          </a:r>
          <a:r>
            <a:rPr lang="cs-CZ" dirty="0" err="1"/>
            <a:t>atmospheric</a:t>
          </a:r>
          <a:r>
            <a:rPr lang="cs-CZ" dirty="0"/>
            <a:t> </a:t>
          </a:r>
          <a:r>
            <a:rPr lang="cs-CZ" dirty="0" err="1"/>
            <a:t>pressure</a:t>
          </a:r>
          <a:r>
            <a:rPr lang="cs-CZ" dirty="0"/>
            <a:t> stunning</a:t>
          </a:r>
        </a:p>
      </dgm:t>
    </dgm:pt>
    <dgm:pt modelId="{59E1788D-2757-42B2-AC08-6DF627FAE5E5}" type="parTrans" cxnId="{4249582E-7542-45A3-8672-1A16CC06FE6D}">
      <dgm:prSet/>
      <dgm:spPr/>
      <dgm:t>
        <a:bodyPr/>
        <a:lstStyle/>
        <a:p>
          <a:endParaRPr lang="cs-CZ"/>
        </a:p>
      </dgm:t>
    </dgm:pt>
    <dgm:pt modelId="{D2EE72DC-C022-4995-A551-8621AEACDF3C}" type="sibTrans" cxnId="{4249582E-7542-45A3-8672-1A16CC06FE6D}">
      <dgm:prSet/>
      <dgm:spPr/>
      <dgm:t>
        <a:bodyPr/>
        <a:lstStyle/>
        <a:p>
          <a:endParaRPr lang="cs-CZ"/>
        </a:p>
      </dgm:t>
    </dgm:pt>
    <dgm:pt modelId="{A7C19B04-0A35-4D4C-BD41-E5CCAB470D0A}" type="pres">
      <dgm:prSet presAssocID="{A7510138-CF2D-49A3-ACAD-F4F160A93EC4}" presName="Name0" presStyleCnt="0">
        <dgm:presLayoutVars>
          <dgm:dir/>
          <dgm:animLvl val="lvl"/>
          <dgm:resizeHandles val="exact"/>
        </dgm:presLayoutVars>
      </dgm:prSet>
      <dgm:spPr/>
      <dgm:t>
        <a:bodyPr/>
        <a:lstStyle/>
        <a:p>
          <a:endParaRPr lang="cs-CZ"/>
        </a:p>
      </dgm:t>
    </dgm:pt>
    <dgm:pt modelId="{5CDD71F4-F1E0-4C25-9B9B-B06E279478A7}" type="pres">
      <dgm:prSet presAssocID="{F0B649B1-B379-423B-98FD-8DE7742FF9CD}" presName="linNode" presStyleCnt="0"/>
      <dgm:spPr/>
    </dgm:pt>
    <dgm:pt modelId="{1514BDE8-4FB6-4E41-A4C3-A9D20F4A3C68}" type="pres">
      <dgm:prSet presAssocID="{F0B649B1-B379-423B-98FD-8DE7742FF9CD}" presName="parentText" presStyleLbl="node1" presStyleIdx="0" presStyleCnt="3">
        <dgm:presLayoutVars>
          <dgm:chMax val="1"/>
          <dgm:bulletEnabled val="1"/>
        </dgm:presLayoutVars>
      </dgm:prSet>
      <dgm:spPr/>
      <dgm:t>
        <a:bodyPr/>
        <a:lstStyle/>
        <a:p>
          <a:endParaRPr lang="cs-CZ"/>
        </a:p>
      </dgm:t>
    </dgm:pt>
    <dgm:pt modelId="{642BD11F-413E-44AE-9C63-6694B42F1A70}" type="pres">
      <dgm:prSet presAssocID="{F0B649B1-B379-423B-98FD-8DE7742FF9CD}" presName="descendantText" presStyleLbl="alignAccFollowNode1" presStyleIdx="0" presStyleCnt="3">
        <dgm:presLayoutVars>
          <dgm:bulletEnabled val="1"/>
        </dgm:presLayoutVars>
      </dgm:prSet>
      <dgm:spPr/>
      <dgm:t>
        <a:bodyPr/>
        <a:lstStyle/>
        <a:p>
          <a:endParaRPr lang="cs-CZ"/>
        </a:p>
      </dgm:t>
    </dgm:pt>
    <dgm:pt modelId="{F5572F05-551C-4D83-BA34-D35783D6F4E8}" type="pres">
      <dgm:prSet presAssocID="{2E02A9EC-A52E-4797-9C30-41DFFBF7E4D0}" presName="sp" presStyleCnt="0"/>
      <dgm:spPr/>
    </dgm:pt>
    <dgm:pt modelId="{4359304E-1111-46F4-83C8-3CB85998EC4C}" type="pres">
      <dgm:prSet presAssocID="{4359D85A-DF7B-4362-82A6-0C92841A42F1}" presName="linNode" presStyleCnt="0"/>
      <dgm:spPr/>
    </dgm:pt>
    <dgm:pt modelId="{9FD69C43-C580-47A9-BAD1-BDAA95C24512}" type="pres">
      <dgm:prSet presAssocID="{4359D85A-DF7B-4362-82A6-0C92841A42F1}" presName="parentText" presStyleLbl="node1" presStyleIdx="1" presStyleCnt="3">
        <dgm:presLayoutVars>
          <dgm:chMax val="1"/>
          <dgm:bulletEnabled val="1"/>
        </dgm:presLayoutVars>
      </dgm:prSet>
      <dgm:spPr/>
      <dgm:t>
        <a:bodyPr/>
        <a:lstStyle/>
        <a:p>
          <a:endParaRPr lang="cs-CZ"/>
        </a:p>
      </dgm:t>
    </dgm:pt>
    <dgm:pt modelId="{6DE3EC04-BAAF-4CD4-870D-8889A150263B}" type="pres">
      <dgm:prSet presAssocID="{4359D85A-DF7B-4362-82A6-0C92841A42F1}" presName="descendantText" presStyleLbl="alignAccFollowNode1" presStyleIdx="1" presStyleCnt="3">
        <dgm:presLayoutVars>
          <dgm:bulletEnabled val="1"/>
        </dgm:presLayoutVars>
      </dgm:prSet>
      <dgm:spPr/>
      <dgm:t>
        <a:bodyPr/>
        <a:lstStyle/>
        <a:p>
          <a:endParaRPr lang="cs-CZ"/>
        </a:p>
      </dgm:t>
    </dgm:pt>
    <dgm:pt modelId="{A2173C59-7955-42D1-80DA-24F4EB625178}" type="pres">
      <dgm:prSet presAssocID="{3A5E681C-30EB-4311-8A0E-CFD80B753194}" presName="sp" presStyleCnt="0"/>
      <dgm:spPr/>
    </dgm:pt>
    <dgm:pt modelId="{097FA89E-C137-4EA1-A828-4D1D149E93E7}" type="pres">
      <dgm:prSet presAssocID="{07E74F20-E819-4ED4-A622-9CB5705C9E75}" presName="linNode" presStyleCnt="0"/>
      <dgm:spPr/>
    </dgm:pt>
    <dgm:pt modelId="{21710E59-E1CD-4F13-839D-37C621BF488C}" type="pres">
      <dgm:prSet presAssocID="{07E74F20-E819-4ED4-A622-9CB5705C9E75}" presName="parentText" presStyleLbl="node1" presStyleIdx="2" presStyleCnt="3">
        <dgm:presLayoutVars>
          <dgm:chMax val="1"/>
          <dgm:bulletEnabled val="1"/>
        </dgm:presLayoutVars>
      </dgm:prSet>
      <dgm:spPr/>
      <dgm:t>
        <a:bodyPr/>
        <a:lstStyle/>
        <a:p>
          <a:endParaRPr lang="cs-CZ"/>
        </a:p>
      </dgm:t>
    </dgm:pt>
    <dgm:pt modelId="{28E5BD6F-D379-4273-97D0-89A89D2BBBEF}" type="pres">
      <dgm:prSet presAssocID="{07E74F20-E819-4ED4-A622-9CB5705C9E75}" presName="descendantText" presStyleLbl="alignAccFollowNode1" presStyleIdx="2" presStyleCnt="3">
        <dgm:presLayoutVars>
          <dgm:bulletEnabled val="1"/>
        </dgm:presLayoutVars>
      </dgm:prSet>
      <dgm:spPr/>
      <dgm:t>
        <a:bodyPr/>
        <a:lstStyle/>
        <a:p>
          <a:endParaRPr lang="cs-CZ"/>
        </a:p>
      </dgm:t>
    </dgm:pt>
  </dgm:ptLst>
  <dgm:cxnLst>
    <dgm:cxn modelId="{B970E31D-F098-4942-AD11-1567C9BDCF1A}" type="presOf" srcId="{A7510138-CF2D-49A3-ACAD-F4F160A93EC4}" destId="{A7C19B04-0A35-4D4C-BD41-E5CCAB470D0A}" srcOrd="0" destOrd="0" presId="urn:microsoft.com/office/officeart/2005/8/layout/vList5"/>
    <dgm:cxn modelId="{E1443C40-83A5-467B-9C6C-D88681457F73}" srcId="{A7510138-CF2D-49A3-ACAD-F4F160A93EC4}" destId="{4359D85A-DF7B-4362-82A6-0C92841A42F1}" srcOrd="1" destOrd="0" parTransId="{CDFB5DE5-333A-4016-95FB-E7215FE2EA36}" sibTransId="{3A5E681C-30EB-4311-8A0E-CFD80B753194}"/>
    <dgm:cxn modelId="{B90F7C59-2940-4F9E-B635-DDC930607230}" type="presOf" srcId="{4359D85A-DF7B-4362-82A6-0C92841A42F1}" destId="{9FD69C43-C580-47A9-BAD1-BDAA95C24512}" srcOrd="0" destOrd="0" presId="urn:microsoft.com/office/officeart/2005/8/layout/vList5"/>
    <dgm:cxn modelId="{97D4A466-85DD-4E27-8A1A-0E1FBDAB9124}" srcId="{4359D85A-DF7B-4362-82A6-0C92841A42F1}" destId="{EDE691BE-6617-49C2-A5D1-ECA3662F6661}" srcOrd="0" destOrd="0" parTransId="{D00001DF-ECAD-44A4-B9D0-F006391CDABB}" sibTransId="{350C3287-0E9F-4F71-B0D0-016CE2DAF9B6}"/>
    <dgm:cxn modelId="{8D5E87B3-940A-4847-9569-836389FB6F54}" type="presOf" srcId="{07E74F20-E819-4ED4-A622-9CB5705C9E75}" destId="{21710E59-E1CD-4F13-839D-37C621BF488C}" srcOrd="0" destOrd="0" presId="urn:microsoft.com/office/officeart/2005/8/layout/vList5"/>
    <dgm:cxn modelId="{43291F15-5F29-442E-B4C4-ED87B9C3BA1C}" type="presOf" srcId="{EDE691BE-6617-49C2-A5D1-ECA3662F6661}" destId="{6DE3EC04-BAAF-4CD4-870D-8889A150263B}" srcOrd="0" destOrd="0" presId="urn:microsoft.com/office/officeart/2005/8/layout/vList5"/>
    <dgm:cxn modelId="{CBAE71B7-7356-45B5-8359-BAA10A5427A6}" srcId="{F0B649B1-B379-423B-98FD-8DE7742FF9CD}" destId="{8E6325EB-1856-4BA6-999D-DA11804B8F8B}" srcOrd="0" destOrd="0" parTransId="{1F731EA1-B5CF-4D69-8261-8E7C8791458C}" sibTransId="{C759BF67-3BE8-4438-BC48-D4292954525C}"/>
    <dgm:cxn modelId="{0377BF50-2B01-4B5D-9A3B-3443B6111C8C}" type="presOf" srcId="{8E6325EB-1856-4BA6-999D-DA11804B8F8B}" destId="{642BD11F-413E-44AE-9C63-6694B42F1A70}" srcOrd="0" destOrd="0" presId="urn:microsoft.com/office/officeart/2005/8/layout/vList5"/>
    <dgm:cxn modelId="{4249582E-7542-45A3-8672-1A16CC06FE6D}" srcId="{07E74F20-E819-4ED4-A622-9CB5705C9E75}" destId="{05456D68-D657-4308-82A7-32A681493525}" srcOrd="0" destOrd="0" parTransId="{59E1788D-2757-42B2-AC08-6DF627FAE5E5}" sibTransId="{D2EE72DC-C022-4995-A551-8621AEACDF3C}"/>
    <dgm:cxn modelId="{3843E970-6DCF-4BD0-ADF7-52C73F7EDA60}" srcId="{A7510138-CF2D-49A3-ACAD-F4F160A93EC4}" destId="{F0B649B1-B379-423B-98FD-8DE7742FF9CD}" srcOrd="0" destOrd="0" parTransId="{D7130A5C-7F1F-4B86-A8E2-782787FE5BE7}" sibTransId="{2E02A9EC-A52E-4797-9C30-41DFFBF7E4D0}"/>
    <dgm:cxn modelId="{6012E643-327A-41B5-B664-337A89D79323}" type="presOf" srcId="{F0B649B1-B379-423B-98FD-8DE7742FF9CD}" destId="{1514BDE8-4FB6-4E41-A4C3-A9D20F4A3C68}" srcOrd="0" destOrd="0" presId="urn:microsoft.com/office/officeart/2005/8/layout/vList5"/>
    <dgm:cxn modelId="{F8C18B0E-FD43-4310-9725-2D42B5D7F53D}" srcId="{A7510138-CF2D-49A3-ACAD-F4F160A93EC4}" destId="{07E74F20-E819-4ED4-A622-9CB5705C9E75}" srcOrd="2" destOrd="0" parTransId="{3E7EC38E-4A73-48AE-8430-63441800A308}" sibTransId="{211E107F-8E3E-4714-AE42-8AB0A036B97C}"/>
    <dgm:cxn modelId="{0BFEDF96-F1B4-49D7-8C69-B29C7C996BA3}" type="presOf" srcId="{05456D68-D657-4308-82A7-32A681493525}" destId="{28E5BD6F-D379-4273-97D0-89A89D2BBBEF}" srcOrd="0" destOrd="0" presId="urn:microsoft.com/office/officeart/2005/8/layout/vList5"/>
    <dgm:cxn modelId="{614366A5-0659-4DE4-B30C-24DA2BE95E96}" type="presParOf" srcId="{A7C19B04-0A35-4D4C-BD41-E5CCAB470D0A}" destId="{5CDD71F4-F1E0-4C25-9B9B-B06E279478A7}" srcOrd="0" destOrd="0" presId="urn:microsoft.com/office/officeart/2005/8/layout/vList5"/>
    <dgm:cxn modelId="{4A4BF186-6772-4A6E-963F-B12C7B1F4B79}" type="presParOf" srcId="{5CDD71F4-F1E0-4C25-9B9B-B06E279478A7}" destId="{1514BDE8-4FB6-4E41-A4C3-A9D20F4A3C68}" srcOrd="0" destOrd="0" presId="urn:microsoft.com/office/officeart/2005/8/layout/vList5"/>
    <dgm:cxn modelId="{B5966F7D-F321-4FB0-9BE9-7A1212EB92A7}" type="presParOf" srcId="{5CDD71F4-F1E0-4C25-9B9B-B06E279478A7}" destId="{642BD11F-413E-44AE-9C63-6694B42F1A70}" srcOrd="1" destOrd="0" presId="urn:microsoft.com/office/officeart/2005/8/layout/vList5"/>
    <dgm:cxn modelId="{7E3AB3E7-380C-4DEB-854C-6C53F8823A82}" type="presParOf" srcId="{A7C19B04-0A35-4D4C-BD41-E5CCAB470D0A}" destId="{F5572F05-551C-4D83-BA34-D35783D6F4E8}" srcOrd="1" destOrd="0" presId="urn:microsoft.com/office/officeart/2005/8/layout/vList5"/>
    <dgm:cxn modelId="{6D7BDD96-DFB8-43D2-A751-09096B9CFC7A}" type="presParOf" srcId="{A7C19B04-0A35-4D4C-BD41-E5CCAB470D0A}" destId="{4359304E-1111-46F4-83C8-3CB85998EC4C}" srcOrd="2" destOrd="0" presId="urn:microsoft.com/office/officeart/2005/8/layout/vList5"/>
    <dgm:cxn modelId="{109EA4DA-DA6C-4475-BEE0-20E78E2BA357}" type="presParOf" srcId="{4359304E-1111-46F4-83C8-3CB85998EC4C}" destId="{9FD69C43-C580-47A9-BAD1-BDAA95C24512}" srcOrd="0" destOrd="0" presId="urn:microsoft.com/office/officeart/2005/8/layout/vList5"/>
    <dgm:cxn modelId="{26544D63-4F88-4F2B-856D-59FB3AA5796B}" type="presParOf" srcId="{4359304E-1111-46F4-83C8-3CB85998EC4C}" destId="{6DE3EC04-BAAF-4CD4-870D-8889A150263B}" srcOrd="1" destOrd="0" presId="urn:microsoft.com/office/officeart/2005/8/layout/vList5"/>
    <dgm:cxn modelId="{08C7F643-21BD-48E4-8AF4-06A39CC78DD7}" type="presParOf" srcId="{A7C19B04-0A35-4D4C-BD41-E5CCAB470D0A}" destId="{A2173C59-7955-42D1-80DA-24F4EB625178}" srcOrd="3" destOrd="0" presId="urn:microsoft.com/office/officeart/2005/8/layout/vList5"/>
    <dgm:cxn modelId="{FCEE8355-A939-466D-AAED-7E6FD4F5869E}" type="presParOf" srcId="{A7C19B04-0A35-4D4C-BD41-E5CCAB470D0A}" destId="{097FA89E-C137-4EA1-A828-4D1D149E93E7}" srcOrd="4" destOrd="0" presId="urn:microsoft.com/office/officeart/2005/8/layout/vList5"/>
    <dgm:cxn modelId="{A618E24C-C98F-4EE3-B5D4-2BEB2C71A681}" type="presParOf" srcId="{097FA89E-C137-4EA1-A828-4D1D149E93E7}" destId="{21710E59-E1CD-4F13-839D-37C621BF488C}" srcOrd="0" destOrd="0" presId="urn:microsoft.com/office/officeart/2005/8/layout/vList5"/>
    <dgm:cxn modelId="{8862A280-375E-4FC6-A78E-0997D4906D26}" type="presParOf" srcId="{097FA89E-C137-4EA1-A828-4D1D149E93E7}" destId="{28E5BD6F-D379-4273-97D0-89A89D2BBBE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28533-1078-4234-B9BC-355BE3670D03}">
      <dsp:nvSpPr>
        <dsp:cNvPr id="0" name=""/>
        <dsp:cNvSpPr/>
      </dsp:nvSpPr>
      <dsp:spPr>
        <a:xfrm>
          <a:off x="773231" y="1497"/>
          <a:ext cx="2625538" cy="1444193"/>
        </a:xfrm>
        <a:prstGeom prst="roundRect">
          <a:avLst>
            <a:gd name="adj" fmla="val 10000"/>
          </a:avLst>
        </a:prstGeom>
        <a:solidFill>
          <a:srgbClr val="E63022">
            <a:alpha val="36078"/>
          </a:srgb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cs-CZ" sz="3000" b="0" kern="1200" cap="none" spc="0" dirty="0" err="1">
              <a:ln w="0"/>
              <a:solidFill>
                <a:schemeClr val="tx1"/>
              </a:solidFill>
              <a:effectLst>
                <a:outerShdw blurRad="38100" dist="19050" dir="2700000" algn="tl" rotWithShape="0">
                  <a:schemeClr val="dk1">
                    <a:alpha val="40000"/>
                  </a:schemeClr>
                </a:outerShdw>
              </a:effectLst>
            </a:rPr>
            <a:t>Abattoirs</a:t>
          </a:r>
          <a:endParaRPr lang="cs-CZ" sz="3000" b="0" kern="1200" cap="none" spc="0" dirty="0">
            <a:ln w="0"/>
            <a:solidFill>
              <a:schemeClr val="tx1"/>
            </a:solidFill>
            <a:effectLst>
              <a:outerShdw blurRad="38100" dist="19050" dir="2700000" algn="tl" rotWithShape="0">
                <a:schemeClr val="dk1">
                  <a:alpha val="40000"/>
                </a:schemeClr>
              </a:outerShdw>
            </a:effectLst>
          </a:endParaRPr>
        </a:p>
      </dsp:txBody>
      <dsp:txXfrm>
        <a:off x="815530" y="43796"/>
        <a:ext cx="2540940" cy="1359595"/>
      </dsp:txXfrm>
    </dsp:sp>
    <dsp:sp modelId="{F36B18A3-6589-4367-B72B-1B46FD1A5F86}">
      <dsp:nvSpPr>
        <dsp:cNvPr id="0" name=""/>
        <dsp:cNvSpPr/>
      </dsp:nvSpPr>
      <dsp:spPr>
        <a:xfrm>
          <a:off x="1035784" y="1445691"/>
          <a:ext cx="262553" cy="821062"/>
        </a:xfrm>
        <a:custGeom>
          <a:avLst/>
          <a:gdLst/>
          <a:ahLst/>
          <a:cxnLst/>
          <a:rect l="0" t="0" r="0" b="0"/>
          <a:pathLst>
            <a:path>
              <a:moveTo>
                <a:pt x="0" y="0"/>
              </a:moveTo>
              <a:lnTo>
                <a:pt x="0" y="821062"/>
              </a:lnTo>
              <a:lnTo>
                <a:pt x="262553" y="821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96A33-8D32-4BDE-A9C7-4FB68BA9CC2A}">
      <dsp:nvSpPr>
        <dsp:cNvPr id="0" name=""/>
        <dsp:cNvSpPr/>
      </dsp:nvSpPr>
      <dsp:spPr>
        <a:xfrm>
          <a:off x="1298338" y="1719379"/>
          <a:ext cx="1751599" cy="1094749"/>
        </a:xfrm>
        <a:prstGeom prst="roundRect">
          <a:avLst>
            <a:gd name="adj" fmla="val 10000"/>
          </a:avLst>
        </a:prstGeom>
        <a:solidFill>
          <a:schemeClr val="bg1">
            <a:lumMod val="95000"/>
            <a:alpha val="9000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cs-CZ" sz="2200" b="1" kern="1200" dirty="0" err="1"/>
            <a:t>Conventional</a:t>
          </a:r>
          <a:r>
            <a:rPr lang="cs-CZ" sz="2200" b="1" kern="1200" dirty="0"/>
            <a:t> </a:t>
          </a:r>
          <a:r>
            <a:rPr lang="cs-CZ" sz="2200" b="1" kern="1200" dirty="0" err="1"/>
            <a:t>slaughter</a:t>
          </a:r>
          <a:endParaRPr lang="cs-CZ" sz="2200" b="1" kern="1200" dirty="0"/>
        </a:p>
      </dsp:txBody>
      <dsp:txXfrm>
        <a:off x="1330402" y="1751443"/>
        <a:ext cx="1687471" cy="1030621"/>
      </dsp:txXfrm>
    </dsp:sp>
    <dsp:sp modelId="{A8FCD011-B298-4A64-A04B-F7BED6704B72}">
      <dsp:nvSpPr>
        <dsp:cNvPr id="0" name=""/>
        <dsp:cNvSpPr/>
      </dsp:nvSpPr>
      <dsp:spPr>
        <a:xfrm>
          <a:off x="1035784" y="1445691"/>
          <a:ext cx="262553" cy="2189499"/>
        </a:xfrm>
        <a:custGeom>
          <a:avLst/>
          <a:gdLst/>
          <a:ahLst/>
          <a:cxnLst/>
          <a:rect l="0" t="0" r="0" b="0"/>
          <a:pathLst>
            <a:path>
              <a:moveTo>
                <a:pt x="0" y="0"/>
              </a:moveTo>
              <a:lnTo>
                <a:pt x="0" y="2189499"/>
              </a:lnTo>
              <a:lnTo>
                <a:pt x="262553" y="21894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94AAFE-586A-4902-B9D1-83220D64574D}">
      <dsp:nvSpPr>
        <dsp:cNvPr id="0" name=""/>
        <dsp:cNvSpPr/>
      </dsp:nvSpPr>
      <dsp:spPr>
        <a:xfrm>
          <a:off x="1298338" y="3087816"/>
          <a:ext cx="1751599" cy="1094749"/>
        </a:xfrm>
        <a:prstGeom prst="roundRect">
          <a:avLst>
            <a:gd name="adj" fmla="val 10000"/>
          </a:avLst>
        </a:prstGeom>
        <a:solidFill>
          <a:schemeClr val="bg1">
            <a:lumMod val="95000"/>
            <a:alpha val="9000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cs-CZ" sz="2200" b="1" kern="1200" dirty="0" err="1"/>
            <a:t>Ritual</a:t>
          </a:r>
          <a:r>
            <a:rPr lang="cs-CZ" sz="2200" b="1" kern="1200" dirty="0"/>
            <a:t> </a:t>
          </a:r>
          <a:r>
            <a:rPr lang="cs-CZ" sz="2200" b="1" kern="1200" dirty="0" err="1"/>
            <a:t>slaughter</a:t>
          </a:r>
          <a:endParaRPr lang="cs-CZ" sz="2200" b="1" kern="1200" dirty="0"/>
        </a:p>
      </dsp:txBody>
      <dsp:txXfrm>
        <a:off x="1330402" y="3119880"/>
        <a:ext cx="1687471" cy="1030621"/>
      </dsp:txXfrm>
    </dsp:sp>
    <dsp:sp modelId="{14E980EB-B256-490F-830D-7C8618A0AF2F}">
      <dsp:nvSpPr>
        <dsp:cNvPr id="0" name=""/>
        <dsp:cNvSpPr/>
      </dsp:nvSpPr>
      <dsp:spPr>
        <a:xfrm>
          <a:off x="1035784" y="1445691"/>
          <a:ext cx="262553" cy="3557936"/>
        </a:xfrm>
        <a:custGeom>
          <a:avLst/>
          <a:gdLst/>
          <a:ahLst/>
          <a:cxnLst/>
          <a:rect l="0" t="0" r="0" b="0"/>
          <a:pathLst>
            <a:path>
              <a:moveTo>
                <a:pt x="0" y="0"/>
              </a:moveTo>
              <a:lnTo>
                <a:pt x="0" y="3557936"/>
              </a:lnTo>
              <a:lnTo>
                <a:pt x="262553" y="35579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36820D-5B0D-443B-AAA7-FCF698F21C6F}">
      <dsp:nvSpPr>
        <dsp:cNvPr id="0" name=""/>
        <dsp:cNvSpPr/>
      </dsp:nvSpPr>
      <dsp:spPr>
        <a:xfrm>
          <a:off x="1298338" y="4456253"/>
          <a:ext cx="1751599" cy="1094749"/>
        </a:xfrm>
        <a:prstGeom prst="roundRect">
          <a:avLst>
            <a:gd name="adj" fmla="val 10000"/>
          </a:avLst>
        </a:prstGeom>
        <a:solidFill>
          <a:schemeClr val="bg1">
            <a:lumMod val="95000"/>
            <a:alpha val="9000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cs-CZ" sz="2200" b="1" kern="1200" dirty="0" err="1">
              <a:solidFill>
                <a:srgbClr val="FF0000"/>
              </a:solidFill>
            </a:rPr>
            <a:t>Emergency</a:t>
          </a:r>
          <a:r>
            <a:rPr lang="cs-CZ" sz="2200" b="1" kern="1200" dirty="0">
              <a:solidFill>
                <a:srgbClr val="FF0000"/>
              </a:solidFill>
            </a:rPr>
            <a:t> </a:t>
          </a:r>
          <a:r>
            <a:rPr lang="cs-CZ" sz="2200" b="1" kern="1200" dirty="0" err="1">
              <a:solidFill>
                <a:srgbClr val="FF0000"/>
              </a:solidFill>
            </a:rPr>
            <a:t>killing</a:t>
          </a:r>
          <a:endParaRPr lang="cs-CZ" sz="2200" b="1" kern="1200" dirty="0">
            <a:solidFill>
              <a:srgbClr val="FF0000"/>
            </a:solidFill>
          </a:endParaRPr>
        </a:p>
      </dsp:txBody>
      <dsp:txXfrm>
        <a:off x="1330402" y="4488317"/>
        <a:ext cx="1687471" cy="1030621"/>
      </dsp:txXfrm>
    </dsp:sp>
    <dsp:sp modelId="{DE9CFF92-3045-406A-A168-3CD381513AA2}">
      <dsp:nvSpPr>
        <dsp:cNvPr id="0" name=""/>
        <dsp:cNvSpPr/>
      </dsp:nvSpPr>
      <dsp:spPr>
        <a:xfrm>
          <a:off x="3946144" y="1497"/>
          <a:ext cx="2618575" cy="1442639"/>
        </a:xfrm>
        <a:prstGeom prst="roundRect">
          <a:avLst>
            <a:gd name="adj" fmla="val 10000"/>
          </a:avLst>
        </a:prstGeom>
        <a:solidFill>
          <a:srgbClr val="2F5597">
            <a:alpha val="69804"/>
          </a:srgbClr>
        </a:solidFill>
        <a:ln w="12700" cap="flat" cmpd="sng" algn="ctr">
          <a:solidFill>
            <a:srgbClr val="2F559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cs-CZ" sz="3000" kern="1200" dirty="0" err="1"/>
            <a:t>Out</a:t>
          </a:r>
          <a:r>
            <a:rPr lang="cs-CZ" sz="3000" kern="1200" dirty="0"/>
            <a:t> of </a:t>
          </a:r>
          <a:r>
            <a:rPr lang="cs-CZ" sz="3000" kern="1200" dirty="0" err="1"/>
            <a:t>slaughterhouse</a:t>
          </a:r>
          <a:endParaRPr lang="cs-CZ" sz="3000" kern="1200" dirty="0"/>
        </a:p>
      </dsp:txBody>
      <dsp:txXfrm>
        <a:off x="3988397" y="43750"/>
        <a:ext cx="2534069" cy="1358133"/>
      </dsp:txXfrm>
    </dsp:sp>
    <dsp:sp modelId="{D7285C9E-281A-4F48-99A1-AE888E0D0F60}">
      <dsp:nvSpPr>
        <dsp:cNvPr id="0" name=""/>
        <dsp:cNvSpPr/>
      </dsp:nvSpPr>
      <dsp:spPr>
        <a:xfrm>
          <a:off x="4208001" y="1444137"/>
          <a:ext cx="261857" cy="821062"/>
        </a:xfrm>
        <a:custGeom>
          <a:avLst/>
          <a:gdLst/>
          <a:ahLst/>
          <a:cxnLst/>
          <a:rect l="0" t="0" r="0" b="0"/>
          <a:pathLst>
            <a:path>
              <a:moveTo>
                <a:pt x="0" y="0"/>
              </a:moveTo>
              <a:lnTo>
                <a:pt x="0" y="821062"/>
              </a:lnTo>
              <a:lnTo>
                <a:pt x="261857" y="821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CF809D-0011-4401-BF0F-517DED2EE07A}">
      <dsp:nvSpPr>
        <dsp:cNvPr id="0" name=""/>
        <dsp:cNvSpPr/>
      </dsp:nvSpPr>
      <dsp:spPr>
        <a:xfrm>
          <a:off x="4469859" y="1717824"/>
          <a:ext cx="1751599" cy="1094749"/>
        </a:xfrm>
        <a:prstGeom prst="roundRect">
          <a:avLst>
            <a:gd name="adj" fmla="val 10000"/>
          </a:avLst>
        </a:prstGeom>
        <a:solidFill>
          <a:schemeClr val="bg1">
            <a:lumMod val="95000"/>
            <a:alpha val="9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cs-CZ" sz="2200" b="1" kern="1200" dirty="0" err="1"/>
            <a:t>Farm</a:t>
          </a:r>
          <a:r>
            <a:rPr lang="cs-CZ" sz="2200" b="1" kern="1200" dirty="0"/>
            <a:t> </a:t>
          </a:r>
          <a:r>
            <a:rPr lang="cs-CZ" sz="2200" b="1" kern="1200" dirty="0" err="1"/>
            <a:t>slaughtering</a:t>
          </a:r>
          <a:r>
            <a:rPr lang="cs-CZ" sz="2200" b="1" kern="1200" dirty="0"/>
            <a:t> </a:t>
          </a:r>
        </a:p>
      </dsp:txBody>
      <dsp:txXfrm>
        <a:off x="4501923" y="1749888"/>
        <a:ext cx="1687471" cy="1030621"/>
      </dsp:txXfrm>
    </dsp:sp>
    <dsp:sp modelId="{A20A4910-CBD9-47D1-963B-93396629A883}">
      <dsp:nvSpPr>
        <dsp:cNvPr id="0" name=""/>
        <dsp:cNvSpPr/>
      </dsp:nvSpPr>
      <dsp:spPr>
        <a:xfrm>
          <a:off x="4208001" y="1444137"/>
          <a:ext cx="261857" cy="2189499"/>
        </a:xfrm>
        <a:custGeom>
          <a:avLst/>
          <a:gdLst/>
          <a:ahLst/>
          <a:cxnLst/>
          <a:rect l="0" t="0" r="0" b="0"/>
          <a:pathLst>
            <a:path>
              <a:moveTo>
                <a:pt x="0" y="0"/>
              </a:moveTo>
              <a:lnTo>
                <a:pt x="0" y="2189499"/>
              </a:lnTo>
              <a:lnTo>
                <a:pt x="261857" y="21894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ABDC1D-AB76-43BF-A082-DEB5FC23C4FE}">
      <dsp:nvSpPr>
        <dsp:cNvPr id="0" name=""/>
        <dsp:cNvSpPr/>
      </dsp:nvSpPr>
      <dsp:spPr>
        <a:xfrm>
          <a:off x="4469859" y="3086261"/>
          <a:ext cx="1751599" cy="1094749"/>
        </a:xfrm>
        <a:prstGeom prst="roundRect">
          <a:avLst>
            <a:gd name="adj" fmla="val 10000"/>
          </a:avLst>
        </a:prstGeom>
        <a:solidFill>
          <a:schemeClr val="bg1">
            <a:lumMod val="9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cs-CZ" sz="2200" b="1" kern="1200" dirty="0" err="1"/>
            <a:t>Private</a:t>
          </a:r>
          <a:r>
            <a:rPr lang="cs-CZ" sz="2200" b="1" kern="1200" dirty="0"/>
            <a:t> </a:t>
          </a:r>
          <a:r>
            <a:rPr lang="cs-CZ" sz="2200" b="1" kern="1200" dirty="0" err="1"/>
            <a:t>domestic</a:t>
          </a:r>
          <a:r>
            <a:rPr lang="cs-CZ" sz="2200" b="1" kern="1200" dirty="0"/>
            <a:t> </a:t>
          </a:r>
          <a:r>
            <a:rPr lang="cs-CZ" sz="2200" b="1" kern="1200" dirty="0" err="1"/>
            <a:t>consumption</a:t>
          </a:r>
          <a:r>
            <a:rPr lang="cs-CZ" sz="2200" b="1" kern="1200" dirty="0"/>
            <a:t> </a:t>
          </a:r>
        </a:p>
      </dsp:txBody>
      <dsp:txXfrm>
        <a:off x="4501923" y="3118325"/>
        <a:ext cx="1687471" cy="1030621"/>
      </dsp:txXfrm>
    </dsp:sp>
    <dsp:sp modelId="{E1C1CF2E-1288-4915-A00B-50DEDFE1EEDA}">
      <dsp:nvSpPr>
        <dsp:cNvPr id="0" name=""/>
        <dsp:cNvSpPr/>
      </dsp:nvSpPr>
      <dsp:spPr>
        <a:xfrm>
          <a:off x="4208001" y="1444137"/>
          <a:ext cx="261857" cy="3557936"/>
        </a:xfrm>
        <a:custGeom>
          <a:avLst/>
          <a:gdLst/>
          <a:ahLst/>
          <a:cxnLst/>
          <a:rect l="0" t="0" r="0" b="0"/>
          <a:pathLst>
            <a:path>
              <a:moveTo>
                <a:pt x="0" y="0"/>
              </a:moveTo>
              <a:lnTo>
                <a:pt x="0" y="3557936"/>
              </a:lnTo>
              <a:lnTo>
                <a:pt x="261857" y="35579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50279B-27A4-49F9-A52A-7B79CE243564}">
      <dsp:nvSpPr>
        <dsp:cNvPr id="0" name=""/>
        <dsp:cNvSpPr/>
      </dsp:nvSpPr>
      <dsp:spPr>
        <a:xfrm>
          <a:off x="4469859" y="4454698"/>
          <a:ext cx="1751599" cy="1094749"/>
        </a:xfrm>
        <a:prstGeom prst="roundRect">
          <a:avLst>
            <a:gd name="adj" fmla="val 10000"/>
          </a:avLst>
        </a:prstGeom>
        <a:solidFill>
          <a:schemeClr val="bg1">
            <a:lumMod val="9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cs-CZ" sz="2200" b="1" kern="1200" dirty="0" err="1">
              <a:solidFill>
                <a:srgbClr val="FF0000"/>
              </a:solidFill>
            </a:rPr>
            <a:t>Emergency</a:t>
          </a:r>
          <a:r>
            <a:rPr lang="cs-CZ" sz="2200" b="1" kern="1200" dirty="0">
              <a:solidFill>
                <a:srgbClr val="FF0000"/>
              </a:solidFill>
            </a:rPr>
            <a:t> </a:t>
          </a:r>
          <a:r>
            <a:rPr lang="cs-CZ" sz="2200" b="1" kern="1200" dirty="0" err="1">
              <a:solidFill>
                <a:srgbClr val="FF0000"/>
              </a:solidFill>
            </a:rPr>
            <a:t>killing</a:t>
          </a:r>
          <a:endParaRPr lang="cs-CZ" sz="2200" kern="1200" dirty="0"/>
        </a:p>
      </dsp:txBody>
      <dsp:txXfrm>
        <a:off x="4501923" y="4486762"/>
        <a:ext cx="1687471" cy="1030621"/>
      </dsp:txXfrm>
    </dsp:sp>
    <dsp:sp modelId="{CEE259A3-3466-4E6A-AEA3-C8A8E62BD6D7}">
      <dsp:nvSpPr>
        <dsp:cNvPr id="0" name=""/>
        <dsp:cNvSpPr/>
      </dsp:nvSpPr>
      <dsp:spPr>
        <a:xfrm>
          <a:off x="6473417" y="1708289"/>
          <a:ext cx="2189499" cy="10947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cs-CZ" sz="2200" kern="1200" dirty="0" err="1"/>
            <a:t>Pasture</a:t>
          </a:r>
          <a:r>
            <a:rPr lang="cs-CZ" sz="2200" kern="1200" dirty="0"/>
            <a:t> </a:t>
          </a:r>
          <a:r>
            <a:rPr lang="cs-CZ" sz="2200" kern="1200" dirty="0" err="1"/>
            <a:t>slaughtering</a:t>
          </a:r>
          <a:r>
            <a:rPr lang="cs-CZ" sz="2200" kern="1200" dirty="0"/>
            <a:t> </a:t>
          </a:r>
        </a:p>
      </dsp:txBody>
      <dsp:txXfrm>
        <a:off x="6505481" y="1740353"/>
        <a:ext cx="2125371" cy="1030621"/>
      </dsp:txXfrm>
    </dsp:sp>
    <dsp:sp modelId="{9B920B44-8585-41E4-AF40-7CDF511D7AF0}">
      <dsp:nvSpPr>
        <dsp:cNvPr id="0" name=""/>
        <dsp:cNvSpPr/>
      </dsp:nvSpPr>
      <dsp:spPr>
        <a:xfrm>
          <a:off x="8758597" y="1719291"/>
          <a:ext cx="2189499" cy="1094749"/>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cs-CZ" sz="2200" kern="1200" dirty="0"/>
            <a:t>Mobile </a:t>
          </a:r>
          <a:r>
            <a:rPr lang="cs-CZ" sz="2200" kern="1200" dirty="0" err="1"/>
            <a:t>abattoir</a:t>
          </a:r>
          <a:endParaRPr lang="cs-CZ" sz="2200" kern="1200" dirty="0"/>
        </a:p>
      </dsp:txBody>
      <dsp:txXfrm>
        <a:off x="8790661" y="1751355"/>
        <a:ext cx="2125371" cy="1030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E6062-3B1E-4400-A75D-03693F99BDAE}">
      <dsp:nvSpPr>
        <dsp:cNvPr id="0" name=""/>
        <dsp:cNvSpPr/>
      </dsp:nvSpPr>
      <dsp:spPr>
        <a:xfrm rot="5422620">
          <a:off x="194219" y="1297955"/>
          <a:ext cx="1985591" cy="24244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20E393-2C95-4469-A9C4-FC68D8FC9390}">
      <dsp:nvSpPr>
        <dsp:cNvPr id="0" name=""/>
        <dsp:cNvSpPr/>
      </dsp:nvSpPr>
      <dsp:spPr>
        <a:xfrm>
          <a:off x="650425" y="27087"/>
          <a:ext cx="2693837" cy="1616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t>the handling and care </a:t>
          </a:r>
          <a:endParaRPr lang="cs-CZ" sz="2200" b="1" kern="1200" dirty="0"/>
        </a:p>
        <a:p>
          <a:pPr lvl="0" algn="ctr" defTabSz="977900">
            <a:lnSpc>
              <a:spcPct val="90000"/>
            </a:lnSpc>
            <a:spcBef>
              <a:spcPct val="0"/>
            </a:spcBef>
            <a:spcAft>
              <a:spcPct val="35000"/>
            </a:spcAft>
          </a:pPr>
          <a:r>
            <a:rPr lang="en-US" sz="2200" kern="1200" dirty="0"/>
            <a:t>of animals before they are restrained</a:t>
          </a:r>
          <a:endParaRPr lang="cs-CZ" sz="2200" kern="1200" dirty="0"/>
        </a:p>
      </dsp:txBody>
      <dsp:txXfrm>
        <a:off x="697765" y="74427"/>
        <a:ext cx="2599157" cy="1521622"/>
      </dsp:txXfrm>
    </dsp:sp>
    <dsp:sp modelId="{1838552D-AF70-4C05-A6AC-280004675734}">
      <dsp:nvSpPr>
        <dsp:cNvPr id="0" name=""/>
        <dsp:cNvSpPr/>
      </dsp:nvSpPr>
      <dsp:spPr>
        <a:xfrm rot="5400000">
          <a:off x="174648" y="3305273"/>
          <a:ext cx="2011668" cy="24244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5DA933-97CD-497E-9046-7CBC23DC2C72}">
      <dsp:nvSpPr>
        <dsp:cNvPr id="0" name=""/>
        <dsp:cNvSpPr/>
      </dsp:nvSpPr>
      <dsp:spPr>
        <a:xfrm>
          <a:off x="637360" y="2021345"/>
          <a:ext cx="2693837" cy="1616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t>the restraint of animals</a:t>
          </a:r>
          <a:r>
            <a:rPr lang="en-US" sz="2200" kern="1200" dirty="0"/>
            <a:t> </a:t>
          </a:r>
          <a:endParaRPr lang="cs-CZ" sz="2200" kern="1200" dirty="0"/>
        </a:p>
        <a:p>
          <a:pPr lvl="0" algn="ctr" defTabSz="977900">
            <a:lnSpc>
              <a:spcPct val="90000"/>
            </a:lnSpc>
            <a:spcBef>
              <a:spcPct val="0"/>
            </a:spcBef>
            <a:spcAft>
              <a:spcPct val="35000"/>
            </a:spcAft>
          </a:pPr>
          <a:r>
            <a:rPr lang="en-US" sz="2200" kern="1200" dirty="0"/>
            <a:t>for the purpose of stunning or killing;</a:t>
          </a:r>
          <a:endParaRPr lang="cs-CZ" sz="2200" kern="1200" dirty="0"/>
        </a:p>
      </dsp:txBody>
      <dsp:txXfrm>
        <a:off x="684700" y="2068685"/>
        <a:ext cx="2599157" cy="1521622"/>
      </dsp:txXfrm>
    </dsp:sp>
    <dsp:sp modelId="{AAB10599-9430-4D8A-BA93-377451CE707D}">
      <dsp:nvSpPr>
        <dsp:cNvPr id="0" name=""/>
        <dsp:cNvSpPr/>
      </dsp:nvSpPr>
      <dsp:spPr>
        <a:xfrm>
          <a:off x="1184837" y="4315462"/>
          <a:ext cx="3574093" cy="24244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21F365-E993-4CE2-80A8-154D473E37D3}">
      <dsp:nvSpPr>
        <dsp:cNvPr id="0" name=""/>
        <dsp:cNvSpPr/>
      </dsp:nvSpPr>
      <dsp:spPr>
        <a:xfrm>
          <a:off x="637360" y="4041723"/>
          <a:ext cx="2693837" cy="1616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solidFill>
                <a:schemeClr val="bg1"/>
              </a:solidFill>
            </a:rPr>
            <a:t>the stunning </a:t>
          </a:r>
          <a:endParaRPr lang="cs-CZ" sz="2200" b="1" kern="1200" dirty="0">
            <a:solidFill>
              <a:schemeClr val="bg1"/>
            </a:solidFill>
          </a:endParaRPr>
        </a:p>
        <a:p>
          <a:pPr lvl="0" algn="ctr" defTabSz="977900">
            <a:lnSpc>
              <a:spcPct val="90000"/>
            </a:lnSpc>
            <a:spcBef>
              <a:spcPct val="0"/>
            </a:spcBef>
            <a:spcAft>
              <a:spcPct val="35000"/>
            </a:spcAft>
          </a:pPr>
          <a:r>
            <a:rPr lang="en-US" sz="2200" kern="1200" dirty="0">
              <a:solidFill>
                <a:schemeClr val="bg1"/>
              </a:solidFill>
            </a:rPr>
            <a:t>of </a:t>
          </a:r>
          <a:r>
            <a:rPr lang="en-US" sz="2200" kern="1200" dirty="0" smtClean="0">
              <a:solidFill>
                <a:schemeClr val="bg1"/>
              </a:solidFill>
            </a:rPr>
            <a:t>animals</a:t>
          </a:r>
          <a:endParaRPr lang="cs-CZ" sz="2200" kern="1200" dirty="0">
            <a:solidFill>
              <a:schemeClr val="bg1"/>
            </a:solidFill>
          </a:endParaRPr>
        </a:p>
      </dsp:txBody>
      <dsp:txXfrm>
        <a:off x="684700" y="4089063"/>
        <a:ext cx="2599157" cy="1521622"/>
      </dsp:txXfrm>
    </dsp:sp>
    <dsp:sp modelId="{CE8B8297-112D-4520-AA5A-39DDAF2A573C}">
      <dsp:nvSpPr>
        <dsp:cNvPr id="0" name=""/>
        <dsp:cNvSpPr/>
      </dsp:nvSpPr>
      <dsp:spPr>
        <a:xfrm rot="16200000">
          <a:off x="3757452" y="3305273"/>
          <a:ext cx="2011668" cy="24244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93625B-6D6C-4E25-8EF5-7D55AA413D0F}">
      <dsp:nvSpPr>
        <dsp:cNvPr id="0" name=""/>
        <dsp:cNvSpPr/>
      </dsp:nvSpPr>
      <dsp:spPr>
        <a:xfrm>
          <a:off x="4220163" y="4041723"/>
          <a:ext cx="2693837" cy="1616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smtClean="0"/>
            <a:t>the assessment of effective stunning</a:t>
          </a:r>
          <a:endParaRPr lang="cs-CZ" sz="2200" b="1" kern="1200" dirty="0"/>
        </a:p>
      </dsp:txBody>
      <dsp:txXfrm>
        <a:off x="4267503" y="4089063"/>
        <a:ext cx="2599157" cy="1521622"/>
      </dsp:txXfrm>
    </dsp:sp>
    <dsp:sp modelId="{55479B07-C2BD-4AA1-BBCD-BA8003AD1AA7}">
      <dsp:nvSpPr>
        <dsp:cNvPr id="0" name=""/>
        <dsp:cNvSpPr/>
      </dsp:nvSpPr>
      <dsp:spPr>
        <a:xfrm rot="16200000">
          <a:off x="3757452" y="1284895"/>
          <a:ext cx="2011668" cy="24244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FDCC8A-E7E7-4E44-B335-E04806ED1D04}">
      <dsp:nvSpPr>
        <dsp:cNvPr id="0" name=""/>
        <dsp:cNvSpPr/>
      </dsp:nvSpPr>
      <dsp:spPr>
        <a:xfrm>
          <a:off x="4220163" y="2021345"/>
          <a:ext cx="2693837" cy="1616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t>the shackling or hoisting </a:t>
          </a:r>
          <a:endParaRPr lang="cs-CZ" sz="2200" b="1" kern="1200" dirty="0"/>
        </a:p>
        <a:p>
          <a:pPr lvl="0" algn="ctr" defTabSz="977900">
            <a:lnSpc>
              <a:spcPct val="90000"/>
            </a:lnSpc>
            <a:spcBef>
              <a:spcPct val="0"/>
            </a:spcBef>
            <a:spcAft>
              <a:spcPct val="35000"/>
            </a:spcAft>
          </a:pPr>
          <a:r>
            <a:rPr lang="en-US" sz="2200" kern="1200" dirty="0"/>
            <a:t>of live animals</a:t>
          </a:r>
          <a:endParaRPr lang="cs-CZ" sz="2200" kern="1200" dirty="0"/>
        </a:p>
      </dsp:txBody>
      <dsp:txXfrm>
        <a:off x="4267503" y="2068685"/>
        <a:ext cx="2599157" cy="1521622"/>
      </dsp:txXfrm>
    </dsp:sp>
    <dsp:sp modelId="{E7F6BBAB-0094-4AEB-A498-00FE24522C2C}">
      <dsp:nvSpPr>
        <dsp:cNvPr id="0" name=""/>
        <dsp:cNvSpPr/>
      </dsp:nvSpPr>
      <dsp:spPr>
        <a:xfrm>
          <a:off x="4767641" y="274706"/>
          <a:ext cx="3574093" cy="24244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FD9C7D-2950-4982-A820-192F0EDC267B}">
      <dsp:nvSpPr>
        <dsp:cNvPr id="0" name=""/>
        <dsp:cNvSpPr/>
      </dsp:nvSpPr>
      <dsp:spPr>
        <a:xfrm>
          <a:off x="4220163" y="967"/>
          <a:ext cx="2693837" cy="1616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t>the bleeding </a:t>
          </a:r>
          <a:endParaRPr lang="cs-CZ" sz="2200" b="1" kern="1200" dirty="0" smtClean="0"/>
        </a:p>
        <a:p>
          <a:pPr lvl="0" algn="ctr" defTabSz="977900">
            <a:lnSpc>
              <a:spcPct val="90000"/>
            </a:lnSpc>
            <a:spcBef>
              <a:spcPct val="0"/>
            </a:spcBef>
            <a:spcAft>
              <a:spcPct val="35000"/>
            </a:spcAft>
          </a:pPr>
          <a:r>
            <a:rPr lang="en-US" sz="2200" kern="1200" dirty="0" smtClean="0"/>
            <a:t>of live animals</a:t>
          </a:r>
          <a:endParaRPr lang="cs-CZ" sz="2200" kern="1200" dirty="0" smtClean="0"/>
        </a:p>
      </dsp:txBody>
      <dsp:txXfrm>
        <a:off x="4267503" y="48307"/>
        <a:ext cx="2599157" cy="1521622"/>
      </dsp:txXfrm>
    </dsp:sp>
    <dsp:sp modelId="{12EBADF5-CED8-4BB5-9DB4-35C15CADB18D}">
      <dsp:nvSpPr>
        <dsp:cNvPr id="0" name=""/>
        <dsp:cNvSpPr/>
      </dsp:nvSpPr>
      <dsp:spPr>
        <a:xfrm rot="5400000">
          <a:off x="7340255" y="1284895"/>
          <a:ext cx="2011668" cy="24244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990F15-9A22-4331-83D7-65D7E1DC4EDB}">
      <dsp:nvSpPr>
        <dsp:cNvPr id="0" name=""/>
        <dsp:cNvSpPr/>
      </dsp:nvSpPr>
      <dsp:spPr>
        <a:xfrm>
          <a:off x="7802967" y="967"/>
          <a:ext cx="2693837" cy="1616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t>the slaughtering</a:t>
          </a:r>
          <a:endParaRPr lang="cs-CZ" sz="2200" b="1" kern="1200" dirty="0"/>
        </a:p>
      </dsp:txBody>
      <dsp:txXfrm>
        <a:off x="7850307" y="48307"/>
        <a:ext cx="2599157" cy="1521622"/>
      </dsp:txXfrm>
    </dsp:sp>
    <dsp:sp modelId="{E7CB9D2D-9A66-4559-87BB-AC862711BBB6}">
      <dsp:nvSpPr>
        <dsp:cNvPr id="0" name=""/>
        <dsp:cNvSpPr/>
      </dsp:nvSpPr>
      <dsp:spPr>
        <a:xfrm rot="5400000">
          <a:off x="7340255" y="3305273"/>
          <a:ext cx="2011668" cy="24244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2D5DE0-F27E-4D33-9CAD-EB55E09E72DE}">
      <dsp:nvSpPr>
        <dsp:cNvPr id="0" name=""/>
        <dsp:cNvSpPr/>
      </dsp:nvSpPr>
      <dsp:spPr>
        <a:xfrm>
          <a:off x="7802967" y="2021345"/>
          <a:ext cx="2693837" cy="1616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cs-CZ" sz="2200" b="1" kern="1200" dirty="0" err="1"/>
            <a:t>Postmortem</a:t>
          </a:r>
          <a:r>
            <a:rPr lang="cs-CZ" sz="2200" b="1" kern="1200" dirty="0"/>
            <a:t> </a:t>
          </a:r>
          <a:r>
            <a:rPr lang="cs-CZ" sz="2200" b="1" kern="1200" dirty="0" err="1"/>
            <a:t>veterinary</a:t>
          </a:r>
          <a:r>
            <a:rPr lang="cs-CZ" sz="2200" b="1" kern="1200" dirty="0"/>
            <a:t> </a:t>
          </a:r>
          <a:r>
            <a:rPr lang="cs-CZ" sz="2200" b="1" kern="1200" dirty="0" err="1"/>
            <a:t>inspection</a:t>
          </a:r>
          <a:endParaRPr lang="cs-CZ" sz="2200" b="1" kern="1200" dirty="0"/>
        </a:p>
      </dsp:txBody>
      <dsp:txXfrm>
        <a:off x="7850307" y="2068685"/>
        <a:ext cx="2599157" cy="1521622"/>
      </dsp:txXfrm>
    </dsp:sp>
    <dsp:sp modelId="{AB3B11A9-2E37-40D9-B3D5-C469028A7BE6}">
      <dsp:nvSpPr>
        <dsp:cNvPr id="0" name=""/>
        <dsp:cNvSpPr/>
      </dsp:nvSpPr>
      <dsp:spPr>
        <a:xfrm>
          <a:off x="7802967" y="4041723"/>
          <a:ext cx="2693837" cy="1616302"/>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cs-CZ" sz="2200" kern="1200" dirty="0" err="1"/>
            <a:t>Meat</a:t>
          </a:r>
          <a:r>
            <a:rPr lang="cs-CZ" sz="2200" kern="1200" dirty="0"/>
            <a:t> </a:t>
          </a:r>
          <a:r>
            <a:rPr lang="cs-CZ" sz="2200" kern="1200" dirty="0" err="1"/>
            <a:t>processing</a:t>
          </a:r>
          <a:endParaRPr lang="cs-CZ" sz="2200" kern="1200" dirty="0"/>
        </a:p>
      </dsp:txBody>
      <dsp:txXfrm>
        <a:off x="7850307" y="4089063"/>
        <a:ext cx="2599157" cy="15216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BD11F-413E-44AE-9C63-6694B42F1A70}">
      <dsp:nvSpPr>
        <dsp:cNvPr id="0" name=""/>
        <dsp:cNvSpPr/>
      </dsp:nvSpPr>
      <dsp:spPr>
        <a:xfrm rot="5400000">
          <a:off x="6473584" y="-2516148"/>
          <a:ext cx="1354046"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cs-CZ" sz="2100" kern="1200" dirty="0" err="1"/>
            <a:t>penetrative</a:t>
          </a:r>
          <a:r>
            <a:rPr lang="cs-CZ" sz="2100" kern="1200" dirty="0"/>
            <a:t> captive bolt </a:t>
          </a:r>
          <a:r>
            <a:rPr lang="cs-CZ" sz="2100" kern="1200" dirty="0" err="1"/>
            <a:t>device</a:t>
          </a:r>
          <a:r>
            <a:rPr lang="cs-CZ" sz="2100" kern="1200" dirty="0"/>
            <a:t>, non-</a:t>
          </a:r>
          <a:r>
            <a:rPr lang="cs-CZ" sz="2100" kern="1200" dirty="0" err="1"/>
            <a:t>penetrative</a:t>
          </a:r>
          <a:r>
            <a:rPr lang="cs-CZ" sz="2100" kern="1200" dirty="0"/>
            <a:t> captive bolt </a:t>
          </a:r>
          <a:r>
            <a:rPr lang="cs-CZ" sz="2100" kern="1200" dirty="0" err="1"/>
            <a:t>device</a:t>
          </a:r>
          <a:r>
            <a:rPr lang="cs-CZ" sz="2100" kern="1200" dirty="0"/>
            <a:t>, </a:t>
          </a:r>
          <a:r>
            <a:rPr lang="cs-CZ" sz="2100" kern="1200" dirty="0" err="1"/>
            <a:t>firearm</a:t>
          </a:r>
          <a:r>
            <a:rPr lang="cs-CZ" sz="2100" kern="1200" dirty="0"/>
            <a:t> with free </a:t>
          </a:r>
          <a:r>
            <a:rPr lang="cs-CZ" sz="2100" kern="1200" dirty="0" err="1"/>
            <a:t>projectile</a:t>
          </a:r>
          <a:r>
            <a:rPr lang="cs-CZ" sz="2100" kern="1200" dirty="0"/>
            <a:t>, </a:t>
          </a:r>
          <a:r>
            <a:rPr lang="cs-CZ" sz="2100" kern="1200" dirty="0" err="1"/>
            <a:t>maceration</a:t>
          </a:r>
          <a:r>
            <a:rPr lang="cs-CZ" sz="2100" kern="1200" dirty="0"/>
            <a:t>, </a:t>
          </a:r>
          <a:r>
            <a:rPr lang="cs-CZ" sz="2100" kern="1200" dirty="0" err="1"/>
            <a:t>cervical</a:t>
          </a:r>
          <a:r>
            <a:rPr lang="cs-CZ" sz="2100" kern="1200" dirty="0"/>
            <a:t> </a:t>
          </a:r>
          <a:r>
            <a:rPr lang="cs-CZ" sz="2100" kern="1200" dirty="0" err="1"/>
            <a:t>dislocation</a:t>
          </a:r>
          <a:r>
            <a:rPr lang="cs-CZ" sz="2100" kern="1200" dirty="0"/>
            <a:t>, </a:t>
          </a:r>
          <a:r>
            <a:rPr lang="en-US" sz="2100" kern="1200" dirty="0"/>
            <a:t>percussive blow to</a:t>
          </a:r>
          <a:r>
            <a:rPr lang="cs-CZ" sz="2100" kern="1200" dirty="0"/>
            <a:t> </a:t>
          </a:r>
          <a:r>
            <a:rPr lang="en-US" sz="2100" kern="1200" dirty="0"/>
            <a:t>the head</a:t>
          </a:r>
          <a:endParaRPr lang="cs-CZ" sz="2100" kern="1200" dirty="0"/>
        </a:p>
      </dsp:txBody>
      <dsp:txXfrm rot="-5400000">
        <a:off x="3785616" y="237919"/>
        <a:ext cx="6663885" cy="1221848"/>
      </dsp:txXfrm>
    </dsp:sp>
    <dsp:sp modelId="{1514BDE8-4FB6-4E41-A4C3-A9D20F4A3C68}">
      <dsp:nvSpPr>
        <dsp:cNvPr id="0" name=""/>
        <dsp:cNvSpPr/>
      </dsp:nvSpPr>
      <dsp:spPr>
        <a:xfrm>
          <a:off x="0" y="2564"/>
          <a:ext cx="3785616" cy="169255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cs-CZ" sz="3500" kern="1200" dirty="0" err="1"/>
            <a:t>Mechanical</a:t>
          </a:r>
          <a:r>
            <a:rPr lang="cs-CZ" sz="3500" kern="1200" dirty="0"/>
            <a:t> </a:t>
          </a:r>
          <a:r>
            <a:rPr lang="cs-CZ" sz="3500" kern="1200" dirty="0" err="1"/>
            <a:t>methods</a:t>
          </a:r>
          <a:endParaRPr lang="cs-CZ" sz="3500" kern="1200" dirty="0"/>
        </a:p>
      </dsp:txBody>
      <dsp:txXfrm>
        <a:off x="82624" y="85188"/>
        <a:ext cx="3620368" cy="1527309"/>
      </dsp:txXfrm>
    </dsp:sp>
    <dsp:sp modelId="{6DE3EC04-BAAF-4CD4-870D-8889A150263B}">
      <dsp:nvSpPr>
        <dsp:cNvPr id="0" name=""/>
        <dsp:cNvSpPr/>
      </dsp:nvSpPr>
      <dsp:spPr>
        <a:xfrm rot="5400000">
          <a:off x="6473584" y="-738963"/>
          <a:ext cx="1354046" cy="6729984"/>
        </a:xfrm>
        <a:prstGeom prst="round2SameRect">
          <a:avLst/>
        </a:prstGeom>
        <a:solidFill>
          <a:schemeClr val="accent4">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cs-CZ" sz="2100" kern="1200" dirty="0"/>
            <a:t>head-</a:t>
          </a:r>
          <a:r>
            <a:rPr lang="cs-CZ" sz="2100" kern="1200" dirty="0" err="1"/>
            <a:t>only</a:t>
          </a:r>
          <a:r>
            <a:rPr lang="cs-CZ" sz="2100" kern="1200" dirty="0"/>
            <a:t> </a:t>
          </a:r>
          <a:r>
            <a:rPr lang="cs-CZ" sz="2100" kern="1200" dirty="0" err="1"/>
            <a:t>electrical</a:t>
          </a:r>
          <a:r>
            <a:rPr lang="cs-CZ" sz="2100" kern="1200" dirty="0"/>
            <a:t> stunning, head-to-body </a:t>
          </a:r>
          <a:r>
            <a:rPr lang="cs-CZ" sz="2100" kern="1200" dirty="0" err="1"/>
            <a:t>electrical</a:t>
          </a:r>
          <a:r>
            <a:rPr lang="cs-CZ" sz="2100" kern="1200" dirty="0"/>
            <a:t> stunning, </a:t>
          </a:r>
          <a:r>
            <a:rPr lang="cs-CZ" sz="2100" kern="1200" dirty="0" err="1"/>
            <a:t>electrical</a:t>
          </a:r>
          <a:r>
            <a:rPr lang="cs-CZ" sz="2100" kern="1200" dirty="0"/>
            <a:t> </a:t>
          </a:r>
          <a:r>
            <a:rPr lang="cs-CZ" sz="2100" kern="1200" dirty="0" err="1"/>
            <a:t>waterbath</a:t>
          </a:r>
          <a:endParaRPr lang="cs-CZ" sz="2100" kern="1200" dirty="0"/>
        </a:p>
      </dsp:txBody>
      <dsp:txXfrm rot="-5400000">
        <a:off x="3785616" y="2015104"/>
        <a:ext cx="6663885" cy="1221848"/>
      </dsp:txXfrm>
    </dsp:sp>
    <dsp:sp modelId="{9FD69C43-C580-47A9-BAD1-BDAA95C24512}">
      <dsp:nvSpPr>
        <dsp:cNvPr id="0" name=""/>
        <dsp:cNvSpPr/>
      </dsp:nvSpPr>
      <dsp:spPr>
        <a:xfrm>
          <a:off x="0" y="1779750"/>
          <a:ext cx="3785616" cy="1692557"/>
        </a:xfrm>
        <a:prstGeom prst="round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cs-CZ" sz="3500" kern="1200" dirty="0" err="1"/>
            <a:t>Electrical</a:t>
          </a:r>
          <a:r>
            <a:rPr lang="cs-CZ" sz="3500" kern="1200" dirty="0"/>
            <a:t> </a:t>
          </a:r>
          <a:r>
            <a:rPr lang="cs-CZ" sz="3500" kern="1200" dirty="0" err="1"/>
            <a:t>methods</a:t>
          </a:r>
          <a:endParaRPr lang="cs-CZ" sz="3500" kern="1200" dirty="0"/>
        </a:p>
      </dsp:txBody>
      <dsp:txXfrm>
        <a:off x="82624" y="1862374"/>
        <a:ext cx="3620368" cy="1527309"/>
      </dsp:txXfrm>
    </dsp:sp>
    <dsp:sp modelId="{28E5BD6F-D379-4273-97D0-89A89D2BBBEF}">
      <dsp:nvSpPr>
        <dsp:cNvPr id="0" name=""/>
        <dsp:cNvSpPr/>
      </dsp:nvSpPr>
      <dsp:spPr>
        <a:xfrm rot="5400000">
          <a:off x="6473584" y="1038222"/>
          <a:ext cx="1354046" cy="6729984"/>
        </a:xfrm>
        <a:prstGeom prst="round2SameRect">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Carbon dioxide at</a:t>
          </a:r>
          <a:r>
            <a:rPr lang="cs-CZ" sz="2100" kern="1200" dirty="0"/>
            <a:t> </a:t>
          </a:r>
          <a:r>
            <a:rPr lang="en-US" sz="2100" kern="1200" dirty="0"/>
            <a:t>high concentration</a:t>
          </a:r>
          <a:r>
            <a:rPr lang="cs-CZ" sz="2100" kern="1200" dirty="0"/>
            <a:t>, </a:t>
          </a:r>
          <a:r>
            <a:rPr lang="en-US" sz="2100" kern="1200" dirty="0"/>
            <a:t>Carbon dioxide in</a:t>
          </a:r>
          <a:r>
            <a:rPr lang="cs-CZ" sz="2100" kern="1200" dirty="0"/>
            <a:t> </a:t>
          </a:r>
          <a:r>
            <a:rPr lang="en-US" sz="2100" kern="1200" dirty="0"/>
            <a:t>two phases</a:t>
          </a:r>
          <a:r>
            <a:rPr lang="cs-CZ" sz="2100" kern="1200" dirty="0"/>
            <a:t>, </a:t>
          </a:r>
          <a:r>
            <a:rPr lang="en-US" sz="2100" kern="1200" dirty="0"/>
            <a:t>Carbon </a:t>
          </a:r>
          <a:r>
            <a:rPr lang="cs-CZ" sz="2100" kern="1200" dirty="0" err="1"/>
            <a:t>monooxide</a:t>
          </a:r>
          <a:r>
            <a:rPr lang="cs-CZ" sz="2100" kern="1200" dirty="0"/>
            <a:t>, </a:t>
          </a:r>
          <a:r>
            <a:rPr lang="cs-CZ" sz="2100" kern="1200" dirty="0" err="1"/>
            <a:t>inert</a:t>
          </a:r>
          <a:r>
            <a:rPr lang="cs-CZ" sz="2100" kern="1200" dirty="0"/>
            <a:t> </a:t>
          </a:r>
          <a:r>
            <a:rPr lang="cs-CZ" sz="2100" kern="1200" dirty="0" err="1"/>
            <a:t>gases</a:t>
          </a:r>
          <a:r>
            <a:rPr lang="cs-CZ" sz="2100" kern="1200" dirty="0"/>
            <a:t>,</a:t>
          </a:r>
          <a:r>
            <a:rPr lang="en-US" sz="2100" kern="1200" dirty="0"/>
            <a:t> </a:t>
          </a:r>
          <a:r>
            <a:rPr lang="cs-CZ" sz="2100" kern="1200" dirty="0" err="1"/>
            <a:t>Low</a:t>
          </a:r>
          <a:r>
            <a:rPr lang="cs-CZ" sz="2100" kern="1200" dirty="0"/>
            <a:t> </a:t>
          </a:r>
          <a:r>
            <a:rPr lang="cs-CZ" sz="2100" kern="1200" dirty="0" err="1"/>
            <a:t>atmospheric</a:t>
          </a:r>
          <a:r>
            <a:rPr lang="cs-CZ" sz="2100" kern="1200" dirty="0"/>
            <a:t> </a:t>
          </a:r>
          <a:r>
            <a:rPr lang="cs-CZ" sz="2100" kern="1200" dirty="0" err="1"/>
            <a:t>pressure</a:t>
          </a:r>
          <a:r>
            <a:rPr lang="cs-CZ" sz="2100" kern="1200" dirty="0"/>
            <a:t> stunning</a:t>
          </a:r>
        </a:p>
      </dsp:txBody>
      <dsp:txXfrm rot="-5400000">
        <a:off x="3785616" y="3792290"/>
        <a:ext cx="6663885" cy="1221848"/>
      </dsp:txXfrm>
    </dsp:sp>
    <dsp:sp modelId="{21710E59-E1CD-4F13-839D-37C621BF488C}">
      <dsp:nvSpPr>
        <dsp:cNvPr id="0" name=""/>
        <dsp:cNvSpPr/>
      </dsp:nvSpPr>
      <dsp:spPr>
        <a:xfrm>
          <a:off x="0" y="3556935"/>
          <a:ext cx="3785616" cy="1692557"/>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cs-CZ" sz="3500" kern="1200" dirty="0" err="1"/>
            <a:t>Controlled</a:t>
          </a:r>
          <a:r>
            <a:rPr lang="cs-CZ" sz="3500" kern="1200" dirty="0"/>
            <a:t> </a:t>
          </a:r>
          <a:r>
            <a:rPr lang="cs-CZ" sz="3500" kern="1200" dirty="0" err="1"/>
            <a:t>atmosphere</a:t>
          </a:r>
          <a:r>
            <a:rPr lang="cs-CZ" sz="3500" kern="1200" dirty="0"/>
            <a:t>  </a:t>
          </a:r>
          <a:r>
            <a:rPr lang="cs-CZ" sz="3500" kern="1200" dirty="0" err="1"/>
            <a:t>methods</a:t>
          </a:r>
          <a:endParaRPr lang="cs-CZ" sz="3500" kern="1200" dirty="0"/>
        </a:p>
      </dsp:txBody>
      <dsp:txXfrm>
        <a:off x="82624" y="3639559"/>
        <a:ext cx="3620368" cy="15273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0.65041</cdr:x>
      <cdr:y>0.45351</cdr:y>
    </cdr:from>
    <cdr:to>
      <cdr:x>0.76983</cdr:x>
      <cdr:y>0.97589</cdr:y>
    </cdr:to>
    <cdr:sp macro="" textlink="">
      <cdr:nvSpPr>
        <cdr:cNvPr id="2" name="Ovál 1"/>
        <cdr:cNvSpPr/>
      </cdr:nvSpPr>
      <cdr:spPr bwMode="auto">
        <a:xfrm xmlns:a="http://schemas.openxmlformats.org/drawingml/2006/main" rot="5400000">
          <a:off x="5245389" y="2328198"/>
          <a:ext cx="2088232" cy="1057733"/>
        </a:xfrm>
        <a:prstGeom xmlns:a="http://schemas.openxmlformats.org/drawingml/2006/main" prst="ellipse">
          <a:avLst/>
        </a:prstGeom>
        <a:noFill xmlns:a="http://schemas.openxmlformats.org/drawingml/2006/main"/>
        <a:ln xmlns:a="http://schemas.openxmlformats.org/drawingml/2006/main" w="9525" cap="flat" cmpd="sng" algn="ctr">
          <a:solidFill>
            <a:srgbClr val="FF0000"/>
          </a:solid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cs-CZ"/>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C59BE-DE9B-4BD5-8914-A5F8C4E45A5E}" type="datetimeFigureOut">
              <a:rPr lang="cs-CZ" smtClean="0"/>
              <a:t>19.04.2024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5EFD02-439A-4212-B01E-F42F8E52178E}" type="slidenum">
              <a:rPr lang="cs-CZ" smtClean="0"/>
              <a:t>‹#›</a:t>
            </a:fld>
            <a:endParaRPr lang="cs-CZ"/>
          </a:p>
        </p:txBody>
      </p:sp>
    </p:spTree>
    <p:extLst>
      <p:ext uri="{BB962C8B-B14F-4D97-AF65-F5344CB8AC3E}">
        <p14:creationId xmlns:p14="http://schemas.microsoft.com/office/powerpoint/2010/main" val="1473583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ritannica.com/place/United-State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8eGopnYXp9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Academic_personnel"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en.wikipedia.org/wiki/Colorado_State_University" TargetMode="External"/><Relationship Id="rId4" Type="http://schemas.openxmlformats.org/officeDocument/2006/relationships/hyperlink" Target="https://en.wikipedia.org/wiki/Animal_scienc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basic slaughtering process; meat processing</a:t>
            </a:r>
            <a:endParaRPr lang="cs-CZ" dirty="0"/>
          </a:p>
          <a:p>
            <a:endParaRPr lang="cs-CZ" dirty="0"/>
          </a:p>
          <a:p>
            <a:r>
              <a:rPr lang="en-US" dirty="0"/>
              <a:t>The slaughter of livestock involves three distinct stages: </a:t>
            </a:r>
            <a:r>
              <a:rPr lang="en-US" dirty="0" err="1"/>
              <a:t>preslaughter</a:t>
            </a:r>
            <a:r>
              <a:rPr lang="en-US" dirty="0"/>
              <a:t> handling, stunning, and slaughtering. In the </a:t>
            </a:r>
            <a:r>
              <a:rPr lang="en-US" dirty="0">
                <a:hlinkClick r:id="rId3"/>
              </a:rPr>
              <a:t>United States</a:t>
            </a:r>
            <a:r>
              <a:rPr lang="en-US" dirty="0"/>
              <a:t> the humane treatment of animals during each of these stages is required by the Humane Slaughter Act.</a:t>
            </a:r>
            <a:endParaRPr lang="cs-CZ" dirty="0"/>
          </a:p>
          <a:p>
            <a:endParaRPr lang="cs-CZ" dirty="0"/>
          </a:p>
          <a:p>
            <a:endParaRPr lang="cs-CZ" dirty="0"/>
          </a:p>
          <a:p>
            <a:r>
              <a:rPr lang="cs-CZ" dirty="0" smtClean="0"/>
              <a:t>https://www.britannica.com/technology/meat-processing/Labels-and-standards</a:t>
            </a:r>
            <a:endParaRPr lang="cs-CZ" dirty="0"/>
          </a:p>
        </p:txBody>
      </p:sp>
      <p:sp>
        <p:nvSpPr>
          <p:cNvPr id="4" name="Zástupný symbol pro číslo snímku 3"/>
          <p:cNvSpPr>
            <a:spLocks noGrp="1"/>
          </p:cNvSpPr>
          <p:nvPr>
            <p:ph type="sldNum" sz="quarter" idx="5"/>
          </p:nvPr>
        </p:nvSpPr>
        <p:spPr/>
        <p:txBody>
          <a:bodyPr/>
          <a:lstStyle/>
          <a:p>
            <a:fld id="{EDF13F28-ADF8-4330-92EF-CAFA84C98B59}" type="slidenum">
              <a:rPr lang="cs-CZ" smtClean="0"/>
              <a:t>1</a:t>
            </a:fld>
            <a:endParaRPr lang="cs-CZ"/>
          </a:p>
        </p:txBody>
      </p:sp>
    </p:spTree>
    <p:extLst>
      <p:ext uri="{BB962C8B-B14F-4D97-AF65-F5344CB8AC3E}">
        <p14:creationId xmlns:p14="http://schemas.microsoft.com/office/powerpoint/2010/main" val="1684385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https://food.ec.europa.eu/animals/animal-welfare/animal-welfare-practice/slaughter-stunning_en</a:t>
            </a:r>
          </a:p>
          <a:p>
            <a:endParaRPr lang="cs-CZ" dirty="0"/>
          </a:p>
          <a:p>
            <a:r>
              <a:rPr lang="cs-CZ" dirty="0"/>
              <a:t>https://www.youtube.com/watch?v=RoNErsJNPzw</a:t>
            </a:r>
          </a:p>
          <a:p>
            <a:endParaRPr lang="cs-CZ" dirty="0"/>
          </a:p>
          <a:p>
            <a:r>
              <a:rPr lang="cs-CZ" dirty="0"/>
              <a:t>https://food.ec.europa.eu/animals/animal-welfare/animal-welfare-practice/slaughter-stunning/2018-factsheets_en</a:t>
            </a:r>
          </a:p>
          <a:p>
            <a:endParaRPr lang="cs-CZ" dirty="0"/>
          </a:p>
          <a:p>
            <a:r>
              <a:rPr lang="cs-CZ" dirty="0"/>
              <a:t>https://www.eurogroupforanimals.org/files/eurogroupforanimals/2021-12/2021_05_11_efa_pb_Animal%20Welfare%20at%20the%20time%20of%20killing%20and%20slaughter.pdf</a:t>
            </a:r>
          </a:p>
          <a:p>
            <a:endParaRPr lang="cs-CZ" dirty="0"/>
          </a:p>
          <a:p>
            <a:r>
              <a:rPr lang="cs-CZ" dirty="0"/>
              <a:t>TROUBLE YOU </a:t>
            </a:r>
          </a:p>
        </p:txBody>
      </p:sp>
      <p:sp>
        <p:nvSpPr>
          <p:cNvPr id="4" name="Zástupný symbol pro číslo snímku 3"/>
          <p:cNvSpPr>
            <a:spLocks noGrp="1"/>
          </p:cNvSpPr>
          <p:nvPr>
            <p:ph type="sldNum" sz="quarter" idx="5"/>
          </p:nvPr>
        </p:nvSpPr>
        <p:spPr/>
        <p:txBody>
          <a:bodyPr/>
          <a:lstStyle/>
          <a:p>
            <a:fld id="{EDF13F28-ADF8-4330-92EF-CAFA84C98B59}" type="slidenum">
              <a:rPr lang="cs-CZ" smtClean="0"/>
              <a:t>12</a:t>
            </a:fld>
            <a:endParaRPr lang="cs-CZ"/>
          </a:p>
        </p:txBody>
      </p:sp>
    </p:spTree>
    <p:extLst>
      <p:ext uri="{BB962C8B-B14F-4D97-AF65-F5344CB8AC3E}">
        <p14:creationId xmlns:p14="http://schemas.microsoft.com/office/powerpoint/2010/main" val="1764115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kern="1200" dirty="0">
                <a:solidFill>
                  <a:schemeClr val="tx1"/>
                </a:solidFill>
                <a:effectLst/>
                <a:latin typeface="+mn-lt"/>
                <a:ea typeface="+mn-ea"/>
                <a:cs typeface="+mn-cs"/>
              </a:rPr>
              <a:t>The animated video focuses on the protection of animals at the time of slaughter, in the context of small slaughterhouses in the EU. The animation will be a generic introduction to slaughterhouse owners as well as managers aware of the availability of the best practices and their interests and benefit in applying them.</a:t>
            </a:r>
            <a:endParaRPr lang="cs-CZ" sz="1200" b="0" i="0" kern="1200" dirty="0">
              <a:solidFill>
                <a:schemeClr val="tx1"/>
              </a:solidFill>
              <a:effectLst/>
              <a:latin typeface="+mn-lt"/>
              <a:ea typeface="+mn-ea"/>
              <a:cs typeface="+mn-cs"/>
            </a:endParaRPr>
          </a:p>
          <a:p>
            <a:endParaRPr lang="cs-CZ" sz="1200" b="0" i="0"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13</a:t>
            </a:fld>
            <a:endParaRPr lang="cs-CZ"/>
          </a:p>
        </p:txBody>
      </p:sp>
    </p:spTree>
    <p:extLst>
      <p:ext uri="{BB962C8B-B14F-4D97-AF65-F5344CB8AC3E}">
        <p14:creationId xmlns:p14="http://schemas.microsoft.com/office/powerpoint/2010/main" val="830582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Training package for all those handling and slaughtering cattle, sheep and pigs</a:t>
            </a:r>
            <a:endParaRPr lang="cs-CZ" dirty="0"/>
          </a:p>
          <a:p>
            <a:r>
              <a:rPr lang="cs-CZ" dirty="0">
                <a:hlinkClick r:id="rId3"/>
              </a:rPr>
              <a:t>https://www.youtube.com/watch?v=8eGopnYXp9E</a:t>
            </a:r>
            <a:endParaRPr lang="cs-CZ" dirty="0"/>
          </a:p>
          <a:p>
            <a:endParaRPr lang="cs-CZ" dirty="0"/>
          </a:p>
          <a:p>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14</a:t>
            </a:fld>
            <a:endParaRPr lang="cs-CZ"/>
          </a:p>
        </p:txBody>
      </p:sp>
    </p:spTree>
    <p:extLst>
      <p:ext uri="{BB962C8B-B14F-4D97-AF65-F5344CB8AC3E}">
        <p14:creationId xmlns:p14="http://schemas.microsoft.com/office/powerpoint/2010/main" val="4136974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handling and care of animals before they are restrained;</a:t>
            </a:r>
            <a:br>
              <a:rPr lang="en-US" dirty="0"/>
            </a:br>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15</a:t>
            </a:fld>
            <a:endParaRPr lang="cs-CZ"/>
          </a:p>
        </p:txBody>
      </p:sp>
    </p:spTree>
    <p:extLst>
      <p:ext uri="{BB962C8B-B14F-4D97-AF65-F5344CB8AC3E}">
        <p14:creationId xmlns:p14="http://schemas.microsoft.com/office/powerpoint/2010/main" val="3269589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45EFD02-439A-4212-B01E-F42F8E52178E}" type="slidenum">
              <a:rPr lang="cs-CZ" smtClean="0"/>
              <a:t>16</a:t>
            </a:fld>
            <a:endParaRPr lang="cs-CZ"/>
          </a:p>
        </p:txBody>
      </p:sp>
    </p:spTree>
    <p:extLst>
      <p:ext uri="{BB962C8B-B14F-4D97-AF65-F5344CB8AC3E}">
        <p14:creationId xmlns:p14="http://schemas.microsoft.com/office/powerpoint/2010/main" val="3950405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https://youtu.be/8eGopnYXp9E?t=1237</a:t>
            </a:r>
          </a:p>
          <a:p>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20</a:t>
            </a:fld>
            <a:endParaRPr lang="cs-CZ"/>
          </a:p>
        </p:txBody>
      </p:sp>
    </p:spTree>
    <p:extLst>
      <p:ext uri="{BB962C8B-B14F-4D97-AF65-F5344CB8AC3E}">
        <p14:creationId xmlns:p14="http://schemas.microsoft.com/office/powerpoint/2010/main" val="89121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DIRECT MOVEMENT</a:t>
            </a:r>
          </a:p>
          <a:p>
            <a:endParaRPr lang="cs-CZ" dirty="0"/>
          </a:p>
        </p:txBody>
      </p:sp>
      <p:sp>
        <p:nvSpPr>
          <p:cNvPr id="4" name="Zástupný symbol pro číslo snímku 3"/>
          <p:cNvSpPr>
            <a:spLocks noGrp="1"/>
          </p:cNvSpPr>
          <p:nvPr>
            <p:ph type="sldNum" sz="quarter" idx="5"/>
          </p:nvPr>
        </p:nvSpPr>
        <p:spPr/>
        <p:txBody>
          <a:bodyPr/>
          <a:lstStyle/>
          <a:p>
            <a:fld id="{045EFD02-439A-4212-B01E-F42F8E52178E}" type="slidenum">
              <a:rPr lang="cs-CZ" smtClean="0"/>
              <a:t>21</a:t>
            </a:fld>
            <a:endParaRPr lang="cs-CZ"/>
          </a:p>
        </p:txBody>
      </p:sp>
    </p:spTree>
    <p:extLst>
      <p:ext uri="{BB962C8B-B14F-4D97-AF65-F5344CB8AC3E}">
        <p14:creationId xmlns:p14="http://schemas.microsoft.com/office/powerpoint/2010/main" val="3731662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https://youtu.be/8eGopnYXp9E</a:t>
            </a:r>
          </a:p>
          <a:p>
            <a:r>
              <a:rPr lang="cs-CZ" dirty="0"/>
              <a:t>?t=2948</a:t>
            </a:r>
          </a:p>
        </p:txBody>
      </p:sp>
      <p:sp>
        <p:nvSpPr>
          <p:cNvPr id="4" name="Zástupný symbol pro číslo snímku 3"/>
          <p:cNvSpPr>
            <a:spLocks noGrp="1"/>
          </p:cNvSpPr>
          <p:nvPr>
            <p:ph type="sldNum" sz="quarter" idx="5"/>
          </p:nvPr>
        </p:nvSpPr>
        <p:spPr/>
        <p:txBody>
          <a:bodyPr/>
          <a:lstStyle/>
          <a:p>
            <a:fld id="{045EFD02-439A-4212-B01E-F42F8E52178E}" type="slidenum">
              <a:rPr lang="cs-CZ" smtClean="0"/>
              <a:t>22</a:t>
            </a:fld>
            <a:endParaRPr lang="cs-CZ"/>
          </a:p>
        </p:txBody>
      </p:sp>
    </p:spTree>
    <p:extLst>
      <p:ext uri="{BB962C8B-B14F-4D97-AF65-F5344CB8AC3E}">
        <p14:creationId xmlns:p14="http://schemas.microsoft.com/office/powerpoint/2010/main" val="3936572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https://www.slideshare.net/ptwp/brochure-24102012-en-14931047</a:t>
            </a:r>
          </a:p>
          <a:p>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24</a:t>
            </a:fld>
            <a:endParaRPr lang="cs-CZ"/>
          </a:p>
        </p:txBody>
      </p:sp>
    </p:spTree>
    <p:extLst>
      <p:ext uri="{BB962C8B-B14F-4D97-AF65-F5344CB8AC3E}">
        <p14:creationId xmlns:p14="http://schemas.microsoft.com/office/powerpoint/2010/main" val="1838469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Kotce, </a:t>
            </a:r>
            <a:r>
              <a:rPr lang="cs-CZ" dirty="0" err="1"/>
              <a:t>naháněcí</a:t>
            </a:r>
            <a:r>
              <a:rPr lang="cs-CZ" baseline="0" dirty="0"/>
              <a:t> uličky a průchody</a:t>
            </a:r>
          </a:p>
          <a:p>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25</a:t>
            </a:fld>
            <a:endParaRPr lang="cs-CZ"/>
          </a:p>
        </p:txBody>
      </p:sp>
    </p:spTree>
    <p:extLst>
      <p:ext uri="{BB962C8B-B14F-4D97-AF65-F5344CB8AC3E}">
        <p14:creationId xmlns:p14="http://schemas.microsoft.com/office/powerpoint/2010/main" val="3724813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means any intervention or action causing death of an animal</a:t>
            </a:r>
            <a:endParaRPr lang="cs-CZ"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means killing of a slaughter animal1c) for the purpose of the use of its products,</a:t>
            </a: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euthanasia” means killing of an animal, painlessly, if possible, by the prescribed veterinary means and equipment performed</a:t>
            </a:r>
            <a:r>
              <a:rPr lang="en-US" dirty="0"/>
              <a:t/>
            </a:r>
            <a:br>
              <a:rPr lang="en-US" dirty="0"/>
            </a:br>
            <a:r>
              <a:rPr lang="en-US" sz="1200" kern="1200" dirty="0">
                <a:solidFill>
                  <a:schemeClr val="tx1"/>
                </a:solidFill>
                <a:effectLst/>
                <a:latin typeface="+mn-lt"/>
                <a:ea typeface="+mn-ea"/>
                <a:cs typeface="+mn-cs"/>
              </a:rPr>
              <a:t>by a veterinarian, or a person under his supervision, or performed under an </a:t>
            </a:r>
            <a:r>
              <a:rPr lang="en-US" sz="1200" kern="1200" dirty="0" err="1">
                <a:solidFill>
                  <a:schemeClr val="tx1"/>
                </a:solidFill>
                <a:effectLst/>
                <a:latin typeface="+mn-lt"/>
                <a:ea typeface="+mn-ea"/>
                <a:cs typeface="+mn-cs"/>
              </a:rPr>
              <a:t>authorised</a:t>
            </a:r>
            <a:r>
              <a:rPr lang="en-US" sz="1200" kern="1200" dirty="0">
                <a:solidFill>
                  <a:schemeClr val="tx1"/>
                </a:solidFill>
                <a:effectLst/>
                <a:latin typeface="+mn-lt"/>
                <a:ea typeface="+mn-ea"/>
                <a:cs typeface="+mn-cs"/>
              </a:rPr>
              <a:t> experimental project by a person</a:t>
            </a:r>
            <a:r>
              <a:rPr lang="en-US" dirty="0"/>
              <a:t/>
            </a:r>
            <a:br>
              <a:rPr lang="en-US" dirty="0"/>
            </a:br>
            <a:r>
              <a:rPr lang="en-US" sz="1200" kern="1200" dirty="0">
                <a:solidFill>
                  <a:schemeClr val="tx1"/>
                </a:solidFill>
                <a:effectLst/>
                <a:latin typeface="+mn-lt"/>
                <a:ea typeface="+mn-ea"/>
                <a:cs typeface="+mn-cs"/>
              </a:rPr>
              <a:t>professionally competent to design experiments or experimental projects or by a person professionally competent to carry out</a:t>
            </a:r>
            <a:r>
              <a:rPr lang="en-US" dirty="0"/>
              <a:t/>
            </a:r>
            <a:br>
              <a:rPr lang="en-US" dirty="0"/>
            </a:br>
            <a:r>
              <a:rPr lang="en-US" sz="1200" kern="1200" dirty="0">
                <a:solidFill>
                  <a:schemeClr val="tx1"/>
                </a:solidFill>
                <a:effectLst/>
                <a:latin typeface="+mn-lt"/>
                <a:ea typeface="+mn-ea"/>
                <a:cs typeface="+mn-cs"/>
              </a:rPr>
              <a:t>experiments on experimental animals, to take care of experimental animals, and to kill experimental animals,</a:t>
            </a: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err="1">
                <a:solidFill>
                  <a:schemeClr val="tx1"/>
                </a:solidFill>
                <a:effectLst/>
                <a:latin typeface="+mn-lt"/>
                <a:ea typeface="+mn-ea"/>
                <a:cs typeface="+mn-cs"/>
              </a:rPr>
              <a:t>Untreateble</a:t>
            </a: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No Medical </a:t>
            </a:r>
            <a:r>
              <a:rPr lang="cs-CZ" sz="1200" kern="1200" dirty="0" err="1">
                <a:solidFill>
                  <a:schemeClr val="tx1"/>
                </a:solidFill>
                <a:effectLst/>
                <a:latin typeface="+mn-lt"/>
                <a:ea typeface="+mn-ea"/>
                <a:cs typeface="+mn-cs"/>
              </a:rPr>
              <a:t>assistance</a:t>
            </a: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When killing animals for food (termed slaughter), this means they must be stunned prior to bleeding out so they immediately become unconscious.</a:t>
            </a:r>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3</a:t>
            </a:fld>
            <a:endParaRPr lang="cs-CZ"/>
          </a:p>
        </p:txBody>
      </p:sp>
    </p:spTree>
    <p:extLst>
      <p:ext uri="{BB962C8B-B14F-4D97-AF65-F5344CB8AC3E}">
        <p14:creationId xmlns:p14="http://schemas.microsoft.com/office/powerpoint/2010/main" val="4136492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widespread</a:t>
            </a:r>
            <a:r>
              <a:rPr lang="cs-CZ" dirty="0"/>
              <a:t> </a:t>
            </a:r>
            <a:r>
              <a:rPr lang="en-US" dirty="0"/>
              <a:t>and longest-functioning surveillance systems</a:t>
            </a: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r>
              <a:rPr lang="cs-CZ" dirty="0"/>
              <a:t>Data </a:t>
            </a:r>
            <a:r>
              <a:rPr lang="en-US" dirty="0"/>
              <a:t>from veterinary inspection is </a:t>
            </a:r>
            <a:r>
              <a:rPr lang="en-US" dirty="0" err="1"/>
              <a:t>avaluable</a:t>
            </a:r>
            <a:r>
              <a:rPr lang="en-US" dirty="0"/>
              <a:t> tool in monitoring the health and welfare of slaughtered animals, and can provide information relevant to the assessment of their living conditions</a:t>
            </a:r>
            <a:endParaRPr lang="cs-CZ" dirty="0"/>
          </a:p>
          <a:p>
            <a:r>
              <a:rPr lang="en-US" dirty="0"/>
              <a:t>impact on the attainment of meat of high quality from slaughter animals</a:t>
            </a:r>
            <a:endParaRPr lang="cs-CZ" dirty="0"/>
          </a:p>
          <a:p>
            <a:r>
              <a:rPr lang="en-US" dirty="0"/>
              <a:t>A carcass inspection not only provides an awareness of the quality and safety of </a:t>
            </a:r>
            <a:r>
              <a:rPr lang="en-US" dirty="0" err="1"/>
              <a:t>ani</a:t>
            </a:r>
            <a:r>
              <a:rPr lang="en-US" dirty="0"/>
              <a:t>-mal products, but also gives a comprehensive overview of the slaughtered animal’s health</a:t>
            </a:r>
            <a:endParaRPr lang="cs-CZ" dirty="0"/>
          </a:p>
          <a:p>
            <a:endParaRPr lang="cs-C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controlling the quality and</a:t>
            </a:r>
            <a:r>
              <a:rPr lang="cs-CZ"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safety of animal products, but are also an appropriate source of data for monitoring a wide range </a:t>
            </a:r>
            <a:r>
              <a:rPr lang="en-US" sz="1200" kern="1200" dirty="0" err="1">
                <a:solidFill>
                  <a:schemeClr val="tx1"/>
                </a:solidFill>
                <a:effectLst/>
                <a:latin typeface="+mn-lt"/>
                <a:ea typeface="+mn-ea"/>
                <a:cs typeface="+mn-cs"/>
              </a:rPr>
              <a:t>ofdiseases</a:t>
            </a:r>
            <a:r>
              <a:rPr lang="en-US" sz="1200" kern="1200" dirty="0">
                <a:solidFill>
                  <a:schemeClr val="tx1"/>
                </a:solidFill>
                <a:effectLst/>
                <a:latin typeface="+mn-lt"/>
                <a:ea typeface="+mn-ea"/>
                <a:cs typeface="+mn-cs"/>
              </a:rPr>
              <a:t> and conditions relating to the health and living conditions of animals </a:t>
            </a:r>
            <a:r>
              <a:rPr lang="en-US" dirty="0"/>
              <a:t/>
            </a:r>
            <a:br>
              <a:rPr lang="en-US" dirty="0"/>
            </a:br>
            <a:r>
              <a:rPr lang="cs-CZ" dirty="0"/>
              <a:t>t</a:t>
            </a:r>
            <a:r>
              <a:rPr lang="en-US" sz="1200" kern="1200" dirty="0">
                <a:solidFill>
                  <a:schemeClr val="tx1"/>
                </a:solidFill>
                <a:effectLst/>
                <a:latin typeface="+mn-lt"/>
                <a:ea typeface="+mn-ea"/>
                <a:cs typeface="+mn-cs"/>
              </a:rPr>
              <a:t>he occurrence</a:t>
            </a:r>
            <a:r>
              <a:rPr lang="cs-CZ"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disease and the individual’s state of health itself are also important factors influencing </a:t>
            </a:r>
            <a:r>
              <a:rPr lang="en-US" sz="1200" kern="1200" dirty="0" err="1">
                <a:solidFill>
                  <a:schemeClr val="tx1"/>
                </a:solidFill>
                <a:effectLst/>
                <a:latin typeface="+mn-lt"/>
                <a:ea typeface="+mn-ea"/>
                <a:cs typeface="+mn-cs"/>
              </a:rPr>
              <a:t>animalwelfare</a:t>
            </a:r>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26</a:t>
            </a:fld>
            <a:endParaRPr lang="cs-CZ"/>
          </a:p>
        </p:txBody>
      </p:sp>
    </p:spTree>
    <p:extLst>
      <p:ext uri="{BB962C8B-B14F-4D97-AF65-F5344CB8AC3E}">
        <p14:creationId xmlns:p14="http://schemas.microsoft.com/office/powerpoint/2010/main" val="3066870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https://www.fao.org/3/t0756e/T0756E01.htm</a:t>
            </a:r>
          </a:p>
          <a:p>
            <a:endParaRPr lang="cs-CZ" dirty="0"/>
          </a:p>
          <a:p>
            <a:r>
              <a:rPr lang="cs-CZ" dirty="0" err="1"/>
              <a:t>suspicion</a:t>
            </a:r>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27</a:t>
            </a:fld>
            <a:endParaRPr lang="cs-CZ"/>
          </a:p>
        </p:txBody>
      </p:sp>
    </p:spTree>
    <p:extLst>
      <p:ext uri="{BB962C8B-B14F-4D97-AF65-F5344CB8AC3E}">
        <p14:creationId xmlns:p14="http://schemas.microsoft.com/office/powerpoint/2010/main" val="4050141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kern="1200" dirty="0">
                <a:solidFill>
                  <a:schemeClr val="tx1"/>
                </a:solidFill>
                <a:effectLst/>
                <a:latin typeface="+mn-lt"/>
                <a:ea typeface="+mn-ea"/>
                <a:cs typeface="+mn-cs"/>
              </a:rPr>
              <a:t>restraining boxes used in conjunction with</a:t>
            </a:r>
            <a:r>
              <a:rPr lang="cs-CZ"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pneumatic captive bolt shall be fitted with a device that </a:t>
            </a:r>
            <a:r>
              <a:rPr lang="en-US" sz="1200" b="1" kern="1200" dirty="0">
                <a:solidFill>
                  <a:schemeClr val="tx1"/>
                </a:solidFill>
                <a:effectLst/>
                <a:latin typeface="+mn-lt"/>
                <a:ea typeface="+mn-ea"/>
                <a:cs typeface="+mn-cs"/>
              </a:rPr>
              <a:t>restricts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both the lateral</a:t>
            </a:r>
            <a:r>
              <a:rPr lang="en-US" b="1" dirty="0"/>
              <a:t/>
            </a:r>
            <a:br>
              <a:rPr lang="en-US" b="1" dirty="0"/>
            </a:br>
            <a:r>
              <a:rPr lang="en-US" sz="1200" b="1" kern="1200" dirty="0">
                <a:solidFill>
                  <a:schemeClr val="tx1"/>
                </a:solidFill>
                <a:effectLst/>
                <a:latin typeface="+mn-lt"/>
                <a:ea typeface="+mn-ea"/>
                <a:cs typeface="+mn-cs"/>
              </a:rPr>
              <a:t>and vertical movement of the head of the animal.</a:t>
            </a:r>
            <a:endParaRPr lang="cs-CZ" b="1"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28</a:t>
            </a:fld>
            <a:endParaRPr lang="cs-CZ"/>
          </a:p>
        </p:txBody>
      </p:sp>
    </p:spTree>
    <p:extLst>
      <p:ext uri="{BB962C8B-B14F-4D97-AF65-F5344CB8AC3E}">
        <p14:creationId xmlns:p14="http://schemas.microsoft.com/office/powerpoint/2010/main" val="4010478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a:t>
            </a:r>
            <a:r>
              <a:rPr lang="cs-CZ" dirty="0" smtClean="0"/>
              <a:t>youtu.be/8eGopnYXp9E?t=2028</a:t>
            </a:r>
          </a:p>
          <a:p>
            <a:endParaRPr lang="cs-CZ" dirty="0"/>
          </a:p>
          <a:p>
            <a:endParaRPr lang="cs-CZ" dirty="0"/>
          </a:p>
        </p:txBody>
      </p:sp>
      <p:sp>
        <p:nvSpPr>
          <p:cNvPr id="4" name="Zástupný symbol pro číslo snímku 3"/>
          <p:cNvSpPr>
            <a:spLocks noGrp="1"/>
          </p:cNvSpPr>
          <p:nvPr>
            <p:ph type="sldNum" sz="quarter" idx="5"/>
          </p:nvPr>
        </p:nvSpPr>
        <p:spPr/>
        <p:txBody>
          <a:bodyPr/>
          <a:lstStyle/>
          <a:p>
            <a:fld id="{045EFD02-439A-4212-B01E-F42F8E52178E}" type="slidenum">
              <a:rPr lang="cs-CZ" smtClean="0"/>
              <a:t>29</a:t>
            </a:fld>
            <a:endParaRPr lang="cs-CZ"/>
          </a:p>
        </p:txBody>
      </p:sp>
    </p:spTree>
    <p:extLst>
      <p:ext uri="{BB962C8B-B14F-4D97-AF65-F5344CB8AC3E}">
        <p14:creationId xmlns:p14="http://schemas.microsoft.com/office/powerpoint/2010/main" val="3313551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u="none" strike="noStrike" kern="1200" baseline="0" dirty="0">
                <a:solidFill>
                  <a:schemeClr val="tx1"/>
                </a:solidFill>
                <a:latin typeface="+mn-lt"/>
                <a:ea typeface="+mn-ea"/>
                <a:cs typeface="+mn-cs"/>
              </a:rPr>
              <a:t>At least </a:t>
            </a:r>
            <a:r>
              <a:rPr lang="cs-CZ" sz="1200" b="1" i="0" u="none" strike="noStrike" kern="1200" baseline="0" dirty="0" err="1">
                <a:solidFill>
                  <a:schemeClr val="tx1"/>
                </a:solidFill>
                <a:latin typeface="+mn-lt"/>
                <a:ea typeface="+mn-ea"/>
                <a:cs typeface="+mn-cs"/>
              </a:rPr>
              <a:t>butcher</a:t>
            </a:r>
            <a:r>
              <a:rPr lang="cs-CZ" sz="1200" b="1" i="0" u="none" strike="noStrike" kern="1200" baseline="0" dirty="0">
                <a:solidFill>
                  <a:schemeClr val="tx1"/>
                </a:solidFill>
                <a:latin typeface="+mn-lt"/>
                <a:ea typeface="+mn-ea"/>
                <a:cs typeface="+mn-cs"/>
              </a:rPr>
              <a:t> </a:t>
            </a:r>
          </a:p>
          <a:p>
            <a:r>
              <a:rPr lang="en-US" sz="1200" b="1" i="0" u="none" strike="noStrike" kern="1200" baseline="0" dirty="0">
                <a:solidFill>
                  <a:schemeClr val="tx1"/>
                </a:solidFill>
                <a:latin typeface="+mn-lt"/>
                <a:ea typeface="+mn-ea"/>
                <a:cs typeface="+mn-cs"/>
              </a:rPr>
              <a:t>Loss of consciousness is defined as a state of temporary or permanent</a:t>
            </a:r>
          </a:p>
          <a:p>
            <a:r>
              <a:rPr lang="en-US" sz="1200" b="1" i="0" u="none" strike="noStrike" kern="1200" baseline="0" dirty="0">
                <a:solidFill>
                  <a:schemeClr val="tx1"/>
                </a:solidFill>
                <a:latin typeface="+mn-lt"/>
                <a:ea typeface="+mn-ea"/>
                <a:cs typeface="+mn-cs"/>
              </a:rPr>
              <a:t>loss of the functions of the brain</a:t>
            </a:r>
            <a:endParaRPr lang="cs-CZ" sz="1200" b="1" i="0" u="none" strike="noStrike" kern="1200" baseline="0" dirty="0">
              <a:solidFill>
                <a:schemeClr val="tx1"/>
              </a:solidFill>
              <a:latin typeface="+mn-lt"/>
              <a:ea typeface="+mn-ea"/>
              <a:cs typeface="+mn-cs"/>
            </a:endParaRPr>
          </a:p>
          <a:p>
            <a:endParaRPr lang="cs-CZ" dirty="0"/>
          </a:p>
          <a:p>
            <a:r>
              <a:rPr lang="en-US" dirty="0"/>
              <a:t>The animal is slaughtered, without being stunned, with a razor sharp knife. </a:t>
            </a:r>
            <a:endParaRPr lang="cs-CZ" dirty="0"/>
          </a:p>
          <a:p>
            <a:endParaRPr lang="cs-CZ" dirty="0"/>
          </a:p>
          <a:p>
            <a:r>
              <a:rPr lang="cs-CZ" dirty="0"/>
              <a:t>https://www.grandin.com/ritual/rec.ritual.slaughter.html</a:t>
            </a:r>
          </a:p>
          <a:p>
            <a:endParaRPr lang="cs-CZ" dirty="0"/>
          </a:p>
          <a:p>
            <a:r>
              <a:rPr lang="en-US" dirty="0"/>
              <a:t>Unconsciousness can be reversible or irreversible.</a:t>
            </a:r>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30</a:t>
            </a:fld>
            <a:endParaRPr lang="cs-CZ"/>
          </a:p>
        </p:txBody>
      </p:sp>
    </p:spTree>
    <p:extLst>
      <p:ext uri="{BB962C8B-B14F-4D97-AF65-F5344CB8AC3E}">
        <p14:creationId xmlns:p14="http://schemas.microsoft.com/office/powerpoint/2010/main" val="4132365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a:solidFill>
                  <a:schemeClr val="tx1"/>
                </a:solidFill>
                <a:effectLst/>
                <a:latin typeface="+mn-lt"/>
                <a:ea typeface="+mn-ea"/>
                <a:cs typeface="+mn-cs"/>
              </a:rPr>
              <a:t>ANNEX I </a:t>
            </a:r>
          </a:p>
          <a:p>
            <a:endParaRPr lang="cs-CZ" sz="1200" kern="1200" dirty="0">
              <a:solidFill>
                <a:schemeClr val="tx1"/>
              </a:solidFill>
              <a:effectLst/>
              <a:latin typeface="+mn-lt"/>
              <a:ea typeface="+mn-ea"/>
              <a:cs typeface="+mn-cs"/>
            </a:endParaRPr>
          </a:p>
          <a:p>
            <a:r>
              <a:rPr lang="cs-CZ" dirty="0"/>
              <a:t>more </a:t>
            </a:r>
            <a:r>
              <a:rPr lang="cs-CZ" dirty="0" err="1"/>
              <a:t>liberal</a:t>
            </a:r>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31</a:t>
            </a:fld>
            <a:endParaRPr lang="cs-CZ"/>
          </a:p>
        </p:txBody>
      </p:sp>
    </p:spTree>
    <p:extLst>
      <p:ext uri="{BB962C8B-B14F-4D97-AF65-F5344CB8AC3E}">
        <p14:creationId xmlns:p14="http://schemas.microsoft.com/office/powerpoint/2010/main" val="3332780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45EFD02-439A-4212-B01E-F42F8E52178E}" type="slidenum">
              <a:rPr lang="cs-CZ" smtClean="0"/>
              <a:t>32</a:t>
            </a:fld>
            <a:endParaRPr lang="cs-CZ"/>
          </a:p>
        </p:txBody>
      </p:sp>
    </p:spTree>
    <p:extLst>
      <p:ext uri="{BB962C8B-B14F-4D97-AF65-F5344CB8AC3E}">
        <p14:creationId xmlns:p14="http://schemas.microsoft.com/office/powerpoint/2010/main" val="1966776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For all animals </a:t>
            </a:r>
          </a:p>
          <a:p>
            <a:endParaRPr lang="cs-CZ" sz="1200" b="0" i="0" u="none" strike="noStrike" kern="1200" baseline="0" dirty="0">
              <a:solidFill>
                <a:schemeClr val="tx1"/>
              </a:solidFill>
              <a:latin typeface="+mn-lt"/>
              <a:ea typeface="+mn-ea"/>
              <a:cs typeface="+mn-cs"/>
            </a:endParaRPr>
          </a:p>
          <a:p>
            <a:r>
              <a:rPr lang="cs-CZ" sz="1200" b="0" i="0" u="none" strike="noStrike" kern="1200" baseline="0" dirty="0">
                <a:solidFill>
                  <a:schemeClr val="tx1"/>
                </a:solidFill>
                <a:latin typeface="+mn-lt"/>
                <a:ea typeface="+mn-ea"/>
                <a:cs typeface="+mn-cs"/>
              </a:rPr>
              <a:t>The </a:t>
            </a:r>
            <a:r>
              <a:rPr lang="cs-CZ" sz="1200" b="0" i="0" u="none" strike="noStrike" kern="1200" baseline="0" dirty="0" err="1">
                <a:solidFill>
                  <a:schemeClr val="tx1"/>
                </a:solidFill>
                <a:latin typeface="+mn-lt"/>
                <a:ea typeface="+mn-ea"/>
                <a:cs typeface="+mn-cs"/>
              </a:rPr>
              <a:t>penetrating</a:t>
            </a:r>
            <a:endParaRPr lang="cs-CZ"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captive-bolt device is the most widespread equipment used to stun</a:t>
            </a:r>
          </a:p>
          <a:p>
            <a:r>
              <a:rPr lang="cs-CZ" sz="1200" b="0" i="0" u="none" strike="noStrike" kern="1200" baseline="0" dirty="0">
                <a:solidFill>
                  <a:schemeClr val="tx1"/>
                </a:solidFill>
                <a:latin typeface="+mn-lt"/>
                <a:ea typeface="+mn-ea"/>
                <a:cs typeface="+mn-cs"/>
              </a:rPr>
              <a:t>cattle </a:t>
            </a:r>
            <a:r>
              <a:rPr lang="cs-CZ" sz="1200" b="0" i="0" u="none" strike="noStrike" kern="1200" baseline="0" dirty="0" err="1">
                <a:solidFill>
                  <a:schemeClr val="tx1"/>
                </a:solidFill>
                <a:latin typeface="+mn-lt"/>
                <a:ea typeface="+mn-ea"/>
                <a:cs typeface="+mn-cs"/>
              </a:rPr>
              <a:t>around</a:t>
            </a:r>
            <a:r>
              <a:rPr lang="cs-CZ" sz="1200" b="0" i="0" u="none" strike="noStrike" kern="1200" baseline="0" dirty="0">
                <a:solidFill>
                  <a:schemeClr val="tx1"/>
                </a:solidFill>
                <a:latin typeface="+mn-lt"/>
                <a:ea typeface="+mn-ea"/>
                <a:cs typeface="+mn-cs"/>
              </a:rPr>
              <a:t> the </a:t>
            </a:r>
            <a:r>
              <a:rPr lang="cs-CZ" sz="1200" b="0" i="0" u="none" strike="noStrike" kern="1200" baseline="0" dirty="0" err="1">
                <a:solidFill>
                  <a:schemeClr val="tx1"/>
                </a:solidFill>
                <a:latin typeface="+mn-lt"/>
                <a:ea typeface="+mn-ea"/>
                <a:cs typeface="+mn-cs"/>
              </a:rPr>
              <a:t>world</a:t>
            </a:r>
            <a:r>
              <a:rPr lang="cs-CZ" sz="1200" b="0" i="0" u="none" strike="noStrike" kern="1200" baseline="0" dirty="0">
                <a:solidFill>
                  <a:schemeClr val="tx1"/>
                </a:solidFill>
                <a:latin typeface="+mn-lt"/>
                <a:ea typeface="+mn-ea"/>
                <a:cs typeface="+mn-cs"/>
              </a:rPr>
              <a:t> </a:t>
            </a:r>
          </a:p>
          <a:p>
            <a:endParaRPr lang="cs-CZ" dirty="0"/>
          </a:p>
          <a:p>
            <a:r>
              <a:rPr lang="cs-CZ" dirty="0" err="1"/>
              <a:t>pneumatically</a:t>
            </a:r>
            <a:r>
              <a:rPr lang="cs-CZ" dirty="0"/>
              <a:t> </a:t>
            </a:r>
            <a:r>
              <a:rPr lang="en-US" dirty="0"/>
              <a:t>powered captive-bolt device, which is used primarily in high</a:t>
            </a:r>
            <a:r>
              <a:rPr lang="cs-CZ" dirty="0"/>
              <a:t> </a:t>
            </a:r>
            <a:r>
              <a:rPr lang="en-US" dirty="0"/>
              <a:t>capacity</a:t>
            </a:r>
            <a:r>
              <a:rPr lang="cs-CZ" baseline="0" dirty="0"/>
              <a:t> </a:t>
            </a:r>
            <a:r>
              <a:rPr lang="cs-CZ" dirty="0" err="1"/>
              <a:t>abattoirs</a:t>
            </a:r>
            <a:endParaRPr lang="cs-CZ" dirty="0"/>
          </a:p>
          <a:p>
            <a:endParaRPr lang="cs-CZ" dirty="0"/>
          </a:p>
          <a:p>
            <a:r>
              <a:rPr lang="cs-CZ" sz="1200" b="0" i="0" u="none" strike="noStrike" kern="1200" baseline="0" dirty="0" err="1">
                <a:solidFill>
                  <a:schemeClr val="tx1"/>
                </a:solidFill>
                <a:latin typeface="+mn-lt"/>
                <a:ea typeface="+mn-ea"/>
                <a:cs typeface="+mn-cs"/>
              </a:rPr>
              <a:t>Cartridge-fired</a:t>
            </a:r>
            <a:endParaRPr lang="cs-CZ"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captive-bolt stunning was performed using a device in which the</a:t>
            </a:r>
          </a:p>
          <a:p>
            <a:r>
              <a:rPr lang="en-US" sz="1200" b="0" i="0" u="none" strike="noStrike" kern="1200" baseline="0" dirty="0">
                <a:solidFill>
                  <a:schemeClr val="tx1"/>
                </a:solidFill>
                <a:latin typeface="+mn-lt"/>
                <a:ea typeface="+mn-ea"/>
                <a:cs typeface="+mn-cs"/>
              </a:rPr>
              <a:t>captive bolt (steel tip), when fired from the stunning pistol,</a:t>
            </a:r>
          </a:p>
          <a:p>
            <a:r>
              <a:rPr lang="en-US" sz="1200" b="0" i="0" u="none" strike="noStrike" kern="1200" baseline="0" dirty="0">
                <a:solidFill>
                  <a:schemeClr val="tx1"/>
                </a:solidFill>
                <a:latin typeface="+mn-lt"/>
                <a:ea typeface="+mn-ea"/>
                <a:cs typeface="+mn-cs"/>
              </a:rPr>
              <a:t>penetrates the skull at the site at which it is placed to the skull and</a:t>
            </a:r>
          </a:p>
          <a:p>
            <a:r>
              <a:rPr lang="en-US" sz="1200" b="0" i="0" u="none" strike="noStrike" kern="1200" baseline="0" dirty="0">
                <a:solidFill>
                  <a:schemeClr val="tx1"/>
                </a:solidFill>
                <a:latin typeface="+mn-lt"/>
                <a:ea typeface="+mn-ea"/>
                <a:cs typeface="+mn-cs"/>
              </a:rPr>
              <a:t>penetrates the brain to the depth of the bolt (steel tip).</a:t>
            </a:r>
            <a:r>
              <a:rPr lang="cs-CZ" sz="1200" b="0" i="0" u="none" strike="noStrike" kern="1200" baseline="0" dirty="0">
                <a:solidFill>
                  <a:schemeClr val="tx1"/>
                </a:solidFill>
                <a:latin typeface="+mn-lt"/>
                <a:ea typeface="+mn-ea"/>
                <a:cs typeface="+mn-cs"/>
              </a:rPr>
              <a:t> It </a:t>
            </a:r>
            <a:r>
              <a:rPr lang="cs-CZ" sz="1200" b="0" i="0" u="none" strike="noStrike" kern="1200" baseline="0" dirty="0" err="1">
                <a:solidFill>
                  <a:schemeClr val="tx1"/>
                </a:solidFill>
                <a:latin typeface="+mn-lt"/>
                <a:ea typeface="+mn-ea"/>
                <a:cs typeface="+mn-cs"/>
              </a:rPr>
              <a:t>causes</a:t>
            </a:r>
            <a:endParaRPr lang="cs-CZ" sz="1200" b="0" i="0" u="none" strike="noStrike" kern="1200" baseline="0" dirty="0">
              <a:solidFill>
                <a:schemeClr val="tx1"/>
              </a:solidFill>
              <a:latin typeface="+mn-lt"/>
              <a:ea typeface="+mn-ea"/>
              <a:cs typeface="+mn-cs"/>
            </a:endParaRPr>
          </a:p>
          <a:p>
            <a:r>
              <a:rPr lang="cs-CZ" sz="1200" b="0" i="0" u="none" strike="noStrike" kern="1200" baseline="0" dirty="0" err="1">
                <a:solidFill>
                  <a:schemeClr val="tx1"/>
                </a:solidFill>
                <a:latin typeface="+mn-lt"/>
                <a:ea typeface="+mn-ea"/>
                <a:cs typeface="+mn-cs"/>
              </a:rPr>
              <a:t>mechanical</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damage</a:t>
            </a:r>
            <a:endParaRPr lang="cs-CZ" sz="1200" b="0" i="0" u="none" strike="noStrike" kern="1200" baseline="0" dirty="0">
              <a:solidFill>
                <a:schemeClr val="tx1"/>
              </a:solidFill>
              <a:latin typeface="+mn-lt"/>
              <a:ea typeface="+mn-ea"/>
              <a:cs typeface="+mn-cs"/>
            </a:endParaRPr>
          </a:p>
          <a:p>
            <a:endParaRPr lang="cs-CZ" sz="1200" b="0" i="0" u="none" strike="noStrike" kern="1200" baseline="0" dirty="0">
              <a:solidFill>
                <a:schemeClr val="tx1"/>
              </a:solidFill>
              <a:latin typeface="+mn-lt"/>
              <a:ea typeface="+mn-ea"/>
              <a:cs typeface="+mn-cs"/>
            </a:endParaRPr>
          </a:p>
          <a:p>
            <a:r>
              <a:rPr lang="cs-CZ" sz="1200" b="0" i="0" u="none" strike="noStrike" kern="1200" baseline="0" dirty="0" err="1">
                <a:solidFill>
                  <a:schemeClr val="tx1"/>
                </a:solidFill>
                <a:latin typeface="+mn-lt"/>
                <a:ea typeface="+mn-ea"/>
                <a:cs typeface="+mn-cs"/>
              </a:rPr>
              <a:t>Diffferent</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cartridge</a:t>
            </a:r>
            <a:r>
              <a:rPr lang="cs-CZ" sz="1200" b="0" i="0" u="none" strike="noStrike" kern="1200" baseline="0" dirty="0">
                <a:solidFill>
                  <a:schemeClr val="tx1"/>
                </a:solidFill>
                <a:latin typeface="+mn-lt"/>
                <a:ea typeface="+mn-ea"/>
                <a:cs typeface="+mn-cs"/>
              </a:rPr>
              <a:t> According to the </a:t>
            </a:r>
            <a:r>
              <a:rPr lang="cs-CZ" sz="1200" b="0" i="0" u="none" strike="noStrike" kern="1200" baseline="0" dirty="0" err="1">
                <a:solidFill>
                  <a:schemeClr val="tx1"/>
                </a:solidFill>
                <a:latin typeface="+mn-lt"/>
                <a:ea typeface="+mn-ea"/>
                <a:cs typeface="+mn-cs"/>
              </a:rPr>
              <a:t>the</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weight</a:t>
            </a:r>
            <a:r>
              <a:rPr lang="cs-CZ" sz="1200" b="0" i="0" u="none" strike="noStrike" kern="1200" baseline="0" dirty="0">
                <a:solidFill>
                  <a:schemeClr val="tx1"/>
                </a:solidFill>
                <a:latin typeface="+mn-lt"/>
                <a:ea typeface="+mn-ea"/>
                <a:cs typeface="+mn-cs"/>
              </a:rPr>
              <a:t> and </a:t>
            </a:r>
            <a:r>
              <a:rPr lang="cs-CZ" sz="1200" b="0" i="0" u="none" strike="noStrike" kern="1200" baseline="0" dirty="0" err="1">
                <a:solidFill>
                  <a:schemeClr val="tx1"/>
                </a:solidFill>
                <a:latin typeface="+mn-lt"/>
                <a:ea typeface="+mn-ea"/>
                <a:cs typeface="+mn-cs"/>
              </a:rPr>
              <a:t>category</a:t>
            </a:r>
            <a:r>
              <a:rPr lang="cs-CZ" sz="1200" b="0" i="0" u="none" strike="noStrike" kern="1200" baseline="0" dirty="0">
                <a:solidFill>
                  <a:schemeClr val="tx1"/>
                </a:solidFill>
                <a:latin typeface="+mn-lt"/>
                <a:ea typeface="+mn-ea"/>
                <a:cs typeface="+mn-cs"/>
              </a:rPr>
              <a:t> of animals</a:t>
            </a:r>
          </a:p>
          <a:p>
            <a:endParaRPr lang="cs-CZ" sz="1200" b="0" i="0" u="none" strike="noStrike" kern="1200" baseline="0" dirty="0">
              <a:solidFill>
                <a:schemeClr val="tx1"/>
              </a:solidFill>
              <a:latin typeface="+mn-lt"/>
              <a:ea typeface="+mn-ea"/>
              <a:cs typeface="+mn-cs"/>
            </a:endParaRPr>
          </a:p>
          <a:p>
            <a:endParaRPr lang="cs-CZ" sz="1200" b="0" i="0" u="none" strike="noStrike" kern="1200" baseline="0" dirty="0">
              <a:solidFill>
                <a:schemeClr val="tx1"/>
              </a:solidFill>
              <a:latin typeface="+mn-lt"/>
              <a:ea typeface="+mn-ea"/>
              <a:cs typeface="+mn-cs"/>
            </a:endParaRPr>
          </a:p>
          <a:p>
            <a:r>
              <a:rPr lang="cs-CZ" sz="1200" b="0" i="0" u="none" strike="noStrike" kern="1200" baseline="0" dirty="0" err="1">
                <a:solidFill>
                  <a:schemeClr val="tx1"/>
                </a:solidFill>
                <a:latin typeface="+mn-lt"/>
                <a:ea typeface="+mn-ea"/>
                <a:cs typeface="+mn-cs"/>
              </a:rPr>
              <a:t>Pneumatic</a:t>
            </a:r>
            <a:r>
              <a:rPr lang="cs-CZ" sz="1200" b="0" i="0" u="none" strike="noStrike" kern="1200" baseline="0" dirty="0">
                <a:solidFill>
                  <a:schemeClr val="tx1"/>
                </a:solidFill>
                <a:latin typeface="+mn-lt"/>
                <a:ea typeface="+mn-ea"/>
                <a:cs typeface="+mn-cs"/>
              </a:rPr>
              <a:t> stunning</a:t>
            </a:r>
          </a:p>
          <a:p>
            <a:r>
              <a:rPr lang="en-US" sz="1200" b="0" i="0" u="none" strike="noStrike" kern="1200" baseline="0" dirty="0">
                <a:solidFill>
                  <a:schemeClr val="tx1"/>
                </a:solidFill>
                <a:latin typeface="+mn-lt"/>
                <a:ea typeface="+mn-ea"/>
                <a:cs typeface="+mn-cs"/>
              </a:rPr>
              <a:t>was performed with a device in which the captive bolt (steel tip) is</a:t>
            </a:r>
          </a:p>
          <a:p>
            <a:r>
              <a:rPr lang="en-US" sz="1200" b="0" i="0" u="none" strike="noStrike" kern="1200" baseline="0" dirty="0">
                <a:solidFill>
                  <a:schemeClr val="tx1"/>
                </a:solidFill>
                <a:latin typeface="+mn-lt"/>
                <a:ea typeface="+mn-ea"/>
                <a:cs typeface="+mn-cs"/>
              </a:rPr>
              <a:t>fired by compressed air. The bolt penetrates the skull at the site at</a:t>
            </a:r>
          </a:p>
          <a:p>
            <a:r>
              <a:rPr lang="en-US" sz="1200" b="0" i="0" u="none" strike="noStrike" kern="1200" baseline="0" dirty="0">
                <a:solidFill>
                  <a:schemeClr val="tx1"/>
                </a:solidFill>
                <a:latin typeface="+mn-lt"/>
                <a:ea typeface="+mn-ea"/>
                <a:cs typeface="+mn-cs"/>
              </a:rPr>
              <a:t>which the stunning pistol is placed to the skull, and the compressed</a:t>
            </a:r>
          </a:p>
          <a:p>
            <a:r>
              <a:rPr lang="en-US" sz="1200" b="0" i="0" u="none" strike="noStrike" kern="1200" baseline="0" dirty="0">
                <a:solidFill>
                  <a:schemeClr val="tx1"/>
                </a:solidFill>
                <a:latin typeface="+mn-lt"/>
                <a:ea typeface="+mn-ea"/>
                <a:cs typeface="+mn-cs"/>
              </a:rPr>
              <a:t>air is also forced through the opening into the skull and causes</a:t>
            </a:r>
          </a:p>
          <a:p>
            <a:r>
              <a:rPr lang="cs-CZ" sz="1200" b="0" i="0" u="none" strike="noStrike" kern="1200" baseline="0" dirty="0" err="1">
                <a:solidFill>
                  <a:schemeClr val="tx1"/>
                </a:solidFill>
                <a:latin typeface="+mn-lt"/>
                <a:ea typeface="+mn-ea"/>
                <a:cs typeface="+mn-cs"/>
              </a:rPr>
              <a:t>mechanical</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damage</a:t>
            </a:r>
            <a:endParaRPr lang="cs-CZ" sz="1200" b="0" i="0" u="none" strike="noStrike" kern="1200" baseline="0" dirty="0">
              <a:solidFill>
                <a:schemeClr val="tx1"/>
              </a:solidFill>
              <a:latin typeface="+mn-lt"/>
              <a:ea typeface="+mn-ea"/>
              <a:cs typeface="+mn-cs"/>
            </a:endParaRPr>
          </a:p>
          <a:p>
            <a:endParaRPr lang="cs-CZ"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stunning device uses a</a:t>
            </a:r>
          </a:p>
          <a:p>
            <a:r>
              <a:rPr lang="cs-CZ" sz="1200" b="0" i="0" u="none" strike="noStrike" kern="1200" baseline="0" dirty="0" err="1">
                <a:solidFill>
                  <a:schemeClr val="tx1"/>
                </a:solidFill>
                <a:latin typeface="+mn-lt"/>
                <a:ea typeface="+mn-ea"/>
                <a:cs typeface="+mn-cs"/>
              </a:rPr>
              <a:t>pressure</a:t>
            </a:r>
            <a:r>
              <a:rPr lang="cs-CZ" sz="1200" b="0" i="0" u="none" strike="noStrike" kern="1200" baseline="0" dirty="0">
                <a:solidFill>
                  <a:schemeClr val="tx1"/>
                </a:solidFill>
                <a:latin typeface="+mn-lt"/>
                <a:ea typeface="+mn-ea"/>
                <a:cs typeface="+mn-cs"/>
              </a:rPr>
              <a:t> of 14 bar.</a:t>
            </a:r>
          </a:p>
          <a:p>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33</a:t>
            </a:fld>
            <a:endParaRPr lang="cs-CZ"/>
          </a:p>
        </p:txBody>
      </p:sp>
    </p:spTree>
    <p:extLst>
      <p:ext uri="{BB962C8B-B14F-4D97-AF65-F5344CB8AC3E}">
        <p14:creationId xmlns:p14="http://schemas.microsoft.com/office/powerpoint/2010/main" val="1325118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shot must be shot </a:t>
            </a:r>
            <a:r>
              <a:rPr lang="cs-CZ" dirty="0"/>
              <a:t>/aimed</a:t>
            </a:r>
            <a:r>
              <a:rPr lang="cs-CZ" baseline="0" dirty="0"/>
              <a:t> </a:t>
            </a:r>
            <a:r>
              <a:rPr lang="en-US" dirty="0"/>
              <a:t>perpendicular to the frontal bone</a:t>
            </a:r>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34</a:t>
            </a:fld>
            <a:endParaRPr lang="cs-CZ"/>
          </a:p>
        </p:txBody>
      </p:sp>
    </p:spTree>
    <p:extLst>
      <p:ext uri="{BB962C8B-B14F-4D97-AF65-F5344CB8AC3E}">
        <p14:creationId xmlns:p14="http://schemas.microsoft.com/office/powerpoint/2010/main" val="3889142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err="1"/>
              <a:t>Efficiency</a:t>
            </a:r>
            <a:r>
              <a:rPr lang="cs-CZ" sz="1200" b="1" dirty="0"/>
              <a:t> of stunning</a:t>
            </a:r>
          </a:p>
          <a:p>
            <a:endParaRPr lang="cs-CZ" dirty="0">
              <a:solidFill>
                <a:schemeClr val="tx1"/>
              </a:solidFill>
            </a:endParaRPr>
          </a:p>
          <a:p>
            <a:r>
              <a:rPr lang="en-US" sz="1200" b="0" i="0" u="none" strike="noStrike" kern="1200" baseline="0" dirty="0">
                <a:solidFill>
                  <a:schemeClr val="tx1"/>
                </a:solidFill>
                <a:latin typeface="+mn-lt"/>
                <a:ea typeface="+mn-ea"/>
                <a:cs typeface="+mn-cs"/>
              </a:rPr>
              <a:t>Our results showed that it was much more difficult to achieve the</a:t>
            </a:r>
          </a:p>
          <a:p>
            <a:r>
              <a:rPr lang="en-US" sz="1200" b="0" i="0" u="none" strike="noStrike" kern="1200" baseline="0" dirty="0">
                <a:solidFill>
                  <a:schemeClr val="tx1"/>
                </a:solidFill>
                <a:latin typeface="+mn-lt"/>
                <a:ea typeface="+mn-ea"/>
                <a:cs typeface="+mn-cs"/>
              </a:rPr>
              <a:t>ideal shot angle during cartridge</a:t>
            </a:r>
            <a:endParaRPr lang="cs-CZ" sz="1200" b="0" i="0" u="none" strike="noStrike" kern="1200" baseline="0" dirty="0">
              <a:solidFill>
                <a:schemeClr val="tx1"/>
              </a:solidFill>
              <a:latin typeface="+mn-lt"/>
              <a:ea typeface="+mn-ea"/>
              <a:cs typeface="+mn-cs"/>
            </a:endParaRPr>
          </a:p>
          <a:p>
            <a:endParaRPr lang="cs-CZ"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-fired stunning</a:t>
            </a:r>
            <a:endParaRPr lang="cs-CZ" sz="1200" b="0" i="0" u="none" strike="noStrike" kern="1200" baseline="0" dirty="0">
              <a:solidFill>
                <a:schemeClr val="tx1"/>
              </a:solidFill>
              <a:latin typeface="+mn-lt"/>
              <a:ea typeface="+mn-ea"/>
              <a:cs typeface="+mn-cs"/>
            </a:endParaRPr>
          </a:p>
          <a:p>
            <a:endParaRPr lang="cs-CZ" sz="1200" b="0" i="0" u="none" strike="noStrike" kern="1200" baseline="0" dirty="0">
              <a:solidFill>
                <a:schemeClr val="tx1"/>
              </a:solidFill>
              <a:latin typeface="+mn-lt"/>
              <a:ea typeface="+mn-ea"/>
              <a:cs typeface="+mn-cs"/>
            </a:endParaRPr>
          </a:p>
          <a:p>
            <a:pPr algn="just"/>
            <a:r>
              <a:rPr lang="en-US" dirty="0"/>
              <a:t>Reduction of the occurrence of incorrect stunning and the</a:t>
            </a:r>
            <a:r>
              <a:rPr lang="cs-CZ" dirty="0"/>
              <a:t> </a:t>
            </a:r>
            <a:r>
              <a:rPr lang="en-US" dirty="0"/>
              <a:t>occurrence of reflexes and reactions in cattle after</a:t>
            </a:r>
            <a:r>
              <a:rPr lang="cs-CZ" dirty="0"/>
              <a:t> </a:t>
            </a:r>
            <a:r>
              <a:rPr lang="en-US" dirty="0"/>
              <a:t>pneumatically powered captive-bolt stunning in comparison</a:t>
            </a:r>
            <a:r>
              <a:rPr lang="cs-CZ" dirty="0"/>
              <a:t> </a:t>
            </a:r>
            <a:r>
              <a:rPr lang="en-US" dirty="0"/>
              <a:t>with cartridge-fired captive-bolt stunning</a:t>
            </a:r>
            <a:endParaRPr lang="cs-CZ" dirty="0"/>
          </a:p>
          <a:p>
            <a:pPr algn="just"/>
            <a:endParaRPr lang="cs-CZ" dirty="0"/>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cs-CZ" sz="1200" kern="1200" dirty="0">
                <a:solidFill>
                  <a:srgbClr val="000000"/>
                </a:solidFill>
                <a:effectLst/>
                <a:latin typeface="Times New Roman" pitchFamily="18" charset="0"/>
                <a:ea typeface="+mn-ea"/>
                <a:cs typeface="+mn-cs"/>
              </a:rPr>
              <a:t>výběrem omračovacího přístroje lze ovlivnit účinnost i kvalitu samotného omráčení. Pneumatický omračovací přístroj ve srovnání s jatečnou pistolí snížil míru opakovaných výstřelů nutných k dosažení pádu zvířete a jeho motorické paralýzy, zvýšil přesnost v poloze a směru omračující rány, a také omezil výskyt reakcí a reflexů spojených s přítomností vědomí nebo rizikem nabytí vědomí. Výrazně vyšší účinnosti a kvality omráčení lze použitím pneumatického omračovacího přístroje dosáhnout zejména u býků, kdy v případě krav a jalovic je odpovídajícího omráčení možné ve většině případů dosáhnout i prostřednictvím jatečné pistole. Tato práce poskytla důkaz o tom, že v každodenní praxi jatečného provozu má pneumatické omračování potenciál přispět ke zlepšení úrovně welfare poráženého skotu. U býků, krav i jalovic snižuje při správném technologickém postupu uplatněném pracovníkem na jatkách riziko nedostatečného omráčení a tím narušení welfare na minimum. </a:t>
            </a:r>
          </a:p>
          <a:p>
            <a:endParaRPr lang="cs-CZ" dirty="0"/>
          </a:p>
          <a:p>
            <a:pPr algn="just"/>
            <a:endParaRPr lang="cs-CZ" dirty="0"/>
          </a:p>
          <a:p>
            <a:pPr marL="0" indent="0" algn="just">
              <a:buNone/>
            </a:pPr>
            <a:endParaRPr lang="cs-CZ" dirty="0"/>
          </a:p>
          <a:p>
            <a:pPr marL="0" indent="0" algn="just">
              <a:buNone/>
            </a:pPr>
            <a:endParaRPr lang="cs-CZ" dirty="0"/>
          </a:p>
          <a:p>
            <a:pPr marL="0" indent="0">
              <a:buNone/>
            </a:pPr>
            <a:endParaRPr lang="cs-CZ" dirty="0"/>
          </a:p>
          <a:p>
            <a:endParaRPr lang="cs-CZ" dirty="0">
              <a:solidFill>
                <a:schemeClr val="tx1"/>
              </a:solidFill>
            </a:endParaRPr>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35</a:t>
            </a:fld>
            <a:endParaRPr lang="cs-CZ"/>
          </a:p>
        </p:txBody>
      </p:sp>
    </p:spTree>
    <p:extLst>
      <p:ext uri="{BB962C8B-B14F-4D97-AF65-F5344CB8AC3E}">
        <p14:creationId xmlns:p14="http://schemas.microsoft.com/office/powerpoint/2010/main" val="2973852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Statement</a:t>
            </a:r>
            <a:r>
              <a:rPr lang="cs-CZ" dirty="0"/>
              <a:t> – the </a:t>
            </a:r>
            <a:r>
              <a:rPr lang="cs-CZ" dirty="0" err="1"/>
              <a:t>provision</a:t>
            </a:r>
            <a:endParaRPr lang="cs-CZ" dirty="0"/>
          </a:p>
          <a:p>
            <a:endParaRPr lang="cs-CZ" dirty="0"/>
          </a:p>
          <a:p>
            <a:endParaRPr lang="cs-CZ" dirty="0"/>
          </a:p>
          <a:p>
            <a:r>
              <a:rPr lang="en-US" dirty="0"/>
              <a:t>At the time of slaughter, we are told these animals are killed ‘humanely’ with care and without pain.</a:t>
            </a:r>
            <a:endParaRPr lang="cs-CZ" dirty="0"/>
          </a:p>
          <a:p>
            <a:endParaRPr lang="cs-CZ" dirty="0"/>
          </a:p>
          <a:p>
            <a:r>
              <a:rPr lang="cs-CZ" dirty="0"/>
              <a:t>https://animalequality.org/blog/2022/09/19/can-slaughter-be-humane/</a:t>
            </a:r>
          </a:p>
          <a:p>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4</a:t>
            </a:fld>
            <a:endParaRPr lang="cs-CZ"/>
          </a:p>
        </p:txBody>
      </p:sp>
    </p:spTree>
    <p:extLst>
      <p:ext uri="{BB962C8B-B14F-4D97-AF65-F5344CB8AC3E}">
        <p14:creationId xmlns:p14="http://schemas.microsoft.com/office/powerpoint/2010/main" val="1565570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a:solidFill>
                  <a:schemeClr val="tx1"/>
                </a:solidFill>
                <a:latin typeface="+mn-lt"/>
                <a:ea typeface="+mn-ea"/>
                <a:cs typeface="+mn-cs"/>
              </a:rPr>
              <a:t>Mezi průkazné znaky bezvědomí autoři uvádějí ztrátu normálního postoje bez přítomnosti vzpřimovacích reflexů, nepřítomnost rohovkového reflexu a nepřítomnost rytmického dýchání. Absence těchto příznaků je ukazatelem odpovídající kvality omráčení dle současných vědeckých poznatků (Terlouw, 2020). </a:t>
            </a:r>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38</a:t>
            </a:fld>
            <a:endParaRPr lang="cs-CZ"/>
          </a:p>
        </p:txBody>
      </p:sp>
    </p:spTree>
    <p:extLst>
      <p:ext uri="{BB962C8B-B14F-4D97-AF65-F5344CB8AC3E}">
        <p14:creationId xmlns:p14="http://schemas.microsoft.com/office/powerpoint/2010/main" val="3256309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minimum </a:t>
            </a:r>
            <a:r>
              <a:rPr lang="cs-CZ" dirty="0" err="1"/>
              <a:t>voltage</a:t>
            </a:r>
            <a:r>
              <a:rPr lang="cs-CZ" dirty="0"/>
              <a:t> (V), maximum </a:t>
            </a:r>
            <a:r>
              <a:rPr lang="cs-CZ" dirty="0" err="1"/>
              <a:t>frequency</a:t>
            </a:r>
            <a:r>
              <a:rPr lang="cs-CZ" dirty="0"/>
              <a:t> (Hz), minimum </a:t>
            </a:r>
            <a:r>
              <a:rPr lang="cs-CZ" dirty="0" err="1"/>
              <a:t>current</a:t>
            </a:r>
            <a:r>
              <a:rPr lang="cs-CZ" dirty="0"/>
              <a:t> </a:t>
            </a:r>
            <a:r>
              <a:rPr lang="cs-CZ" dirty="0" err="1"/>
              <a:t>exposure</a:t>
            </a:r>
            <a:r>
              <a:rPr lang="cs-CZ" dirty="0"/>
              <a:t> </a:t>
            </a:r>
            <a:r>
              <a:rPr lang="cs-CZ" dirty="0" err="1"/>
              <a:t>time</a:t>
            </a:r>
            <a:r>
              <a:rPr lang="cs-CZ" dirty="0"/>
              <a:t>, maximum </a:t>
            </a:r>
            <a:r>
              <a:rPr lang="cs-CZ" dirty="0" err="1"/>
              <a:t>time</a:t>
            </a:r>
            <a:r>
              <a:rPr lang="cs-CZ" dirty="0"/>
              <a:t> from stunning to bleeding </a:t>
            </a:r>
            <a:r>
              <a:rPr lang="cs-CZ" dirty="0" err="1"/>
              <a:t>injection</a:t>
            </a:r>
            <a:r>
              <a:rPr lang="cs-CZ" dirty="0"/>
              <a:t> / </a:t>
            </a:r>
            <a:r>
              <a:rPr lang="cs-CZ" dirty="0" err="1"/>
              <a:t>killing</a:t>
            </a:r>
            <a:r>
              <a:rPr lang="cs-CZ" dirty="0"/>
              <a:t> (s), </a:t>
            </a:r>
            <a:r>
              <a:rPr lang="cs-CZ" dirty="0" err="1"/>
              <a:t>device</a:t>
            </a:r>
            <a:r>
              <a:rPr lang="cs-CZ" dirty="0"/>
              <a:t> </a:t>
            </a:r>
            <a:r>
              <a:rPr lang="cs-CZ" dirty="0" err="1"/>
              <a:t>calibration</a:t>
            </a:r>
            <a:r>
              <a:rPr lang="cs-CZ" dirty="0"/>
              <a:t> </a:t>
            </a:r>
            <a:r>
              <a:rPr lang="cs-CZ" dirty="0" err="1"/>
              <a:t>frequency</a:t>
            </a:r>
            <a:r>
              <a:rPr lang="cs-CZ" dirty="0"/>
              <a:t>, </a:t>
            </a:r>
            <a:r>
              <a:rPr lang="cs-CZ" dirty="0" err="1"/>
              <a:t>current</a:t>
            </a:r>
            <a:r>
              <a:rPr lang="cs-CZ" dirty="0"/>
              <a:t> </a:t>
            </a:r>
            <a:r>
              <a:rPr lang="cs-CZ" dirty="0" err="1"/>
              <a:t>flow</a:t>
            </a:r>
            <a:r>
              <a:rPr lang="cs-CZ" dirty="0"/>
              <a:t> </a:t>
            </a:r>
            <a:r>
              <a:rPr lang="cs-CZ" dirty="0" err="1"/>
              <a:t>optimization</a:t>
            </a:r>
            <a:r>
              <a:rPr lang="cs-CZ" dirty="0"/>
              <a:t>, </a:t>
            </a:r>
            <a:r>
              <a:rPr lang="cs-CZ" dirty="0" err="1"/>
              <a:t>prevention</a:t>
            </a:r>
            <a:r>
              <a:rPr lang="cs-CZ" dirty="0"/>
              <a:t> </a:t>
            </a:r>
            <a:r>
              <a:rPr lang="cs-CZ" dirty="0" err="1"/>
              <a:t>electric</a:t>
            </a:r>
            <a:r>
              <a:rPr lang="cs-CZ" dirty="0"/>
              <a:t> </a:t>
            </a:r>
            <a:r>
              <a:rPr lang="cs-CZ" dirty="0" err="1"/>
              <a:t>shocks</a:t>
            </a:r>
            <a:r>
              <a:rPr lang="cs-CZ" dirty="0"/>
              <a:t> </a:t>
            </a:r>
            <a:r>
              <a:rPr lang="cs-CZ" dirty="0" err="1"/>
              <a:t>before</a:t>
            </a:r>
            <a:r>
              <a:rPr lang="cs-CZ" dirty="0"/>
              <a:t> stunning, </a:t>
            </a:r>
            <a:r>
              <a:rPr lang="cs-CZ" dirty="0" err="1"/>
              <a:t>contact</a:t>
            </a:r>
            <a:r>
              <a:rPr lang="cs-CZ" dirty="0"/>
              <a:t> </a:t>
            </a:r>
            <a:r>
              <a:rPr lang="cs-CZ" dirty="0" err="1"/>
              <a:t>location</a:t>
            </a:r>
            <a:r>
              <a:rPr lang="cs-CZ" dirty="0"/>
              <a:t> and </a:t>
            </a:r>
            <a:r>
              <a:rPr lang="cs-CZ" dirty="0" err="1"/>
              <a:t>size</a:t>
            </a:r>
            <a:r>
              <a:rPr lang="cs-CZ" dirty="0"/>
              <a:t> </a:t>
            </a:r>
            <a:r>
              <a:rPr lang="cs-CZ" dirty="0" err="1"/>
              <a:t>electrode</a:t>
            </a:r>
            <a:r>
              <a:rPr lang="cs-CZ" dirty="0"/>
              <a:t> </a:t>
            </a:r>
            <a:r>
              <a:rPr lang="cs-CZ" dirty="0" err="1"/>
              <a:t>surfaces</a:t>
            </a:r>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41</a:t>
            </a:fld>
            <a:endParaRPr lang="cs-CZ"/>
          </a:p>
        </p:txBody>
      </p:sp>
    </p:spTree>
    <p:extLst>
      <p:ext uri="{BB962C8B-B14F-4D97-AF65-F5344CB8AC3E}">
        <p14:creationId xmlns:p14="http://schemas.microsoft.com/office/powerpoint/2010/main" val="43026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45EFD02-439A-4212-B01E-F42F8E52178E}" type="slidenum">
              <a:rPr lang="cs-CZ" smtClean="0"/>
              <a:t>42</a:t>
            </a:fld>
            <a:endParaRPr lang="cs-CZ"/>
          </a:p>
        </p:txBody>
      </p:sp>
    </p:spTree>
    <p:extLst>
      <p:ext uri="{BB962C8B-B14F-4D97-AF65-F5344CB8AC3E}">
        <p14:creationId xmlns:p14="http://schemas.microsoft.com/office/powerpoint/2010/main" val="1356468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kern="1200" dirty="0">
                <a:solidFill>
                  <a:schemeClr val="tx1"/>
                </a:solidFill>
                <a:effectLst/>
                <a:latin typeface="+mn-lt"/>
                <a:ea typeface="+mn-ea"/>
                <a:cs typeface="+mn-cs"/>
              </a:rPr>
              <a:t>6. Gas stunning equipment for pigs and poultry</a:t>
            </a:r>
            <a:r>
              <a:rPr lang="en-US" dirty="0"/>
              <a:t/>
            </a:r>
            <a:br>
              <a:rPr lang="en-US" dirty="0"/>
            </a:br>
            <a:r>
              <a:rPr lang="en-US" sz="1200" kern="1200" dirty="0">
                <a:solidFill>
                  <a:schemeClr val="tx1"/>
                </a:solidFill>
                <a:effectLst/>
                <a:latin typeface="+mn-lt"/>
                <a:ea typeface="+mn-ea"/>
                <a:cs typeface="+mn-cs"/>
              </a:rPr>
              <a:t>6.1. Gas stunners, including conveyor belts, shall be designed and built to:</a:t>
            </a:r>
            <a:r>
              <a:rPr lang="en-US" dirty="0"/>
              <a:t/>
            </a:r>
            <a:br>
              <a:rPr lang="en-US" dirty="0"/>
            </a:br>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optimise</a:t>
            </a:r>
            <a:r>
              <a:rPr lang="en-US" sz="1200" kern="1200" dirty="0">
                <a:solidFill>
                  <a:schemeClr val="tx1"/>
                </a:solidFill>
                <a:effectLst/>
                <a:latin typeface="+mn-lt"/>
                <a:ea typeface="+mn-ea"/>
                <a:cs typeface="+mn-cs"/>
              </a:rPr>
              <a:t> the application of stunning by gas;</a:t>
            </a:r>
            <a:r>
              <a:rPr lang="en-US" dirty="0"/>
              <a:t/>
            </a:r>
            <a:br>
              <a:rPr lang="en-US" dirty="0"/>
            </a:br>
            <a:r>
              <a:rPr lang="en-US" sz="1200" kern="1200" dirty="0">
                <a:solidFill>
                  <a:schemeClr val="tx1"/>
                </a:solidFill>
                <a:effectLst/>
                <a:latin typeface="+mn-lt"/>
                <a:ea typeface="+mn-ea"/>
                <a:cs typeface="+mn-cs"/>
              </a:rPr>
              <a:t>(b) prevent injury or contusions to the animals;</a:t>
            </a:r>
            <a:r>
              <a:rPr lang="en-US" dirty="0"/>
              <a:t/>
            </a:r>
            <a:br>
              <a:rPr lang="en-US" dirty="0"/>
            </a:br>
            <a:r>
              <a:rPr lang="en-US" sz="1200" kern="1200" dirty="0">
                <a:solidFill>
                  <a:schemeClr val="tx1"/>
                </a:solidFill>
                <a:effectLst/>
                <a:latin typeface="+mn-lt"/>
                <a:ea typeface="+mn-ea"/>
                <a:cs typeface="+mn-cs"/>
              </a:rPr>
              <a:t>(c) </a:t>
            </a:r>
            <a:r>
              <a:rPr lang="en-US" sz="1200" kern="1200" dirty="0" err="1">
                <a:solidFill>
                  <a:schemeClr val="tx1"/>
                </a:solidFill>
                <a:effectLst/>
                <a:latin typeface="+mn-lt"/>
                <a:ea typeface="+mn-ea"/>
                <a:cs typeface="+mn-cs"/>
              </a:rPr>
              <a:t>minimise</a:t>
            </a:r>
            <a:r>
              <a:rPr lang="en-US" sz="1200" kern="1200" dirty="0">
                <a:solidFill>
                  <a:schemeClr val="tx1"/>
                </a:solidFill>
                <a:effectLst/>
                <a:latin typeface="+mn-lt"/>
                <a:ea typeface="+mn-ea"/>
                <a:cs typeface="+mn-cs"/>
              </a:rPr>
              <a:t> struggle and </a:t>
            </a:r>
            <a:r>
              <a:rPr lang="en-US" sz="1200" kern="1200" dirty="0" err="1">
                <a:solidFill>
                  <a:schemeClr val="tx1"/>
                </a:solidFill>
                <a:effectLst/>
                <a:latin typeface="+mn-lt"/>
                <a:ea typeface="+mn-ea"/>
                <a:cs typeface="+mn-cs"/>
              </a:rPr>
              <a:t>vocalisation</a:t>
            </a:r>
            <a:r>
              <a:rPr lang="en-US" sz="1200" kern="1200" dirty="0">
                <a:solidFill>
                  <a:schemeClr val="tx1"/>
                </a:solidFill>
                <a:effectLst/>
                <a:latin typeface="+mn-lt"/>
                <a:ea typeface="+mn-ea"/>
                <a:cs typeface="+mn-cs"/>
              </a:rPr>
              <a:t> when animals are restrained.</a:t>
            </a:r>
            <a:r>
              <a:rPr lang="en-US" dirty="0"/>
              <a:t/>
            </a:r>
            <a:br>
              <a:rPr lang="en-US" dirty="0"/>
            </a:br>
            <a:r>
              <a:rPr lang="en-US" sz="1200" kern="1200" dirty="0">
                <a:solidFill>
                  <a:schemeClr val="tx1"/>
                </a:solidFill>
                <a:effectLst/>
                <a:latin typeface="+mn-lt"/>
                <a:ea typeface="+mn-ea"/>
                <a:cs typeface="+mn-cs"/>
              </a:rPr>
              <a:t>6.2. The gas stunner shall be equipped to measure continuously, display and</a:t>
            </a:r>
            <a:r>
              <a:rPr lang="en-US" dirty="0"/>
              <a:t/>
            </a:r>
            <a:br>
              <a:rPr lang="en-US" dirty="0"/>
            </a:br>
            <a:r>
              <a:rPr lang="en-US" sz="1200" kern="1200" dirty="0">
                <a:solidFill>
                  <a:schemeClr val="tx1"/>
                </a:solidFill>
                <a:effectLst/>
                <a:latin typeface="+mn-lt"/>
                <a:ea typeface="+mn-ea"/>
                <a:cs typeface="+mn-cs"/>
              </a:rPr>
              <a:t>record the gas concentration and the time of exposure, and to give a clearly</a:t>
            </a:r>
            <a:r>
              <a:rPr lang="en-US" dirty="0"/>
              <a:t/>
            </a:r>
            <a:br>
              <a:rPr lang="en-US" dirty="0"/>
            </a:br>
            <a:r>
              <a:rPr lang="en-US" sz="1200" kern="1200" dirty="0">
                <a:solidFill>
                  <a:schemeClr val="tx1"/>
                </a:solidFill>
                <a:effectLst/>
                <a:latin typeface="+mn-lt"/>
                <a:ea typeface="+mn-ea"/>
                <a:cs typeface="+mn-cs"/>
              </a:rPr>
              <a:t>visible and audible warning if the concentration of gas falls below the required</a:t>
            </a:r>
            <a:r>
              <a:rPr lang="en-US" dirty="0"/>
              <a:t/>
            </a:r>
            <a:br>
              <a:rPr lang="en-US" dirty="0"/>
            </a:br>
            <a:r>
              <a:rPr lang="en-US" sz="1200" kern="1200" dirty="0">
                <a:solidFill>
                  <a:schemeClr val="tx1"/>
                </a:solidFill>
                <a:effectLst/>
                <a:latin typeface="+mn-lt"/>
                <a:ea typeface="+mn-ea"/>
                <a:cs typeface="+mn-cs"/>
              </a:rPr>
              <a:t>level. The device shall be placed so as to be clearly visible to the personnel.</a:t>
            </a:r>
            <a:r>
              <a:rPr lang="en-US" dirty="0"/>
              <a:t/>
            </a:r>
            <a:br>
              <a:rPr lang="en-US" dirty="0"/>
            </a:br>
            <a:r>
              <a:rPr lang="en-US" sz="1200" kern="1200" dirty="0">
                <a:solidFill>
                  <a:schemeClr val="tx1"/>
                </a:solidFill>
                <a:effectLst/>
                <a:latin typeface="+mn-lt"/>
                <a:ea typeface="+mn-ea"/>
                <a:cs typeface="+mn-cs"/>
              </a:rPr>
              <a:t>These records shall be kept for at least one year.</a:t>
            </a:r>
            <a:r>
              <a:rPr lang="en-US" dirty="0"/>
              <a:t/>
            </a:r>
            <a:br>
              <a:rPr lang="en-US" dirty="0"/>
            </a:br>
            <a:r>
              <a:rPr lang="en-US" sz="1200" kern="1200" dirty="0">
                <a:solidFill>
                  <a:schemeClr val="tx1"/>
                </a:solidFill>
                <a:effectLst/>
                <a:latin typeface="+mn-lt"/>
                <a:ea typeface="+mn-ea"/>
                <a:cs typeface="+mn-cs"/>
              </a:rPr>
              <a:t>6.3. The gas stunner shall be designed in a manner that, even at the maximum</a:t>
            </a:r>
            <a:r>
              <a:rPr lang="en-US" dirty="0"/>
              <a:t/>
            </a:r>
            <a:br>
              <a:rPr lang="en-US" dirty="0"/>
            </a:br>
            <a:r>
              <a:rPr lang="en-US" sz="1200" kern="1200" dirty="0">
                <a:solidFill>
                  <a:schemeClr val="tx1"/>
                </a:solidFill>
                <a:effectLst/>
                <a:latin typeface="+mn-lt"/>
                <a:ea typeface="+mn-ea"/>
                <a:cs typeface="+mn-cs"/>
              </a:rPr>
              <a:t>permitted throughput, the animals are able to lie down without being stacked on</a:t>
            </a:r>
            <a:r>
              <a:rPr lang="en-US" dirty="0"/>
              <a:t/>
            </a:r>
            <a:br>
              <a:rPr lang="en-US" dirty="0"/>
            </a:br>
            <a:r>
              <a:rPr lang="en-US" sz="1200" kern="1200" dirty="0">
                <a:solidFill>
                  <a:schemeClr val="tx1"/>
                </a:solidFill>
                <a:effectLst/>
                <a:latin typeface="+mn-lt"/>
                <a:ea typeface="+mn-ea"/>
                <a:cs typeface="+mn-cs"/>
              </a:rPr>
              <a:t>each other</a:t>
            </a:r>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47</a:t>
            </a:fld>
            <a:endParaRPr lang="cs-CZ"/>
          </a:p>
        </p:txBody>
      </p:sp>
    </p:spTree>
    <p:extLst>
      <p:ext uri="{BB962C8B-B14F-4D97-AF65-F5344CB8AC3E}">
        <p14:creationId xmlns:p14="http://schemas.microsoft.com/office/powerpoint/2010/main" val="1066308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https://youtu.be/8eGopnYXp9E?t=2971</a:t>
            </a:r>
          </a:p>
          <a:p>
            <a:endParaRPr lang="cs-CZ" dirty="0"/>
          </a:p>
        </p:txBody>
      </p:sp>
      <p:sp>
        <p:nvSpPr>
          <p:cNvPr id="4" name="Zástupný symbol pro číslo snímku 3"/>
          <p:cNvSpPr>
            <a:spLocks noGrp="1"/>
          </p:cNvSpPr>
          <p:nvPr>
            <p:ph type="sldNum" sz="quarter" idx="5"/>
          </p:nvPr>
        </p:nvSpPr>
        <p:spPr/>
        <p:txBody>
          <a:bodyPr/>
          <a:lstStyle/>
          <a:p>
            <a:fld id="{045EFD02-439A-4212-B01E-F42F8E52178E}" type="slidenum">
              <a:rPr lang="cs-CZ" smtClean="0"/>
              <a:t>50</a:t>
            </a:fld>
            <a:endParaRPr lang="cs-CZ"/>
          </a:p>
        </p:txBody>
      </p:sp>
    </p:spTree>
    <p:extLst>
      <p:ext uri="{BB962C8B-B14F-4D97-AF65-F5344CB8AC3E}">
        <p14:creationId xmlns:p14="http://schemas.microsoft.com/office/powerpoint/2010/main" val="27224204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45EFD02-439A-4212-B01E-F42F8E52178E}" type="slidenum">
              <a:rPr lang="cs-CZ" smtClean="0"/>
              <a:t>51</a:t>
            </a:fld>
            <a:endParaRPr lang="cs-CZ"/>
          </a:p>
        </p:txBody>
      </p:sp>
    </p:spTree>
    <p:extLst>
      <p:ext uri="{BB962C8B-B14F-4D97-AF65-F5344CB8AC3E}">
        <p14:creationId xmlns:p14="http://schemas.microsoft.com/office/powerpoint/2010/main" val="3571450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45EFD02-439A-4212-B01E-F42F8E52178E}" type="slidenum">
              <a:rPr lang="cs-CZ" smtClean="0"/>
              <a:t>52</a:t>
            </a:fld>
            <a:endParaRPr lang="cs-CZ"/>
          </a:p>
        </p:txBody>
      </p:sp>
    </p:spTree>
    <p:extLst>
      <p:ext uri="{BB962C8B-B14F-4D97-AF65-F5344CB8AC3E}">
        <p14:creationId xmlns:p14="http://schemas.microsoft.com/office/powerpoint/2010/main" val="641141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https://www.hsa.org.uk/bleeding-and-pithing/bleeding</a:t>
            </a:r>
          </a:p>
          <a:p>
            <a:endParaRPr lang="cs-CZ" dirty="0"/>
          </a:p>
        </p:txBody>
      </p:sp>
      <p:sp>
        <p:nvSpPr>
          <p:cNvPr id="4" name="Zástupný symbol pro číslo snímku 3"/>
          <p:cNvSpPr>
            <a:spLocks noGrp="1"/>
          </p:cNvSpPr>
          <p:nvPr>
            <p:ph type="sldNum" sz="quarter" idx="5"/>
          </p:nvPr>
        </p:nvSpPr>
        <p:spPr/>
        <p:txBody>
          <a:bodyPr/>
          <a:lstStyle/>
          <a:p>
            <a:fld id="{045EFD02-439A-4212-B01E-F42F8E52178E}" type="slidenum">
              <a:rPr lang="cs-CZ" smtClean="0"/>
              <a:t>53</a:t>
            </a:fld>
            <a:endParaRPr lang="cs-CZ"/>
          </a:p>
        </p:txBody>
      </p:sp>
    </p:spTree>
    <p:extLst>
      <p:ext uri="{BB962C8B-B14F-4D97-AF65-F5344CB8AC3E}">
        <p14:creationId xmlns:p14="http://schemas.microsoft.com/office/powerpoint/2010/main" val="714946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45EFD02-439A-4212-B01E-F42F8E52178E}" type="slidenum">
              <a:rPr lang="cs-CZ" smtClean="0"/>
              <a:t>56</a:t>
            </a:fld>
            <a:endParaRPr lang="cs-CZ"/>
          </a:p>
        </p:txBody>
      </p:sp>
    </p:spTree>
    <p:extLst>
      <p:ext uri="{BB962C8B-B14F-4D97-AF65-F5344CB8AC3E}">
        <p14:creationId xmlns:p14="http://schemas.microsoft.com/office/powerpoint/2010/main" val="1793671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widespread</a:t>
            </a:r>
            <a:r>
              <a:rPr lang="cs-CZ" dirty="0"/>
              <a:t> </a:t>
            </a:r>
            <a:r>
              <a:rPr lang="en-US" dirty="0"/>
              <a:t>and longest-functioning surveillance systems</a:t>
            </a: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r>
              <a:rPr lang="cs-CZ" dirty="0"/>
              <a:t>Data </a:t>
            </a:r>
            <a:r>
              <a:rPr lang="en-US" dirty="0"/>
              <a:t>from veterinary inspection is </a:t>
            </a:r>
            <a:r>
              <a:rPr lang="en-US" dirty="0" err="1"/>
              <a:t>avaluable</a:t>
            </a:r>
            <a:r>
              <a:rPr lang="en-US" dirty="0"/>
              <a:t> tool in monitoring the health and welfare of slaughtered animals, and can provide information relevant to the assessment of their living conditions</a:t>
            </a:r>
            <a:endParaRPr lang="cs-CZ" dirty="0"/>
          </a:p>
          <a:p>
            <a:r>
              <a:rPr lang="en-US" dirty="0"/>
              <a:t>impact on the attainment of meat of high quality from slaughter animals</a:t>
            </a:r>
            <a:endParaRPr lang="cs-CZ" dirty="0"/>
          </a:p>
          <a:p>
            <a:r>
              <a:rPr lang="en-US" dirty="0"/>
              <a:t>A carcass inspection not only provides an awareness of the quality and safety of </a:t>
            </a:r>
            <a:r>
              <a:rPr lang="en-US" dirty="0" err="1"/>
              <a:t>ani</a:t>
            </a:r>
            <a:r>
              <a:rPr lang="en-US" dirty="0"/>
              <a:t>-mal products, but also gives a comprehensive overview of the slaughtered animal’s health</a:t>
            </a:r>
            <a:endParaRPr lang="cs-CZ" dirty="0"/>
          </a:p>
          <a:p>
            <a:endParaRPr lang="cs-C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controlling the quality and</a:t>
            </a:r>
            <a:r>
              <a:rPr lang="cs-CZ"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safety of animal products, but are also an appropriate source of data for monitoring a wide range </a:t>
            </a:r>
            <a:r>
              <a:rPr lang="en-US" sz="1200" kern="1200" dirty="0" err="1">
                <a:solidFill>
                  <a:schemeClr val="tx1"/>
                </a:solidFill>
                <a:effectLst/>
                <a:latin typeface="+mn-lt"/>
                <a:ea typeface="+mn-ea"/>
                <a:cs typeface="+mn-cs"/>
              </a:rPr>
              <a:t>ofdiseases</a:t>
            </a:r>
            <a:r>
              <a:rPr lang="en-US" sz="1200" kern="1200" dirty="0">
                <a:solidFill>
                  <a:schemeClr val="tx1"/>
                </a:solidFill>
                <a:effectLst/>
                <a:latin typeface="+mn-lt"/>
                <a:ea typeface="+mn-ea"/>
                <a:cs typeface="+mn-cs"/>
              </a:rPr>
              <a:t> and conditions relating to the health and living conditions of animals </a:t>
            </a:r>
            <a:r>
              <a:rPr lang="en-US" dirty="0"/>
              <a:t/>
            </a:r>
            <a:br>
              <a:rPr lang="en-US" dirty="0"/>
            </a:br>
            <a:r>
              <a:rPr lang="cs-CZ" dirty="0"/>
              <a:t>t</a:t>
            </a:r>
            <a:r>
              <a:rPr lang="en-US" sz="1200" kern="1200" dirty="0">
                <a:solidFill>
                  <a:schemeClr val="tx1"/>
                </a:solidFill>
                <a:effectLst/>
                <a:latin typeface="+mn-lt"/>
                <a:ea typeface="+mn-ea"/>
                <a:cs typeface="+mn-cs"/>
              </a:rPr>
              <a:t>he occurrence</a:t>
            </a:r>
            <a:r>
              <a:rPr lang="cs-CZ"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disease and the individual’s state of health itself are also important factors influencing </a:t>
            </a:r>
            <a:r>
              <a:rPr lang="en-US" sz="1200" kern="1200" dirty="0" err="1">
                <a:solidFill>
                  <a:schemeClr val="tx1"/>
                </a:solidFill>
                <a:effectLst/>
                <a:latin typeface="+mn-lt"/>
                <a:ea typeface="+mn-ea"/>
                <a:cs typeface="+mn-cs"/>
              </a:rPr>
              <a:t>animalwelfare</a:t>
            </a:r>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59</a:t>
            </a:fld>
            <a:endParaRPr lang="cs-CZ"/>
          </a:p>
        </p:txBody>
      </p:sp>
    </p:spTree>
    <p:extLst>
      <p:ext uri="{BB962C8B-B14F-4D97-AF65-F5344CB8AC3E}">
        <p14:creationId xmlns:p14="http://schemas.microsoft.com/office/powerpoint/2010/main" val="289395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a:solidFill>
                  <a:schemeClr val="tx1"/>
                </a:solidFill>
                <a:effectLst/>
                <a:latin typeface="+mn-lt"/>
                <a:ea typeface="+mn-ea"/>
                <a:cs typeface="+mn-cs"/>
              </a:rPr>
              <a:t>226 Czech </a:t>
            </a:r>
            <a:r>
              <a:rPr lang="cs-CZ" sz="1200" kern="1200" dirty="0" err="1">
                <a:solidFill>
                  <a:schemeClr val="tx1"/>
                </a:solidFill>
                <a:effectLst/>
                <a:latin typeface="+mn-lt"/>
                <a:ea typeface="+mn-ea"/>
                <a:cs typeface="+mn-cs"/>
              </a:rPr>
              <a:t>slaughterhouses</a:t>
            </a:r>
            <a:endParaRPr lang="cs-CZ"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six largest slaughterhouses each having</a:t>
            </a:r>
            <a:r>
              <a:rPr lang="cs-CZ"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capacities of more than 10,000 slaughtered bovine animals per year</a:t>
            </a:r>
            <a:endParaRPr lang="cs-CZ" sz="1200" kern="1200" dirty="0">
              <a:solidFill>
                <a:schemeClr val="tx1"/>
              </a:solidFill>
              <a:effectLst/>
              <a:latin typeface="+mn-lt"/>
              <a:ea typeface="+mn-ea"/>
              <a:cs typeface="+mn-cs"/>
            </a:endParaRPr>
          </a:p>
          <a:p>
            <a:endParaRPr lang="cs-CZ" sz="1200" kern="1200" dirty="0">
              <a:solidFill>
                <a:schemeClr val="tx1"/>
              </a:solidFill>
              <a:effectLst/>
              <a:latin typeface="+mn-lt"/>
              <a:ea typeface="+mn-ea"/>
              <a:cs typeface="+mn-cs"/>
            </a:endParaRPr>
          </a:p>
          <a:p>
            <a:endParaRPr lang="cs-CZ" sz="1200" kern="1200" dirty="0">
              <a:solidFill>
                <a:schemeClr val="tx1"/>
              </a:solidFill>
              <a:effectLst/>
              <a:latin typeface="+mn-lt"/>
              <a:ea typeface="+mn-ea"/>
              <a:cs typeface="+mn-cs"/>
            </a:endParaRPr>
          </a:p>
          <a:p>
            <a:r>
              <a:rPr lang="cs-CZ" dirty="0"/>
              <a:t>LIMITATION</a:t>
            </a:r>
          </a:p>
          <a:p>
            <a:endParaRPr lang="cs-CZ" dirty="0"/>
          </a:p>
          <a:p>
            <a:r>
              <a:rPr lang="cs-CZ" dirty="0"/>
              <a:t>SWITZERLAND</a:t>
            </a:r>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5</a:t>
            </a:fld>
            <a:endParaRPr lang="cs-CZ"/>
          </a:p>
        </p:txBody>
      </p:sp>
    </p:spTree>
    <p:extLst>
      <p:ext uri="{BB962C8B-B14F-4D97-AF65-F5344CB8AC3E}">
        <p14:creationId xmlns:p14="http://schemas.microsoft.com/office/powerpoint/2010/main" val="34192213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45EFD02-439A-4212-B01E-F42F8E52178E}" type="slidenum">
              <a:rPr lang="cs-CZ" smtClean="0"/>
              <a:t>60</a:t>
            </a:fld>
            <a:endParaRPr lang="cs-CZ"/>
          </a:p>
        </p:txBody>
      </p:sp>
    </p:spTree>
    <p:extLst>
      <p:ext uri="{BB962C8B-B14F-4D97-AF65-F5344CB8AC3E}">
        <p14:creationId xmlns:p14="http://schemas.microsoft.com/office/powerpoint/2010/main" val="1027462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Emaciation and stunted growth</a:t>
            </a:r>
          </a:p>
          <a:p>
            <a:r>
              <a:rPr lang="cs-CZ" dirty="0" err="1"/>
              <a:t>Diarhea</a:t>
            </a:r>
            <a:r>
              <a:rPr lang="cs-CZ" dirty="0"/>
              <a:t> and respiratory syndrom</a:t>
            </a:r>
          </a:p>
        </p:txBody>
      </p:sp>
      <p:sp>
        <p:nvSpPr>
          <p:cNvPr id="4" name="Zástupný symbol pro číslo snímku 3"/>
          <p:cNvSpPr>
            <a:spLocks noGrp="1"/>
          </p:cNvSpPr>
          <p:nvPr>
            <p:ph type="sldNum" sz="quarter" idx="5"/>
          </p:nvPr>
        </p:nvSpPr>
        <p:spPr/>
        <p:txBody>
          <a:bodyPr/>
          <a:lstStyle/>
          <a:p>
            <a:fld id="{045EFD02-439A-4212-B01E-F42F8E52178E}" type="slidenum">
              <a:rPr lang="cs-CZ" smtClean="0"/>
              <a:t>61</a:t>
            </a:fld>
            <a:endParaRPr lang="cs-CZ"/>
          </a:p>
        </p:txBody>
      </p:sp>
    </p:spTree>
    <p:extLst>
      <p:ext uri="{BB962C8B-B14F-4D97-AF65-F5344CB8AC3E}">
        <p14:creationId xmlns:p14="http://schemas.microsoft.com/office/powerpoint/2010/main" val="1714946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https://vdb.czso.cz/vdbvo2/faces/cs/index.jsf?page=vystup-objekt&amp;pvo=ZEM13A&amp;z=T&amp;f=TABULKA&amp;skupId=1913&amp;katalog=30840&amp;pvo=ZEM13A&amp;evo=v831_!_ZEM13A-2022_1&amp;evo=v460_!_ZEM13Ajatka_1</a:t>
            </a:r>
          </a:p>
          <a:p>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6</a:t>
            </a:fld>
            <a:endParaRPr lang="cs-CZ"/>
          </a:p>
        </p:txBody>
      </p:sp>
    </p:spTree>
    <p:extLst>
      <p:ext uri="{BB962C8B-B14F-4D97-AF65-F5344CB8AC3E}">
        <p14:creationId xmlns:p14="http://schemas.microsoft.com/office/powerpoint/2010/main" val="3052637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7</a:t>
            </a:fld>
            <a:endParaRPr lang="cs-CZ"/>
          </a:p>
        </p:txBody>
      </p:sp>
    </p:spTree>
    <p:extLst>
      <p:ext uri="{BB962C8B-B14F-4D97-AF65-F5344CB8AC3E}">
        <p14:creationId xmlns:p14="http://schemas.microsoft.com/office/powerpoint/2010/main" val="434210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All farm animals deserve a humane end to their lives.</a:t>
            </a:r>
            <a:endParaRPr lang="cs-CZ" dirty="0"/>
          </a:p>
          <a:p>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8</a:t>
            </a:fld>
            <a:endParaRPr lang="cs-CZ"/>
          </a:p>
        </p:txBody>
      </p:sp>
    </p:spTree>
    <p:extLst>
      <p:ext uri="{BB962C8B-B14F-4D97-AF65-F5344CB8AC3E}">
        <p14:creationId xmlns:p14="http://schemas.microsoft.com/office/powerpoint/2010/main" val="439521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https://www.templegrandin.com/</a:t>
            </a:r>
          </a:p>
          <a:p>
            <a:endParaRPr lang="cs-CZ" dirty="0"/>
          </a:p>
          <a:p>
            <a:endParaRPr lang="cs-CZ" dirty="0"/>
          </a:p>
          <a:p>
            <a:endParaRPr lang="cs-CZ" dirty="0"/>
          </a:p>
          <a:p>
            <a:r>
              <a:rPr lang="en-US" dirty="0"/>
              <a:t>She is currently a </a:t>
            </a:r>
            <a:r>
              <a:rPr lang="en-US" dirty="0">
                <a:hlinkClick r:id="rId3" tooltip="Academic personnel"/>
              </a:rPr>
              <a:t>faculty member</a:t>
            </a:r>
            <a:r>
              <a:rPr lang="en-US" dirty="0"/>
              <a:t> with </a:t>
            </a:r>
            <a:r>
              <a:rPr lang="en-US" dirty="0">
                <a:hlinkClick r:id="rId4" tooltip="Animal science"/>
              </a:rPr>
              <a:t>Animal Sciences</a:t>
            </a:r>
            <a:r>
              <a:rPr lang="en-US" dirty="0"/>
              <a:t> in the College of Agricultural Sciences at </a:t>
            </a:r>
            <a:r>
              <a:rPr lang="en-US" dirty="0">
                <a:hlinkClick r:id="rId5" tooltip="Colorado State University"/>
              </a:rPr>
              <a:t>Colorado State University</a:t>
            </a:r>
            <a:r>
              <a:rPr lang="en-US" dirty="0"/>
              <a:t>. </a:t>
            </a:r>
            <a:endParaRPr lang="cs-CZ" dirty="0"/>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err="1"/>
              <a:t>Selected</a:t>
            </a:r>
            <a:r>
              <a:rPr lang="cs-CZ" b="1" dirty="0"/>
              <a:t> </a:t>
            </a:r>
            <a:r>
              <a:rPr lang="cs-CZ" b="1" dirty="0" err="1"/>
              <a:t>academic</a:t>
            </a:r>
            <a:r>
              <a:rPr lang="cs-CZ" b="1" dirty="0"/>
              <a:t> </a:t>
            </a:r>
            <a:r>
              <a:rPr lang="cs-CZ" b="1" dirty="0" err="1"/>
              <a:t>works</a:t>
            </a:r>
            <a:endParaRPr lang="cs-CZ" b="1" dirty="0"/>
          </a:p>
          <a:p>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Making slaughterhouses more humane for cattle, pigs, and sheep </a:t>
            </a:r>
          </a:p>
          <a:p>
            <a:endParaRPr lang="cs-CZ" dirty="0"/>
          </a:p>
        </p:txBody>
      </p:sp>
      <p:sp>
        <p:nvSpPr>
          <p:cNvPr id="4" name="Zástupný symbol pro číslo snímku 3"/>
          <p:cNvSpPr>
            <a:spLocks noGrp="1"/>
          </p:cNvSpPr>
          <p:nvPr>
            <p:ph type="sldNum" sz="quarter" idx="10"/>
          </p:nvPr>
        </p:nvSpPr>
        <p:spPr/>
        <p:txBody>
          <a:bodyPr/>
          <a:lstStyle/>
          <a:p>
            <a:fld id="{045EFD02-439A-4212-B01E-F42F8E52178E}" type="slidenum">
              <a:rPr lang="cs-CZ" smtClean="0"/>
              <a:t>9</a:t>
            </a:fld>
            <a:endParaRPr lang="cs-CZ"/>
          </a:p>
        </p:txBody>
      </p:sp>
    </p:spTree>
    <p:extLst>
      <p:ext uri="{BB962C8B-B14F-4D97-AF65-F5344CB8AC3E}">
        <p14:creationId xmlns:p14="http://schemas.microsoft.com/office/powerpoint/2010/main" val="2952540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https://food.ec.europa.eu/animals/animal-welfare/animal-welfare-practice/slaughter-stunning_en</a:t>
            </a:r>
          </a:p>
          <a:p>
            <a:endParaRPr lang="cs-CZ" dirty="0"/>
          </a:p>
          <a:p>
            <a:r>
              <a:rPr lang="cs-CZ" dirty="0"/>
              <a:t>https://www.youtube.com/watch?v=RoNErsJNPzw</a:t>
            </a:r>
          </a:p>
          <a:p>
            <a:endParaRPr lang="cs-CZ" dirty="0"/>
          </a:p>
          <a:p>
            <a:r>
              <a:rPr lang="cs-CZ" dirty="0"/>
              <a:t>https://food.ec.europa.eu/animals/animal-welfare/animal-welfare-practice/slaughter-stunning/2018-factsheets_en</a:t>
            </a:r>
          </a:p>
          <a:p>
            <a:endParaRPr lang="cs-CZ" dirty="0"/>
          </a:p>
          <a:p>
            <a:r>
              <a:rPr lang="cs-CZ" dirty="0"/>
              <a:t>https://www.eurogroupforanimals.org/files/eurogroupforanimals/2021-12/2021_05_11_efa_pb_Animal%20Welfare%20at%20the%20time%20of%20killing%20and%20slaughter.pdf</a:t>
            </a:r>
          </a:p>
        </p:txBody>
      </p:sp>
      <p:sp>
        <p:nvSpPr>
          <p:cNvPr id="4" name="Zástupný symbol pro číslo snímku 3"/>
          <p:cNvSpPr>
            <a:spLocks noGrp="1"/>
          </p:cNvSpPr>
          <p:nvPr>
            <p:ph type="sldNum" sz="quarter" idx="5"/>
          </p:nvPr>
        </p:nvSpPr>
        <p:spPr/>
        <p:txBody>
          <a:bodyPr/>
          <a:lstStyle/>
          <a:p>
            <a:fld id="{EDF13F28-ADF8-4330-92EF-CAFA84C98B59}" type="slidenum">
              <a:rPr lang="cs-CZ" smtClean="0"/>
              <a:t>11</a:t>
            </a:fld>
            <a:endParaRPr lang="cs-CZ"/>
          </a:p>
        </p:txBody>
      </p:sp>
    </p:spTree>
    <p:extLst>
      <p:ext uri="{BB962C8B-B14F-4D97-AF65-F5344CB8AC3E}">
        <p14:creationId xmlns:p14="http://schemas.microsoft.com/office/powerpoint/2010/main" val="4190583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EE9820-5678-D541-B528-0971E77004D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D1A5265-E392-B92F-E9E7-AFFF410CF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D551E201-27A5-A617-F1A8-2509E87441B1}"/>
              </a:ext>
            </a:extLst>
          </p:cNvPr>
          <p:cNvSpPr>
            <a:spLocks noGrp="1"/>
          </p:cNvSpPr>
          <p:nvPr>
            <p:ph type="dt" sz="half" idx="10"/>
          </p:nvPr>
        </p:nvSpPr>
        <p:spPr/>
        <p:txBody>
          <a:bodyPr/>
          <a:lstStyle/>
          <a:p>
            <a:fld id="{966027D1-7208-4ABC-89C6-70F1ECB7C569}" type="datetimeFigureOut">
              <a:rPr lang="cs-CZ" smtClean="0"/>
              <a:t>19.04.2024</a:t>
            </a:fld>
            <a:endParaRPr lang="cs-CZ"/>
          </a:p>
        </p:txBody>
      </p:sp>
      <p:sp>
        <p:nvSpPr>
          <p:cNvPr id="5" name="Zástupný symbol pro zápatí 4">
            <a:extLst>
              <a:ext uri="{FF2B5EF4-FFF2-40B4-BE49-F238E27FC236}">
                <a16:creationId xmlns:a16="http://schemas.microsoft.com/office/drawing/2014/main" id="{943A3519-DFB1-E465-C7A1-1CBF926CB22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3CD6C6B-4100-DAA6-4EEB-F06578D79592}"/>
              </a:ext>
            </a:extLst>
          </p:cNvPr>
          <p:cNvSpPr>
            <a:spLocks noGrp="1"/>
          </p:cNvSpPr>
          <p:nvPr>
            <p:ph type="sldNum" sz="quarter" idx="12"/>
          </p:nvPr>
        </p:nvSpPr>
        <p:spPr/>
        <p:txBody>
          <a:bodyPr/>
          <a:lstStyle/>
          <a:p>
            <a:fld id="{F564A513-CB0A-4C59-AFA4-625AFC9E8AB5}" type="slidenum">
              <a:rPr lang="cs-CZ" smtClean="0"/>
              <a:t>‹#›</a:t>
            </a:fld>
            <a:endParaRPr lang="cs-CZ"/>
          </a:p>
        </p:txBody>
      </p:sp>
    </p:spTree>
    <p:extLst>
      <p:ext uri="{BB962C8B-B14F-4D97-AF65-F5344CB8AC3E}">
        <p14:creationId xmlns:p14="http://schemas.microsoft.com/office/powerpoint/2010/main" val="170047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22065F-F88A-7611-9989-633992A85008}"/>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9707C542-2724-9BD7-56E0-87781DD60D13}"/>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19B5995-666E-9660-2A55-435022B4B7A5}"/>
              </a:ext>
            </a:extLst>
          </p:cNvPr>
          <p:cNvSpPr>
            <a:spLocks noGrp="1"/>
          </p:cNvSpPr>
          <p:nvPr>
            <p:ph type="dt" sz="half" idx="10"/>
          </p:nvPr>
        </p:nvSpPr>
        <p:spPr/>
        <p:txBody>
          <a:bodyPr/>
          <a:lstStyle/>
          <a:p>
            <a:fld id="{966027D1-7208-4ABC-89C6-70F1ECB7C569}" type="datetimeFigureOut">
              <a:rPr lang="cs-CZ" smtClean="0"/>
              <a:t>19.04.2024</a:t>
            </a:fld>
            <a:endParaRPr lang="cs-CZ"/>
          </a:p>
        </p:txBody>
      </p:sp>
      <p:sp>
        <p:nvSpPr>
          <p:cNvPr id="5" name="Zástupný symbol pro zápatí 4">
            <a:extLst>
              <a:ext uri="{FF2B5EF4-FFF2-40B4-BE49-F238E27FC236}">
                <a16:creationId xmlns:a16="http://schemas.microsoft.com/office/drawing/2014/main" id="{FEC5015A-E998-DB48-B959-0AE00C76DE5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B8055BD-B428-E94B-C569-A3F9258585C7}"/>
              </a:ext>
            </a:extLst>
          </p:cNvPr>
          <p:cNvSpPr>
            <a:spLocks noGrp="1"/>
          </p:cNvSpPr>
          <p:nvPr>
            <p:ph type="sldNum" sz="quarter" idx="12"/>
          </p:nvPr>
        </p:nvSpPr>
        <p:spPr/>
        <p:txBody>
          <a:bodyPr/>
          <a:lstStyle/>
          <a:p>
            <a:fld id="{F564A513-CB0A-4C59-AFA4-625AFC9E8AB5}" type="slidenum">
              <a:rPr lang="cs-CZ" smtClean="0"/>
              <a:t>‹#›</a:t>
            </a:fld>
            <a:endParaRPr lang="cs-CZ"/>
          </a:p>
        </p:txBody>
      </p:sp>
    </p:spTree>
    <p:extLst>
      <p:ext uri="{BB962C8B-B14F-4D97-AF65-F5344CB8AC3E}">
        <p14:creationId xmlns:p14="http://schemas.microsoft.com/office/powerpoint/2010/main" val="3444767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F3C7313-C38E-71C2-FA79-4D413C669946}"/>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CA8C529-89DE-9635-D6CD-78FE44666438}"/>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624E321-937C-7E59-43F8-B03E075621A8}"/>
              </a:ext>
            </a:extLst>
          </p:cNvPr>
          <p:cNvSpPr>
            <a:spLocks noGrp="1"/>
          </p:cNvSpPr>
          <p:nvPr>
            <p:ph type="dt" sz="half" idx="10"/>
          </p:nvPr>
        </p:nvSpPr>
        <p:spPr/>
        <p:txBody>
          <a:bodyPr/>
          <a:lstStyle/>
          <a:p>
            <a:fld id="{966027D1-7208-4ABC-89C6-70F1ECB7C569}" type="datetimeFigureOut">
              <a:rPr lang="cs-CZ" smtClean="0"/>
              <a:t>19.04.2024</a:t>
            </a:fld>
            <a:endParaRPr lang="cs-CZ"/>
          </a:p>
        </p:txBody>
      </p:sp>
      <p:sp>
        <p:nvSpPr>
          <p:cNvPr id="5" name="Zástupný symbol pro zápatí 4">
            <a:extLst>
              <a:ext uri="{FF2B5EF4-FFF2-40B4-BE49-F238E27FC236}">
                <a16:creationId xmlns:a16="http://schemas.microsoft.com/office/drawing/2014/main" id="{92FFCA55-9B38-CA39-8C96-D104B981FC7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076D4E9-E4E0-D4FD-B1EA-C82E790F7647}"/>
              </a:ext>
            </a:extLst>
          </p:cNvPr>
          <p:cNvSpPr>
            <a:spLocks noGrp="1"/>
          </p:cNvSpPr>
          <p:nvPr>
            <p:ph type="sldNum" sz="quarter" idx="12"/>
          </p:nvPr>
        </p:nvSpPr>
        <p:spPr/>
        <p:txBody>
          <a:bodyPr/>
          <a:lstStyle/>
          <a:p>
            <a:fld id="{F564A513-CB0A-4C59-AFA4-625AFC9E8AB5}" type="slidenum">
              <a:rPr lang="cs-CZ" smtClean="0"/>
              <a:t>‹#›</a:t>
            </a:fld>
            <a:endParaRPr lang="cs-CZ"/>
          </a:p>
        </p:txBody>
      </p:sp>
    </p:spTree>
    <p:extLst>
      <p:ext uri="{BB962C8B-B14F-4D97-AF65-F5344CB8AC3E}">
        <p14:creationId xmlns:p14="http://schemas.microsoft.com/office/powerpoint/2010/main" val="2651562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B5CE81-612C-BA8B-E32D-96CB3800DD6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C27405A-C5DE-6616-681E-9D381BFD1F61}"/>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E238763-B2C1-E9CF-DBA2-8B7A2EBF95D5}"/>
              </a:ext>
            </a:extLst>
          </p:cNvPr>
          <p:cNvSpPr>
            <a:spLocks noGrp="1"/>
          </p:cNvSpPr>
          <p:nvPr>
            <p:ph type="dt" sz="half" idx="10"/>
          </p:nvPr>
        </p:nvSpPr>
        <p:spPr/>
        <p:txBody>
          <a:bodyPr/>
          <a:lstStyle/>
          <a:p>
            <a:fld id="{966027D1-7208-4ABC-89C6-70F1ECB7C569}" type="datetimeFigureOut">
              <a:rPr lang="cs-CZ" smtClean="0"/>
              <a:t>19.04.2024</a:t>
            </a:fld>
            <a:endParaRPr lang="cs-CZ"/>
          </a:p>
        </p:txBody>
      </p:sp>
      <p:sp>
        <p:nvSpPr>
          <p:cNvPr id="5" name="Zástupný symbol pro zápatí 4">
            <a:extLst>
              <a:ext uri="{FF2B5EF4-FFF2-40B4-BE49-F238E27FC236}">
                <a16:creationId xmlns:a16="http://schemas.microsoft.com/office/drawing/2014/main" id="{19FECDBE-F979-6E78-C399-75AF076A306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E7D7EBE-15A5-A74C-A6BD-06BA92EAB998}"/>
              </a:ext>
            </a:extLst>
          </p:cNvPr>
          <p:cNvSpPr>
            <a:spLocks noGrp="1"/>
          </p:cNvSpPr>
          <p:nvPr>
            <p:ph type="sldNum" sz="quarter" idx="12"/>
          </p:nvPr>
        </p:nvSpPr>
        <p:spPr/>
        <p:txBody>
          <a:bodyPr/>
          <a:lstStyle/>
          <a:p>
            <a:fld id="{F564A513-CB0A-4C59-AFA4-625AFC9E8AB5}" type="slidenum">
              <a:rPr lang="cs-CZ" smtClean="0"/>
              <a:t>‹#›</a:t>
            </a:fld>
            <a:endParaRPr lang="cs-CZ"/>
          </a:p>
        </p:txBody>
      </p:sp>
    </p:spTree>
    <p:extLst>
      <p:ext uri="{BB962C8B-B14F-4D97-AF65-F5344CB8AC3E}">
        <p14:creationId xmlns:p14="http://schemas.microsoft.com/office/powerpoint/2010/main" val="188174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D9E7D1-49C6-04DE-A2AF-FA3951F8F87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D9B8E7EB-DA24-308C-A3A6-6C4B33AE21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1A2FAA41-1E1E-540B-C5B4-5B34EF6E266F}"/>
              </a:ext>
            </a:extLst>
          </p:cNvPr>
          <p:cNvSpPr>
            <a:spLocks noGrp="1"/>
          </p:cNvSpPr>
          <p:nvPr>
            <p:ph type="dt" sz="half" idx="10"/>
          </p:nvPr>
        </p:nvSpPr>
        <p:spPr/>
        <p:txBody>
          <a:bodyPr/>
          <a:lstStyle/>
          <a:p>
            <a:fld id="{966027D1-7208-4ABC-89C6-70F1ECB7C569}" type="datetimeFigureOut">
              <a:rPr lang="cs-CZ" smtClean="0"/>
              <a:t>19.04.2024</a:t>
            </a:fld>
            <a:endParaRPr lang="cs-CZ"/>
          </a:p>
        </p:txBody>
      </p:sp>
      <p:sp>
        <p:nvSpPr>
          <p:cNvPr id="5" name="Zástupný symbol pro zápatí 4">
            <a:extLst>
              <a:ext uri="{FF2B5EF4-FFF2-40B4-BE49-F238E27FC236}">
                <a16:creationId xmlns:a16="http://schemas.microsoft.com/office/drawing/2014/main" id="{4C8D41DE-53B8-0486-5313-70055AE37AC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658299F-E52E-6EDE-9F78-4DA2F50D41BC}"/>
              </a:ext>
            </a:extLst>
          </p:cNvPr>
          <p:cNvSpPr>
            <a:spLocks noGrp="1"/>
          </p:cNvSpPr>
          <p:nvPr>
            <p:ph type="sldNum" sz="quarter" idx="12"/>
          </p:nvPr>
        </p:nvSpPr>
        <p:spPr/>
        <p:txBody>
          <a:bodyPr/>
          <a:lstStyle/>
          <a:p>
            <a:fld id="{F564A513-CB0A-4C59-AFA4-625AFC9E8AB5}" type="slidenum">
              <a:rPr lang="cs-CZ" smtClean="0"/>
              <a:t>‹#›</a:t>
            </a:fld>
            <a:endParaRPr lang="cs-CZ"/>
          </a:p>
        </p:txBody>
      </p:sp>
    </p:spTree>
    <p:extLst>
      <p:ext uri="{BB962C8B-B14F-4D97-AF65-F5344CB8AC3E}">
        <p14:creationId xmlns:p14="http://schemas.microsoft.com/office/powerpoint/2010/main" val="159918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1945DC-B42E-83CE-A707-A18E7CBD348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D795C6B-282C-5822-BEC1-B8211162719B}"/>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27DC832D-C314-A44D-D172-C586181EF534}"/>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DC80588-DD7E-47F6-CD0E-412218FFA1D8}"/>
              </a:ext>
            </a:extLst>
          </p:cNvPr>
          <p:cNvSpPr>
            <a:spLocks noGrp="1"/>
          </p:cNvSpPr>
          <p:nvPr>
            <p:ph type="dt" sz="half" idx="10"/>
          </p:nvPr>
        </p:nvSpPr>
        <p:spPr/>
        <p:txBody>
          <a:bodyPr/>
          <a:lstStyle/>
          <a:p>
            <a:fld id="{966027D1-7208-4ABC-89C6-70F1ECB7C569}" type="datetimeFigureOut">
              <a:rPr lang="cs-CZ" smtClean="0"/>
              <a:t>19.04.2024</a:t>
            </a:fld>
            <a:endParaRPr lang="cs-CZ"/>
          </a:p>
        </p:txBody>
      </p:sp>
      <p:sp>
        <p:nvSpPr>
          <p:cNvPr id="6" name="Zástupný symbol pro zápatí 5">
            <a:extLst>
              <a:ext uri="{FF2B5EF4-FFF2-40B4-BE49-F238E27FC236}">
                <a16:creationId xmlns:a16="http://schemas.microsoft.com/office/drawing/2014/main" id="{0EC9D713-2410-2624-6D0A-6AA347C12B0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6418AA2-8728-7657-AE34-FAB4A53EAEF5}"/>
              </a:ext>
            </a:extLst>
          </p:cNvPr>
          <p:cNvSpPr>
            <a:spLocks noGrp="1"/>
          </p:cNvSpPr>
          <p:nvPr>
            <p:ph type="sldNum" sz="quarter" idx="12"/>
          </p:nvPr>
        </p:nvSpPr>
        <p:spPr/>
        <p:txBody>
          <a:bodyPr/>
          <a:lstStyle/>
          <a:p>
            <a:fld id="{F564A513-CB0A-4C59-AFA4-625AFC9E8AB5}" type="slidenum">
              <a:rPr lang="cs-CZ" smtClean="0"/>
              <a:t>‹#›</a:t>
            </a:fld>
            <a:endParaRPr lang="cs-CZ"/>
          </a:p>
        </p:txBody>
      </p:sp>
    </p:spTree>
    <p:extLst>
      <p:ext uri="{BB962C8B-B14F-4D97-AF65-F5344CB8AC3E}">
        <p14:creationId xmlns:p14="http://schemas.microsoft.com/office/powerpoint/2010/main" val="4111277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620AE6-F1DE-16EA-371D-EA9B3470A47A}"/>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B48249EA-7971-6257-BEC5-3943973BD5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C5D4C12E-EDFC-6C70-B1DF-4C6967ABE277}"/>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4C1EE528-6A14-EE02-5FF9-7DA045EE03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B6224749-7B05-BFAA-E9F9-57FA640DCF8B}"/>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81B523DD-A814-B635-5228-30A49415DA5D}"/>
              </a:ext>
            </a:extLst>
          </p:cNvPr>
          <p:cNvSpPr>
            <a:spLocks noGrp="1"/>
          </p:cNvSpPr>
          <p:nvPr>
            <p:ph type="dt" sz="half" idx="10"/>
          </p:nvPr>
        </p:nvSpPr>
        <p:spPr/>
        <p:txBody>
          <a:bodyPr/>
          <a:lstStyle/>
          <a:p>
            <a:fld id="{966027D1-7208-4ABC-89C6-70F1ECB7C569}" type="datetimeFigureOut">
              <a:rPr lang="cs-CZ" smtClean="0"/>
              <a:t>19.04.2024</a:t>
            </a:fld>
            <a:endParaRPr lang="cs-CZ"/>
          </a:p>
        </p:txBody>
      </p:sp>
      <p:sp>
        <p:nvSpPr>
          <p:cNvPr id="8" name="Zástupný symbol pro zápatí 7">
            <a:extLst>
              <a:ext uri="{FF2B5EF4-FFF2-40B4-BE49-F238E27FC236}">
                <a16:creationId xmlns:a16="http://schemas.microsoft.com/office/drawing/2014/main" id="{273F60CD-8430-CD89-1D13-05E80A533E2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8D49F74-4F96-EE38-87B4-63CC47480230}"/>
              </a:ext>
            </a:extLst>
          </p:cNvPr>
          <p:cNvSpPr>
            <a:spLocks noGrp="1"/>
          </p:cNvSpPr>
          <p:nvPr>
            <p:ph type="sldNum" sz="quarter" idx="12"/>
          </p:nvPr>
        </p:nvSpPr>
        <p:spPr/>
        <p:txBody>
          <a:bodyPr/>
          <a:lstStyle/>
          <a:p>
            <a:fld id="{F564A513-CB0A-4C59-AFA4-625AFC9E8AB5}" type="slidenum">
              <a:rPr lang="cs-CZ" smtClean="0"/>
              <a:t>‹#›</a:t>
            </a:fld>
            <a:endParaRPr lang="cs-CZ"/>
          </a:p>
        </p:txBody>
      </p:sp>
    </p:spTree>
    <p:extLst>
      <p:ext uri="{BB962C8B-B14F-4D97-AF65-F5344CB8AC3E}">
        <p14:creationId xmlns:p14="http://schemas.microsoft.com/office/powerpoint/2010/main" val="3776102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2667AE-B7D5-B58C-8471-24AC78BCF44E}"/>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87D6FCF8-39A0-E46F-5CB5-DEA38CF96A09}"/>
              </a:ext>
            </a:extLst>
          </p:cNvPr>
          <p:cNvSpPr>
            <a:spLocks noGrp="1"/>
          </p:cNvSpPr>
          <p:nvPr>
            <p:ph type="dt" sz="half" idx="10"/>
          </p:nvPr>
        </p:nvSpPr>
        <p:spPr/>
        <p:txBody>
          <a:bodyPr/>
          <a:lstStyle/>
          <a:p>
            <a:fld id="{966027D1-7208-4ABC-89C6-70F1ECB7C569}" type="datetimeFigureOut">
              <a:rPr lang="cs-CZ" smtClean="0"/>
              <a:t>19.04.2024</a:t>
            </a:fld>
            <a:endParaRPr lang="cs-CZ"/>
          </a:p>
        </p:txBody>
      </p:sp>
      <p:sp>
        <p:nvSpPr>
          <p:cNvPr id="4" name="Zástupný symbol pro zápatí 3">
            <a:extLst>
              <a:ext uri="{FF2B5EF4-FFF2-40B4-BE49-F238E27FC236}">
                <a16:creationId xmlns:a16="http://schemas.microsoft.com/office/drawing/2014/main" id="{8703F430-D1F8-B893-CCE5-F1795F7828D2}"/>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3087C1C9-62BF-4E1D-89D1-352797623B5A}"/>
              </a:ext>
            </a:extLst>
          </p:cNvPr>
          <p:cNvSpPr>
            <a:spLocks noGrp="1"/>
          </p:cNvSpPr>
          <p:nvPr>
            <p:ph type="sldNum" sz="quarter" idx="12"/>
          </p:nvPr>
        </p:nvSpPr>
        <p:spPr/>
        <p:txBody>
          <a:bodyPr/>
          <a:lstStyle/>
          <a:p>
            <a:fld id="{F564A513-CB0A-4C59-AFA4-625AFC9E8AB5}" type="slidenum">
              <a:rPr lang="cs-CZ" smtClean="0"/>
              <a:t>‹#›</a:t>
            </a:fld>
            <a:endParaRPr lang="cs-CZ"/>
          </a:p>
        </p:txBody>
      </p:sp>
    </p:spTree>
    <p:extLst>
      <p:ext uri="{BB962C8B-B14F-4D97-AF65-F5344CB8AC3E}">
        <p14:creationId xmlns:p14="http://schemas.microsoft.com/office/powerpoint/2010/main" val="3932688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A8010E8-7028-E9D5-E10E-DD26520A0507}"/>
              </a:ext>
            </a:extLst>
          </p:cNvPr>
          <p:cNvSpPr>
            <a:spLocks noGrp="1"/>
          </p:cNvSpPr>
          <p:nvPr>
            <p:ph type="dt" sz="half" idx="10"/>
          </p:nvPr>
        </p:nvSpPr>
        <p:spPr/>
        <p:txBody>
          <a:bodyPr/>
          <a:lstStyle/>
          <a:p>
            <a:fld id="{966027D1-7208-4ABC-89C6-70F1ECB7C569}" type="datetimeFigureOut">
              <a:rPr lang="cs-CZ" smtClean="0"/>
              <a:t>19.04.2024</a:t>
            </a:fld>
            <a:endParaRPr lang="cs-CZ"/>
          </a:p>
        </p:txBody>
      </p:sp>
      <p:sp>
        <p:nvSpPr>
          <p:cNvPr id="3" name="Zástupný symbol pro zápatí 2">
            <a:extLst>
              <a:ext uri="{FF2B5EF4-FFF2-40B4-BE49-F238E27FC236}">
                <a16:creationId xmlns:a16="http://schemas.microsoft.com/office/drawing/2014/main" id="{E5B04757-A186-8EC1-8758-BA161EBD089E}"/>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0A3DBAB3-8E71-3302-6A75-DAA2FC687129}"/>
              </a:ext>
            </a:extLst>
          </p:cNvPr>
          <p:cNvSpPr>
            <a:spLocks noGrp="1"/>
          </p:cNvSpPr>
          <p:nvPr>
            <p:ph type="sldNum" sz="quarter" idx="12"/>
          </p:nvPr>
        </p:nvSpPr>
        <p:spPr/>
        <p:txBody>
          <a:bodyPr/>
          <a:lstStyle/>
          <a:p>
            <a:fld id="{F564A513-CB0A-4C59-AFA4-625AFC9E8AB5}" type="slidenum">
              <a:rPr lang="cs-CZ" smtClean="0"/>
              <a:t>‹#›</a:t>
            </a:fld>
            <a:endParaRPr lang="cs-CZ"/>
          </a:p>
        </p:txBody>
      </p:sp>
    </p:spTree>
    <p:extLst>
      <p:ext uri="{BB962C8B-B14F-4D97-AF65-F5344CB8AC3E}">
        <p14:creationId xmlns:p14="http://schemas.microsoft.com/office/powerpoint/2010/main" val="2757987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064450-098F-78CD-6051-382761AB3CE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20A8C9E8-7323-9E5B-38D5-BD9EEEDB1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63E662B4-7414-6A9A-B6B3-7CF59EA615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444CF33-6452-BAE2-B36A-D3558F28AC1F}"/>
              </a:ext>
            </a:extLst>
          </p:cNvPr>
          <p:cNvSpPr>
            <a:spLocks noGrp="1"/>
          </p:cNvSpPr>
          <p:nvPr>
            <p:ph type="dt" sz="half" idx="10"/>
          </p:nvPr>
        </p:nvSpPr>
        <p:spPr/>
        <p:txBody>
          <a:bodyPr/>
          <a:lstStyle/>
          <a:p>
            <a:fld id="{966027D1-7208-4ABC-89C6-70F1ECB7C569}" type="datetimeFigureOut">
              <a:rPr lang="cs-CZ" smtClean="0"/>
              <a:t>19.04.2024</a:t>
            </a:fld>
            <a:endParaRPr lang="cs-CZ"/>
          </a:p>
        </p:txBody>
      </p:sp>
      <p:sp>
        <p:nvSpPr>
          <p:cNvPr id="6" name="Zástupný symbol pro zápatí 5">
            <a:extLst>
              <a:ext uri="{FF2B5EF4-FFF2-40B4-BE49-F238E27FC236}">
                <a16:creationId xmlns:a16="http://schemas.microsoft.com/office/drawing/2014/main" id="{88F3CFFF-3527-0EE2-D5D5-E964FB0F913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08A8DAC-E519-B3E0-8FC1-98F12752C4EE}"/>
              </a:ext>
            </a:extLst>
          </p:cNvPr>
          <p:cNvSpPr>
            <a:spLocks noGrp="1"/>
          </p:cNvSpPr>
          <p:nvPr>
            <p:ph type="sldNum" sz="quarter" idx="12"/>
          </p:nvPr>
        </p:nvSpPr>
        <p:spPr/>
        <p:txBody>
          <a:bodyPr/>
          <a:lstStyle/>
          <a:p>
            <a:fld id="{F564A513-CB0A-4C59-AFA4-625AFC9E8AB5}" type="slidenum">
              <a:rPr lang="cs-CZ" smtClean="0"/>
              <a:t>‹#›</a:t>
            </a:fld>
            <a:endParaRPr lang="cs-CZ"/>
          </a:p>
        </p:txBody>
      </p:sp>
    </p:spTree>
    <p:extLst>
      <p:ext uri="{BB962C8B-B14F-4D97-AF65-F5344CB8AC3E}">
        <p14:creationId xmlns:p14="http://schemas.microsoft.com/office/powerpoint/2010/main" val="2283211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EA02FD-474D-16B7-1D21-59918BC633F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C79DA2A-A81B-E12F-8F18-3E9E477917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36E79F46-C7FF-BE69-56E7-34C0BEE13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CE5522F-1E9F-9359-6E82-CBA156F6DB70}"/>
              </a:ext>
            </a:extLst>
          </p:cNvPr>
          <p:cNvSpPr>
            <a:spLocks noGrp="1"/>
          </p:cNvSpPr>
          <p:nvPr>
            <p:ph type="dt" sz="half" idx="10"/>
          </p:nvPr>
        </p:nvSpPr>
        <p:spPr/>
        <p:txBody>
          <a:bodyPr/>
          <a:lstStyle/>
          <a:p>
            <a:fld id="{966027D1-7208-4ABC-89C6-70F1ECB7C569}" type="datetimeFigureOut">
              <a:rPr lang="cs-CZ" smtClean="0"/>
              <a:t>19.04.2024</a:t>
            </a:fld>
            <a:endParaRPr lang="cs-CZ"/>
          </a:p>
        </p:txBody>
      </p:sp>
      <p:sp>
        <p:nvSpPr>
          <p:cNvPr id="6" name="Zástupný symbol pro zápatí 5">
            <a:extLst>
              <a:ext uri="{FF2B5EF4-FFF2-40B4-BE49-F238E27FC236}">
                <a16:creationId xmlns:a16="http://schemas.microsoft.com/office/drawing/2014/main" id="{933CD284-6765-6F75-F6EB-7A1F2072AF3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E9BCD8F-2D8A-7F7F-CDBB-594958B9B6B3}"/>
              </a:ext>
            </a:extLst>
          </p:cNvPr>
          <p:cNvSpPr>
            <a:spLocks noGrp="1"/>
          </p:cNvSpPr>
          <p:nvPr>
            <p:ph type="sldNum" sz="quarter" idx="12"/>
          </p:nvPr>
        </p:nvSpPr>
        <p:spPr/>
        <p:txBody>
          <a:bodyPr/>
          <a:lstStyle/>
          <a:p>
            <a:fld id="{F564A513-CB0A-4C59-AFA4-625AFC9E8AB5}" type="slidenum">
              <a:rPr lang="cs-CZ" smtClean="0"/>
              <a:t>‹#›</a:t>
            </a:fld>
            <a:endParaRPr lang="cs-CZ"/>
          </a:p>
        </p:txBody>
      </p:sp>
    </p:spTree>
    <p:extLst>
      <p:ext uri="{BB962C8B-B14F-4D97-AF65-F5344CB8AC3E}">
        <p14:creationId xmlns:p14="http://schemas.microsoft.com/office/powerpoint/2010/main" val="2714113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B0DED6B-F799-A989-3952-B51B045BD4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D295643-9E14-2F8F-28C7-73516B37D9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600B578-97E9-A5FA-5BEA-7E708E4E6F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27D1-7208-4ABC-89C6-70F1ECB7C569}" type="datetimeFigureOut">
              <a:rPr lang="cs-CZ" smtClean="0"/>
              <a:t>19.04.2024</a:t>
            </a:fld>
            <a:endParaRPr lang="cs-CZ"/>
          </a:p>
        </p:txBody>
      </p:sp>
      <p:sp>
        <p:nvSpPr>
          <p:cNvPr id="5" name="Zástupný symbol pro zápatí 4">
            <a:extLst>
              <a:ext uri="{FF2B5EF4-FFF2-40B4-BE49-F238E27FC236}">
                <a16:creationId xmlns:a16="http://schemas.microsoft.com/office/drawing/2014/main" id="{DD410DCE-66C9-BBFD-E8EC-7766B1AEE4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059EACE4-A51E-ED72-416D-7C3531B93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4A513-CB0A-4C59-AFA4-625AFC9E8AB5}" type="slidenum">
              <a:rPr lang="cs-CZ" smtClean="0"/>
              <a:t>‹#›</a:t>
            </a:fld>
            <a:endParaRPr lang="cs-CZ"/>
          </a:p>
        </p:txBody>
      </p:sp>
    </p:spTree>
    <p:extLst>
      <p:ext uri="{BB962C8B-B14F-4D97-AF65-F5344CB8AC3E}">
        <p14:creationId xmlns:p14="http://schemas.microsoft.com/office/powerpoint/2010/main" val="2780347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cabidigitallibrary.org/doi/book/10.1079/9781789240573.0000"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hyperlink" Target="https://eur-lex.europa.e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udiovisual.ec.europa.eu/en/video/I-157076"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food.ec.europa.eu/animals/animal-welfare/animal-welfare-practice/slaughter-stunning/2018-factsheets_e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8eGopnYXp9E&amp;t=9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8eGopnYXp9E?t=136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britannica.com/technology/meat-processing/Labels-and-standard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8eGopnYXp9E?t=96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youtu.be/8eGopnYXp9E?t=1237"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8eGopnYXp9E?t=2948"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8eGopnYXp9E?t=175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8eGopnYXp9E?t=2874"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8eGopnYXp9E?t=202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ncbi.nlm.nih.gov/pmc/articles/PMC8633638/" TargetMode="External"/><Relationship Id="rId4" Type="http://schemas.openxmlformats.org/officeDocument/2006/relationships/hyperlink" Target="https://www.grandin.com/ritual/rec.ritual.slaughter.html" TargetMode="Externa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youtu.be/8eGopnYXp9E?t=2271" TargetMode="Externa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nimalequality.org/blog/2022/09/19/can-slaughter-be-human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youtu.be/8eGopnYXp9E?t=3233"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d2E0wBjlClg"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grandin.com/gas.stunning.poultry.eval.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u4smUBY0P1Q" TargetMode="External"/><Relationship Id="rId2" Type="http://schemas.openxmlformats.org/officeDocument/2006/relationships/hyperlink" Target="https://www.youtube.com/watch?v=adtjQDW9rVE"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pashudhanpraharee.com/hygienic-practices-for-clean-milk-production-a-need-of-the-hour/"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youtu.be/8eGopnYXp9E?t=3618"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hyperlink" Target="https://food.ec.europa.eu/system/files/2021-08/aw_prac_slaughter_factsheet-2018_stun_sheep_en.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2" Type="http://schemas.openxmlformats.org/officeDocument/2006/relationships/hyperlink" Target="https://www.youtube.com/watch?v=uJXSYMhtwvU"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grandin.com/references/new.corral.html"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youtube.com/watch?v=RoNErsJNPzw" TargetMode="External"/><Relationship Id="rId9" Type="http://schemas.openxmlformats.org/officeDocument/2006/relationships/hyperlink" Target="https://www.templegrandin.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951550-D173-E536-C85C-25DF3B0794CC}"/>
              </a:ext>
            </a:extLst>
          </p:cNvPr>
          <p:cNvSpPr>
            <a:spLocks noGrp="1"/>
          </p:cNvSpPr>
          <p:nvPr>
            <p:ph type="ctrTitle"/>
          </p:nvPr>
        </p:nvSpPr>
        <p:spPr>
          <a:xfrm>
            <a:off x="1803400" y="572735"/>
            <a:ext cx="8585200" cy="1179718"/>
          </a:xfrm>
        </p:spPr>
        <p:txBody>
          <a:bodyPr>
            <a:normAutofit fontScale="90000"/>
          </a:bodyPr>
          <a:lstStyle/>
          <a:p>
            <a:r>
              <a:rPr lang="cs-CZ" dirty="0"/>
              <a:t>WELFARE OF FARM ANIMALS</a:t>
            </a:r>
          </a:p>
        </p:txBody>
      </p:sp>
      <p:sp>
        <p:nvSpPr>
          <p:cNvPr id="3" name="Podnadpis 2">
            <a:extLst>
              <a:ext uri="{FF2B5EF4-FFF2-40B4-BE49-F238E27FC236}">
                <a16:creationId xmlns:a16="http://schemas.microsoft.com/office/drawing/2014/main" id="{AC4704FA-71F3-7965-5DD6-1C8CC25FF3AF}"/>
              </a:ext>
            </a:extLst>
          </p:cNvPr>
          <p:cNvSpPr>
            <a:spLocks noGrp="1"/>
          </p:cNvSpPr>
          <p:nvPr>
            <p:ph type="subTitle" idx="1"/>
          </p:nvPr>
        </p:nvSpPr>
        <p:spPr>
          <a:xfrm>
            <a:off x="2667000" y="1960225"/>
            <a:ext cx="6858000" cy="1655762"/>
          </a:xfrm>
        </p:spPr>
        <p:txBody>
          <a:bodyPr>
            <a:normAutofit/>
          </a:bodyPr>
          <a:lstStyle/>
          <a:p>
            <a:r>
              <a:rPr lang="en-US" sz="2500" b="1" dirty="0">
                <a:latin typeface="Calibri" panose="020F0502020204030204" pitchFamily="34" charset="0"/>
              </a:rPr>
              <a:t>Welfare of animals at stunning and slaughter</a:t>
            </a:r>
            <a:endParaRPr lang="cs-CZ" sz="2500" b="1" dirty="0">
              <a:latin typeface="Calibri" panose="020F0502020204030204" pitchFamily="34" charset="0"/>
            </a:endParaRPr>
          </a:p>
          <a:p>
            <a:r>
              <a:rPr lang="cs-CZ" sz="2500" dirty="0">
                <a:latin typeface="Calibri" panose="020F0502020204030204" pitchFamily="34" charset="0"/>
              </a:rPr>
              <a:t>Practical </a:t>
            </a:r>
            <a:r>
              <a:rPr lang="cs-CZ" sz="2500" dirty="0" err="1">
                <a:latin typeface="Calibri" panose="020F0502020204030204" pitchFamily="34" charset="0"/>
              </a:rPr>
              <a:t>course</a:t>
            </a:r>
            <a:r>
              <a:rPr lang="cs-CZ" sz="2500" dirty="0">
                <a:latin typeface="Calibri" panose="020F0502020204030204" pitchFamily="34" charset="0"/>
              </a:rPr>
              <a:t> </a:t>
            </a:r>
            <a:r>
              <a:rPr lang="cs-CZ" sz="2500" dirty="0" smtClean="0">
                <a:latin typeface="Calibri" panose="020F0502020204030204" pitchFamily="34" charset="0"/>
              </a:rPr>
              <a:t>8</a:t>
            </a:r>
          </a:p>
          <a:p>
            <a:r>
              <a:rPr lang="cs-CZ" sz="2500" dirty="0" err="1" smtClean="0">
                <a:latin typeface="Calibri" panose="020F0502020204030204" pitchFamily="34" charset="0"/>
              </a:rPr>
              <a:t>Presentation</a:t>
            </a:r>
            <a:r>
              <a:rPr lang="cs-CZ" sz="2500" dirty="0" smtClean="0">
                <a:latin typeface="Calibri" panose="020F0502020204030204" pitchFamily="34" charset="0"/>
              </a:rPr>
              <a:t> </a:t>
            </a:r>
            <a:r>
              <a:rPr lang="cs-CZ" sz="2500" dirty="0" err="1" smtClean="0">
                <a:latin typeface="Calibri" panose="020F0502020204030204" pitchFamily="34" charset="0"/>
              </a:rPr>
              <a:t>only</a:t>
            </a:r>
            <a:r>
              <a:rPr lang="cs-CZ" sz="2500" dirty="0" smtClean="0">
                <a:latin typeface="Calibri" panose="020F0502020204030204" pitchFamily="34" charset="0"/>
              </a:rPr>
              <a:t> for </a:t>
            </a:r>
            <a:r>
              <a:rPr lang="cs-CZ" sz="2500" dirty="0" err="1" smtClean="0">
                <a:latin typeface="Calibri" panose="020F0502020204030204" pitchFamily="34" charset="0"/>
              </a:rPr>
              <a:t>students</a:t>
            </a:r>
            <a:r>
              <a:rPr lang="cs-CZ" sz="2500" dirty="0" smtClean="0">
                <a:latin typeface="Calibri" panose="020F0502020204030204" pitchFamily="34" charset="0"/>
              </a:rPr>
              <a:t> and </a:t>
            </a:r>
            <a:r>
              <a:rPr lang="cs-CZ" sz="2500" dirty="0" err="1" smtClean="0">
                <a:latin typeface="Calibri" panose="020F0502020204030204" pitchFamily="34" charset="0"/>
              </a:rPr>
              <a:t>practical</a:t>
            </a:r>
            <a:r>
              <a:rPr lang="cs-CZ" sz="2500" dirty="0" smtClean="0">
                <a:latin typeface="Calibri" panose="020F0502020204030204" pitchFamily="34" charset="0"/>
              </a:rPr>
              <a:t> </a:t>
            </a:r>
            <a:r>
              <a:rPr lang="cs-CZ" sz="2500" dirty="0" err="1" smtClean="0">
                <a:latin typeface="Calibri" panose="020F0502020204030204" pitchFamily="34" charset="0"/>
              </a:rPr>
              <a:t>course</a:t>
            </a:r>
            <a:endParaRPr lang="cs-CZ" sz="2500" dirty="0">
              <a:latin typeface="Calibri" panose="020F0502020204030204" pitchFamily="34" charset="0"/>
            </a:endParaRPr>
          </a:p>
        </p:txBody>
      </p:sp>
    </p:spTree>
    <p:extLst>
      <p:ext uri="{BB962C8B-B14F-4D97-AF65-F5344CB8AC3E}">
        <p14:creationId xmlns:p14="http://schemas.microsoft.com/office/powerpoint/2010/main" val="38712715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9788" y="247295"/>
            <a:ext cx="10515600" cy="1325563"/>
          </a:xfrm>
        </p:spPr>
        <p:txBody>
          <a:bodyPr>
            <a:noAutofit/>
          </a:bodyPr>
          <a:lstStyle/>
          <a:p>
            <a:r>
              <a:rPr lang="en-US" sz="2000" b="1" dirty="0">
                <a:latin typeface="+mn-lt"/>
                <a:hlinkClick r:id="rId2"/>
              </a:rPr>
              <a:t>The slaughter of farmed animals: </a:t>
            </a:r>
            <a:r>
              <a:rPr lang="cs-CZ" sz="2000" b="1" dirty="0">
                <a:latin typeface="+mn-lt"/>
                <a:hlinkClick r:id="rId2"/>
              </a:rPr>
              <a:t/>
            </a:r>
            <a:br>
              <a:rPr lang="cs-CZ" sz="2000" b="1" dirty="0">
                <a:latin typeface="+mn-lt"/>
                <a:hlinkClick r:id="rId2"/>
              </a:rPr>
            </a:br>
            <a:r>
              <a:rPr lang="en-US" sz="2000" b="1" dirty="0">
                <a:latin typeface="+mn-lt"/>
                <a:hlinkClick r:id="rId2"/>
              </a:rPr>
              <a:t>practical ways of enhancing animal welfare</a:t>
            </a:r>
            <a:r>
              <a:rPr lang="en-US" sz="2000" b="1" dirty="0">
                <a:solidFill>
                  <a:srgbClr val="000000"/>
                </a:solidFill>
                <a:latin typeface="Open Sans"/>
              </a:rPr>
              <a:t/>
            </a:r>
            <a:br>
              <a:rPr lang="en-US" sz="2000" b="1" dirty="0">
                <a:solidFill>
                  <a:srgbClr val="000000"/>
                </a:solidFill>
                <a:latin typeface="Open Sans"/>
              </a:rPr>
            </a:br>
            <a:endParaRPr lang="cs-CZ" sz="2000" dirty="0"/>
          </a:p>
        </p:txBody>
      </p:sp>
      <p:sp>
        <p:nvSpPr>
          <p:cNvPr id="3" name="Zástupný symbol pro obsah 2"/>
          <p:cNvSpPr>
            <a:spLocks noGrp="1"/>
          </p:cNvSpPr>
          <p:nvPr>
            <p:ph idx="1"/>
          </p:nvPr>
        </p:nvSpPr>
        <p:spPr>
          <a:xfrm>
            <a:off x="242371" y="1946810"/>
            <a:ext cx="10891092" cy="4351338"/>
          </a:xfrm>
        </p:spPr>
        <p:txBody>
          <a:bodyPr/>
          <a:lstStyle/>
          <a:p>
            <a:endParaRPr lang="cs-CZ" dirty="0"/>
          </a:p>
        </p:txBody>
      </p:sp>
      <p:pic>
        <p:nvPicPr>
          <p:cNvPr id="5" name="Obrázek 4"/>
          <p:cNvPicPr>
            <a:picLocks noChangeAspect="1"/>
          </p:cNvPicPr>
          <p:nvPr/>
        </p:nvPicPr>
        <p:blipFill>
          <a:blip r:embed="rId3"/>
          <a:stretch>
            <a:fillRect/>
          </a:stretch>
        </p:blipFill>
        <p:spPr>
          <a:xfrm>
            <a:off x="239788" y="1304914"/>
            <a:ext cx="3648075" cy="4762500"/>
          </a:xfrm>
          <a:prstGeom prst="rect">
            <a:avLst/>
          </a:prstGeom>
        </p:spPr>
      </p:pic>
      <p:pic>
        <p:nvPicPr>
          <p:cNvPr id="4" name="Obrázek 3"/>
          <p:cNvPicPr>
            <a:picLocks noChangeAspect="1"/>
          </p:cNvPicPr>
          <p:nvPr/>
        </p:nvPicPr>
        <p:blipFill rotWithShape="1">
          <a:blip r:embed="rId4"/>
          <a:srcRect l="46727" t="34439" r="25989" b="15507"/>
          <a:stretch/>
        </p:blipFill>
        <p:spPr>
          <a:xfrm>
            <a:off x="4929635" y="0"/>
            <a:ext cx="6645760" cy="6858000"/>
          </a:xfrm>
          <a:prstGeom prst="rect">
            <a:avLst/>
          </a:prstGeom>
        </p:spPr>
      </p:pic>
    </p:spTree>
    <p:extLst>
      <p:ext uri="{BB962C8B-B14F-4D97-AF65-F5344CB8AC3E}">
        <p14:creationId xmlns:p14="http://schemas.microsoft.com/office/powerpoint/2010/main" val="27892600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F0DA2BF5-77C2-DD9F-B778-740F29F3AF4A}"/>
              </a:ext>
            </a:extLst>
          </p:cNvPr>
          <p:cNvSpPr>
            <a:spLocks noGrp="1"/>
          </p:cNvSpPr>
          <p:nvPr>
            <p:ph type="title"/>
          </p:nvPr>
        </p:nvSpPr>
        <p:spPr/>
        <p:txBody>
          <a:bodyPr>
            <a:normAutofit/>
          </a:bodyPr>
          <a:lstStyle/>
          <a:p>
            <a:pPr algn="ctr"/>
            <a:r>
              <a:rPr lang="en-US" sz="3500" b="1" dirty="0">
                <a:solidFill>
                  <a:srgbClr val="FF0000"/>
                </a:solidFill>
              </a:rPr>
              <a:t>Legislation regulating </a:t>
            </a:r>
            <a:r>
              <a:rPr lang="en-US" sz="3500" b="1" u="sng" dirty="0">
                <a:solidFill>
                  <a:srgbClr val="FF0000"/>
                </a:solidFill>
              </a:rPr>
              <a:t>farm animal welfare</a:t>
            </a:r>
            <a:r>
              <a:rPr lang="cs-CZ" sz="3500" b="1" u="sng" dirty="0">
                <a:solidFill>
                  <a:srgbClr val="FF0000"/>
                </a:solidFill>
              </a:rPr>
              <a:t> </a:t>
            </a:r>
            <a:r>
              <a:rPr lang="cs-CZ" sz="3500" b="1" dirty="0">
                <a:solidFill>
                  <a:srgbClr val="FF0000"/>
                </a:solidFill>
              </a:rPr>
              <a:t/>
            </a:r>
            <a:br>
              <a:rPr lang="cs-CZ" sz="3500" b="1" dirty="0">
                <a:solidFill>
                  <a:srgbClr val="FF0000"/>
                </a:solidFill>
              </a:rPr>
            </a:br>
            <a:r>
              <a:rPr lang="cs-CZ" sz="3500" b="1" dirty="0">
                <a:solidFill>
                  <a:srgbClr val="FF0000"/>
                </a:solidFill>
              </a:rPr>
              <a:t>at stunning and slaughter</a:t>
            </a:r>
          </a:p>
        </p:txBody>
      </p:sp>
      <p:sp>
        <p:nvSpPr>
          <p:cNvPr id="8" name="Zástupný obsah 7">
            <a:extLst>
              <a:ext uri="{FF2B5EF4-FFF2-40B4-BE49-F238E27FC236}">
                <a16:creationId xmlns:a16="http://schemas.microsoft.com/office/drawing/2014/main" id="{9440B3CC-D902-8C49-D896-841547878E7F}"/>
              </a:ext>
            </a:extLst>
          </p:cNvPr>
          <p:cNvSpPr>
            <a:spLocks noGrp="1"/>
          </p:cNvSpPr>
          <p:nvPr>
            <p:ph idx="1"/>
          </p:nvPr>
        </p:nvSpPr>
        <p:spPr>
          <a:xfrm>
            <a:off x="838200" y="1582993"/>
            <a:ext cx="10515600" cy="5104245"/>
          </a:xfrm>
        </p:spPr>
        <p:txBody>
          <a:bodyPr>
            <a:normAutofit lnSpcReduction="10000"/>
          </a:bodyPr>
          <a:lstStyle/>
          <a:p>
            <a:pPr marL="0" indent="0">
              <a:buNone/>
            </a:pPr>
            <a:r>
              <a:rPr lang="cs-CZ" sz="3000" b="1" dirty="0" err="1">
                <a:solidFill>
                  <a:srgbClr val="FF0000"/>
                </a:solidFill>
              </a:rPr>
              <a:t>European</a:t>
            </a:r>
            <a:r>
              <a:rPr lang="cs-CZ" sz="3000" b="1" dirty="0">
                <a:solidFill>
                  <a:srgbClr val="FF0000"/>
                </a:solidFill>
              </a:rPr>
              <a:t>: </a:t>
            </a:r>
          </a:p>
          <a:p>
            <a:pPr marL="0" indent="0">
              <a:buNone/>
            </a:pPr>
            <a:r>
              <a:rPr lang="en-US" sz="3000" dirty="0"/>
              <a:t>COUNCIL REGULATION (EC) No 1099/2009</a:t>
            </a:r>
            <a:r>
              <a:rPr lang="cs-CZ" sz="3000" dirty="0"/>
              <a:t> </a:t>
            </a:r>
            <a:r>
              <a:rPr lang="en-US" sz="3000" dirty="0"/>
              <a:t>of 24 September 2009</a:t>
            </a:r>
          </a:p>
          <a:p>
            <a:pPr marL="0" indent="0">
              <a:buNone/>
            </a:pPr>
            <a:r>
              <a:rPr lang="en-US" sz="3000" b="1" dirty="0"/>
              <a:t>on the </a:t>
            </a:r>
            <a:r>
              <a:rPr lang="cs-CZ" sz="3000" b="1" dirty="0"/>
              <a:t>P</a:t>
            </a:r>
            <a:r>
              <a:rPr lang="en-US" sz="3000" b="1" dirty="0" err="1"/>
              <a:t>rotection</a:t>
            </a:r>
            <a:r>
              <a:rPr lang="en-US" sz="3000" b="1" dirty="0"/>
              <a:t> of </a:t>
            </a:r>
            <a:r>
              <a:rPr lang="cs-CZ" sz="3000" b="1" dirty="0"/>
              <a:t>A</a:t>
            </a:r>
            <a:r>
              <a:rPr lang="en-US" sz="3000" b="1" dirty="0" err="1"/>
              <a:t>nimals</a:t>
            </a:r>
            <a:r>
              <a:rPr lang="en-US" sz="3000" b="1" dirty="0"/>
              <a:t> at the </a:t>
            </a:r>
            <a:r>
              <a:rPr lang="cs-CZ" sz="3000" b="1" dirty="0"/>
              <a:t>T</a:t>
            </a:r>
            <a:r>
              <a:rPr lang="en-US" sz="3000" b="1" dirty="0" err="1"/>
              <a:t>ime</a:t>
            </a:r>
            <a:r>
              <a:rPr lang="en-US" sz="3000" b="1" dirty="0"/>
              <a:t> of </a:t>
            </a:r>
            <a:r>
              <a:rPr lang="cs-CZ" sz="3000" b="1" dirty="0"/>
              <a:t>K</a:t>
            </a:r>
            <a:r>
              <a:rPr lang="en-US" sz="3000" b="1" dirty="0" err="1"/>
              <a:t>illing</a:t>
            </a:r>
            <a:endParaRPr lang="cs-CZ" sz="3000" b="1" dirty="0"/>
          </a:p>
          <a:p>
            <a:pPr marL="0" indent="0">
              <a:buNone/>
            </a:pPr>
            <a:r>
              <a:rPr lang="cs-CZ" sz="1500" b="1" dirty="0">
                <a:hlinkClick r:id="rId3"/>
              </a:rPr>
              <a:t>https://eur-lex.europa.eu/</a:t>
            </a:r>
            <a:endParaRPr lang="cs-CZ" sz="1500" b="1" dirty="0"/>
          </a:p>
          <a:p>
            <a:pPr marL="0" indent="0">
              <a:buNone/>
            </a:pPr>
            <a:endParaRPr lang="cs-CZ" sz="3000" b="1" dirty="0"/>
          </a:p>
          <a:p>
            <a:pPr marL="0" indent="0">
              <a:buNone/>
            </a:pPr>
            <a:r>
              <a:rPr lang="cs-CZ" sz="3000" b="1" dirty="0">
                <a:solidFill>
                  <a:srgbClr val="FF0000"/>
                </a:solidFill>
              </a:rPr>
              <a:t>Czech: </a:t>
            </a:r>
          </a:p>
          <a:p>
            <a:pPr marL="0" indent="0">
              <a:buNone/>
            </a:pPr>
            <a:r>
              <a:rPr lang="en-US" sz="3000" dirty="0"/>
              <a:t>246/1992 Coll., A</a:t>
            </a:r>
            <a:r>
              <a:rPr lang="cs-CZ" sz="3000" dirty="0" err="1"/>
              <a:t>ct</a:t>
            </a:r>
            <a:r>
              <a:rPr lang="cs-CZ" sz="3000" dirty="0"/>
              <a:t> </a:t>
            </a:r>
            <a:r>
              <a:rPr lang="en-US" sz="3000" dirty="0"/>
              <a:t>of the Czech National Council </a:t>
            </a:r>
            <a:endParaRPr lang="cs-CZ" sz="3000" dirty="0"/>
          </a:p>
          <a:p>
            <a:pPr marL="0" indent="0">
              <a:buNone/>
            </a:pPr>
            <a:r>
              <a:rPr lang="en-US" sz="3000" b="1" dirty="0"/>
              <a:t>on the Protection of Animals Against Cruelty</a:t>
            </a:r>
            <a:endParaRPr lang="cs-CZ" sz="3000" b="1" dirty="0"/>
          </a:p>
          <a:p>
            <a:pPr marL="0" indent="0">
              <a:buNone/>
            </a:pPr>
            <a:r>
              <a:rPr lang="cs-CZ" sz="3000" b="1" dirty="0"/>
              <a:t>418</a:t>
            </a:r>
            <a:r>
              <a:rPr lang="en-US" sz="3000" b="1" dirty="0"/>
              <a:t>/20</a:t>
            </a:r>
            <a:r>
              <a:rPr lang="cs-CZ" sz="3000" b="1" dirty="0"/>
              <a:t>12</a:t>
            </a:r>
            <a:r>
              <a:rPr lang="en-US" sz="3000" b="1" dirty="0"/>
              <a:t> Coll., </a:t>
            </a:r>
            <a:r>
              <a:rPr lang="en-US" sz="3000" dirty="0"/>
              <a:t>Decree</a:t>
            </a:r>
            <a:r>
              <a:rPr lang="en-US" sz="3000" b="1" dirty="0"/>
              <a:t> </a:t>
            </a:r>
            <a:endParaRPr lang="cs-CZ" sz="3000" b="1" dirty="0"/>
          </a:p>
          <a:p>
            <a:pPr marL="0" indent="0">
              <a:buNone/>
            </a:pPr>
            <a:r>
              <a:rPr lang="en-US" sz="3200" b="1" dirty="0"/>
              <a:t>on the </a:t>
            </a:r>
            <a:r>
              <a:rPr lang="cs-CZ" sz="3200" b="1" dirty="0"/>
              <a:t>P</a:t>
            </a:r>
            <a:r>
              <a:rPr lang="en-US" sz="3200" b="1" dirty="0" err="1"/>
              <a:t>rotection</a:t>
            </a:r>
            <a:r>
              <a:rPr lang="en-US" sz="3200" b="1" dirty="0"/>
              <a:t> of </a:t>
            </a:r>
            <a:r>
              <a:rPr lang="cs-CZ" sz="3200" b="1" dirty="0"/>
              <a:t>A</a:t>
            </a:r>
            <a:r>
              <a:rPr lang="en-US" sz="3200" b="1" dirty="0" err="1"/>
              <a:t>nimals</a:t>
            </a:r>
            <a:r>
              <a:rPr lang="en-US" sz="3200" b="1" dirty="0"/>
              <a:t> </a:t>
            </a:r>
            <a:r>
              <a:rPr lang="cs-CZ" sz="3200" b="1" dirty="0"/>
              <a:t>D</a:t>
            </a:r>
            <a:r>
              <a:rPr lang="en-US" sz="3200" b="1" dirty="0" err="1"/>
              <a:t>uring</a:t>
            </a:r>
            <a:r>
              <a:rPr lang="en-US" sz="3200" b="1" dirty="0"/>
              <a:t> </a:t>
            </a:r>
            <a:r>
              <a:rPr lang="cs-CZ" sz="3200" b="1" dirty="0"/>
              <a:t>K</a:t>
            </a:r>
            <a:r>
              <a:rPr lang="en-US" sz="3200" b="1" dirty="0" err="1"/>
              <a:t>illing</a:t>
            </a:r>
            <a:endParaRPr lang="cs-CZ" sz="3000" b="1" dirty="0"/>
          </a:p>
          <a:p>
            <a:pPr marL="0" indent="0">
              <a:buNone/>
            </a:pPr>
            <a:endParaRPr lang="cs-CZ" sz="3000" b="1" dirty="0"/>
          </a:p>
          <a:p>
            <a:pPr marL="0" indent="0">
              <a:buNone/>
            </a:pPr>
            <a:endParaRPr lang="cs-CZ" sz="3000" b="1" dirty="0"/>
          </a:p>
          <a:p>
            <a:pPr marL="0" indent="0">
              <a:buNone/>
            </a:pPr>
            <a:endParaRPr lang="en-US" sz="3000" b="1" dirty="0"/>
          </a:p>
          <a:p>
            <a:pPr marL="0" indent="0">
              <a:buNone/>
            </a:pPr>
            <a:endParaRPr lang="cs-CZ" sz="3000" dirty="0"/>
          </a:p>
        </p:txBody>
      </p:sp>
    </p:spTree>
    <p:extLst>
      <p:ext uri="{BB962C8B-B14F-4D97-AF65-F5344CB8AC3E}">
        <p14:creationId xmlns:p14="http://schemas.microsoft.com/office/powerpoint/2010/main" val="3001710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F0DA2BF5-77C2-DD9F-B778-740F29F3AF4A}"/>
              </a:ext>
            </a:extLst>
          </p:cNvPr>
          <p:cNvSpPr>
            <a:spLocks noGrp="1"/>
          </p:cNvSpPr>
          <p:nvPr>
            <p:ph type="title"/>
          </p:nvPr>
        </p:nvSpPr>
        <p:spPr/>
        <p:txBody>
          <a:bodyPr>
            <a:normAutofit/>
          </a:bodyPr>
          <a:lstStyle/>
          <a:p>
            <a:pPr algn="ctr"/>
            <a:r>
              <a:rPr lang="en-US" sz="3500" b="1" dirty="0">
                <a:solidFill>
                  <a:srgbClr val="FF0000"/>
                </a:solidFill>
              </a:rPr>
              <a:t>Legislation regulating </a:t>
            </a:r>
            <a:r>
              <a:rPr lang="en-US" sz="3500" b="1" u="sng" dirty="0">
                <a:solidFill>
                  <a:srgbClr val="FF0000"/>
                </a:solidFill>
              </a:rPr>
              <a:t>farm animal</a:t>
            </a:r>
            <a:r>
              <a:rPr lang="cs-CZ" sz="3500" b="1" dirty="0">
                <a:solidFill>
                  <a:srgbClr val="FF0000"/>
                </a:solidFill>
              </a:rPr>
              <a:t/>
            </a:r>
            <a:br>
              <a:rPr lang="cs-CZ" sz="3500" b="1" dirty="0">
                <a:solidFill>
                  <a:srgbClr val="FF0000"/>
                </a:solidFill>
              </a:rPr>
            </a:br>
            <a:r>
              <a:rPr lang="cs-CZ" sz="3500" b="1" dirty="0">
                <a:solidFill>
                  <a:srgbClr val="FF0000"/>
                </a:solidFill>
              </a:rPr>
              <a:t>at stunning and slaughter</a:t>
            </a:r>
          </a:p>
        </p:txBody>
      </p:sp>
      <p:sp>
        <p:nvSpPr>
          <p:cNvPr id="8" name="Zástupný obsah 7">
            <a:extLst>
              <a:ext uri="{FF2B5EF4-FFF2-40B4-BE49-F238E27FC236}">
                <a16:creationId xmlns:a16="http://schemas.microsoft.com/office/drawing/2014/main" id="{9440B3CC-D902-8C49-D896-841547878E7F}"/>
              </a:ext>
            </a:extLst>
          </p:cNvPr>
          <p:cNvSpPr>
            <a:spLocks noGrp="1"/>
          </p:cNvSpPr>
          <p:nvPr>
            <p:ph idx="1"/>
          </p:nvPr>
        </p:nvSpPr>
        <p:spPr>
          <a:xfrm>
            <a:off x="838200" y="1582993"/>
            <a:ext cx="10515600" cy="5104245"/>
          </a:xfrm>
        </p:spPr>
        <p:txBody>
          <a:bodyPr>
            <a:normAutofit/>
          </a:bodyPr>
          <a:lstStyle/>
          <a:p>
            <a:pPr marL="0" indent="0">
              <a:buNone/>
            </a:pPr>
            <a:r>
              <a:rPr lang="cs-CZ" sz="3000" b="1" dirty="0" err="1">
                <a:solidFill>
                  <a:srgbClr val="FF0000"/>
                </a:solidFill>
              </a:rPr>
              <a:t>European</a:t>
            </a:r>
            <a:r>
              <a:rPr lang="cs-CZ" sz="3000" b="1" dirty="0">
                <a:solidFill>
                  <a:srgbClr val="FF0000"/>
                </a:solidFill>
              </a:rPr>
              <a:t>: </a:t>
            </a:r>
          </a:p>
          <a:p>
            <a:endParaRPr lang="cs-CZ" dirty="0"/>
          </a:p>
          <a:p>
            <a:r>
              <a:rPr lang="cs-CZ" b="1" dirty="0"/>
              <a:t>2019/624, 2019/627, 2017/625, 853/2004</a:t>
            </a:r>
          </a:p>
          <a:p>
            <a:pPr marL="0" indent="0">
              <a:buNone/>
            </a:pPr>
            <a:endParaRPr lang="cs-CZ" sz="3000" b="1" dirty="0"/>
          </a:p>
          <a:p>
            <a:pPr marL="0" indent="0">
              <a:buNone/>
            </a:pPr>
            <a:r>
              <a:rPr lang="cs-CZ" sz="3000" b="1" dirty="0">
                <a:solidFill>
                  <a:srgbClr val="FF0000"/>
                </a:solidFill>
              </a:rPr>
              <a:t>Czech: </a:t>
            </a:r>
          </a:p>
          <a:p>
            <a:pPr marL="0" indent="0">
              <a:buNone/>
            </a:pPr>
            <a:r>
              <a:rPr lang="cs-CZ" sz="3000" dirty="0"/>
              <a:t>166</a:t>
            </a:r>
            <a:r>
              <a:rPr lang="en-US" sz="3000" dirty="0"/>
              <a:t>/199</a:t>
            </a:r>
            <a:r>
              <a:rPr lang="cs-CZ" sz="3000" dirty="0"/>
              <a:t>9</a:t>
            </a:r>
            <a:r>
              <a:rPr lang="en-US" sz="3000" dirty="0"/>
              <a:t> Coll.</a:t>
            </a:r>
            <a:r>
              <a:rPr lang="cs-CZ" sz="3000" dirty="0"/>
              <a:t>,</a:t>
            </a:r>
            <a:r>
              <a:rPr lang="en-US" sz="3000" dirty="0"/>
              <a:t> </a:t>
            </a:r>
            <a:r>
              <a:rPr lang="en-US" sz="3000" b="1" dirty="0"/>
              <a:t>on </a:t>
            </a:r>
            <a:r>
              <a:rPr lang="cs-CZ" sz="3000" b="1" dirty="0" err="1"/>
              <a:t>Veterinary</a:t>
            </a:r>
            <a:r>
              <a:rPr lang="cs-CZ" sz="3000" b="1" dirty="0"/>
              <a:t> Care</a:t>
            </a:r>
          </a:p>
          <a:p>
            <a:pPr marL="0" indent="0">
              <a:buNone/>
            </a:pPr>
            <a:endParaRPr lang="cs-CZ" sz="3000" b="1" dirty="0"/>
          </a:p>
          <a:p>
            <a:pPr marL="0" indent="0">
              <a:buNone/>
            </a:pPr>
            <a:endParaRPr lang="cs-CZ" sz="3000" b="1" dirty="0"/>
          </a:p>
          <a:p>
            <a:pPr marL="0" indent="0">
              <a:buNone/>
            </a:pPr>
            <a:endParaRPr lang="en-US" sz="3000" b="1" dirty="0"/>
          </a:p>
          <a:p>
            <a:pPr marL="0" indent="0">
              <a:buNone/>
            </a:pPr>
            <a:endParaRPr lang="cs-CZ" sz="3000" dirty="0"/>
          </a:p>
        </p:txBody>
      </p:sp>
    </p:spTree>
    <p:extLst>
      <p:ext uri="{BB962C8B-B14F-4D97-AF65-F5344CB8AC3E}">
        <p14:creationId xmlns:p14="http://schemas.microsoft.com/office/powerpoint/2010/main" val="20062381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91C0B37-4626-7C8E-EB6E-F23077291126}"/>
              </a:ext>
            </a:extLst>
          </p:cNvPr>
          <p:cNvSpPr>
            <a:spLocks noGrp="1"/>
          </p:cNvSpPr>
          <p:nvPr>
            <p:ph idx="1"/>
          </p:nvPr>
        </p:nvSpPr>
        <p:spPr>
          <a:xfrm>
            <a:off x="723900" y="1257300"/>
            <a:ext cx="10515600" cy="5388292"/>
          </a:xfrm>
        </p:spPr>
        <p:txBody>
          <a:bodyPr>
            <a:normAutofit/>
          </a:bodyPr>
          <a:lstStyle/>
          <a:p>
            <a:pPr marL="0" indent="0">
              <a:buNone/>
            </a:pPr>
            <a:endParaRPr lang="cs-CZ" b="1" dirty="0"/>
          </a:p>
          <a:p>
            <a:pPr marL="0" indent="0">
              <a:buNone/>
            </a:pPr>
            <a:endParaRPr lang="cs-CZ" b="1" dirty="0"/>
          </a:p>
          <a:p>
            <a:pPr marL="0" indent="0">
              <a:buNone/>
            </a:pPr>
            <a:r>
              <a:rPr lang="en-US" sz="3000" b="1" dirty="0">
                <a:hlinkClick r:id="rId3"/>
              </a:rPr>
              <a:t>Production of educational materials </a:t>
            </a:r>
            <a:endParaRPr lang="cs-CZ" sz="3000" b="1" dirty="0">
              <a:hlinkClick r:id="rId3"/>
            </a:endParaRPr>
          </a:p>
          <a:p>
            <a:pPr marL="0" indent="0">
              <a:buNone/>
            </a:pPr>
            <a:r>
              <a:rPr lang="en-US" sz="3000" b="1" dirty="0">
                <a:hlinkClick r:id="rId3"/>
              </a:rPr>
              <a:t>on protection of animals </a:t>
            </a:r>
            <a:endParaRPr lang="cs-CZ" sz="3000" b="1" dirty="0">
              <a:hlinkClick r:id="rId3"/>
            </a:endParaRPr>
          </a:p>
          <a:p>
            <a:pPr marL="0" indent="0">
              <a:buNone/>
            </a:pPr>
            <a:r>
              <a:rPr lang="en-US" sz="3000" b="1" dirty="0">
                <a:hlinkClick r:id="rId3"/>
              </a:rPr>
              <a:t>at the time of killing</a:t>
            </a:r>
            <a:endParaRPr lang="en-US" sz="3000" b="1" dirty="0"/>
          </a:p>
          <a:p>
            <a:pPr marL="0" indent="0">
              <a:buNone/>
            </a:pPr>
            <a:endParaRPr lang="cs-CZ" b="1" dirty="0"/>
          </a:p>
          <a:p>
            <a:pPr marL="0" indent="0">
              <a:buNone/>
            </a:pPr>
            <a:r>
              <a:rPr lang="cs-CZ" sz="3000" b="1" dirty="0" err="1">
                <a:hlinkClick r:id="rId4"/>
              </a:rPr>
              <a:t>Factsheets</a:t>
            </a:r>
            <a:endParaRPr lang="cs-CZ" sz="3000" b="1" dirty="0"/>
          </a:p>
          <a:p>
            <a:r>
              <a:rPr lang="en-US" sz="2500" b="1" dirty="0"/>
              <a:t>How to Handle and Restrain</a:t>
            </a:r>
          </a:p>
          <a:p>
            <a:r>
              <a:rPr lang="cs-CZ" sz="2500" b="1" dirty="0"/>
              <a:t>How to Stun</a:t>
            </a:r>
          </a:p>
          <a:p>
            <a:r>
              <a:rPr lang="cs-CZ" sz="2500" b="1" dirty="0"/>
              <a:t>How to Stun/</a:t>
            </a:r>
            <a:r>
              <a:rPr lang="cs-CZ" sz="2500" b="1" dirty="0" err="1"/>
              <a:t>Kill</a:t>
            </a:r>
            <a:r>
              <a:rPr lang="cs-CZ" sz="2500" b="1" dirty="0"/>
              <a:t> On-</a:t>
            </a:r>
            <a:r>
              <a:rPr lang="cs-CZ" sz="2500" b="1" dirty="0" err="1"/>
              <a:t>Farm</a:t>
            </a:r>
            <a:endParaRPr lang="cs-CZ" sz="2500" b="1" dirty="0"/>
          </a:p>
          <a:p>
            <a:endParaRPr lang="cs-CZ" b="1" dirty="0"/>
          </a:p>
          <a:p>
            <a:endParaRPr lang="cs-CZ" b="1" dirty="0"/>
          </a:p>
          <a:p>
            <a:pPr marL="0" indent="0">
              <a:buNone/>
            </a:pPr>
            <a:endParaRPr lang="cs-CZ" b="1" dirty="0"/>
          </a:p>
          <a:p>
            <a:endParaRPr lang="cs-CZ" dirty="0"/>
          </a:p>
        </p:txBody>
      </p:sp>
      <p:pic>
        <p:nvPicPr>
          <p:cNvPr id="4" name="Obrázek 3"/>
          <p:cNvPicPr>
            <a:picLocks noChangeAspect="1"/>
          </p:cNvPicPr>
          <p:nvPr/>
        </p:nvPicPr>
        <p:blipFill rotWithShape="1">
          <a:blip r:embed="rId5"/>
          <a:srcRect l="17252" t="9119" r="62452" b="79380"/>
          <a:stretch/>
        </p:blipFill>
        <p:spPr>
          <a:xfrm>
            <a:off x="0" y="0"/>
            <a:ext cx="4610345" cy="1469550"/>
          </a:xfrm>
          <a:prstGeom prst="rect">
            <a:avLst/>
          </a:prstGeom>
        </p:spPr>
      </p:pic>
    </p:spTree>
    <p:extLst>
      <p:ext uri="{BB962C8B-B14F-4D97-AF65-F5344CB8AC3E}">
        <p14:creationId xmlns:p14="http://schemas.microsoft.com/office/powerpoint/2010/main" val="521987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69613" y="444215"/>
            <a:ext cx="4629619" cy="3315429"/>
          </a:xfrm>
        </p:spPr>
        <p:txBody>
          <a:bodyPr/>
          <a:lstStyle/>
          <a:p>
            <a:r>
              <a:rPr lang="en-US" b="1" dirty="0"/>
              <a:t>An Open Learning Package Produced and published by the Humane Slaughter Association (HSA) (1995)</a:t>
            </a:r>
          </a:p>
          <a:p>
            <a:endParaRPr lang="cs-CZ" dirty="0"/>
          </a:p>
        </p:txBody>
      </p:sp>
      <p:sp>
        <p:nvSpPr>
          <p:cNvPr id="5" name="Obdélník 4"/>
          <p:cNvSpPr/>
          <p:nvPr/>
        </p:nvSpPr>
        <p:spPr>
          <a:xfrm>
            <a:off x="531947" y="2481079"/>
            <a:ext cx="5546134" cy="388696"/>
          </a:xfrm>
          <a:prstGeom prst="rect">
            <a:avLst/>
          </a:prstGeom>
        </p:spPr>
        <p:txBody>
          <a:bodyPr wrap="none">
            <a:spAutoFit/>
          </a:bodyPr>
          <a:lstStyle/>
          <a:p>
            <a:pPr>
              <a:lnSpc>
                <a:spcPct val="107000"/>
              </a:lnSpc>
              <a:spcAft>
                <a:spcPts val="800"/>
              </a:spcAft>
            </a:pPr>
            <a:r>
              <a:rPr lang="cs-CZ"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a:rPr>
              <a:t>https://</a:t>
            </a:r>
            <a:r>
              <a:rPr lang="cs-CZ"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a:rPr>
              <a:t>www.youtube.com/watch?v=8eGopnYXp9E&amp;t=9s</a:t>
            </a:r>
            <a:endParaRPr lang="cs-CZ"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6294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0675" y="-64546"/>
            <a:ext cx="10557734" cy="1132736"/>
          </a:xfrm>
        </p:spPr>
        <p:txBody>
          <a:bodyPr/>
          <a:lstStyle/>
          <a:p>
            <a:pPr algn="ctr"/>
            <a:r>
              <a:rPr lang="cs-CZ" b="1" dirty="0" err="1"/>
              <a:t>Slaughtering</a:t>
            </a:r>
            <a:r>
              <a:rPr lang="cs-CZ" b="1" dirty="0"/>
              <a:t> </a:t>
            </a:r>
            <a:r>
              <a:rPr lang="cs-CZ" b="1" dirty="0" err="1"/>
              <a:t>process</a:t>
            </a:r>
            <a:endParaRPr lang="cs-CZ" b="1" dirty="0"/>
          </a:p>
        </p:txBody>
      </p:sp>
      <p:graphicFrame>
        <p:nvGraphicFramePr>
          <p:cNvPr id="9" name="Diagram 8"/>
          <p:cNvGraphicFramePr/>
          <p:nvPr>
            <p:extLst>
              <p:ext uri="{D42A27DB-BD31-4B8C-83A1-F6EECF244321}">
                <p14:modId xmlns:p14="http://schemas.microsoft.com/office/powerpoint/2010/main" val="143531662"/>
              </p:ext>
            </p:extLst>
          </p:nvPr>
        </p:nvGraphicFramePr>
        <p:xfrm>
          <a:off x="344244" y="1068190"/>
          <a:ext cx="11134165" cy="5658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2714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713" y="274152"/>
            <a:ext cx="10515600" cy="1325563"/>
          </a:xfrm>
          <a:ln w="28575"/>
        </p:spPr>
        <p:style>
          <a:lnRef idx="2">
            <a:schemeClr val="accent1"/>
          </a:lnRef>
          <a:fillRef idx="1">
            <a:schemeClr val="lt1"/>
          </a:fillRef>
          <a:effectRef idx="0">
            <a:schemeClr val="accent1"/>
          </a:effectRef>
          <a:fontRef idx="minor">
            <a:schemeClr val="dk1"/>
          </a:fontRef>
        </p:style>
        <p:txBody>
          <a:bodyPr>
            <a:normAutofit/>
          </a:bodyPr>
          <a:lstStyle/>
          <a:p>
            <a:pPr lvl="0"/>
            <a:r>
              <a:rPr lang="cs-CZ" b="1" dirty="0"/>
              <a:t>T</a:t>
            </a:r>
            <a:r>
              <a:rPr lang="en-US" b="1" dirty="0"/>
              <a:t>he handling and care </a:t>
            </a:r>
            <a:r>
              <a:rPr lang="cs-CZ" b="1" dirty="0"/>
              <a:t/>
            </a:r>
            <a:br>
              <a:rPr lang="cs-CZ" b="1" dirty="0"/>
            </a:br>
            <a:r>
              <a:rPr lang="en-US" dirty="0"/>
              <a:t>of animals before they are restrained</a:t>
            </a:r>
            <a:endParaRPr lang="cs-CZ" dirty="0"/>
          </a:p>
        </p:txBody>
      </p:sp>
      <p:sp>
        <p:nvSpPr>
          <p:cNvPr id="3" name="Zástupný symbol pro obsah 2"/>
          <p:cNvSpPr>
            <a:spLocks noGrp="1"/>
          </p:cNvSpPr>
          <p:nvPr>
            <p:ph idx="1"/>
          </p:nvPr>
        </p:nvSpPr>
        <p:spPr>
          <a:xfrm>
            <a:off x="365760" y="1825625"/>
            <a:ext cx="11532198" cy="4351338"/>
          </a:xfrm>
        </p:spPr>
        <p:txBody>
          <a:bodyPr>
            <a:normAutofit fontScale="92500" lnSpcReduction="10000"/>
          </a:bodyPr>
          <a:lstStyle/>
          <a:p>
            <a:r>
              <a:rPr lang="cs-CZ" dirty="0"/>
              <a:t>In </a:t>
            </a:r>
            <a:r>
              <a:rPr lang="cs-CZ" dirty="0" err="1"/>
              <a:t>slaughterhouse</a:t>
            </a:r>
            <a:r>
              <a:rPr lang="cs-CZ" dirty="0"/>
              <a:t> </a:t>
            </a:r>
            <a:r>
              <a:rPr lang="cs-CZ" b="1" dirty="0" err="1"/>
              <a:t>only</a:t>
            </a:r>
            <a:r>
              <a:rPr lang="cs-CZ" b="1" dirty="0"/>
              <a:t> </a:t>
            </a:r>
            <a:r>
              <a:rPr lang="cs-CZ" b="1" dirty="0" err="1"/>
              <a:t>workers</a:t>
            </a:r>
            <a:r>
              <a:rPr lang="cs-CZ" b="1" dirty="0"/>
              <a:t> holding </a:t>
            </a:r>
            <a:r>
              <a:rPr lang="cs-CZ" b="1" dirty="0" err="1"/>
              <a:t>certificate</a:t>
            </a:r>
            <a:r>
              <a:rPr lang="cs-CZ" b="1" dirty="0"/>
              <a:t> of </a:t>
            </a:r>
            <a:r>
              <a:rPr lang="cs-CZ" b="1" dirty="0" err="1"/>
              <a:t>competence</a:t>
            </a:r>
            <a:endParaRPr lang="cs-CZ" b="1" dirty="0"/>
          </a:p>
          <a:p>
            <a:pPr marL="0" indent="0">
              <a:buNone/>
            </a:pPr>
            <a:endParaRPr lang="cs-CZ" b="1" dirty="0"/>
          </a:p>
          <a:p>
            <a:pPr marL="0" indent="0">
              <a:buNone/>
            </a:pPr>
            <a:r>
              <a:rPr lang="en-US" sz="4300" dirty="0">
                <a:solidFill>
                  <a:schemeClr val="accent1"/>
                </a:solidFill>
              </a:rPr>
              <a:t>The arrival, moving and handling of animals</a:t>
            </a:r>
            <a:endParaRPr lang="cs-CZ" sz="4300" dirty="0">
              <a:solidFill>
                <a:schemeClr val="accent1"/>
              </a:solidFill>
            </a:endParaRPr>
          </a:p>
          <a:p>
            <a:r>
              <a:rPr lang="en-US" b="1" dirty="0"/>
              <a:t>Animals shall be unloaded as quickly as possible </a:t>
            </a:r>
            <a:r>
              <a:rPr lang="en-US" dirty="0"/>
              <a:t>after arrival and</a:t>
            </a:r>
            <a:br>
              <a:rPr lang="en-US" dirty="0"/>
            </a:br>
            <a:r>
              <a:rPr lang="en-US" dirty="0"/>
              <a:t>subsequently slaughtered </a:t>
            </a:r>
            <a:r>
              <a:rPr lang="en-US" b="1" dirty="0"/>
              <a:t>without undue delay</a:t>
            </a:r>
            <a:r>
              <a:rPr lang="en-US" dirty="0"/>
              <a:t>.</a:t>
            </a:r>
            <a:endParaRPr lang="cs-CZ" dirty="0"/>
          </a:p>
          <a:p>
            <a:r>
              <a:rPr lang="en-US" b="1" dirty="0"/>
              <a:t>Mammals</a:t>
            </a:r>
            <a:r>
              <a:rPr lang="cs-CZ" dirty="0"/>
              <a:t> (X </a:t>
            </a:r>
            <a:r>
              <a:rPr lang="en-US" dirty="0"/>
              <a:t>rabbits and hares</a:t>
            </a:r>
            <a:r>
              <a:rPr lang="cs-CZ" dirty="0"/>
              <a:t>) </a:t>
            </a:r>
            <a:r>
              <a:rPr lang="en-US" dirty="0"/>
              <a:t>, which are not taken directly upon arrival to</a:t>
            </a:r>
            <a:br>
              <a:rPr lang="en-US" dirty="0"/>
            </a:br>
            <a:r>
              <a:rPr lang="en-US" dirty="0"/>
              <a:t>the place of slaughter, </a:t>
            </a:r>
            <a:r>
              <a:rPr lang="en-US" b="1" dirty="0"/>
              <a:t>shall be </a:t>
            </a:r>
            <a:r>
              <a:rPr lang="en-US" b="1" dirty="0" err="1"/>
              <a:t>lairaged</a:t>
            </a:r>
            <a:r>
              <a:rPr lang="cs-CZ" b="1" dirty="0"/>
              <a:t> and </a:t>
            </a:r>
            <a:r>
              <a:rPr lang="cs-CZ" b="1" dirty="0" err="1"/>
              <a:t>shall</a:t>
            </a:r>
            <a:r>
              <a:rPr lang="cs-CZ" b="1" dirty="0"/>
              <a:t> have </a:t>
            </a:r>
            <a:r>
              <a:rPr lang="cs-CZ" b="1" dirty="0" err="1"/>
              <a:t>drinking</a:t>
            </a:r>
            <a:r>
              <a:rPr lang="cs-CZ" b="1" dirty="0"/>
              <a:t> </a:t>
            </a:r>
            <a:r>
              <a:rPr lang="cs-CZ" b="1" dirty="0" err="1"/>
              <a:t>water</a:t>
            </a:r>
            <a:r>
              <a:rPr lang="cs-CZ" b="1" dirty="0"/>
              <a:t> </a:t>
            </a:r>
            <a:r>
              <a:rPr lang="cs-CZ" b="1" dirty="0" err="1"/>
              <a:t>available</a:t>
            </a:r>
            <a:r>
              <a:rPr lang="en-US" dirty="0"/>
              <a:t>.</a:t>
            </a:r>
            <a:endParaRPr lang="cs-CZ" dirty="0"/>
          </a:p>
          <a:p>
            <a:r>
              <a:rPr lang="en-US" b="1" dirty="0"/>
              <a:t>Animals which have not been slaughtered within 12 hours of their arrival shall be</a:t>
            </a:r>
            <a:r>
              <a:rPr lang="cs-CZ" b="1" dirty="0"/>
              <a:t> </a:t>
            </a:r>
            <a:r>
              <a:rPr lang="en-US" b="1" dirty="0"/>
              <a:t>fed</a:t>
            </a:r>
            <a:r>
              <a:rPr lang="en-US" dirty="0"/>
              <a:t>, the animals shall be provided an appropriate amount of bedding</a:t>
            </a:r>
            <a:r>
              <a:rPr lang="cs-CZ" dirty="0"/>
              <a:t>.</a:t>
            </a:r>
          </a:p>
          <a:p>
            <a:r>
              <a:rPr lang="cs-CZ" dirty="0"/>
              <a:t>Specific </a:t>
            </a:r>
            <a:r>
              <a:rPr lang="cs-CZ" dirty="0" err="1"/>
              <a:t>requirements</a:t>
            </a:r>
            <a:r>
              <a:rPr lang="cs-CZ" dirty="0"/>
              <a:t> for animals in </a:t>
            </a:r>
            <a:r>
              <a:rPr lang="cs-CZ" dirty="0" err="1"/>
              <a:t>containers</a:t>
            </a:r>
            <a:r>
              <a:rPr lang="cs-CZ" dirty="0"/>
              <a:t>. </a:t>
            </a:r>
            <a:endParaRPr lang="cs-CZ" b="1" dirty="0"/>
          </a:p>
        </p:txBody>
      </p:sp>
      <p:sp>
        <p:nvSpPr>
          <p:cNvPr id="5" name="TextovéPole 4">
            <a:extLst>
              <a:ext uri="{FF2B5EF4-FFF2-40B4-BE49-F238E27FC236}">
                <a16:creationId xmlns:a16="http://schemas.microsoft.com/office/drawing/2014/main" id="{1460AB88-BD34-FDDA-462C-CCDD6AA69891}"/>
              </a:ext>
            </a:extLst>
          </p:cNvPr>
          <p:cNvSpPr txBox="1"/>
          <p:nvPr/>
        </p:nvSpPr>
        <p:spPr>
          <a:xfrm>
            <a:off x="7280031" y="6176963"/>
            <a:ext cx="6096000" cy="646331"/>
          </a:xfrm>
          <a:prstGeom prst="rect">
            <a:avLst/>
          </a:prstGeom>
          <a:noFill/>
        </p:spPr>
        <p:txBody>
          <a:bodyPr wrap="square">
            <a:spAutoFit/>
          </a:bodyPr>
          <a:lstStyle/>
          <a:p>
            <a:r>
              <a:rPr lang="cs-CZ" dirty="0">
                <a:hlinkClick r:id="rId3"/>
              </a:rPr>
              <a:t>https://youtu.be/8eGopnYXp9E?t=1361</a:t>
            </a:r>
            <a:endParaRPr lang="cs-CZ" dirty="0"/>
          </a:p>
          <a:p>
            <a:endParaRPr lang="cs-CZ" dirty="0"/>
          </a:p>
        </p:txBody>
      </p:sp>
    </p:spTree>
    <p:extLst>
      <p:ext uri="{BB962C8B-B14F-4D97-AF65-F5344CB8AC3E}">
        <p14:creationId xmlns:p14="http://schemas.microsoft.com/office/powerpoint/2010/main" val="20537695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74551" y="430306"/>
            <a:ext cx="10579249" cy="5746657"/>
          </a:xfrm>
        </p:spPr>
        <p:txBody>
          <a:bodyPr>
            <a:normAutofit/>
          </a:bodyPr>
          <a:lstStyle/>
          <a:p>
            <a:pPr marL="0" indent="0">
              <a:buNone/>
            </a:pPr>
            <a:r>
              <a:rPr lang="cs-CZ" b="1" dirty="0"/>
              <a:t>The o</a:t>
            </a:r>
            <a:r>
              <a:rPr lang="en-US" b="1" dirty="0" err="1"/>
              <a:t>rder</a:t>
            </a:r>
            <a:r>
              <a:rPr lang="en-US" b="1" dirty="0"/>
              <a:t> of animals at slaughter</a:t>
            </a:r>
            <a:r>
              <a:rPr lang="cs-CZ" b="1" dirty="0"/>
              <a:t>:</a:t>
            </a:r>
          </a:p>
          <a:p>
            <a:pPr marL="514350" indent="-514350">
              <a:buAutoNum type="arabicPeriod"/>
            </a:pPr>
            <a:r>
              <a:rPr lang="en-US" dirty="0" err="1"/>
              <a:t>unweaned</a:t>
            </a:r>
            <a:r>
              <a:rPr lang="en-US" dirty="0"/>
              <a:t> animals, lactating dairy animals,</a:t>
            </a:r>
            <a:r>
              <a:rPr lang="cs-CZ" dirty="0"/>
              <a:t> </a:t>
            </a:r>
            <a:r>
              <a:rPr lang="en-US" dirty="0"/>
              <a:t>females having given birth during the journey or animals delivered in containers</a:t>
            </a:r>
            <a:endParaRPr lang="cs-CZ" dirty="0"/>
          </a:p>
          <a:p>
            <a:pPr marL="514350" indent="-514350">
              <a:buAutoNum type="arabicPeriod"/>
            </a:pPr>
            <a:r>
              <a:rPr lang="cs-CZ" dirty="0"/>
              <a:t>the others</a:t>
            </a:r>
            <a:r>
              <a:rPr lang="en-US" dirty="0"/>
              <a:t/>
            </a:r>
            <a:br>
              <a:rPr lang="en-US" dirty="0"/>
            </a:br>
            <a:endParaRPr lang="cs-CZ" dirty="0"/>
          </a:p>
          <a:p>
            <a:pPr marL="0" indent="0">
              <a:buNone/>
            </a:pPr>
            <a:r>
              <a:rPr lang="en-US" dirty="0">
                <a:solidFill>
                  <a:srgbClr val="FF0000"/>
                </a:solidFill>
              </a:rPr>
              <a:t>If this is not possible</a:t>
            </a:r>
            <a:r>
              <a:rPr lang="cs-CZ" dirty="0">
                <a:solidFill>
                  <a:srgbClr val="FF0000"/>
                </a:solidFill>
              </a:rPr>
              <a:t>:</a:t>
            </a:r>
          </a:p>
          <a:p>
            <a:r>
              <a:rPr lang="en-US" b="1" dirty="0"/>
              <a:t>milking dairy animals </a:t>
            </a:r>
            <a:r>
              <a:rPr lang="en-US" dirty="0"/>
              <a:t>at intervals of </a:t>
            </a:r>
            <a:r>
              <a:rPr lang="en-US" b="1" dirty="0"/>
              <a:t>not more than 12 hours</a:t>
            </a:r>
            <a:r>
              <a:rPr lang="en-US" dirty="0"/>
              <a:t>;</a:t>
            </a:r>
            <a:endParaRPr lang="cs-CZ" dirty="0"/>
          </a:p>
          <a:p>
            <a:r>
              <a:rPr lang="en-US" b="1" dirty="0"/>
              <a:t>providing appropriate conditions for suckling </a:t>
            </a:r>
            <a:r>
              <a:rPr lang="en-US" dirty="0"/>
              <a:t>and the welfare </a:t>
            </a:r>
            <a:r>
              <a:rPr lang="en-US" b="1" dirty="0"/>
              <a:t>of the newborn</a:t>
            </a:r>
            <a:r>
              <a:rPr lang="cs-CZ" b="1" dirty="0"/>
              <a:t> </a:t>
            </a:r>
            <a:r>
              <a:rPr lang="en-US" b="1" dirty="0"/>
              <a:t>animal</a:t>
            </a:r>
            <a:r>
              <a:rPr lang="en-US" dirty="0"/>
              <a:t> </a:t>
            </a:r>
            <a:endParaRPr lang="cs-CZ" dirty="0"/>
          </a:p>
          <a:p>
            <a:r>
              <a:rPr lang="en-US" b="1" dirty="0"/>
              <a:t>providing water </a:t>
            </a:r>
            <a:r>
              <a:rPr lang="en-US" dirty="0"/>
              <a:t>in the case of </a:t>
            </a:r>
            <a:r>
              <a:rPr lang="en-US" b="1" dirty="0"/>
              <a:t>animals delivered in containers</a:t>
            </a:r>
            <a:r>
              <a:rPr lang="en-US" dirty="0"/>
              <a:t>.</a:t>
            </a:r>
            <a:endParaRPr lang="cs-CZ" dirty="0"/>
          </a:p>
        </p:txBody>
      </p:sp>
    </p:spTree>
    <p:extLst>
      <p:ext uri="{BB962C8B-B14F-4D97-AF65-F5344CB8AC3E}">
        <p14:creationId xmlns:p14="http://schemas.microsoft.com/office/powerpoint/2010/main" val="1781117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06824" y="441064"/>
            <a:ext cx="10546976" cy="5735899"/>
          </a:xfrm>
        </p:spPr>
        <p:txBody>
          <a:bodyPr>
            <a:normAutofit/>
          </a:bodyPr>
          <a:lstStyle/>
          <a:p>
            <a:pPr marL="0" indent="0">
              <a:buNone/>
            </a:pPr>
            <a:r>
              <a:rPr lang="cs-CZ" b="1" dirty="0" err="1">
                <a:solidFill>
                  <a:srgbClr val="FF0000"/>
                </a:solidFill>
              </a:rPr>
              <a:t>Prohibited</a:t>
            </a:r>
            <a:r>
              <a:rPr lang="cs-CZ" b="1" dirty="0">
                <a:solidFill>
                  <a:srgbClr val="FF0000"/>
                </a:solidFill>
              </a:rPr>
              <a:t> </a:t>
            </a:r>
            <a:r>
              <a:rPr lang="cs-CZ" b="1" dirty="0" err="1">
                <a:solidFill>
                  <a:srgbClr val="FF0000"/>
                </a:solidFill>
              </a:rPr>
              <a:t>methods</a:t>
            </a:r>
            <a:r>
              <a:rPr lang="cs-CZ" b="1" dirty="0">
                <a:solidFill>
                  <a:srgbClr val="FF0000"/>
                </a:solidFill>
              </a:rPr>
              <a:t> of </a:t>
            </a:r>
            <a:r>
              <a:rPr lang="cs-CZ" b="1" dirty="0" err="1">
                <a:solidFill>
                  <a:srgbClr val="FF0000"/>
                </a:solidFill>
              </a:rPr>
              <a:t>handling</a:t>
            </a:r>
            <a:endParaRPr lang="cs-CZ" b="1" dirty="0">
              <a:solidFill>
                <a:srgbClr val="FF0000"/>
              </a:solidFill>
            </a:endParaRPr>
          </a:p>
          <a:p>
            <a:pPr marL="0" indent="0">
              <a:buNone/>
            </a:pPr>
            <a:endParaRPr lang="cs-CZ" b="1" dirty="0">
              <a:solidFill>
                <a:srgbClr val="FF0000"/>
              </a:solidFill>
            </a:endParaRPr>
          </a:p>
          <a:p>
            <a:r>
              <a:rPr lang="cs-CZ" b="1" dirty="0"/>
              <a:t>s</a:t>
            </a:r>
            <a:r>
              <a:rPr lang="en-US" b="1" dirty="0"/>
              <a:t>trike or kick the animals</a:t>
            </a:r>
            <a:endParaRPr lang="cs-CZ" dirty="0"/>
          </a:p>
          <a:p>
            <a:r>
              <a:rPr lang="en-US" b="1" dirty="0"/>
              <a:t>apply pressure to </a:t>
            </a:r>
            <a:r>
              <a:rPr lang="en-US" dirty="0"/>
              <a:t>any particularly </a:t>
            </a:r>
            <a:r>
              <a:rPr lang="en-US" b="1" dirty="0"/>
              <a:t>sensitive part of the body </a:t>
            </a:r>
            <a:r>
              <a:rPr lang="en-US" dirty="0"/>
              <a:t>in such a way as</a:t>
            </a:r>
            <a:r>
              <a:rPr lang="cs-CZ" dirty="0"/>
              <a:t> </a:t>
            </a:r>
            <a:r>
              <a:rPr lang="en-US" b="1" dirty="0"/>
              <a:t>to cause animals avoidable pain or suffering</a:t>
            </a:r>
            <a:endParaRPr lang="cs-CZ" dirty="0"/>
          </a:p>
          <a:p>
            <a:r>
              <a:rPr lang="en-US" b="1" dirty="0"/>
              <a:t>lift or drag the animals </a:t>
            </a:r>
            <a:r>
              <a:rPr lang="en-US" dirty="0"/>
              <a:t>by the head, ears, horns, legs, tail or fleece, or hand</a:t>
            </a:r>
            <a:r>
              <a:rPr lang="cs-CZ" dirty="0"/>
              <a:t> </a:t>
            </a:r>
            <a:r>
              <a:rPr lang="en-US" dirty="0"/>
              <a:t>let</a:t>
            </a:r>
            <a:r>
              <a:rPr lang="cs-CZ" dirty="0"/>
              <a:t> </a:t>
            </a:r>
            <a:r>
              <a:rPr lang="en-US" dirty="0"/>
              <a:t>hem in such a way as to cause them pain or suffering;</a:t>
            </a:r>
            <a:endParaRPr lang="cs-CZ" dirty="0"/>
          </a:p>
          <a:p>
            <a:pPr marL="0" indent="0">
              <a:buNone/>
            </a:pPr>
            <a:r>
              <a:rPr lang="cs-CZ" dirty="0"/>
              <a:t>X </a:t>
            </a:r>
            <a:r>
              <a:rPr lang="en-US" dirty="0"/>
              <a:t>poultry, rabbits and hares;</a:t>
            </a:r>
            <a:endParaRPr lang="cs-CZ" dirty="0"/>
          </a:p>
          <a:p>
            <a:r>
              <a:rPr lang="en-US" b="1" dirty="0"/>
              <a:t>use prods or other implements </a:t>
            </a:r>
            <a:r>
              <a:rPr lang="en-US" dirty="0"/>
              <a:t>with pointed end</a:t>
            </a:r>
            <a:r>
              <a:rPr lang="cs-CZ" dirty="0"/>
              <a:t>s</a:t>
            </a:r>
          </a:p>
          <a:p>
            <a:r>
              <a:rPr lang="en-US" b="1" dirty="0"/>
              <a:t>twist, crush or break</a:t>
            </a:r>
            <a:r>
              <a:rPr lang="en-US" dirty="0"/>
              <a:t> the tails of animals or grasp the eyes of any animal.</a:t>
            </a:r>
            <a:endParaRPr lang="cs-CZ" b="1" dirty="0">
              <a:solidFill>
                <a:srgbClr val="FF0000"/>
              </a:solidFill>
            </a:endParaRPr>
          </a:p>
        </p:txBody>
      </p:sp>
    </p:spTree>
    <p:extLst>
      <p:ext uri="{BB962C8B-B14F-4D97-AF65-F5344CB8AC3E}">
        <p14:creationId xmlns:p14="http://schemas.microsoft.com/office/powerpoint/2010/main" val="3116976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06824" y="537882"/>
            <a:ext cx="10546976" cy="5639081"/>
          </a:xfrm>
        </p:spPr>
        <p:txBody>
          <a:bodyPr/>
          <a:lstStyle/>
          <a:p>
            <a:pPr marL="0" indent="0">
              <a:buNone/>
            </a:pPr>
            <a:r>
              <a:rPr lang="cs-CZ" b="1" dirty="0" err="1"/>
              <a:t>Using</a:t>
            </a:r>
            <a:r>
              <a:rPr lang="cs-CZ" b="1" dirty="0"/>
              <a:t> of </a:t>
            </a:r>
            <a:r>
              <a:rPr lang="cs-CZ" b="1" dirty="0" err="1"/>
              <a:t>electric</a:t>
            </a:r>
            <a:r>
              <a:rPr lang="cs-CZ" b="1" dirty="0"/>
              <a:t> </a:t>
            </a:r>
            <a:r>
              <a:rPr lang="cs-CZ" b="1" dirty="0" err="1"/>
              <a:t>prods</a:t>
            </a:r>
            <a:r>
              <a:rPr lang="cs-CZ" b="1" dirty="0"/>
              <a:t> </a:t>
            </a:r>
          </a:p>
          <a:p>
            <a:r>
              <a:rPr lang="en-US" dirty="0"/>
              <a:t>The use of instruments which administer electric shocks </a:t>
            </a:r>
            <a:r>
              <a:rPr lang="en-US" b="1" dirty="0"/>
              <a:t>shall be avoided</a:t>
            </a:r>
            <a:r>
              <a:rPr lang="cs-CZ" b="1" dirty="0"/>
              <a:t> </a:t>
            </a:r>
            <a:r>
              <a:rPr lang="en-US" b="1" dirty="0"/>
              <a:t>as far as possible. </a:t>
            </a:r>
            <a:endParaRPr lang="cs-CZ" b="1" dirty="0"/>
          </a:p>
          <a:p>
            <a:r>
              <a:rPr lang="en-US" dirty="0"/>
              <a:t>shall only be used for </a:t>
            </a:r>
            <a:r>
              <a:rPr lang="en-US" b="1" dirty="0"/>
              <a:t>adult</a:t>
            </a:r>
            <a:r>
              <a:rPr lang="cs-CZ" b="1" dirty="0"/>
              <a:t> </a:t>
            </a:r>
            <a:r>
              <a:rPr lang="en-US" b="1" dirty="0"/>
              <a:t>bovine animals </a:t>
            </a:r>
            <a:r>
              <a:rPr lang="en-US" dirty="0"/>
              <a:t>and </a:t>
            </a:r>
            <a:r>
              <a:rPr lang="en-US" b="1" dirty="0"/>
              <a:t>adult pigs </a:t>
            </a:r>
            <a:r>
              <a:rPr lang="en-US" dirty="0"/>
              <a:t>which</a:t>
            </a:r>
            <a:r>
              <a:rPr lang="cs-CZ" dirty="0"/>
              <a:t>: </a:t>
            </a:r>
          </a:p>
          <a:p>
            <a:pPr lvl="1"/>
            <a:r>
              <a:rPr lang="en-US" dirty="0"/>
              <a:t>refuse to move</a:t>
            </a:r>
            <a:endParaRPr lang="cs-CZ" dirty="0"/>
          </a:p>
          <a:p>
            <a:pPr lvl="1"/>
            <a:r>
              <a:rPr lang="en-US" dirty="0"/>
              <a:t>they have</a:t>
            </a:r>
            <a:r>
              <a:rPr lang="cs-CZ" dirty="0"/>
              <a:t> </a:t>
            </a:r>
            <a:r>
              <a:rPr lang="en-US" dirty="0"/>
              <a:t>room ahead of them in which to move. </a:t>
            </a:r>
            <a:endParaRPr lang="cs-CZ" dirty="0"/>
          </a:p>
          <a:p>
            <a:pPr lvl="1"/>
            <a:r>
              <a:rPr lang="cs-CZ" dirty="0"/>
              <a:t>t</a:t>
            </a:r>
            <a:r>
              <a:rPr lang="en-US" dirty="0"/>
              <a:t>he shocks shall last no longer than </a:t>
            </a:r>
            <a:r>
              <a:rPr lang="cs-CZ" dirty="0"/>
              <a:t>1 sec. </a:t>
            </a:r>
          </a:p>
          <a:p>
            <a:pPr lvl="1"/>
            <a:r>
              <a:rPr lang="en-US" dirty="0"/>
              <a:t>shall only be applied to the muscles of </a:t>
            </a:r>
            <a:r>
              <a:rPr lang="en-US" dirty="0" err="1"/>
              <a:t>th</a:t>
            </a:r>
            <a:r>
              <a:rPr lang="cs-CZ" dirty="0"/>
              <a:t>e </a:t>
            </a:r>
            <a:r>
              <a:rPr lang="en-US" dirty="0"/>
              <a:t>hindquarters. </a:t>
            </a:r>
            <a:endParaRPr lang="cs-CZ" dirty="0"/>
          </a:p>
          <a:p>
            <a:pPr lvl="1"/>
            <a:r>
              <a:rPr lang="en-US" dirty="0"/>
              <a:t>not be used repeatedly if the animal fails to respond.</a:t>
            </a:r>
            <a:endParaRPr lang="cs-CZ" b="1" dirty="0"/>
          </a:p>
        </p:txBody>
      </p:sp>
    </p:spTree>
    <p:extLst>
      <p:ext uri="{BB962C8B-B14F-4D97-AF65-F5344CB8AC3E}">
        <p14:creationId xmlns:p14="http://schemas.microsoft.com/office/powerpoint/2010/main" val="38558714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838200" y="3589111"/>
            <a:ext cx="9668690" cy="1858101"/>
          </a:xfrm>
        </p:spPr>
        <p:txBody>
          <a:bodyPr/>
          <a:lstStyle/>
          <a:p>
            <a:pPr marL="0" indent="0">
              <a:buNone/>
            </a:pPr>
            <a:r>
              <a:rPr lang="cs-CZ" sz="3200" dirty="0" err="1" smtClean="0"/>
              <a:t>taken</a:t>
            </a:r>
            <a:r>
              <a:rPr lang="cs-CZ" sz="3200" dirty="0" smtClean="0"/>
              <a:t> from</a:t>
            </a:r>
            <a:r>
              <a:rPr lang="cs-CZ" dirty="0" smtClean="0"/>
              <a:t>: </a:t>
            </a:r>
            <a:r>
              <a:rPr lang="cs-CZ" dirty="0" smtClean="0">
                <a:hlinkClick r:id="rId2"/>
              </a:rPr>
              <a:t>https</a:t>
            </a:r>
            <a:r>
              <a:rPr lang="cs-CZ" dirty="0">
                <a:hlinkClick r:id="rId2"/>
              </a:rPr>
              <a:t>://www.britannica.com/technology/meat-processing/Labels-and-standards</a:t>
            </a:r>
            <a:endParaRPr lang="cs-CZ" dirty="0"/>
          </a:p>
          <a:p>
            <a:pPr marL="0" indent="0">
              <a:buNone/>
            </a:pPr>
            <a:endParaRPr lang="cs-CZ" dirty="0"/>
          </a:p>
        </p:txBody>
      </p:sp>
      <p:pic>
        <p:nvPicPr>
          <p:cNvPr id="4" name="Obrázek 3"/>
          <p:cNvPicPr>
            <a:picLocks noChangeAspect="1"/>
          </p:cNvPicPr>
          <p:nvPr/>
        </p:nvPicPr>
        <p:blipFill>
          <a:blip r:embed="rId3"/>
          <a:stretch>
            <a:fillRect/>
          </a:stretch>
        </p:blipFill>
        <p:spPr>
          <a:xfrm>
            <a:off x="759823" y="365125"/>
            <a:ext cx="10735491" cy="3065337"/>
          </a:xfrm>
          <a:prstGeom prst="rect">
            <a:avLst/>
          </a:prstGeom>
        </p:spPr>
      </p:pic>
    </p:spTree>
    <p:extLst>
      <p:ext uri="{BB962C8B-B14F-4D97-AF65-F5344CB8AC3E}">
        <p14:creationId xmlns:p14="http://schemas.microsoft.com/office/powerpoint/2010/main" val="2928539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7224" y="398033"/>
            <a:ext cx="11994776" cy="6260950"/>
          </a:xfrm>
        </p:spPr>
        <p:txBody>
          <a:bodyPr>
            <a:normAutofit fontScale="92500" lnSpcReduction="10000"/>
          </a:bodyPr>
          <a:lstStyle/>
          <a:p>
            <a:pPr marL="0" indent="0">
              <a:buNone/>
            </a:pPr>
            <a:r>
              <a:rPr lang="cs-CZ" sz="3800" b="1" dirty="0"/>
              <a:t>Animal </a:t>
            </a:r>
            <a:r>
              <a:rPr lang="cs-CZ" sz="3800" b="1" dirty="0" err="1"/>
              <a:t>behaviour</a:t>
            </a:r>
            <a:r>
              <a:rPr lang="cs-CZ" sz="3800" b="1" dirty="0"/>
              <a:t> – </a:t>
            </a:r>
            <a:r>
              <a:rPr lang="cs-CZ" sz="3800" b="1" dirty="0" err="1"/>
              <a:t>handling</a:t>
            </a:r>
            <a:r>
              <a:rPr lang="cs-CZ" sz="3800" b="1" dirty="0"/>
              <a:t> </a:t>
            </a:r>
          </a:p>
          <a:p>
            <a:pPr marL="0" indent="0">
              <a:buNone/>
            </a:pPr>
            <a:endParaRPr lang="cs-CZ" b="1" dirty="0"/>
          </a:p>
          <a:p>
            <a:pPr marL="0" indent="0">
              <a:buNone/>
            </a:pPr>
            <a:r>
              <a:rPr lang="cs-CZ" b="1" dirty="0"/>
              <a:t>Cattle </a:t>
            </a:r>
          </a:p>
          <a:p>
            <a:r>
              <a:rPr lang="cs-CZ" dirty="0" err="1"/>
              <a:t>strongly</a:t>
            </a:r>
            <a:r>
              <a:rPr lang="cs-CZ" dirty="0"/>
              <a:t> </a:t>
            </a:r>
            <a:r>
              <a:rPr lang="cs-CZ" dirty="0" err="1"/>
              <a:t>developed</a:t>
            </a:r>
            <a:r>
              <a:rPr lang="cs-CZ" dirty="0"/>
              <a:t> </a:t>
            </a:r>
            <a:r>
              <a:rPr lang="cs-CZ" dirty="0" err="1"/>
              <a:t>herd</a:t>
            </a:r>
            <a:r>
              <a:rPr lang="cs-CZ" dirty="0"/>
              <a:t> </a:t>
            </a:r>
            <a:r>
              <a:rPr lang="cs-CZ" dirty="0" err="1"/>
              <a:t>instinct</a:t>
            </a:r>
            <a:endParaRPr lang="cs-CZ" dirty="0"/>
          </a:p>
          <a:p>
            <a:r>
              <a:rPr lang="en-US" dirty="0"/>
              <a:t>isolation and mixing of individual social groups - it causes fights</a:t>
            </a:r>
            <a:endParaRPr lang="cs-CZ" dirty="0"/>
          </a:p>
          <a:p>
            <a:r>
              <a:rPr lang="en-US" dirty="0"/>
              <a:t>cannot distinguish detail and distance, he doesn't like the dark, he gets scared easily</a:t>
            </a:r>
            <a:endParaRPr lang="cs-CZ" dirty="0"/>
          </a:p>
          <a:p>
            <a:pPr marL="0" indent="0">
              <a:buNone/>
            </a:pPr>
            <a:r>
              <a:rPr lang="cs-CZ" b="1" dirty="0" err="1"/>
              <a:t>Small</a:t>
            </a:r>
            <a:r>
              <a:rPr lang="cs-CZ" b="1" dirty="0"/>
              <a:t> RU</a:t>
            </a:r>
          </a:p>
          <a:p>
            <a:r>
              <a:rPr lang="en-US" dirty="0"/>
              <a:t>easy to handle, isolation upsets them, rams can be aggressive</a:t>
            </a:r>
            <a:endParaRPr lang="cs-CZ" dirty="0"/>
          </a:p>
          <a:p>
            <a:r>
              <a:rPr lang="en-US" dirty="0"/>
              <a:t>long distance</a:t>
            </a:r>
            <a:r>
              <a:rPr lang="cs-CZ" dirty="0"/>
              <a:t>:</a:t>
            </a:r>
            <a:r>
              <a:rPr lang="en-US" dirty="0"/>
              <a:t> they only recognize moving objects</a:t>
            </a:r>
            <a:endParaRPr lang="cs-CZ" b="1" dirty="0"/>
          </a:p>
          <a:p>
            <a:pPr marL="0" indent="0">
              <a:buNone/>
            </a:pPr>
            <a:r>
              <a:rPr lang="cs-CZ" b="1" dirty="0">
                <a:hlinkClick r:id="rId3"/>
              </a:rPr>
              <a:t>Pigs</a:t>
            </a:r>
            <a:endParaRPr lang="cs-CZ" b="1" dirty="0"/>
          </a:p>
          <a:p>
            <a:r>
              <a:rPr lang="cs-CZ" dirty="0"/>
              <a:t>Not so </a:t>
            </a:r>
            <a:r>
              <a:rPr lang="en-US" dirty="0"/>
              <a:t>well-developed following instinct</a:t>
            </a:r>
            <a:endParaRPr lang="cs-CZ" dirty="0"/>
          </a:p>
          <a:p>
            <a:r>
              <a:rPr lang="en-US" dirty="0"/>
              <a:t>they are prone to stress, so you need to handle them with care, no brute force is used.</a:t>
            </a:r>
            <a:endParaRPr lang="cs-CZ" dirty="0"/>
          </a:p>
          <a:p>
            <a:r>
              <a:rPr lang="en-US" dirty="0"/>
              <a:t>wide field of vision field</a:t>
            </a:r>
            <a:endParaRPr lang="cs-CZ" b="1" dirty="0"/>
          </a:p>
          <a:p>
            <a:pPr marL="0" indent="0">
              <a:buNone/>
            </a:pPr>
            <a:endParaRPr lang="cs-CZ" b="1" dirty="0"/>
          </a:p>
          <a:p>
            <a:pPr marL="0" indent="0">
              <a:buNone/>
            </a:pPr>
            <a:endParaRPr lang="cs-CZ" dirty="0"/>
          </a:p>
        </p:txBody>
      </p:sp>
    </p:spTree>
    <p:extLst>
      <p:ext uri="{BB962C8B-B14F-4D97-AF65-F5344CB8AC3E}">
        <p14:creationId xmlns:p14="http://schemas.microsoft.com/office/powerpoint/2010/main" val="23788564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17580" y="656215"/>
            <a:ext cx="10536219" cy="5520747"/>
          </a:xfrm>
        </p:spPr>
        <p:txBody>
          <a:bodyPr>
            <a:normAutofit/>
          </a:bodyPr>
          <a:lstStyle/>
          <a:p>
            <a:pPr marL="0" indent="0">
              <a:buNone/>
            </a:pPr>
            <a:r>
              <a:rPr lang="cs-CZ" sz="3000" b="1" dirty="0" err="1"/>
              <a:t>Principle</a:t>
            </a:r>
            <a:r>
              <a:rPr lang="cs-CZ" sz="3000" b="1" dirty="0"/>
              <a:t> of </a:t>
            </a:r>
            <a:r>
              <a:rPr lang="cs-CZ" sz="3000" b="1" dirty="0" err="1"/>
              <a:t>escape</a:t>
            </a:r>
            <a:r>
              <a:rPr lang="cs-CZ" sz="3000" b="1" dirty="0"/>
              <a:t> </a:t>
            </a:r>
            <a:r>
              <a:rPr lang="cs-CZ" sz="3000" b="1" dirty="0" err="1"/>
              <a:t>zones</a:t>
            </a:r>
            <a:endParaRPr lang="cs-CZ" sz="3000" b="1" dirty="0"/>
          </a:p>
        </p:txBody>
      </p:sp>
      <p:pic>
        <p:nvPicPr>
          <p:cNvPr id="4" name="Obrázek 3"/>
          <p:cNvPicPr>
            <a:picLocks noChangeAspect="1"/>
          </p:cNvPicPr>
          <p:nvPr/>
        </p:nvPicPr>
        <p:blipFill rotWithShape="1">
          <a:blip r:embed="rId3"/>
          <a:srcRect l="18600" t="37822" r="32184" b="31052"/>
          <a:stretch/>
        </p:blipFill>
        <p:spPr>
          <a:xfrm>
            <a:off x="461333" y="1613646"/>
            <a:ext cx="11248711" cy="4001845"/>
          </a:xfrm>
          <a:prstGeom prst="rect">
            <a:avLst/>
          </a:prstGeom>
        </p:spPr>
      </p:pic>
      <p:sp>
        <p:nvSpPr>
          <p:cNvPr id="5" name="TextovéPole 4">
            <a:extLst>
              <a:ext uri="{FF2B5EF4-FFF2-40B4-BE49-F238E27FC236}">
                <a16:creationId xmlns:a16="http://schemas.microsoft.com/office/drawing/2014/main" id="{F73ECFC3-3CEC-1659-3B10-463827539C50}"/>
              </a:ext>
            </a:extLst>
          </p:cNvPr>
          <p:cNvSpPr txBox="1"/>
          <p:nvPr/>
        </p:nvSpPr>
        <p:spPr>
          <a:xfrm>
            <a:off x="461333" y="6036604"/>
            <a:ext cx="6096000" cy="923330"/>
          </a:xfrm>
          <a:prstGeom prst="rect">
            <a:avLst/>
          </a:prstGeom>
          <a:noFill/>
        </p:spPr>
        <p:txBody>
          <a:bodyPr wrap="square">
            <a:spAutoFit/>
          </a:bodyPr>
          <a:lstStyle/>
          <a:p>
            <a:r>
              <a:rPr lang="cs-CZ" dirty="0">
                <a:hlinkClick r:id="rId4"/>
              </a:rPr>
              <a:t>https://youtu.be/8eGopnYXp9E?t=1237</a:t>
            </a:r>
            <a:endParaRPr lang="cs-CZ" dirty="0"/>
          </a:p>
          <a:p>
            <a:endParaRPr lang="cs-CZ" dirty="0"/>
          </a:p>
          <a:p>
            <a:endParaRPr lang="cs-CZ" dirty="0"/>
          </a:p>
        </p:txBody>
      </p:sp>
    </p:spTree>
    <p:extLst>
      <p:ext uri="{BB962C8B-B14F-4D97-AF65-F5344CB8AC3E}">
        <p14:creationId xmlns:p14="http://schemas.microsoft.com/office/powerpoint/2010/main" val="18038224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699248" y="451821"/>
            <a:ext cx="6078070" cy="5626250"/>
          </a:xfrm>
        </p:spPr>
        <p:txBody>
          <a:bodyPr>
            <a:normAutofit/>
          </a:bodyPr>
          <a:lstStyle/>
          <a:p>
            <a:pPr marL="0" indent="0">
              <a:buNone/>
            </a:pPr>
            <a:r>
              <a:rPr lang="cs-CZ" sz="3500" b="1" dirty="0" err="1"/>
              <a:t>During</a:t>
            </a:r>
            <a:r>
              <a:rPr lang="cs-CZ" sz="3500" b="1" dirty="0"/>
              <a:t> </a:t>
            </a:r>
            <a:r>
              <a:rPr lang="cs-CZ" sz="3500" b="1" dirty="0" err="1"/>
              <a:t>or</a:t>
            </a:r>
            <a:r>
              <a:rPr lang="cs-CZ" sz="3500" b="1" dirty="0"/>
              <a:t> after </a:t>
            </a:r>
          </a:p>
          <a:p>
            <a:pPr marL="0" indent="0">
              <a:buNone/>
            </a:pPr>
            <a:r>
              <a:rPr lang="cs-CZ" sz="3500" b="1" dirty="0" err="1"/>
              <a:t>unloading</a:t>
            </a:r>
            <a:r>
              <a:rPr lang="cs-CZ" sz="3500" b="1" dirty="0"/>
              <a:t> of animals</a:t>
            </a:r>
          </a:p>
          <a:p>
            <a:pPr marL="0" indent="0">
              <a:buNone/>
            </a:pPr>
            <a:endParaRPr lang="cs-CZ" sz="3500" b="1" dirty="0"/>
          </a:p>
          <a:p>
            <a:r>
              <a:rPr lang="cs-CZ" sz="3000" b="1" dirty="0" err="1">
                <a:solidFill>
                  <a:srgbClr val="FF0000"/>
                </a:solidFill>
              </a:rPr>
              <a:t>Emergency</a:t>
            </a:r>
            <a:r>
              <a:rPr lang="cs-CZ" sz="3000" b="1" dirty="0">
                <a:solidFill>
                  <a:srgbClr val="FF0000"/>
                </a:solidFill>
              </a:rPr>
              <a:t> </a:t>
            </a:r>
            <a:r>
              <a:rPr lang="cs-CZ" sz="3000" b="1" dirty="0" err="1">
                <a:solidFill>
                  <a:srgbClr val="FF0000"/>
                </a:solidFill>
              </a:rPr>
              <a:t>killing</a:t>
            </a:r>
            <a:endParaRPr lang="cs-CZ" sz="3000" b="1" dirty="0">
              <a:solidFill>
                <a:srgbClr val="FF0000"/>
              </a:solidFill>
            </a:endParaRPr>
          </a:p>
          <a:p>
            <a:pPr marL="0" indent="0">
              <a:buNone/>
            </a:pPr>
            <a:r>
              <a:rPr lang="en-US" b="1" dirty="0"/>
              <a:t>Animals which are unable to walk </a:t>
            </a:r>
            <a:r>
              <a:rPr lang="en-US" dirty="0"/>
              <a:t>shall not be dragged to the place of</a:t>
            </a:r>
            <a:r>
              <a:rPr lang="cs-CZ" sz="3600" dirty="0"/>
              <a:t> </a:t>
            </a:r>
            <a:r>
              <a:rPr lang="en-US" dirty="0"/>
              <a:t>slaughter, but </a:t>
            </a:r>
            <a:r>
              <a:rPr lang="en-US" b="1" dirty="0"/>
              <a:t>shall be killed where they lie.</a:t>
            </a:r>
            <a:endParaRPr lang="cs-CZ" sz="3500" b="1" dirty="0"/>
          </a:p>
        </p:txBody>
      </p:sp>
      <p:sp>
        <p:nvSpPr>
          <p:cNvPr id="3" name="TextovéPole 2">
            <a:extLst>
              <a:ext uri="{FF2B5EF4-FFF2-40B4-BE49-F238E27FC236}">
                <a16:creationId xmlns:a16="http://schemas.microsoft.com/office/drawing/2014/main" id="{BAFE21DD-05B4-3988-8385-1C916DCFB234}"/>
              </a:ext>
            </a:extLst>
          </p:cNvPr>
          <p:cNvSpPr txBox="1"/>
          <p:nvPr/>
        </p:nvSpPr>
        <p:spPr>
          <a:xfrm>
            <a:off x="720546" y="4381472"/>
            <a:ext cx="6096000" cy="646331"/>
          </a:xfrm>
          <a:prstGeom prst="rect">
            <a:avLst/>
          </a:prstGeom>
          <a:noFill/>
        </p:spPr>
        <p:txBody>
          <a:bodyPr wrap="square">
            <a:spAutoFit/>
          </a:bodyPr>
          <a:lstStyle/>
          <a:p>
            <a:r>
              <a:rPr lang="cs-CZ" dirty="0">
                <a:hlinkClick r:id="rId3"/>
              </a:rPr>
              <a:t>https://youtu.be/8eGopnYXp9E?t=2948</a:t>
            </a:r>
            <a:endParaRPr lang="cs-CZ" dirty="0"/>
          </a:p>
          <a:p>
            <a:endParaRPr lang="cs-CZ" dirty="0"/>
          </a:p>
        </p:txBody>
      </p:sp>
    </p:spTree>
    <p:extLst>
      <p:ext uri="{BB962C8B-B14F-4D97-AF65-F5344CB8AC3E}">
        <p14:creationId xmlns:p14="http://schemas.microsoft.com/office/powerpoint/2010/main" val="2299343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74551" y="430306"/>
            <a:ext cx="10579249" cy="6271708"/>
          </a:xfrm>
        </p:spPr>
        <p:txBody>
          <a:bodyPr>
            <a:normAutofit/>
          </a:bodyPr>
          <a:lstStyle/>
          <a:p>
            <a:pPr marL="0" indent="0">
              <a:buNone/>
            </a:pPr>
            <a:r>
              <a:rPr lang="cs-CZ" sz="4000" dirty="0" err="1">
                <a:solidFill>
                  <a:schemeClr val="accent1"/>
                </a:solidFill>
              </a:rPr>
              <a:t>Conditions</a:t>
            </a:r>
            <a:r>
              <a:rPr lang="cs-CZ" sz="4000" dirty="0">
                <a:solidFill>
                  <a:schemeClr val="accent1"/>
                </a:solidFill>
              </a:rPr>
              <a:t> for animals in </a:t>
            </a:r>
            <a:r>
              <a:rPr lang="cs-CZ" sz="4000" dirty="0" err="1">
                <a:solidFill>
                  <a:schemeClr val="accent1"/>
                </a:solidFill>
              </a:rPr>
              <a:t>lairage</a:t>
            </a:r>
            <a:endParaRPr lang="cs-CZ" sz="4000" dirty="0">
              <a:solidFill>
                <a:schemeClr val="accent1"/>
              </a:solidFill>
            </a:endParaRPr>
          </a:p>
          <a:p>
            <a:r>
              <a:rPr lang="en-US" b="1" dirty="0"/>
              <a:t>enough space </a:t>
            </a:r>
            <a:r>
              <a:rPr lang="en-US" dirty="0"/>
              <a:t>to stand up, lie down and, except</a:t>
            </a:r>
            <a:r>
              <a:rPr lang="en-US" sz="2400" dirty="0"/>
              <a:t/>
            </a:r>
            <a:br>
              <a:rPr lang="en-US" sz="2400" dirty="0"/>
            </a:br>
            <a:r>
              <a:rPr lang="en-US" dirty="0"/>
              <a:t>for cattle kept individually, turn around.</a:t>
            </a:r>
            <a:endParaRPr lang="cs-CZ" sz="2400" dirty="0"/>
          </a:p>
          <a:p>
            <a:r>
              <a:rPr lang="en-US" b="1" dirty="0"/>
              <a:t>kept securely </a:t>
            </a:r>
            <a:r>
              <a:rPr lang="en-US" dirty="0"/>
              <a:t>in the </a:t>
            </a:r>
            <a:r>
              <a:rPr lang="en-US" dirty="0" err="1"/>
              <a:t>lairage</a:t>
            </a:r>
            <a:r>
              <a:rPr lang="en-US" dirty="0"/>
              <a:t> and care shall be taken to</a:t>
            </a:r>
            <a:r>
              <a:rPr lang="en-US" sz="2400" dirty="0"/>
              <a:t/>
            </a:r>
            <a:br>
              <a:rPr lang="en-US" sz="2400" dirty="0"/>
            </a:br>
            <a:r>
              <a:rPr lang="en-US" b="1" dirty="0"/>
              <a:t>prevent them from escaping </a:t>
            </a:r>
            <a:r>
              <a:rPr lang="en-US" dirty="0"/>
              <a:t>and to </a:t>
            </a:r>
            <a:r>
              <a:rPr lang="en-US" b="1" dirty="0"/>
              <a:t>protect them from predators</a:t>
            </a:r>
            <a:r>
              <a:rPr lang="en-US" dirty="0"/>
              <a:t>.</a:t>
            </a:r>
            <a:endParaRPr lang="cs-CZ" sz="2400" dirty="0"/>
          </a:p>
          <a:p>
            <a:pPr marL="0" indent="0">
              <a:buNone/>
            </a:pPr>
            <a:r>
              <a:rPr lang="en-US" dirty="0"/>
              <a:t/>
            </a:r>
            <a:br>
              <a:rPr lang="en-US" dirty="0"/>
            </a:br>
            <a:r>
              <a:rPr lang="en-US" b="1" dirty="0"/>
              <a:t>The condition and state of health of the animals in a </a:t>
            </a:r>
            <a:r>
              <a:rPr lang="en-US" b="1" dirty="0" err="1"/>
              <a:t>lairage</a:t>
            </a:r>
            <a:r>
              <a:rPr lang="en-US" b="1" dirty="0"/>
              <a:t> </a:t>
            </a:r>
            <a:r>
              <a:rPr lang="en-US" dirty="0"/>
              <a:t>shall be</a:t>
            </a:r>
            <a:r>
              <a:rPr lang="en-US" sz="2400" dirty="0"/>
              <a:t/>
            </a:r>
            <a:br>
              <a:rPr lang="en-US" sz="2400" dirty="0"/>
            </a:br>
            <a:r>
              <a:rPr lang="en-US" dirty="0"/>
              <a:t>regularly</a:t>
            </a:r>
            <a:r>
              <a:rPr lang="en-US" b="1" dirty="0"/>
              <a:t> inspected by the animal welfare officer </a:t>
            </a:r>
            <a:r>
              <a:rPr lang="en-US" dirty="0"/>
              <a:t>or a person having appropriate</a:t>
            </a:r>
            <a:r>
              <a:rPr lang="cs-CZ" sz="2400" dirty="0"/>
              <a:t> </a:t>
            </a:r>
            <a:r>
              <a:rPr lang="en-US" dirty="0"/>
              <a:t>competence</a:t>
            </a:r>
            <a:endParaRPr lang="cs-CZ" sz="2400" dirty="0"/>
          </a:p>
        </p:txBody>
      </p:sp>
    </p:spTree>
    <p:extLst>
      <p:ext uri="{BB962C8B-B14F-4D97-AF65-F5344CB8AC3E}">
        <p14:creationId xmlns:p14="http://schemas.microsoft.com/office/powerpoint/2010/main" val="32472405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06824" y="494852"/>
            <a:ext cx="5647764" cy="5682111"/>
          </a:xfrm>
        </p:spPr>
        <p:txBody>
          <a:bodyPr/>
          <a:lstStyle/>
          <a:p>
            <a:pPr marL="0" indent="0">
              <a:buNone/>
            </a:pPr>
            <a:r>
              <a:rPr lang="en-US" b="1" dirty="0"/>
              <a:t>Animal welfare officer in slaughterhouse</a:t>
            </a:r>
            <a:endParaRPr lang="cs-CZ" b="1" dirty="0"/>
          </a:p>
          <a:p>
            <a:r>
              <a:rPr lang="cs-CZ" i="1" dirty="0"/>
              <a:t>s</a:t>
            </a:r>
            <a:r>
              <a:rPr lang="en-US" i="1" dirty="0" err="1"/>
              <a:t>laughterhouses</a:t>
            </a:r>
            <a:r>
              <a:rPr lang="en-US" i="1" dirty="0"/>
              <a:t> slaughtering</a:t>
            </a:r>
            <a:r>
              <a:rPr lang="cs-CZ" i="1" dirty="0"/>
              <a:t> more</a:t>
            </a:r>
            <a:r>
              <a:rPr lang="en-US" i="1" dirty="0"/>
              <a:t> than 1 000 livestock units of</a:t>
            </a:r>
            <a:r>
              <a:rPr lang="cs-CZ" i="1" dirty="0"/>
              <a:t> </a:t>
            </a:r>
            <a:r>
              <a:rPr lang="en-US" i="1" dirty="0"/>
              <a:t>mammals or 150 000 birds or rabbits</a:t>
            </a:r>
            <a:r>
              <a:rPr lang="cs-CZ" i="1" dirty="0"/>
              <a:t> </a:t>
            </a:r>
            <a:r>
              <a:rPr lang="en-US" i="1" dirty="0"/>
              <a:t>per year.</a:t>
            </a:r>
            <a:endParaRPr lang="cs-CZ" i="1" dirty="0"/>
          </a:p>
          <a:p>
            <a:pPr marL="0" indent="0">
              <a:buNone/>
            </a:pPr>
            <a:endParaRPr lang="cs-CZ" dirty="0"/>
          </a:p>
          <a:p>
            <a:pPr marL="0" indent="0">
              <a:buNone/>
            </a:pPr>
            <a:r>
              <a:rPr lang="en-US" dirty="0">
                <a:solidFill>
                  <a:srgbClr val="FF0000"/>
                </a:solidFill>
              </a:rPr>
              <a:t>The welfare conditions of animals from their arrival to their slaughter.</a:t>
            </a:r>
            <a:endParaRPr lang="cs-CZ" i="1" dirty="0">
              <a:solidFill>
                <a:srgbClr val="FF0000"/>
              </a:solidFill>
            </a:endParaRPr>
          </a:p>
        </p:txBody>
      </p:sp>
      <p:pic>
        <p:nvPicPr>
          <p:cNvPr id="4" name="Obrázek 3"/>
          <p:cNvPicPr>
            <a:picLocks noChangeAspect="1"/>
          </p:cNvPicPr>
          <p:nvPr/>
        </p:nvPicPr>
        <p:blipFill>
          <a:blip r:embed="rId3"/>
          <a:stretch>
            <a:fillRect/>
          </a:stretch>
        </p:blipFill>
        <p:spPr>
          <a:xfrm>
            <a:off x="7444952" y="236669"/>
            <a:ext cx="3936935" cy="5561703"/>
          </a:xfrm>
          <a:prstGeom prst="rect">
            <a:avLst/>
          </a:prstGeom>
        </p:spPr>
      </p:pic>
    </p:spTree>
    <p:extLst>
      <p:ext uri="{BB962C8B-B14F-4D97-AF65-F5344CB8AC3E}">
        <p14:creationId xmlns:p14="http://schemas.microsoft.com/office/powerpoint/2010/main" val="730154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53036" y="182879"/>
            <a:ext cx="11166437" cy="6459967"/>
          </a:xfrm>
        </p:spPr>
        <p:txBody>
          <a:bodyPr>
            <a:normAutofit/>
          </a:bodyPr>
          <a:lstStyle/>
          <a:p>
            <a:pPr marL="0" indent="0">
              <a:buNone/>
            </a:pPr>
            <a:r>
              <a:rPr lang="cs-CZ" sz="3000" dirty="0" err="1">
                <a:solidFill>
                  <a:schemeClr val="accent1"/>
                </a:solidFill>
              </a:rPr>
              <a:t>Appropriate</a:t>
            </a:r>
            <a:r>
              <a:rPr lang="cs-CZ" sz="3000" dirty="0">
                <a:solidFill>
                  <a:schemeClr val="accent1"/>
                </a:solidFill>
              </a:rPr>
              <a:t> </a:t>
            </a:r>
            <a:r>
              <a:rPr lang="cs-CZ" sz="3000" dirty="0" err="1">
                <a:solidFill>
                  <a:schemeClr val="accent1"/>
                </a:solidFill>
              </a:rPr>
              <a:t>lairage</a:t>
            </a:r>
            <a:r>
              <a:rPr lang="cs-CZ" sz="3000" dirty="0">
                <a:solidFill>
                  <a:schemeClr val="accent1"/>
                </a:solidFill>
              </a:rPr>
              <a:t> </a:t>
            </a:r>
            <a:r>
              <a:rPr lang="cs-CZ" sz="3000" dirty="0" err="1">
                <a:solidFill>
                  <a:schemeClr val="accent1"/>
                </a:solidFill>
              </a:rPr>
              <a:t>facility</a:t>
            </a:r>
            <a:r>
              <a:rPr lang="cs-CZ" sz="3000" dirty="0">
                <a:solidFill>
                  <a:schemeClr val="accent1"/>
                </a:solidFill>
              </a:rPr>
              <a:t> </a:t>
            </a:r>
          </a:p>
          <a:p>
            <a:r>
              <a:rPr lang="cs-CZ" b="1" dirty="0"/>
              <a:t>v</a:t>
            </a:r>
            <a:r>
              <a:rPr lang="en-US" b="1" dirty="0" err="1"/>
              <a:t>entilation</a:t>
            </a:r>
            <a:r>
              <a:rPr lang="en-US" b="1" dirty="0"/>
              <a:t> systems</a:t>
            </a:r>
            <a:r>
              <a:rPr lang="cs-CZ" b="1" dirty="0"/>
              <a:t>, </a:t>
            </a:r>
            <a:r>
              <a:rPr lang="en-US" b="1" dirty="0"/>
              <a:t>an alarm and emergency back-up facilities </a:t>
            </a:r>
            <a:endParaRPr lang="cs-CZ" b="1" dirty="0"/>
          </a:p>
          <a:p>
            <a:r>
              <a:rPr lang="en-US" dirty="0"/>
              <a:t>shall be designed and constructed so as to </a:t>
            </a:r>
            <a:r>
              <a:rPr lang="en-US" b="1" dirty="0" err="1"/>
              <a:t>minimise</a:t>
            </a:r>
            <a:r>
              <a:rPr lang="en-US" b="1" dirty="0"/>
              <a:t> the</a:t>
            </a:r>
            <a:br>
              <a:rPr lang="en-US" b="1" dirty="0"/>
            </a:br>
            <a:r>
              <a:rPr lang="en-US" b="1" dirty="0"/>
              <a:t>risk of injuries to the animals </a:t>
            </a:r>
            <a:r>
              <a:rPr lang="en-US" dirty="0"/>
              <a:t>and </a:t>
            </a:r>
            <a:r>
              <a:rPr lang="en-US" b="1" dirty="0"/>
              <a:t>the occurrence of sudden noises</a:t>
            </a:r>
            <a:r>
              <a:rPr lang="en-US" dirty="0"/>
              <a:t>.</a:t>
            </a:r>
            <a:endParaRPr lang="cs-CZ" dirty="0"/>
          </a:p>
          <a:p>
            <a:r>
              <a:rPr lang="cs-CZ" b="1" dirty="0" err="1"/>
              <a:t>providing</a:t>
            </a:r>
            <a:r>
              <a:rPr lang="cs-CZ" b="1" dirty="0"/>
              <a:t> </a:t>
            </a:r>
            <a:r>
              <a:rPr lang="cs-CZ" b="1" dirty="0" err="1"/>
              <a:t>space</a:t>
            </a:r>
            <a:r>
              <a:rPr lang="cs-CZ" b="1" dirty="0"/>
              <a:t> for the </a:t>
            </a:r>
            <a:r>
              <a:rPr lang="en-US" b="1" dirty="0"/>
              <a:t>inspection </a:t>
            </a:r>
            <a:r>
              <a:rPr lang="en-US" dirty="0"/>
              <a:t>of the animals. </a:t>
            </a:r>
            <a:endParaRPr lang="cs-CZ" dirty="0"/>
          </a:p>
          <a:p>
            <a:r>
              <a:rPr lang="en-US" b="1" dirty="0"/>
              <a:t>fixed or portable lighting</a:t>
            </a:r>
            <a:endParaRPr lang="cs-CZ" b="1" dirty="0"/>
          </a:p>
          <a:p>
            <a:pPr marL="0" indent="0">
              <a:buNone/>
            </a:pPr>
            <a:r>
              <a:rPr lang="cs-CZ" sz="3000" dirty="0" err="1">
                <a:solidFill>
                  <a:schemeClr val="accent1"/>
                </a:solidFill>
                <a:hlinkClick r:id="rId3"/>
              </a:rPr>
              <a:t>Appropriate</a:t>
            </a:r>
            <a:r>
              <a:rPr lang="cs-CZ" sz="3000" dirty="0">
                <a:solidFill>
                  <a:schemeClr val="accent1"/>
                </a:solidFill>
                <a:hlinkClick r:id="rId3"/>
              </a:rPr>
              <a:t> pens, </a:t>
            </a:r>
            <a:r>
              <a:rPr lang="cs-CZ" sz="3000" dirty="0" err="1">
                <a:solidFill>
                  <a:schemeClr val="accent1"/>
                </a:solidFill>
                <a:hlinkClick r:id="rId3"/>
              </a:rPr>
              <a:t>passageways</a:t>
            </a:r>
            <a:r>
              <a:rPr lang="cs-CZ" sz="3000" dirty="0">
                <a:solidFill>
                  <a:schemeClr val="accent1"/>
                </a:solidFill>
                <a:hlinkClick r:id="rId3"/>
              </a:rPr>
              <a:t> and </a:t>
            </a:r>
            <a:r>
              <a:rPr lang="cs-CZ" sz="3000" dirty="0" err="1">
                <a:solidFill>
                  <a:schemeClr val="accent1"/>
                </a:solidFill>
                <a:hlinkClick r:id="rId3"/>
              </a:rPr>
              <a:t>races</a:t>
            </a:r>
            <a:endParaRPr lang="cs-CZ" sz="3000" dirty="0">
              <a:solidFill>
                <a:schemeClr val="accent1"/>
              </a:solidFill>
            </a:endParaRPr>
          </a:p>
          <a:p>
            <a:r>
              <a:rPr lang="cs-CZ" dirty="0" err="1"/>
              <a:t>waiting</a:t>
            </a:r>
            <a:r>
              <a:rPr lang="cs-CZ" dirty="0"/>
              <a:t> </a:t>
            </a:r>
            <a:r>
              <a:rPr lang="cs-CZ" dirty="0" err="1"/>
              <a:t>pen</a:t>
            </a:r>
            <a:r>
              <a:rPr lang="cs-CZ" dirty="0"/>
              <a:t>: a </a:t>
            </a:r>
            <a:r>
              <a:rPr lang="cs-CZ" dirty="0" err="1"/>
              <a:t>level</a:t>
            </a:r>
            <a:r>
              <a:rPr lang="cs-CZ" dirty="0"/>
              <a:t> </a:t>
            </a:r>
            <a:r>
              <a:rPr lang="cs-CZ" dirty="0" err="1"/>
              <a:t>floor</a:t>
            </a:r>
            <a:r>
              <a:rPr lang="cs-CZ" dirty="0"/>
              <a:t> </a:t>
            </a:r>
            <a:endParaRPr lang="cs-CZ" sz="3000" dirty="0">
              <a:solidFill>
                <a:schemeClr val="accent1"/>
              </a:solidFill>
            </a:endParaRPr>
          </a:p>
          <a:p>
            <a:r>
              <a:rPr lang="cs-CZ" b="1" dirty="0"/>
              <a:t>free </a:t>
            </a:r>
            <a:r>
              <a:rPr lang="cs-CZ" b="1" dirty="0" err="1"/>
              <a:t>movement</a:t>
            </a:r>
            <a:r>
              <a:rPr lang="cs-CZ" b="1" dirty="0"/>
              <a:t> of animals, </a:t>
            </a:r>
            <a:r>
              <a:rPr lang="cs-CZ" b="1" dirty="0" err="1"/>
              <a:t>small</a:t>
            </a:r>
            <a:r>
              <a:rPr lang="cs-CZ" b="1" dirty="0"/>
              <a:t> RU and SU: </a:t>
            </a:r>
            <a:r>
              <a:rPr lang="en-US" b="1" dirty="0"/>
              <a:t>walk side by side</a:t>
            </a:r>
            <a:r>
              <a:rPr lang="en-US" dirty="0"/>
              <a:t>, except in the case of races leading to the</a:t>
            </a:r>
            <a:r>
              <a:rPr lang="cs-CZ" dirty="0"/>
              <a:t> </a:t>
            </a:r>
            <a:r>
              <a:rPr lang="en-US" dirty="0"/>
              <a:t>restraining equipment</a:t>
            </a:r>
            <a:endParaRPr lang="cs-CZ" dirty="0"/>
          </a:p>
          <a:p>
            <a:pPr marL="0" indent="0">
              <a:buNone/>
            </a:pPr>
            <a:r>
              <a:rPr lang="en-US" sz="3000" dirty="0">
                <a:solidFill>
                  <a:schemeClr val="accent1"/>
                </a:solidFill>
              </a:rPr>
              <a:t>Ramps and bridges</a:t>
            </a:r>
            <a:r>
              <a:rPr lang="en-US" sz="3000" dirty="0"/>
              <a:t> </a:t>
            </a:r>
            <a:endParaRPr lang="cs-CZ" sz="3000" dirty="0"/>
          </a:p>
          <a:p>
            <a:r>
              <a:rPr lang="en-US" b="1" dirty="0"/>
              <a:t>lateral protection </a:t>
            </a:r>
            <a:r>
              <a:rPr lang="en-US" dirty="0"/>
              <a:t>to ensure that</a:t>
            </a:r>
            <a:r>
              <a:rPr lang="cs-CZ" dirty="0"/>
              <a:t> </a:t>
            </a:r>
            <a:r>
              <a:rPr lang="en-US" dirty="0"/>
              <a:t>animals cannot fall off.</a:t>
            </a:r>
            <a:endParaRPr lang="cs-CZ" dirty="0"/>
          </a:p>
          <a:p>
            <a:pPr marL="0" indent="0">
              <a:buNone/>
            </a:pPr>
            <a:r>
              <a:rPr lang="cs-CZ" b="1" dirty="0"/>
              <a:t>M</a:t>
            </a:r>
            <a:r>
              <a:rPr lang="en-US" b="1" dirty="0" err="1"/>
              <a:t>inimise</a:t>
            </a:r>
            <a:r>
              <a:rPr lang="en-US" b="1" dirty="0"/>
              <a:t> the risk</a:t>
            </a:r>
            <a:r>
              <a:rPr lang="cs-CZ" b="1" dirty="0"/>
              <a:t> </a:t>
            </a:r>
            <a:r>
              <a:rPr lang="en-US" b="1" dirty="0"/>
              <a:t>of animals slipping, falling or injuring their feet</a:t>
            </a:r>
            <a:r>
              <a:rPr lang="cs-CZ" b="1" dirty="0"/>
              <a:t>.</a:t>
            </a:r>
          </a:p>
          <a:p>
            <a:pPr marL="0" indent="0">
              <a:buNone/>
            </a:pPr>
            <a:endParaRPr lang="cs-CZ" sz="4000" dirty="0">
              <a:solidFill>
                <a:schemeClr val="accent1"/>
              </a:solidFill>
            </a:endParaRPr>
          </a:p>
        </p:txBody>
      </p:sp>
    </p:spTree>
    <p:extLst>
      <p:ext uri="{BB962C8B-B14F-4D97-AF65-F5344CB8AC3E}">
        <p14:creationId xmlns:p14="http://schemas.microsoft.com/office/powerpoint/2010/main" val="764920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9D17946-CF73-4A5B-C159-37C3899BE41B}"/>
              </a:ext>
            </a:extLst>
          </p:cNvPr>
          <p:cNvSpPr>
            <a:spLocks noGrp="1"/>
          </p:cNvSpPr>
          <p:nvPr>
            <p:ph idx="1"/>
          </p:nvPr>
        </p:nvSpPr>
        <p:spPr>
          <a:xfrm>
            <a:off x="828339" y="580914"/>
            <a:ext cx="11202079" cy="5596050"/>
          </a:xfrm>
        </p:spPr>
        <p:txBody>
          <a:bodyPr>
            <a:normAutofit lnSpcReduction="10000"/>
          </a:bodyPr>
          <a:lstStyle/>
          <a:p>
            <a:pPr marL="0" indent="0">
              <a:buNone/>
            </a:pPr>
            <a:r>
              <a:rPr lang="cs-CZ" sz="4000" b="1" dirty="0">
                <a:solidFill>
                  <a:schemeClr val="accent1"/>
                </a:solidFill>
              </a:rPr>
              <a:t>Veterinary inspection</a:t>
            </a:r>
          </a:p>
          <a:p>
            <a:pPr marL="0" indent="0">
              <a:buNone/>
            </a:pPr>
            <a:r>
              <a:rPr lang="cs-CZ" sz="4000" b="1" dirty="0"/>
              <a:t>Ante mortem </a:t>
            </a:r>
            <a:r>
              <a:rPr lang="cs-CZ" sz="4000" dirty="0"/>
              <a:t>and post mortem inspection</a:t>
            </a:r>
          </a:p>
          <a:p>
            <a:r>
              <a:rPr lang="cs-CZ" dirty="0"/>
              <a:t>the </a:t>
            </a:r>
            <a:r>
              <a:rPr lang="en-US" dirty="0"/>
              <a:t>longest-functioning surveillance systems</a:t>
            </a:r>
            <a:endParaRPr lang="cs-CZ" dirty="0"/>
          </a:p>
          <a:p>
            <a:r>
              <a:rPr lang="en-US" dirty="0"/>
              <a:t>ensuring the </a:t>
            </a:r>
            <a:r>
              <a:rPr lang="en-US" b="1" dirty="0"/>
              <a:t>health safety </a:t>
            </a:r>
            <a:r>
              <a:rPr lang="en-US" dirty="0"/>
              <a:t>of </a:t>
            </a:r>
            <a:r>
              <a:rPr lang="en-US" b="1" dirty="0"/>
              <a:t>food</a:t>
            </a:r>
            <a:r>
              <a:rPr lang="en-US" dirty="0"/>
              <a:t> and </a:t>
            </a:r>
            <a:r>
              <a:rPr lang="en-US" b="1" dirty="0"/>
              <a:t>feed</a:t>
            </a:r>
            <a:endParaRPr lang="cs-CZ" b="1" dirty="0"/>
          </a:p>
          <a:p>
            <a:r>
              <a:rPr lang="cs-CZ" b="1" dirty="0" err="1"/>
              <a:t>protection</a:t>
            </a:r>
            <a:r>
              <a:rPr lang="cs-CZ" dirty="0"/>
              <a:t> of </a:t>
            </a:r>
            <a:r>
              <a:rPr lang="cs-CZ" b="1" dirty="0" err="1"/>
              <a:t>human</a:t>
            </a:r>
            <a:r>
              <a:rPr lang="cs-CZ" b="1" dirty="0"/>
              <a:t> </a:t>
            </a:r>
            <a:r>
              <a:rPr lang="cs-CZ" b="1" dirty="0" err="1"/>
              <a:t>health</a:t>
            </a:r>
            <a:endParaRPr lang="cs-CZ" b="1" dirty="0"/>
          </a:p>
          <a:p>
            <a:r>
              <a:rPr lang="cs-CZ" b="1" dirty="0" err="1"/>
              <a:t>protection</a:t>
            </a:r>
            <a:r>
              <a:rPr lang="cs-CZ" dirty="0"/>
              <a:t> of </a:t>
            </a:r>
            <a:r>
              <a:rPr lang="cs-CZ" b="1" dirty="0"/>
              <a:t>animal </a:t>
            </a:r>
            <a:r>
              <a:rPr lang="cs-CZ" b="1" dirty="0" err="1"/>
              <a:t>health</a:t>
            </a:r>
            <a:endParaRPr lang="cs-CZ" b="1" dirty="0"/>
          </a:p>
          <a:p>
            <a:r>
              <a:rPr lang="en-US" b="1" dirty="0"/>
              <a:t>Feedback from</a:t>
            </a:r>
            <a:r>
              <a:rPr lang="cs-CZ" b="1" dirty="0"/>
              <a:t> </a:t>
            </a:r>
            <a:r>
              <a:rPr lang="en-US" b="1" dirty="0"/>
              <a:t>slaughterhouses </a:t>
            </a:r>
            <a:r>
              <a:rPr lang="en-US" dirty="0"/>
              <a:t>is of indisputable importance to successful herd management </a:t>
            </a:r>
            <a:endParaRPr lang="cs-CZ" dirty="0"/>
          </a:p>
          <a:p>
            <a:pPr marL="0" indent="0">
              <a:buNone/>
            </a:pPr>
            <a:endParaRPr lang="cs-CZ" dirty="0"/>
          </a:p>
          <a:p>
            <a:r>
              <a:rPr lang="cs-CZ" b="1" dirty="0" err="1"/>
              <a:t>official</a:t>
            </a:r>
            <a:r>
              <a:rPr lang="cs-CZ" b="1" dirty="0"/>
              <a:t> </a:t>
            </a:r>
            <a:r>
              <a:rPr lang="cs-CZ" b="1" dirty="0" err="1"/>
              <a:t>veterinary</a:t>
            </a:r>
            <a:r>
              <a:rPr lang="cs-CZ" b="1" dirty="0"/>
              <a:t> </a:t>
            </a:r>
            <a:r>
              <a:rPr lang="cs-CZ" b="1" dirty="0" err="1"/>
              <a:t>inspectors</a:t>
            </a:r>
            <a:r>
              <a:rPr lang="cs-CZ" b="1" dirty="0"/>
              <a:t> </a:t>
            </a:r>
          </a:p>
          <a:p>
            <a:r>
              <a:rPr lang="en-US" dirty="0"/>
              <a:t>Data archived in the </a:t>
            </a:r>
            <a:r>
              <a:rPr lang="cs-CZ" dirty="0"/>
              <a:t>IS </a:t>
            </a:r>
            <a:r>
              <a:rPr lang="en-US" dirty="0"/>
              <a:t>of the </a:t>
            </a:r>
            <a:r>
              <a:rPr lang="cs-CZ" dirty="0"/>
              <a:t>SVA</a:t>
            </a:r>
          </a:p>
        </p:txBody>
      </p:sp>
    </p:spTree>
    <p:extLst>
      <p:ext uri="{BB962C8B-B14F-4D97-AF65-F5344CB8AC3E}">
        <p14:creationId xmlns:p14="http://schemas.microsoft.com/office/powerpoint/2010/main" val="24485374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07B904-CD85-0C45-DC31-BE97991DEAB5}"/>
              </a:ext>
            </a:extLst>
          </p:cNvPr>
          <p:cNvSpPr>
            <a:spLocks noGrp="1"/>
          </p:cNvSpPr>
          <p:nvPr>
            <p:ph type="title"/>
          </p:nvPr>
        </p:nvSpPr>
        <p:spPr/>
        <p:txBody>
          <a:bodyPr/>
          <a:lstStyle/>
          <a:p>
            <a:r>
              <a:rPr lang="cs-CZ" b="1" dirty="0">
                <a:solidFill>
                  <a:schemeClr val="accent1"/>
                </a:solidFill>
              </a:rPr>
              <a:t>Ante mortem </a:t>
            </a:r>
            <a:r>
              <a:rPr lang="cs-CZ" b="1" dirty="0" err="1">
                <a:solidFill>
                  <a:schemeClr val="accent1"/>
                </a:solidFill>
              </a:rPr>
              <a:t>inspection</a:t>
            </a:r>
            <a:endParaRPr lang="cs-CZ" b="1" dirty="0">
              <a:solidFill>
                <a:schemeClr val="accent1"/>
              </a:solidFill>
            </a:endParaRPr>
          </a:p>
        </p:txBody>
      </p:sp>
      <p:sp>
        <p:nvSpPr>
          <p:cNvPr id="3" name="Zástupný obsah 2">
            <a:extLst>
              <a:ext uri="{FF2B5EF4-FFF2-40B4-BE49-F238E27FC236}">
                <a16:creationId xmlns:a16="http://schemas.microsoft.com/office/drawing/2014/main" id="{126D4DBC-4358-693F-C8BA-4EED9A342E89}"/>
              </a:ext>
            </a:extLst>
          </p:cNvPr>
          <p:cNvSpPr>
            <a:spLocks noGrp="1"/>
          </p:cNvSpPr>
          <p:nvPr>
            <p:ph idx="1"/>
          </p:nvPr>
        </p:nvSpPr>
        <p:spPr>
          <a:xfrm>
            <a:off x="661929" y="1517152"/>
            <a:ext cx="11060017" cy="4351338"/>
          </a:xfrm>
        </p:spPr>
        <p:txBody>
          <a:bodyPr/>
          <a:lstStyle/>
          <a:p>
            <a:r>
              <a:rPr lang="en-US" dirty="0"/>
              <a:t>To ensure that only </a:t>
            </a:r>
            <a:r>
              <a:rPr lang="en-US" b="1" dirty="0"/>
              <a:t>apparently healthy, physiologically normal animals are slaughtered for human consumption </a:t>
            </a:r>
            <a:r>
              <a:rPr lang="en-US" dirty="0"/>
              <a:t>and that </a:t>
            </a:r>
            <a:r>
              <a:rPr lang="en-US" b="1" dirty="0"/>
              <a:t>abnormal animals are separated and dealt with accordingly</a:t>
            </a:r>
            <a:r>
              <a:rPr lang="en-US" dirty="0"/>
              <a:t>.</a:t>
            </a:r>
            <a:endParaRPr lang="cs-CZ" dirty="0"/>
          </a:p>
          <a:p>
            <a:endParaRPr lang="cs-CZ" dirty="0"/>
          </a:p>
          <a:p>
            <a:endParaRPr lang="cs-CZ" dirty="0"/>
          </a:p>
        </p:txBody>
      </p:sp>
      <p:sp>
        <p:nvSpPr>
          <p:cNvPr id="5" name="TextovéPole 4"/>
          <p:cNvSpPr txBox="1"/>
          <p:nvPr/>
        </p:nvSpPr>
        <p:spPr>
          <a:xfrm>
            <a:off x="6007865" y="2842715"/>
            <a:ext cx="5808045" cy="3831818"/>
          </a:xfrm>
          <a:prstGeom prst="rect">
            <a:avLst/>
          </a:prstGeom>
          <a:noFill/>
        </p:spPr>
        <p:txBody>
          <a:bodyPr wrap="square" rtlCol="0">
            <a:spAutoFit/>
          </a:bodyPr>
          <a:lstStyle/>
          <a:p>
            <a:pPr marL="342900" indent="-342900">
              <a:buFont typeface="Arial" panose="020B0604020202020204" pitchFamily="34" charset="0"/>
              <a:buChar char="•"/>
            </a:pPr>
            <a:r>
              <a:rPr lang="cs-CZ" sz="2500" dirty="0"/>
              <a:t>Identity of animals</a:t>
            </a:r>
          </a:p>
          <a:p>
            <a:pPr marL="342900" indent="-342900">
              <a:buFont typeface="Arial" panose="020B0604020202020204" pitchFamily="34" charset="0"/>
              <a:buChar char="•"/>
            </a:pPr>
            <a:r>
              <a:rPr lang="cs-CZ" sz="2500" dirty="0" err="1"/>
              <a:t>Handling</a:t>
            </a:r>
            <a:r>
              <a:rPr lang="cs-CZ" sz="2500" dirty="0"/>
              <a:t> with animals </a:t>
            </a:r>
            <a:r>
              <a:rPr lang="cs-CZ" sz="2500" dirty="0" err="1"/>
              <a:t>during</a:t>
            </a:r>
            <a:r>
              <a:rPr lang="cs-CZ" sz="2500" dirty="0"/>
              <a:t> </a:t>
            </a:r>
            <a:r>
              <a:rPr lang="cs-CZ" sz="2500" dirty="0" err="1"/>
              <a:t>unloading</a:t>
            </a:r>
            <a:endParaRPr lang="cs-CZ" sz="2500" dirty="0"/>
          </a:p>
          <a:p>
            <a:pPr marL="342900" indent="-342900">
              <a:buFont typeface="Arial" panose="020B0604020202020204" pitchFamily="34" charset="0"/>
              <a:buChar char="•"/>
            </a:pPr>
            <a:r>
              <a:rPr lang="cs-CZ" sz="2500" dirty="0" err="1"/>
              <a:t>Movement</a:t>
            </a:r>
            <a:r>
              <a:rPr lang="cs-CZ" sz="2500" dirty="0"/>
              <a:t> and </a:t>
            </a:r>
            <a:r>
              <a:rPr lang="cs-CZ" sz="2500" dirty="0" err="1"/>
              <a:t>reaction</a:t>
            </a:r>
            <a:r>
              <a:rPr lang="cs-CZ" sz="2500" dirty="0"/>
              <a:t> of animals</a:t>
            </a:r>
          </a:p>
          <a:p>
            <a:pPr marL="342900" indent="-342900">
              <a:buFont typeface="Arial" panose="020B0604020202020204" pitchFamily="34" charset="0"/>
              <a:buChar char="•"/>
            </a:pPr>
            <a:r>
              <a:rPr lang="cs-CZ" sz="2500" dirty="0" err="1"/>
              <a:t>Occurence</a:t>
            </a:r>
            <a:r>
              <a:rPr lang="cs-CZ" sz="2500" dirty="0"/>
              <a:t> of </a:t>
            </a:r>
            <a:r>
              <a:rPr lang="cs-CZ" sz="2500" dirty="0" err="1"/>
              <a:t>diseases</a:t>
            </a:r>
            <a:r>
              <a:rPr lang="cs-CZ" sz="2500" dirty="0"/>
              <a:t> – </a:t>
            </a:r>
            <a:r>
              <a:rPr lang="cs-CZ" sz="2500" dirty="0" err="1"/>
              <a:t>clinical</a:t>
            </a:r>
            <a:r>
              <a:rPr lang="cs-CZ" sz="2500" dirty="0"/>
              <a:t> signs</a:t>
            </a:r>
          </a:p>
          <a:p>
            <a:pPr marL="342900" indent="-342900">
              <a:buFont typeface="Arial" panose="020B0604020202020204" pitchFamily="34" charset="0"/>
              <a:buChar char="•"/>
            </a:pPr>
            <a:r>
              <a:rPr lang="cs-CZ" sz="2500" dirty="0" err="1"/>
              <a:t>Visible</a:t>
            </a:r>
            <a:r>
              <a:rPr lang="cs-CZ" sz="2500" dirty="0"/>
              <a:t> </a:t>
            </a:r>
            <a:r>
              <a:rPr lang="cs-CZ" sz="2500" dirty="0" err="1"/>
              <a:t>injuries</a:t>
            </a:r>
            <a:endParaRPr lang="cs-CZ" sz="2500" dirty="0"/>
          </a:p>
          <a:p>
            <a:pPr marL="342900" indent="-342900">
              <a:buFont typeface="Arial" panose="020B0604020202020204" pitchFamily="34" charset="0"/>
              <a:buChar char="•"/>
            </a:pPr>
            <a:r>
              <a:rPr lang="cs-CZ" sz="2500" dirty="0" err="1"/>
              <a:t>Cleanliness</a:t>
            </a:r>
            <a:r>
              <a:rPr lang="cs-CZ" sz="2500" dirty="0"/>
              <a:t> of animals</a:t>
            </a:r>
          </a:p>
          <a:p>
            <a:pPr marL="342900" indent="-342900">
              <a:buFont typeface="Arial" panose="020B0604020202020204" pitchFamily="34" charset="0"/>
              <a:buChar char="•"/>
            </a:pPr>
            <a:r>
              <a:rPr lang="cs-CZ" sz="2500" dirty="0"/>
              <a:t>BCS</a:t>
            </a:r>
          </a:p>
          <a:p>
            <a:pPr marL="342900" indent="-342900">
              <a:buFont typeface="Arial" panose="020B0604020202020204" pitchFamily="34" charset="0"/>
              <a:buChar char="•"/>
            </a:pPr>
            <a:r>
              <a:rPr lang="cs-CZ" sz="2500" dirty="0"/>
              <a:t>No </a:t>
            </a:r>
            <a:r>
              <a:rPr lang="cs-CZ" sz="2500" dirty="0" err="1"/>
              <a:t>pregnant</a:t>
            </a:r>
            <a:r>
              <a:rPr lang="cs-CZ" sz="2500" dirty="0"/>
              <a:t> animals </a:t>
            </a:r>
          </a:p>
          <a:p>
            <a:endParaRPr lang="cs-CZ" dirty="0"/>
          </a:p>
          <a:p>
            <a:r>
              <a:rPr lang="cs-CZ" dirty="0"/>
              <a:t>	</a:t>
            </a:r>
            <a:r>
              <a:rPr lang="cs-CZ" sz="2500" b="1" dirty="0" err="1"/>
              <a:t>individual</a:t>
            </a:r>
            <a:r>
              <a:rPr lang="cs-CZ" sz="2500" b="1" dirty="0"/>
              <a:t> </a:t>
            </a:r>
            <a:r>
              <a:rPr lang="cs-CZ" sz="2500" b="1" dirty="0" err="1"/>
              <a:t>observing</a:t>
            </a:r>
            <a:endParaRPr lang="cs-CZ" sz="2500" b="1" dirty="0"/>
          </a:p>
        </p:txBody>
      </p:sp>
      <p:sp>
        <p:nvSpPr>
          <p:cNvPr id="8" name="Šipka doprava 7"/>
          <p:cNvSpPr/>
          <p:nvPr/>
        </p:nvSpPr>
        <p:spPr>
          <a:xfrm>
            <a:off x="6191937" y="6248541"/>
            <a:ext cx="649538" cy="154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625593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225911" y="1825625"/>
            <a:ext cx="11456894" cy="4351338"/>
          </a:xfrm>
        </p:spPr>
        <p:txBody>
          <a:bodyPr>
            <a:normAutofit lnSpcReduction="10000"/>
          </a:bodyPr>
          <a:lstStyle/>
          <a:p>
            <a:pPr marL="0" indent="0">
              <a:buNone/>
            </a:pPr>
            <a:r>
              <a:rPr lang="cs-CZ" b="1" dirty="0"/>
              <a:t>Correct </a:t>
            </a:r>
            <a:r>
              <a:rPr lang="cs-CZ" b="1" dirty="0" err="1"/>
              <a:t>restraint</a:t>
            </a:r>
            <a:r>
              <a:rPr lang="cs-CZ" b="1" dirty="0"/>
              <a:t> </a:t>
            </a:r>
          </a:p>
          <a:p>
            <a:pPr marL="0" indent="0">
              <a:buNone/>
            </a:pPr>
            <a:r>
              <a:rPr lang="cs-CZ" dirty="0"/>
              <a:t>= efficient stunning and bleeding </a:t>
            </a:r>
          </a:p>
          <a:p>
            <a:pPr marL="0" indent="0">
              <a:buNone/>
            </a:pPr>
            <a:r>
              <a:rPr lang="cs-CZ" dirty="0"/>
              <a:t>and </a:t>
            </a:r>
            <a:r>
              <a:rPr lang="cs-CZ" dirty="0" err="1"/>
              <a:t>preventing</a:t>
            </a:r>
            <a:r>
              <a:rPr lang="cs-CZ" dirty="0"/>
              <a:t> from the </a:t>
            </a:r>
            <a:r>
              <a:rPr lang="cs-CZ" dirty="0" err="1"/>
              <a:t>suffering</a:t>
            </a:r>
            <a:endParaRPr lang="cs-CZ" dirty="0"/>
          </a:p>
          <a:p>
            <a:pPr marL="0" indent="0">
              <a:buNone/>
            </a:pPr>
            <a:endParaRPr lang="cs-CZ" dirty="0"/>
          </a:p>
          <a:p>
            <a:r>
              <a:rPr lang="en-US" dirty="0" err="1"/>
              <a:t>optimise</a:t>
            </a:r>
            <a:r>
              <a:rPr lang="en-US" dirty="0"/>
              <a:t> the application </a:t>
            </a:r>
            <a:endParaRPr lang="cs-CZ" dirty="0"/>
          </a:p>
          <a:p>
            <a:pPr marL="0" indent="0">
              <a:buNone/>
            </a:pPr>
            <a:r>
              <a:rPr lang="en-US" dirty="0"/>
              <a:t>of the stunning or killing method</a:t>
            </a:r>
            <a:endParaRPr lang="cs-CZ" dirty="0"/>
          </a:p>
          <a:p>
            <a:r>
              <a:rPr lang="en-US" dirty="0"/>
              <a:t>prevent injury to the animals</a:t>
            </a:r>
            <a:endParaRPr lang="cs-CZ" dirty="0"/>
          </a:p>
          <a:p>
            <a:r>
              <a:rPr lang="en-US" dirty="0" err="1"/>
              <a:t>minimise</a:t>
            </a:r>
            <a:r>
              <a:rPr lang="en-US" dirty="0"/>
              <a:t> struggle and </a:t>
            </a:r>
            <a:r>
              <a:rPr lang="en-US" dirty="0" err="1"/>
              <a:t>vocalisation</a:t>
            </a:r>
            <a:r>
              <a:rPr lang="en-US" dirty="0"/>
              <a:t> </a:t>
            </a:r>
            <a:endParaRPr lang="cs-CZ" dirty="0"/>
          </a:p>
          <a:p>
            <a:r>
              <a:rPr lang="en-US" dirty="0" err="1"/>
              <a:t>minimise</a:t>
            </a:r>
            <a:r>
              <a:rPr lang="en-US" dirty="0"/>
              <a:t> the time of restraint.</a:t>
            </a:r>
            <a:r>
              <a:rPr lang="cs-CZ" dirty="0"/>
              <a:t> </a:t>
            </a:r>
          </a:p>
        </p:txBody>
      </p:sp>
      <p:sp>
        <p:nvSpPr>
          <p:cNvPr id="4" name="Nadpis 1"/>
          <p:cNvSpPr txBox="1">
            <a:spLocks/>
          </p:cNvSpPr>
          <p:nvPr/>
        </p:nvSpPr>
        <p:spPr>
          <a:xfrm>
            <a:off x="218739" y="365124"/>
            <a:ext cx="5799268" cy="1325563"/>
          </a:xfrm>
          <a:prstGeom prst="rect">
            <a:avLst/>
          </a:prstGeom>
          <a:ln w="28575"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cs-CZ" b="1" dirty="0"/>
              <a:t>T</a:t>
            </a:r>
            <a:r>
              <a:rPr lang="en-US" b="1" dirty="0"/>
              <a:t>he restraint of animals</a:t>
            </a:r>
            <a:r>
              <a:rPr lang="en-US" dirty="0"/>
              <a:t> </a:t>
            </a:r>
            <a:endParaRPr lang="cs-CZ" dirty="0"/>
          </a:p>
        </p:txBody>
      </p:sp>
      <p:sp>
        <p:nvSpPr>
          <p:cNvPr id="7" name="TextovéPole 6">
            <a:extLst>
              <a:ext uri="{FF2B5EF4-FFF2-40B4-BE49-F238E27FC236}">
                <a16:creationId xmlns:a16="http://schemas.microsoft.com/office/drawing/2014/main" id="{8DF7960C-9C26-ACCF-5FDA-A0E1DFA2C205}"/>
              </a:ext>
            </a:extLst>
          </p:cNvPr>
          <p:cNvSpPr txBox="1"/>
          <p:nvPr/>
        </p:nvSpPr>
        <p:spPr>
          <a:xfrm>
            <a:off x="6503377" y="5162273"/>
            <a:ext cx="6113584" cy="646331"/>
          </a:xfrm>
          <a:prstGeom prst="rect">
            <a:avLst/>
          </a:prstGeom>
          <a:noFill/>
        </p:spPr>
        <p:txBody>
          <a:bodyPr wrap="square">
            <a:spAutoFit/>
          </a:bodyPr>
          <a:lstStyle/>
          <a:p>
            <a:r>
              <a:rPr lang="cs-CZ" dirty="0">
                <a:hlinkClick r:id="rId3"/>
              </a:rPr>
              <a:t>https://youtu.be/8eGopnYXp9E?t=2874</a:t>
            </a:r>
            <a:endParaRPr lang="cs-CZ" dirty="0"/>
          </a:p>
          <a:p>
            <a:endParaRPr lang="cs-CZ" dirty="0"/>
          </a:p>
        </p:txBody>
      </p:sp>
    </p:spTree>
    <p:extLst>
      <p:ext uri="{BB962C8B-B14F-4D97-AF65-F5344CB8AC3E}">
        <p14:creationId xmlns:p14="http://schemas.microsoft.com/office/powerpoint/2010/main" val="25086729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60164" y="484742"/>
            <a:ext cx="10593636" cy="5692221"/>
          </a:xfrm>
        </p:spPr>
        <p:txBody>
          <a:bodyPr/>
          <a:lstStyle/>
          <a:p>
            <a:r>
              <a:rPr lang="cs-CZ" b="1" dirty="0">
                <a:hlinkClick r:id="rId3"/>
              </a:rPr>
              <a:t>individual </a:t>
            </a:r>
            <a:r>
              <a:rPr lang="cs-CZ" b="1" dirty="0" err="1">
                <a:hlinkClick r:id="rId3"/>
              </a:rPr>
              <a:t>restraining</a:t>
            </a:r>
            <a:r>
              <a:rPr lang="cs-CZ" b="1" dirty="0">
                <a:hlinkClick r:id="rId3"/>
              </a:rPr>
              <a:t> box</a:t>
            </a:r>
            <a:endParaRPr lang="cs-CZ" b="1" dirty="0"/>
          </a:p>
          <a:p>
            <a:r>
              <a:rPr lang="cs-CZ" b="1" dirty="0"/>
              <a:t>stun </a:t>
            </a:r>
            <a:r>
              <a:rPr lang="cs-CZ" b="1" dirty="0" err="1"/>
              <a:t>pen</a:t>
            </a:r>
            <a:r>
              <a:rPr lang="cs-CZ" b="1" dirty="0"/>
              <a:t> </a:t>
            </a:r>
          </a:p>
          <a:p>
            <a:r>
              <a:rPr lang="cs-CZ" b="1" dirty="0" err="1"/>
              <a:t>conveyor</a:t>
            </a:r>
            <a:r>
              <a:rPr lang="cs-CZ" b="1" dirty="0"/>
              <a:t> </a:t>
            </a:r>
            <a:r>
              <a:rPr lang="cs-CZ" b="1" dirty="0" err="1"/>
              <a:t>system</a:t>
            </a:r>
            <a:r>
              <a:rPr lang="cs-CZ" b="1" dirty="0"/>
              <a:t> </a:t>
            </a:r>
          </a:p>
          <a:p>
            <a:endParaRPr lang="cs-CZ" b="1" dirty="0"/>
          </a:p>
          <a:p>
            <a:pPr marL="0" indent="0">
              <a:buNone/>
            </a:pPr>
            <a:endParaRPr lang="cs-CZ" b="1" dirty="0"/>
          </a:p>
        </p:txBody>
      </p:sp>
      <p:pic>
        <p:nvPicPr>
          <p:cNvPr id="4" name="Obrázek 3"/>
          <p:cNvPicPr>
            <a:picLocks noChangeAspect="1"/>
          </p:cNvPicPr>
          <p:nvPr/>
        </p:nvPicPr>
        <p:blipFill rotWithShape="1">
          <a:blip r:embed="rId4"/>
          <a:srcRect l="49132" t="45055" r="20846" b="5029"/>
          <a:stretch/>
        </p:blipFill>
        <p:spPr>
          <a:xfrm>
            <a:off x="7358231" y="2337209"/>
            <a:ext cx="4833769" cy="4520792"/>
          </a:xfrm>
          <a:prstGeom prst="rect">
            <a:avLst/>
          </a:prstGeom>
        </p:spPr>
      </p:pic>
      <p:pic>
        <p:nvPicPr>
          <p:cNvPr id="5" name="Obrázek 4"/>
          <p:cNvPicPr>
            <a:picLocks noChangeAspect="1"/>
          </p:cNvPicPr>
          <p:nvPr/>
        </p:nvPicPr>
        <p:blipFill rotWithShape="1">
          <a:blip r:embed="rId4"/>
          <a:srcRect l="18336" t="50975" r="64601" b="17347"/>
          <a:stretch/>
        </p:blipFill>
        <p:spPr>
          <a:xfrm>
            <a:off x="6164131" y="0"/>
            <a:ext cx="3005194" cy="3138338"/>
          </a:xfrm>
          <a:prstGeom prst="rect">
            <a:avLst/>
          </a:prstGeom>
        </p:spPr>
      </p:pic>
      <p:pic>
        <p:nvPicPr>
          <p:cNvPr id="7" name="Obrázek 6"/>
          <p:cNvPicPr>
            <a:picLocks noChangeAspect="1"/>
          </p:cNvPicPr>
          <p:nvPr/>
        </p:nvPicPr>
        <p:blipFill rotWithShape="1">
          <a:blip r:embed="rId5"/>
          <a:srcRect l="59142" t="17048" r="19661" b="69835"/>
          <a:stretch/>
        </p:blipFill>
        <p:spPr>
          <a:xfrm>
            <a:off x="387130" y="2603352"/>
            <a:ext cx="5346697" cy="1861072"/>
          </a:xfrm>
          <a:prstGeom prst="rect">
            <a:avLst/>
          </a:prstGeom>
        </p:spPr>
      </p:pic>
      <p:sp>
        <p:nvSpPr>
          <p:cNvPr id="2" name="Obdélník 1"/>
          <p:cNvSpPr/>
          <p:nvPr/>
        </p:nvSpPr>
        <p:spPr>
          <a:xfrm>
            <a:off x="760164" y="5512046"/>
            <a:ext cx="3931269" cy="369332"/>
          </a:xfrm>
          <a:prstGeom prst="rect">
            <a:avLst/>
          </a:prstGeom>
        </p:spPr>
        <p:txBody>
          <a:bodyPr wrap="none">
            <a:spAutoFit/>
          </a:bodyPr>
          <a:lstStyle/>
          <a:p>
            <a:r>
              <a:rPr lang="cs-CZ" dirty="0">
                <a:hlinkClick r:id="rId3"/>
              </a:rPr>
              <a:t>https://youtu.be/8eGopnYXp9E?t=2028</a:t>
            </a:r>
            <a:endParaRPr lang="cs-CZ" dirty="0"/>
          </a:p>
        </p:txBody>
      </p:sp>
    </p:spTree>
    <p:extLst>
      <p:ext uri="{BB962C8B-B14F-4D97-AF65-F5344CB8AC3E}">
        <p14:creationId xmlns:p14="http://schemas.microsoft.com/office/powerpoint/2010/main" val="533432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ál 4"/>
          <p:cNvSpPr/>
          <p:nvPr/>
        </p:nvSpPr>
        <p:spPr>
          <a:xfrm>
            <a:off x="4256182" y="2500831"/>
            <a:ext cx="3283027" cy="203812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”killing”</a:t>
            </a:r>
            <a:endParaRPr lang="cs-CZ" b="1" dirty="0"/>
          </a:p>
        </p:txBody>
      </p:sp>
      <p:sp>
        <p:nvSpPr>
          <p:cNvPr id="2" name="Nadpis 1"/>
          <p:cNvSpPr>
            <a:spLocks noGrp="1"/>
          </p:cNvSpPr>
          <p:nvPr>
            <p:ph type="title"/>
          </p:nvPr>
        </p:nvSpPr>
        <p:spPr>
          <a:xfrm>
            <a:off x="838200" y="341678"/>
            <a:ext cx="10515600" cy="1325563"/>
          </a:xfrm>
        </p:spPr>
        <p:txBody>
          <a:bodyPr>
            <a:normAutofit/>
          </a:bodyPr>
          <a:lstStyle/>
          <a:p>
            <a:r>
              <a:rPr lang="cs-CZ" sz="4000" b="1" dirty="0" err="1">
                <a:solidFill>
                  <a:srgbClr val="FF0000"/>
                </a:solidFill>
              </a:rPr>
              <a:t>Definitions</a:t>
            </a:r>
            <a:r>
              <a:rPr lang="cs-CZ" sz="4000" b="1" dirty="0">
                <a:solidFill>
                  <a:srgbClr val="FF0000"/>
                </a:solidFill>
              </a:rPr>
              <a:t> </a:t>
            </a:r>
          </a:p>
        </p:txBody>
      </p:sp>
      <p:sp>
        <p:nvSpPr>
          <p:cNvPr id="6" name="Ovál 5"/>
          <p:cNvSpPr/>
          <p:nvPr/>
        </p:nvSpPr>
        <p:spPr>
          <a:xfrm>
            <a:off x="441592" y="3655766"/>
            <a:ext cx="3283027" cy="203812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”killing”</a:t>
            </a:r>
            <a:endParaRPr lang="cs-CZ" b="1" dirty="0"/>
          </a:p>
        </p:txBody>
      </p:sp>
      <p:sp>
        <p:nvSpPr>
          <p:cNvPr id="7" name="Ovál 6"/>
          <p:cNvSpPr/>
          <p:nvPr/>
        </p:nvSpPr>
        <p:spPr>
          <a:xfrm>
            <a:off x="8039099" y="3655766"/>
            <a:ext cx="3283027" cy="203812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”killing”</a:t>
            </a:r>
            <a:endParaRPr lang="cs-CZ" b="1" dirty="0"/>
          </a:p>
        </p:txBody>
      </p:sp>
      <p:sp>
        <p:nvSpPr>
          <p:cNvPr id="9" name="TextovéPole 8"/>
          <p:cNvSpPr txBox="1"/>
          <p:nvPr/>
        </p:nvSpPr>
        <p:spPr>
          <a:xfrm>
            <a:off x="5156812" y="3242892"/>
            <a:ext cx="2170322" cy="553998"/>
          </a:xfrm>
          <a:prstGeom prst="rect">
            <a:avLst/>
          </a:prstGeom>
          <a:noFill/>
        </p:spPr>
        <p:txBody>
          <a:bodyPr wrap="square" rtlCol="0">
            <a:spAutoFit/>
          </a:bodyPr>
          <a:lstStyle/>
          <a:p>
            <a:r>
              <a:rPr lang="en-US" sz="3000" b="1" dirty="0"/>
              <a:t>”killing”</a:t>
            </a:r>
            <a:endParaRPr lang="cs-CZ" sz="3000" b="1" dirty="0"/>
          </a:p>
        </p:txBody>
      </p:sp>
      <p:sp>
        <p:nvSpPr>
          <p:cNvPr id="10" name="TextovéPole 9"/>
          <p:cNvSpPr txBox="1"/>
          <p:nvPr/>
        </p:nvSpPr>
        <p:spPr>
          <a:xfrm>
            <a:off x="8516038" y="4397827"/>
            <a:ext cx="2720247" cy="553998"/>
          </a:xfrm>
          <a:prstGeom prst="rect">
            <a:avLst/>
          </a:prstGeom>
          <a:noFill/>
        </p:spPr>
        <p:txBody>
          <a:bodyPr wrap="square" rtlCol="0">
            <a:spAutoFit/>
          </a:bodyPr>
          <a:lstStyle/>
          <a:p>
            <a:r>
              <a:rPr lang="en-US" sz="3000" b="1" dirty="0"/>
              <a:t>”slaughtering”</a:t>
            </a:r>
            <a:endParaRPr lang="cs-CZ" sz="3000" b="1" dirty="0"/>
          </a:p>
        </p:txBody>
      </p:sp>
      <p:sp>
        <p:nvSpPr>
          <p:cNvPr id="11" name="TextovéPole 10"/>
          <p:cNvSpPr txBox="1"/>
          <p:nvPr/>
        </p:nvSpPr>
        <p:spPr>
          <a:xfrm>
            <a:off x="915089" y="4377890"/>
            <a:ext cx="2367707" cy="553998"/>
          </a:xfrm>
          <a:prstGeom prst="rect">
            <a:avLst/>
          </a:prstGeom>
          <a:noFill/>
        </p:spPr>
        <p:txBody>
          <a:bodyPr wrap="square" rtlCol="0">
            <a:spAutoFit/>
          </a:bodyPr>
          <a:lstStyle/>
          <a:p>
            <a:r>
              <a:rPr lang="en-US" sz="3000" b="1" dirty="0"/>
              <a:t>”</a:t>
            </a:r>
            <a:r>
              <a:rPr lang="en-US" sz="3000" b="1" dirty="0" err="1"/>
              <a:t>euthanasi</a:t>
            </a:r>
            <a:r>
              <a:rPr lang="cs-CZ" sz="3000" b="1" dirty="0"/>
              <a:t>a</a:t>
            </a:r>
            <a:r>
              <a:rPr lang="en-US" sz="3000" b="1" dirty="0"/>
              <a:t>”</a:t>
            </a:r>
            <a:endParaRPr lang="cs-CZ" sz="3000" b="1" dirty="0"/>
          </a:p>
        </p:txBody>
      </p:sp>
    </p:spTree>
    <p:extLst>
      <p:ext uri="{BB962C8B-B14F-4D97-AF65-F5344CB8AC3E}">
        <p14:creationId xmlns:p14="http://schemas.microsoft.com/office/powerpoint/2010/main" val="16314241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838200" y="1825625"/>
            <a:ext cx="11038242" cy="4351338"/>
          </a:xfrm>
        </p:spPr>
        <p:txBody>
          <a:bodyPr>
            <a:normAutofit/>
          </a:bodyPr>
          <a:lstStyle/>
          <a:p>
            <a:r>
              <a:rPr lang="cs-CZ" sz="3000" dirty="0"/>
              <a:t>stunning and </a:t>
            </a:r>
            <a:r>
              <a:rPr lang="cs-CZ" sz="3000" dirty="0" err="1"/>
              <a:t>follow</a:t>
            </a:r>
            <a:r>
              <a:rPr lang="cs-CZ" sz="3000" dirty="0"/>
              <a:t>-up </a:t>
            </a:r>
            <a:r>
              <a:rPr lang="cs-CZ" sz="3000" dirty="0" err="1"/>
              <a:t>act</a:t>
            </a:r>
            <a:r>
              <a:rPr lang="cs-CZ" sz="3000" dirty="0"/>
              <a:t>. </a:t>
            </a:r>
            <a:r>
              <a:rPr lang="cs-CZ" sz="3000" b="1" dirty="0" err="1"/>
              <a:t>only</a:t>
            </a:r>
            <a:r>
              <a:rPr lang="cs-CZ" sz="3000" b="1" dirty="0"/>
              <a:t> </a:t>
            </a:r>
            <a:r>
              <a:rPr lang="cs-CZ" sz="3000" b="1" dirty="0" err="1"/>
              <a:t>workers</a:t>
            </a:r>
            <a:r>
              <a:rPr lang="cs-CZ" sz="3000" b="1" dirty="0"/>
              <a:t> with </a:t>
            </a:r>
            <a:r>
              <a:rPr lang="cs-CZ" sz="3000" b="1" dirty="0" err="1"/>
              <a:t>education</a:t>
            </a:r>
            <a:endParaRPr lang="cs-CZ" sz="3000" b="1" dirty="0"/>
          </a:p>
          <a:p>
            <a:r>
              <a:rPr lang="en-US" sz="3000" dirty="0"/>
              <a:t>Animals </a:t>
            </a:r>
            <a:r>
              <a:rPr lang="en-US" sz="3000" b="1" dirty="0"/>
              <a:t>shall only be killed after stunning </a:t>
            </a:r>
            <a:r>
              <a:rPr lang="en-US" sz="3000" dirty="0"/>
              <a:t>in accordance with the</a:t>
            </a:r>
            <a:r>
              <a:rPr lang="cs-CZ" sz="3000" dirty="0"/>
              <a:t> </a:t>
            </a:r>
            <a:r>
              <a:rPr lang="en-US" sz="3000" dirty="0"/>
              <a:t>methods and specific requirement</a:t>
            </a:r>
            <a:endParaRPr lang="cs-CZ" sz="3000" dirty="0"/>
          </a:p>
          <a:p>
            <a:r>
              <a:rPr lang="en-US" b="1" dirty="0"/>
              <a:t>The loss of consciousness and sensibility</a:t>
            </a:r>
            <a:r>
              <a:rPr lang="cs-CZ" sz="3200" dirty="0"/>
              <a:t> </a:t>
            </a:r>
            <a:r>
              <a:rPr lang="en-US" dirty="0"/>
              <a:t>shall be maintained </a:t>
            </a:r>
            <a:r>
              <a:rPr lang="cs-CZ" dirty="0"/>
              <a:t>                          </a:t>
            </a:r>
            <a:r>
              <a:rPr lang="en-US" b="1" dirty="0"/>
              <a:t>until the death of the animal</a:t>
            </a:r>
            <a:r>
              <a:rPr lang="en-US" dirty="0"/>
              <a:t>.</a:t>
            </a:r>
            <a:endParaRPr lang="cs-CZ" dirty="0"/>
          </a:p>
          <a:p>
            <a:pPr marL="0" indent="0">
              <a:buNone/>
            </a:pPr>
            <a:endParaRPr lang="cs-CZ" sz="4000" dirty="0">
              <a:solidFill>
                <a:srgbClr val="FF0000"/>
              </a:solidFill>
            </a:endParaRPr>
          </a:p>
          <a:p>
            <a:pPr marL="0" indent="0">
              <a:buNone/>
            </a:pPr>
            <a:r>
              <a:rPr lang="cs-CZ" sz="4000" dirty="0">
                <a:solidFill>
                  <a:srgbClr val="FF0000"/>
                </a:solidFill>
              </a:rPr>
              <a:t>X </a:t>
            </a:r>
            <a:r>
              <a:rPr lang="cs-CZ" sz="4000" dirty="0" err="1">
                <a:solidFill>
                  <a:srgbClr val="FF0000"/>
                </a:solidFill>
              </a:rPr>
              <a:t>Ritual</a:t>
            </a:r>
            <a:r>
              <a:rPr lang="cs-CZ" sz="4000" dirty="0">
                <a:solidFill>
                  <a:srgbClr val="FF0000"/>
                </a:solidFill>
              </a:rPr>
              <a:t> </a:t>
            </a:r>
            <a:r>
              <a:rPr lang="cs-CZ" sz="4000" dirty="0" err="1">
                <a:solidFill>
                  <a:srgbClr val="FF0000"/>
                </a:solidFill>
              </a:rPr>
              <a:t>slaughter</a:t>
            </a:r>
            <a:endParaRPr lang="cs-CZ" sz="4000" dirty="0">
              <a:solidFill>
                <a:srgbClr val="FF0000"/>
              </a:solidFill>
            </a:endParaRPr>
          </a:p>
          <a:p>
            <a:pPr marL="0" indent="0">
              <a:buNone/>
            </a:pPr>
            <a:r>
              <a:rPr lang="cs-CZ" sz="3000" b="1" dirty="0" err="1"/>
              <a:t>Halal</a:t>
            </a:r>
            <a:r>
              <a:rPr lang="cs-CZ" sz="3000" b="1" dirty="0"/>
              <a:t> and </a:t>
            </a:r>
            <a:r>
              <a:rPr lang="cs-CZ" sz="3000" b="1" dirty="0" err="1"/>
              <a:t>kosher</a:t>
            </a:r>
            <a:r>
              <a:rPr lang="cs-CZ" sz="3000" b="1" dirty="0"/>
              <a:t> </a:t>
            </a:r>
            <a:r>
              <a:rPr lang="cs-CZ" sz="3000" b="1" dirty="0" err="1"/>
              <a:t>slaughter</a:t>
            </a:r>
            <a:endParaRPr lang="cs-CZ" sz="3000" b="1" dirty="0"/>
          </a:p>
          <a:p>
            <a:pPr marL="0" indent="0">
              <a:buNone/>
            </a:pPr>
            <a:endParaRPr lang="cs-CZ" sz="3000" b="1" dirty="0"/>
          </a:p>
          <a:p>
            <a:pPr marL="0" indent="0">
              <a:buNone/>
            </a:pPr>
            <a:endParaRPr lang="cs-CZ" sz="3000" dirty="0"/>
          </a:p>
        </p:txBody>
      </p:sp>
      <p:sp>
        <p:nvSpPr>
          <p:cNvPr id="4" name="Nadpis 1"/>
          <p:cNvSpPr txBox="1">
            <a:spLocks/>
          </p:cNvSpPr>
          <p:nvPr/>
        </p:nvSpPr>
        <p:spPr>
          <a:xfrm>
            <a:off x="838200" y="365125"/>
            <a:ext cx="10515600" cy="1325563"/>
          </a:xfrm>
          <a:prstGeom prst="rect">
            <a:avLst/>
          </a:prstGeom>
          <a:ln w="28575"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cs-CZ" b="1" dirty="0"/>
              <a:t>T</a:t>
            </a:r>
            <a:r>
              <a:rPr lang="en-US" b="1" dirty="0"/>
              <a:t>he stunning</a:t>
            </a:r>
            <a:r>
              <a:rPr lang="cs-CZ" b="1" dirty="0"/>
              <a:t> </a:t>
            </a:r>
            <a:r>
              <a:rPr lang="en-US" dirty="0"/>
              <a:t>of animals</a:t>
            </a:r>
            <a:endParaRPr lang="cs-CZ" dirty="0"/>
          </a:p>
        </p:txBody>
      </p:sp>
      <p:pic>
        <p:nvPicPr>
          <p:cNvPr id="5" name="Obrázek 4">
            <a:extLst>
              <a:ext uri="{FF2B5EF4-FFF2-40B4-BE49-F238E27FC236}">
                <a16:creationId xmlns:a16="http://schemas.microsoft.com/office/drawing/2014/main" id="{8B6EF878-4189-4764-2FDB-A84F2BC44025}"/>
              </a:ext>
            </a:extLst>
          </p:cNvPr>
          <p:cNvPicPr>
            <a:picLocks noChangeAspect="1"/>
          </p:cNvPicPr>
          <p:nvPr/>
        </p:nvPicPr>
        <p:blipFill>
          <a:blip r:embed="rId3"/>
          <a:stretch>
            <a:fillRect/>
          </a:stretch>
        </p:blipFill>
        <p:spPr>
          <a:xfrm>
            <a:off x="10096133" y="1796196"/>
            <a:ext cx="571867" cy="571867"/>
          </a:xfrm>
          <a:prstGeom prst="rect">
            <a:avLst/>
          </a:prstGeom>
        </p:spPr>
      </p:pic>
      <p:sp>
        <p:nvSpPr>
          <p:cNvPr id="7" name="TextovéPole 6">
            <a:extLst>
              <a:ext uri="{FF2B5EF4-FFF2-40B4-BE49-F238E27FC236}">
                <a16:creationId xmlns:a16="http://schemas.microsoft.com/office/drawing/2014/main" id="{9789FEA2-9966-7747-9C40-2E94A9E823AD}"/>
              </a:ext>
            </a:extLst>
          </p:cNvPr>
          <p:cNvSpPr txBox="1"/>
          <p:nvPr/>
        </p:nvSpPr>
        <p:spPr>
          <a:xfrm>
            <a:off x="5911174" y="4856694"/>
            <a:ext cx="6093618" cy="1754326"/>
          </a:xfrm>
          <a:prstGeom prst="rect">
            <a:avLst/>
          </a:prstGeom>
          <a:noFill/>
        </p:spPr>
        <p:txBody>
          <a:bodyPr wrap="square">
            <a:spAutoFit/>
          </a:bodyPr>
          <a:lstStyle/>
          <a:p>
            <a:r>
              <a:rPr lang="cs-CZ" dirty="0" smtClean="0">
                <a:hlinkClick r:id="rId4"/>
              </a:rPr>
              <a:t>https://www.grandin.com/ritual/rec.ritual.slaughter.html</a:t>
            </a:r>
            <a:endParaRPr lang="cs-CZ" dirty="0" smtClean="0"/>
          </a:p>
          <a:p>
            <a:r>
              <a:rPr lang="cs-CZ" b="1" dirty="0" smtClean="0"/>
              <a:t>Pros and </a:t>
            </a:r>
            <a:r>
              <a:rPr lang="cs-CZ" b="1" dirty="0" err="1" smtClean="0"/>
              <a:t>cons</a:t>
            </a:r>
            <a:r>
              <a:rPr lang="cs-CZ" b="1" dirty="0" smtClean="0"/>
              <a:t> of </a:t>
            </a:r>
            <a:r>
              <a:rPr lang="cs-CZ" b="1" dirty="0" err="1" smtClean="0"/>
              <a:t>different</a:t>
            </a:r>
            <a:r>
              <a:rPr lang="cs-CZ" b="1" dirty="0" smtClean="0"/>
              <a:t> stunning </a:t>
            </a:r>
            <a:r>
              <a:rPr lang="cs-CZ" b="1" dirty="0" err="1" smtClean="0"/>
              <a:t>methods</a:t>
            </a:r>
            <a:r>
              <a:rPr lang="cs-CZ" b="1" dirty="0" smtClean="0"/>
              <a:t> from a </a:t>
            </a:r>
            <a:r>
              <a:rPr lang="cs-CZ" b="1" dirty="0" err="1" smtClean="0"/>
              <a:t>Halal</a:t>
            </a:r>
            <a:r>
              <a:rPr lang="cs-CZ" b="1" dirty="0" smtClean="0"/>
              <a:t> </a:t>
            </a:r>
            <a:r>
              <a:rPr lang="cs-CZ" b="1" dirty="0" err="1" smtClean="0"/>
              <a:t>perspective</a:t>
            </a:r>
            <a:r>
              <a:rPr lang="cs-CZ" b="1" dirty="0" smtClean="0"/>
              <a:t>: a </a:t>
            </a:r>
            <a:r>
              <a:rPr lang="cs-CZ" b="1" dirty="0" err="1" smtClean="0"/>
              <a:t>review</a:t>
            </a:r>
            <a:endParaRPr lang="cs-CZ" dirty="0" smtClean="0"/>
          </a:p>
          <a:p>
            <a:r>
              <a:rPr lang="cs-CZ" b="1" u="sng" dirty="0" smtClean="0">
                <a:hlinkClick r:id="rId5"/>
              </a:rPr>
              <a:t>https</a:t>
            </a:r>
            <a:r>
              <a:rPr lang="cs-CZ" b="1" u="sng" dirty="0">
                <a:hlinkClick r:id="rId5"/>
              </a:rPr>
              <a:t>://www.ncbi.nlm.nih.gov/pmc/articles/PMC8633638/</a:t>
            </a:r>
            <a:endParaRPr lang="cs-CZ" dirty="0"/>
          </a:p>
          <a:p>
            <a:endParaRPr lang="cs-CZ" dirty="0"/>
          </a:p>
          <a:p>
            <a:endParaRPr lang="cs-CZ" dirty="0"/>
          </a:p>
        </p:txBody>
      </p:sp>
    </p:spTree>
    <p:extLst>
      <p:ext uri="{BB962C8B-B14F-4D97-AF65-F5344CB8AC3E}">
        <p14:creationId xmlns:p14="http://schemas.microsoft.com/office/powerpoint/2010/main" val="18956124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5587DA-0619-4240-1662-E6767BB08E2B}"/>
              </a:ext>
            </a:extLst>
          </p:cNvPr>
          <p:cNvSpPr>
            <a:spLocks noGrp="1"/>
          </p:cNvSpPr>
          <p:nvPr>
            <p:ph type="title"/>
          </p:nvPr>
        </p:nvSpPr>
        <p:spPr>
          <a:xfrm>
            <a:off x="838200" y="80719"/>
            <a:ext cx="10515600" cy="1325563"/>
          </a:xfrm>
        </p:spPr>
        <p:txBody>
          <a:bodyPr/>
          <a:lstStyle/>
          <a:p>
            <a:r>
              <a:rPr lang="cs-CZ" b="1" dirty="0"/>
              <a:t>Stunning Methods </a:t>
            </a:r>
          </a:p>
        </p:txBody>
      </p:sp>
      <p:sp>
        <p:nvSpPr>
          <p:cNvPr id="3" name="Zástupný obsah 2">
            <a:extLst>
              <a:ext uri="{FF2B5EF4-FFF2-40B4-BE49-F238E27FC236}">
                <a16:creationId xmlns:a16="http://schemas.microsoft.com/office/drawing/2014/main" id="{9ABAD389-04E1-2DD8-E13D-0707CAF43F03}"/>
              </a:ext>
            </a:extLst>
          </p:cNvPr>
          <p:cNvSpPr>
            <a:spLocks noGrp="1"/>
          </p:cNvSpPr>
          <p:nvPr>
            <p:ph idx="1"/>
          </p:nvPr>
        </p:nvSpPr>
        <p:spPr/>
        <p:txBody>
          <a:bodyPr/>
          <a:lstStyle/>
          <a:p>
            <a:pPr marL="0" indent="0">
              <a:buNone/>
            </a:pPr>
            <a:endParaRPr lang="cs-CZ" dirty="0"/>
          </a:p>
        </p:txBody>
      </p:sp>
      <p:graphicFrame>
        <p:nvGraphicFramePr>
          <p:cNvPr id="4" name="Diagram 3"/>
          <p:cNvGraphicFramePr/>
          <p:nvPr>
            <p:extLst>
              <p:ext uri="{D42A27DB-BD31-4B8C-83A1-F6EECF244321}">
                <p14:modId xmlns:p14="http://schemas.microsoft.com/office/powerpoint/2010/main" val="715308687"/>
              </p:ext>
            </p:extLst>
          </p:nvPr>
        </p:nvGraphicFramePr>
        <p:xfrm>
          <a:off x="838200" y="1192809"/>
          <a:ext cx="10515600" cy="52520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ovéPole 4"/>
          <p:cNvSpPr txBox="1"/>
          <p:nvPr/>
        </p:nvSpPr>
        <p:spPr>
          <a:xfrm>
            <a:off x="6596743" y="574766"/>
            <a:ext cx="4031488" cy="369332"/>
          </a:xfrm>
          <a:prstGeom prst="rect">
            <a:avLst/>
          </a:prstGeom>
          <a:noFill/>
        </p:spPr>
        <p:txBody>
          <a:bodyPr wrap="none" rtlCol="0">
            <a:spAutoFit/>
          </a:bodyPr>
          <a:lstStyle/>
          <a:p>
            <a:r>
              <a:rPr lang="cs-CZ" dirty="0" smtClean="0"/>
              <a:t>More </a:t>
            </a:r>
            <a:r>
              <a:rPr lang="cs-CZ" dirty="0" err="1" smtClean="0"/>
              <a:t>information</a:t>
            </a:r>
            <a:r>
              <a:rPr lang="cs-CZ" dirty="0" smtClean="0"/>
              <a:t> in </a:t>
            </a:r>
            <a:r>
              <a:rPr lang="cs-CZ" dirty="0" err="1" smtClean="0"/>
              <a:t>Annex</a:t>
            </a:r>
            <a:r>
              <a:rPr lang="cs-CZ" dirty="0" smtClean="0"/>
              <a:t> 1, 1099/2009</a:t>
            </a:r>
            <a:endParaRPr lang="cs-CZ" dirty="0"/>
          </a:p>
        </p:txBody>
      </p:sp>
    </p:spTree>
    <p:extLst>
      <p:ext uri="{BB962C8B-B14F-4D97-AF65-F5344CB8AC3E}">
        <p14:creationId xmlns:p14="http://schemas.microsoft.com/office/powerpoint/2010/main" val="3229715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53035" y="570155"/>
            <a:ext cx="10600765" cy="5606808"/>
          </a:xfrm>
        </p:spPr>
        <p:txBody>
          <a:bodyPr/>
          <a:lstStyle/>
          <a:p>
            <a:pPr marL="0" indent="0">
              <a:buNone/>
            </a:pPr>
            <a:r>
              <a:rPr lang="en-US" sz="3500" b="1" dirty="0"/>
              <a:t>Use </a:t>
            </a:r>
            <a:r>
              <a:rPr lang="cs-CZ" sz="3500" b="1" dirty="0"/>
              <a:t>of </a:t>
            </a:r>
            <a:r>
              <a:rPr lang="en-US" sz="3500" b="1" dirty="0"/>
              <a:t>stunning equipment</a:t>
            </a:r>
            <a:endParaRPr lang="cs-CZ" sz="3500" b="1" dirty="0"/>
          </a:p>
          <a:p>
            <a:r>
              <a:rPr lang="en-US" dirty="0"/>
              <a:t>ensure that during stunning operations</a:t>
            </a:r>
            <a:r>
              <a:rPr lang="en-US" sz="3600" dirty="0"/>
              <a:t/>
            </a:r>
            <a:br>
              <a:rPr lang="en-US" sz="3600" dirty="0"/>
            </a:br>
            <a:r>
              <a:rPr lang="en-US" b="1" dirty="0"/>
              <a:t>appropriate back-up equipment is immediately available </a:t>
            </a:r>
            <a:r>
              <a:rPr lang="en-US" dirty="0"/>
              <a:t>on the spot</a:t>
            </a:r>
            <a:r>
              <a:rPr lang="en-US" sz="3600" dirty="0"/>
              <a:t/>
            </a:r>
            <a:br>
              <a:rPr lang="en-US" sz="3600" dirty="0"/>
            </a:br>
            <a:r>
              <a:rPr lang="en-US" dirty="0"/>
              <a:t>and is used in the case of failure of the stunning equipment initially</a:t>
            </a:r>
            <a:r>
              <a:rPr lang="en-US" sz="3600" dirty="0"/>
              <a:t/>
            </a:r>
            <a:br>
              <a:rPr lang="en-US" sz="3600" dirty="0"/>
            </a:br>
            <a:r>
              <a:rPr lang="en-US" dirty="0"/>
              <a:t>used. The back-up method </a:t>
            </a:r>
            <a:r>
              <a:rPr lang="en-US" b="1" dirty="0"/>
              <a:t>may differ from that first used.</a:t>
            </a:r>
            <a:endParaRPr lang="cs-CZ" sz="3500" b="1" dirty="0"/>
          </a:p>
          <a:p>
            <a:pPr marL="0" indent="0">
              <a:buNone/>
            </a:pPr>
            <a:endParaRPr lang="cs-CZ" sz="3500" b="1" dirty="0"/>
          </a:p>
          <a:p>
            <a:endParaRPr lang="cs-CZ" dirty="0"/>
          </a:p>
        </p:txBody>
      </p:sp>
    </p:spTree>
    <p:extLst>
      <p:ext uri="{BB962C8B-B14F-4D97-AF65-F5344CB8AC3E}">
        <p14:creationId xmlns:p14="http://schemas.microsoft.com/office/powerpoint/2010/main" val="15340007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solidFill>
                  <a:schemeClr val="accent1"/>
                </a:solidFill>
              </a:rPr>
              <a:t>Mechanical</a:t>
            </a:r>
            <a:r>
              <a:rPr lang="cs-CZ" b="1" dirty="0">
                <a:solidFill>
                  <a:schemeClr val="accent1"/>
                </a:solidFill>
              </a:rPr>
              <a:t> </a:t>
            </a:r>
            <a:r>
              <a:rPr lang="cs-CZ" b="1" dirty="0" err="1">
                <a:solidFill>
                  <a:schemeClr val="accent1"/>
                </a:solidFill>
              </a:rPr>
              <a:t>methods</a:t>
            </a:r>
            <a:endParaRPr lang="cs-CZ" b="1" dirty="0">
              <a:solidFill>
                <a:schemeClr val="accent1"/>
              </a:solidFill>
            </a:endParaRPr>
          </a:p>
        </p:txBody>
      </p:sp>
      <p:sp>
        <p:nvSpPr>
          <p:cNvPr id="3" name="Zástupný symbol pro obsah 2"/>
          <p:cNvSpPr>
            <a:spLocks noGrp="1"/>
          </p:cNvSpPr>
          <p:nvPr>
            <p:ph idx="1"/>
          </p:nvPr>
        </p:nvSpPr>
        <p:spPr>
          <a:xfrm>
            <a:off x="236669" y="1825625"/>
            <a:ext cx="11607500" cy="4351338"/>
          </a:xfrm>
        </p:spPr>
        <p:txBody>
          <a:bodyPr/>
          <a:lstStyle/>
          <a:p>
            <a:pPr marL="0" indent="0">
              <a:buNone/>
            </a:pPr>
            <a:r>
              <a:rPr lang="cs-CZ" b="1" dirty="0" err="1"/>
              <a:t>Penetrative</a:t>
            </a:r>
            <a:r>
              <a:rPr lang="cs-CZ" b="1" dirty="0"/>
              <a:t> captive bolt </a:t>
            </a:r>
            <a:r>
              <a:rPr lang="cs-CZ" b="1" dirty="0" err="1"/>
              <a:t>device</a:t>
            </a:r>
            <a:endParaRPr lang="cs-CZ" b="1" dirty="0"/>
          </a:p>
          <a:p>
            <a:r>
              <a:rPr lang="cs-CZ" dirty="0" err="1"/>
              <a:t>cartridge-fired</a:t>
            </a:r>
            <a:r>
              <a:rPr lang="cs-CZ" dirty="0"/>
              <a:t> captive-bolt /the </a:t>
            </a:r>
            <a:r>
              <a:rPr lang="cs-CZ" dirty="0" err="1"/>
              <a:t>pneumatically</a:t>
            </a:r>
            <a:r>
              <a:rPr lang="cs-CZ" dirty="0"/>
              <a:t> </a:t>
            </a:r>
            <a:r>
              <a:rPr lang="en-US" dirty="0"/>
              <a:t>powered captive-bolt device</a:t>
            </a:r>
            <a:r>
              <a:rPr lang="cs-CZ" dirty="0"/>
              <a:t>s</a:t>
            </a:r>
          </a:p>
          <a:p>
            <a:pPr marL="0" indent="0">
              <a:buNone/>
            </a:pPr>
            <a:r>
              <a:rPr lang="cs-CZ" dirty="0"/>
              <a:t>	 </a:t>
            </a:r>
            <a:r>
              <a:rPr lang="cs-CZ" dirty="0" err="1"/>
              <a:t>irreversible</a:t>
            </a:r>
            <a:r>
              <a:rPr lang="cs-CZ" dirty="0"/>
              <a:t> u</a:t>
            </a:r>
            <a:r>
              <a:rPr lang="en-US" dirty="0" err="1"/>
              <a:t>nconsciousness</a:t>
            </a:r>
            <a:r>
              <a:rPr lang="cs-CZ" dirty="0"/>
              <a:t> </a:t>
            </a:r>
            <a:endParaRPr lang="cs-CZ" b="1" dirty="0"/>
          </a:p>
          <a:p>
            <a:pPr marL="0" indent="0">
              <a:buNone/>
            </a:pPr>
            <a:endParaRPr lang="cs-CZ" dirty="0"/>
          </a:p>
          <a:p>
            <a:pPr marL="0" indent="0">
              <a:buNone/>
            </a:pPr>
            <a:endParaRPr lang="cs-CZ" dirty="0"/>
          </a:p>
        </p:txBody>
      </p:sp>
      <p:pic>
        <p:nvPicPr>
          <p:cNvPr id="4" name="Obrázek 3"/>
          <p:cNvPicPr>
            <a:picLocks noChangeAspect="1"/>
          </p:cNvPicPr>
          <p:nvPr/>
        </p:nvPicPr>
        <p:blipFill rotWithShape="1">
          <a:blip r:embed="rId3"/>
          <a:srcRect l="15825" t="11751" r="1326" b="14001"/>
          <a:stretch/>
        </p:blipFill>
        <p:spPr>
          <a:xfrm>
            <a:off x="1978586" y="3858609"/>
            <a:ext cx="4117414" cy="1698433"/>
          </a:xfrm>
          <a:prstGeom prst="rect">
            <a:avLst/>
          </a:prstGeom>
        </p:spPr>
      </p:pic>
      <p:pic>
        <p:nvPicPr>
          <p:cNvPr id="5" name="Obrázek 4"/>
          <p:cNvPicPr>
            <a:picLocks noChangeAspect="1"/>
          </p:cNvPicPr>
          <p:nvPr/>
        </p:nvPicPr>
        <p:blipFill rotWithShape="1">
          <a:blip r:embed="rId4"/>
          <a:srcRect l="36986" t="16512" r="34609" b="29244"/>
          <a:stretch/>
        </p:blipFill>
        <p:spPr>
          <a:xfrm>
            <a:off x="7487985" y="3017691"/>
            <a:ext cx="3146858" cy="3380270"/>
          </a:xfrm>
          <a:prstGeom prst="rect">
            <a:avLst/>
          </a:prstGeom>
        </p:spPr>
      </p:pic>
      <p:sp>
        <p:nvSpPr>
          <p:cNvPr id="6" name="Šipka doprava 5"/>
          <p:cNvSpPr/>
          <p:nvPr/>
        </p:nvSpPr>
        <p:spPr>
          <a:xfrm>
            <a:off x="387276" y="2850898"/>
            <a:ext cx="699246" cy="3335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a:extLst>
              <a:ext uri="{FF2B5EF4-FFF2-40B4-BE49-F238E27FC236}">
                <a16:creationId xmlns:a16="http://schemas.microsoft.com/office/drawing/2014/main" id="{722A4604-13D2-C916-DFCB-E6035E0EE6F2}"/>
              </a:ext>
            </a:extLst>
          </p:cNvPr>
          <p:cNvSpPr txBox="1"/>
          <p:nvPr/>
        </p:nvSpPr>
        <p:spPr>
          <a:xfrm>
            <a:off x="527539" y="5893562"/>
            <a:ext cx="6096000" cy="646331"/>
          </a:xfrm>
          <a:prstGeom prst="rect">
            <a:avLst/>
          </a:prstGeom>
          <a:noFill/>
        </p:spPr>
        <p:txBody>
          <a:bodyPr wrap="square">
            <a:spAutoFit/>
          </a:bodyPr>
          <a:lstStyle/>
          <a:p>
            <a:r>
              <a:rPr lang="cs-CZ" dirty="0">
                <a:hlinkClick r:id="rId5"/>
              </a:rPr>
              <a:t>https://youtu.be/8eGopnYXp9E?t=2271</a:t>
            </a:r>
            <a:endParaRPr lang="cs-CZ" dirty="0"/>
          </a:p>
          <a:p>
            <a:endParaRPr lang="cs-CZ" dirty="0"/>
          </a:p>
        </p:txBody>
      </p:sp>
    </p:spTree>
    <p:extLst>
      <p:ext uri="{BB962C8B-B14F-4D97-AF65-F5344CB8AC3E}">
        <p14:creationId xmlns:p14="http://schemas.microsoft.com/office/powerpoint/2010/main" val="36430664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1064" y="473336"/>
            <a:ext cx="11532197" cy="5703627"/>
          </a:xfrm>
        </p:spPr>
        <p:txBody>
          <a:bodyPr/>
          <a:lstStyle/>
          <a:p>
            <a:pPr marL="0" indent="0">
              <a:buNone/>
            </a:pPr>
            <a:r>
              <a:rPr lang="cs-CZ" b="1" dirty="0">
                <a:solidFill>
                  <a:schemeClr val="accent1"/>
                </a:solidFill>
              </a:rPr>
              <a:t>Ideal point for stunning and correct </a:t>
            </a:r>
            <a:r>
              <a:rPr lang="cs-CZ" b="1" dirty="0" err="1">
                <a:solidFill>
                  <a:schemeClr val="accent1"/>
                </a:solidFill>
              </a:rPr>
              <a:t>angle</a:t>
            </a:r>
            <a:r>
              <a:rPr lang="cs-CZ" b="1" dirty="0">
                <a:solidFill>
                  <a:schemeClr val="accent1"/>
                </a:solidFill>
              </a:rPr>
              <a:t> of stunning</a:t>
            </a:r>
          </a:p>
          <a:p>
            <a:r>
              <a:rPr lang="en-US" sz="2300" dirty="0"/>
              <a:t>a point halfway on a midline perpendicular to horizontal lines drawn</a:t>
            </a:r>
            <a:r>
              <a:rPr lang="cs-CZ" sz="2300" dirty="0"/>
              <a:t> </a:t>
            </a:r>
            <a:r>
              <a:rPr lang="en-US" sz="2300" dirty="0"/>
              <a:t>over the top of the poll and between the lateral canthus of each eye.</a:t>
            </a:r>
            <a:endParaRPr lang="cs-CZ" sz="2300" dirty="0"/>
          </a:p>
          <a:p>
            <a:r>
              <a:rPr lang="cs-CZ" sz="2300" dirty="0"/>
              <a:t>Intersection </a:t>
            </a:r>
            <a:r>
              <a:rPr lang="en-US" sz="2300" dirty="0"/>
              <a:t>of two diagonal lines between the base of each horn and the</a:t>
            </a:r>
            <a:r>
              <a:rPr lang="cs-CZ" sz="2300" dirty="0"/>
              <a:t> contralateral eye.</a:t>
            </a:r>
            <a:endParaRPr lang="cs-CZ" sz="2300" b="1" dirty="0"/>
          </a:p>
        </p:txBody>
      </p:sp>
      <p:pic>
        <p:nvPicPr>
          <p:cNvPr id="4" name="Zástupný symbol pro obsah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84208" y="2915321"/>
            <a:ext cx="2368611" cy="230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Zástupný symbol pro obsah 3"/>
          <p:cNvPicPr>
            <a:picLocks noChangeAspect="1"/>
          </p:cNvPicPr>
          <p:nvPr/>
        </p:nvPicPr>
        <p:blipFill rotWithShape="1">
          <a:blip r:embed="rId4"/>
          <a:srcRect l="60202" t="63002" r="19679" b="5096"/>
          <a:stretch/>
        </p:blipFill>
        <p:spPr>
          <a:xfrm>
            <a:off x="7175351" y="2630689"/>
            <a:ext cx="2900942" cy="2587327"/>
          </a:xfrm>
          <a:prstGeom prst="rect">
            <a:avLst/>
          </a:prstGeom>
        </p:spPr>
      </p:pic>
      <p:sp>
        <p:nvSpPr>
          <p:cNvPr id="6" name="Obdélník 5"/>
          <p:cNvSpPr/>
          <p:nvPr/>
        </p:nvSpPr>
        <p:spPr>
          <a:xfrm>
            <a:off x="740118" y="5530632"/>
            <a:ext cx="6096000" cy="646331"/>
          </a:xfrm>
          <a:prstGeom prst="rect">
            <a:avLst/>
          </a:prstGeom>
        </p:spPr>
        <p:txBody>
          <a:bodyPr>
            <a:spAutoFit/>
          </a:bodyPr>
          <a:lstStyle/>
          <a:p>
            <a:r>
              <a:rPr lang="cs-CZ" b="1" dirty="0"/>
              <a:t>418</a:t>
            </a:r>
            <a:r>
              <a:rPr lang="en-US" b="1" dirty="0"/>
              <a:t>/20</a:t>
            </a:r>
            <a:r>
              <a:rPr lang="cs-CZ" b="1" dirty="0"/>
              <a:t>12</a:t>
            </a:r>
            <a:r>
              <a:rPr lang="en-US" b="1" dirty="0"/>
              <a:t> Coll., </a:t>
            </a:r>
            <a:r>
              <a:rPr lang="en-US" dirty="0"/>
              <a:t>Decree</a:t>
            </a:r>
            <a:r>
              <a:rPr lang="en-US" b="1" dirty="0"/>
              <a:t> </a:t>
            </a:r>
            <a:endParaRPr lang="cs-CZ" b="1" dirty="0"/>
          </a:p>
          <a:p>
            <a:r>
              <a:rPr lang="en-US" b="1" dirty="0"/>
              <a:t>on the </a:t>
            </a:r>
            <a:r>
              <a:rPr lang="cs-CZ" b="1" dirty="0"/>
              <a:t>P</a:t>
            </a:r>
            <a:r>
              <a:rPr lang="en-US" b="1" dirty="0" err="1"/>
              <a:t>rotection</a:t>
            </a:r>
            <a:r>
              <a:rPr lang="en-US" b="1" dirty="0"/>
              <a:t> of </a:t>
            </a:r>
            <a:r>
              <a:rPr lang="cs-CZ" b="1" dirty="0"/>
              <a:t>A</a:t>
            </a:r>
            <a:r>
              <a:rPr lang="en-US" b="1" dirty="0" err="1"/>
              <a:t>nimals</a:t>
            </a:r>
            <a:r>
              <a:rPr lang="en-US" b="1" dirty="0"/>
              <a:t> </a:t>
            </a:r>
            <a:r>
              <a:rPr lang="cs-CZ" b="1" dirty="0"/>
              <a:t>D</a:t>
            </a:r>
            <a:r>
              <a:rPr lang="en-US" b="1" dirty="0" err="1"/>
              <a:t>uring</a:t>
            </a:r>
            <a:r>
              <a:rPr lang="en-US" b="1" dirty="0"/>
              <a:t> </a:t>
            </a:r>
            <a:r>
              <a:rPr lang="cs-CZ" b="1" dirty="0"/>
              <a:t>K</a:t>
            </a:r>
            <a:r>
              <a:rPr lang="en-US" b="1" dirty="0" err="1"/>
              <a:t>illing</a:t>
            </a:r>
            <a:endParaRPr lang="cs-CZ" b="1" dirty="0"/>
          </a:p>
        </p:txBody>
      </p:sp>
      <p:pic>
        <p:nvPicPr>
          <p:cNvPr id="7" name="Obrázek 6"/>
          <p:cNvPicPr>
            <a:picLocks noChangeAspect="1"/>
          </p:cNvPicPr>
          <p:nvPr/>
        </p:nvPicPr>
        <p:blipFill rotWithShape="1">
          <a:blip r:embed="rId5"/>
          <a:srcRect l="22013" t="32741" r="63789" b="41676"/>
          <a:stretch/>
        </p:blipFill>
        <p:spPr>
          <a:xfrm>
            <a:off x="3871757" y="2879540"/>
            <a:ext cx="2342542" cy="2374256"/>
          </a:xfrm>
          <a:prstGeom prst="rect">
            <a:avLst/>
          </a:prstGeom>
        </p:spPr>
      </p:pic>
    </p:spTree>
    <p:extLst>
      <p:ext uri="{BB962C8B-B14F-4D97-AF65-F5344CB8AC3E}">
        <p14:creationId xmlns:p14="http://schemas.microsoft.com/office/powerpoint/2010/main" val="18427660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500" b="1" dirty="0"/>
              <a:t>Comparison of </a:t>
            </a:r>
            <a:r>
              <a:rPr lang="cs-CZ" sz="3500" b="1" dirty="0" err="1"/>
              <a:t>accuracy</a:t>
            </a:r>
            <a:r>
              <a:rPr lang="cs-CZ" sz="3500" b="1" dirty="0"/>
              <a:t> and </a:t>
            </a:r>
            <a:r>
              <a:rPr lang="cs-CZ" sz="3500" b="1" dirty="0" err="1"/>
              <a:t>efficiency</a:t>
            </a:r>
            <a:r>
              <a:rPr lang="cs-CZ" sz="3500" b="1" dirty="0"/>
              <a:t> </a:t>
            </a:r>
            <a:br>
              <a:rPr lang="cs-CZ" sz="3500" b="1" dirty="0"/>
            </a:br>
            <a:r>
              <a:rPr lang="cs-CZ" sz="3500" b="1" dirty="0"/>
              <a:t>of </a:t>
            </a:r>
            <a:r>
              <a:rPr lang="cs-CZ" sz="3500" b="1" dirty="0" err="1"/>
              <a:t>used</a:t>
            </a:r>
            <a:r>
              <a:rPr lang="cs-CZ" sz="3500" b="1" dirty="0"/>
              <a:t> </a:t>
            </a:r>
            <a:r>
              <a:rPr lang="cs-CZ" sz="3500" b="1" dirty="0" err="1"/>
              <a:t>device</a:t>
            </a:r>
            <a:r>
              <a:rPr lang="cs-CZ" sz="3500" b="1" dirty="0"/>
              <a:t> in cattle</a:t>
            </a:r>
          </a:p>
        </p:txBody>
      </p:sp>
      <p:graphicFrame>
        <p:nvGraphicFramePr>
          <p:cNvPr id="5" name="Zástupný symbol pro obsah 8"/>
          <p:cNvGraphicFramePr>
            <a:graphicFrameLocks/>
          </p:cNvGraphicFramePr>
          <p:nvPr>
            <p:extLst>
              <p:ext uri="{D42A27DB-BD31-4B8C-83A1-F6EECF244321}">
                <p14:modId xmlns:p14="http://schemas.microsoft.com/office/powerpoint/2010/main" val="2816663859"/>
              </p:ext>
            </p:extLst>
          </p:nvPr>
        </p:nvGraphicFramePr>
        <p:xfrm>
          <a:off x="914400" y="2033370"/>
          <a:ext cx="10439400" cy="3794903"/>
        </p:xfrm>
        <a:graphic>
          <a:graphicData uri="http://schemas.openxmlformats.org/drawingml/2006/table">
            <a:tbl>
              <a:tblPr firstRow="1" firstCol="1" bandRow="1">
                <a:tableStyleId>{9D7B26C5-4107-4FEC-AEDC-1716B250A1EF}</a:tableStyleId>
              </a:tblPr>
              <a:tblGrid>
                <a:gridCol w="2419657">
                  <a:extLst>
                    <a:ext uri="{9D8B030D-6E8A-4147-A177-3AD203B41FA5}">
                      <a16:colId xmlns:a16="http://schemas.microsoft.com/office/drawing/2014/main" val="2918692405"/>
                    </a:ext>
                  </a:extLst>
                </a:gridCol>
                <a:gridCol w="2115342">
                  <a:extLst>
                    <a:ext uri="{9D8B030D-6E8A-4147-A177-3AD203B41FA5}">
                      <a16:colId xmlns:a16="http://schemas.microsoft.com/office/drawing/2014/main" val="733685129"/>
                    </a:ext>
                  </a:extLst>
                </a:gridCol>
                <a:gridCol w="1903797">
                  <a:extLst>
                    <a:ext uri="{9D8B030D-6E8A-4147-A177-3AD203B41FA5}">
                      <a16:colId xmlns:a16="http://schemas.microsoft.com/office/drawing/2014/main" val="3828472687"/>
                    </a:ext>
                  </a:extLst>
                </a:gridCol>
                <a:gridCol w="2106075">
                  <a:extLst>
                    <a:ext uri="{9D8B030D-6E8A-4147-A177-3AD203B41FA5}">
                      <a16:colId xmlns:a16="http://schemas.microsoft.com/office/drawing/2014/main" val="2692363266"/>
                    </a:ext>
                  </a:extLst>
                </a:gridCol>
                <a:gridCol w="1894529">
                  <a:extLst>
                    <a:ext uri="{9D8B030D-6E8A-4147-A177-3AD203B41FA5}">
                      <a16:colId xmlns:a16="http://schemas.microsoft.com/office/drawing/2014/main" val="2763359466"/>
                    </a:ext>
                  </a:extLst>
                </a:gridCol>
              </a:tblGrid>
              <a:tr h="569530">
                <a:tc>
                  <a:txBody>
                    <a:bodyPr/>
                    <a:lstStyle/>
                    <a:p>
                      <a:pPr>
                        <a:lnSpc>
                          <a:spcPct val="107000"/>
                        </a:lnSpc>
                      </a:pPr>
                      <a:endParaRPr lang="cs-CZ" sz="1800" dirty="0">
                        <a:solidFill>
                          <a:schemeClr val="tx1"/>
                        </a:solidFill>
                        <a:effectLst/>
                        <a:latin typeface="+mn-lt"/>
                        <a:cs typeface="Calibri" panose="020F0502020204030204" pitchFamily="34" charset="0"/>
                      </a:endParaRPr>
                    </a:p>
                  </a:txBody>
                  <a:tcPr marL="44450" marR="44450" marT="0" marB="0" anchor="ctr"/>
                </a:tc>
                <a:tc gridSpan="2">
                  <a:txBody>
                    <a:bodyPr/>
                    <a:lstStyle/>
                    <a:p>
                      <a:pPr algn="ctr">
                        <a:lnSpc>
                          <a:spcPct val="107000"/>
                        </a:lnSpc>
                        <a:spcAft>
                          <a:spcPts val="0"/>
                        </a:spcAft>
                      </a:pPr>
                      <a:r>
                        <a:rPr lang="cs-CZ" sz="2000" dirty="0" err="1"/>
                        <a:t>cartridge-fired</a:t>
                      </a:r>
                      <a:r>
                        <a:rPr lang="cs-CZ" sz="2000" dirty="0"/>
                        <a:t> captive-bolt</a:t>
                      </a:r>
                    </a:p>
                    <a:p>
                      <a:pPr algn="ctr">
                        <a:lnSpc>
                          <a:spcPct val="107000"/>
                        </a:lnSpc>
                        <a:spcAft>
                          <a:spcPts val="0"/>
                        </a:spcAft>
                      </a:pPr>
                      <a:r>
                        <a:rPr lang="cs-CZ" sz="2000" dirty="0"/>
                        <a:t> </a:t>
                      </a:r>
                      <a:r>
                        <a:rPr lang="cs-CZ" sz="2000" dirty="0" err="1"/>
                        <a:t>device</a:t>
                      </a:r>
                      <a:endParaRPr lang="cs-CZ" sz="2000" dirty="0">
                        <a:solidFill>
                          <a:schemeClr val="tx1"/>
                        </a:solidFill>
                        <a:effectLst/>
                        <a:latin typeface="+mn-lt"/>
                        <a:ea typeface="Calibri" panose="020F0502020204030204" pitchFamily="34" charset="0"/>
                        <a:cs typeface="Calibri" panose="020F0502020204030204" pitchFamily="34" charset="0"/>
                      </a:endParaRPr>
                    </a:p>
                  </a:txBody>
                  <a:tcPr marL="44450" marR="44450" marT="0" marB="0" anchor="ctr"/>
                </a:tc>
                <a:tc hMerge="1">
                  <a:txBody>
                    <a:bodyPr/>
                    <a:lstStyle/>
                    <a:p>
                      <a:endParaRPr lang="cs-CZ"/>
                    </a:p>
                  </a:txBody>
                  <a:tcPr/>
                </a:tc>
                <a:tc gridSpan="2">
                  <a:txBody>
                    <a:bodyPr/>
                    <a:lstStyle/>
                    <a:p>
                      <a:pPr algn="ctr">
                        <a:lnSpc>
                          <a:spcPct val="107000"/>
                        </a:lnSpc>
                        <a:spcAft>
                          <a:spcPts val="0"/>
                        </a:spcAft>
                      </a:pPr>
                      <a:r>
                        <a:rPr lang="cs-CZ" sz="2000" dirty="0" err="1"/>
                        <a:t>pneumatically</a:t>
                      </a:r>
                      <a:r>
                        <a:rPr lang="cs-CZ" sz="2000" dirty="0"/>
                        <a:t> </a:t>
                      </a:r>
                      <a:r>
                        <a:rPr lang="en-US" sz="2000" dirty="0"/>
                        <a:t>powered captive-bolt device</a:t>
                      </a:r>
                      <a:endParaRPr lang="cs-CZ" sz="2000" dirty="0">
                        <a:effectLst/>
                        <a:latin typeface="+mn-lt"/>
                      </a:endParaRPr>
                    </a:p>
                  </a:txBody>
                  <a:tcPr marL="44450" marR="44450" marT="0" marB="0" anchor="ctr"/>
                </a:tc>
                <a:tc hMerge="1">
                  <a:txBody>
                    <a:bodyPr/>
                    <a:lstStyle/>
                    <a:p>
                      <a:endParaRPr lang="cs-CZ"/>
                    </a:p>
                  </a:txBody>
                  <a:tcPr/>
                </a:tc>
                <a:extLst>
                  <a:ext uri="{0D108BD9-81ED-4DB2-BD59-A6C34878D82A}">
                    <a16:rowId xmlns:a16="http://schemas.microsoft.com/office/drawing/2014/main" val="2719201929"/>
                  </a:ext>
                </a:extLst>
              </a:tr>
              <a:tr h="565393">
                <a:tc>
                  <a:txBody>
                    <a:bodyPr/>
                    <a:lstStyle/>
                    <a:p>
                      <a:pPr>
                        <a:lnSpc>
                          <a:spcPct val="107000"/>
                        </a:lnSpc>
                        <a:spcAft>
                          <a:spcPts val="0"/>
                        </a:spcAft>
                      </a:pPr>
                      <a:endParaRPr lang="cs-CZ" sz="1500" dirty="0">
                        <a:solidFill>
                          <a:schemeClr val="tx1"/>
                        </a:solidFill>
                        <a:effectLst/>
                        <a:latin typeface="+mn-lt"/>
                        <a:ea typeface="Calibri" panose="020F0502020204030204" pitchFamily="34" charset="0"/>
                        <a:cs typeface="Calibri" panose="020F0502020204030204" pitchFamily="34" charset="0"/>
                      </a:endParaRPr>
                    </a:p>
                  </a:txBody>
                  <a:tcPr marL="44450" marR="44450" marT="0" marB="0" anchor="ctr">
                    <a:solidFill>
                      <a:schemeClr val="bg2">
                        <a:lumMod val="50000"/>
                        <a:alpha val="20000"/>
                      </a:schemeClr>
                    </a:solidFill>
                  </a:tcPr>
                </a:tc>
                <a:tc>
                  <a:txBody>
                    <a:bodyPr/>
                    <a:lstStyle/>
                    <a:p>
                      <a:pPr algn="ctr">
                        <a:lnSpc>
                          <a:spcPct val="107000"/>
                        </a:lnSpc>
                        <a:spcAft>
                          <a:spcPts val="0"/>
                        </a:spcAft>
                      </a:pPr>
                      <a:r>
                        <a:rPr lang="cs-CZ" sz="1500" dirty="0">
                          <a:effectLst/>
                        </a:rPr>
                        <a:t>n</a:t>
                      </a:r>
                      <a:endParaRPr lang="cs-CZ" sz="1500" dirty="0">
                        <a:solidFill>
                          <a:schemeClr val="tx1"/>
                        </a:solidFill>
                        <a:effectLst/>
                        <a:latin typeface="+mn-lt"/>
                        <a:ea typeface="Calibri" panose="020F0502020204030204" pitchFamily="34" charset="0"/>
                        <a:cs typeface="Calibri" panose="020F0502020204030204" pitchFamily="34" charset="0"/>
                      </a:endParaRPr>
                    </a:p>
                  </a:txBody>
                  <a:tcPr marL="44450" marR="44450" marT="0" marB="0" anchor="ctr">
                    <a:solidFill>
                      <a:schemeClr val="bg2">
                        <a:lumMod val="50000"/>
                        <a:alpha val="20000"/>
                      </a:schemeClr>
                    </a:solidFill>
                  </a:tcPr>
                </a:tc>
                <a:tc>
                  <a:txBody>
                    <a:bodyPr/>
                    <a:lstStyle/>
                    <a:p>
                      <a:pPr algn="ctr">
                        <a:lnSpc>
                          <a:spcPct val="107000"/>
                        </a:lnSpc>
                        <a:spcAft>
                          <a:spcPts val="0"/>
                        </a:spcAft>
                      </a:pPr>
                      <a:r>
                        <a:rPr lang="cs-CZ" sz="1500" dirty="0">
                          <a:effectLst/>
                        </a:rPr>
                        <a:t>%</a:t>
                      </a:r>
                      <a:endParaRPr lang="cs-CZ" sz="1500" dirty="0">
                        <a:solidFill>
                          <a:schemeClr val="tx1"/>
                        </a:solidFill>
                        <a:effectLst/>
                        <a:latin typeface="+mn-lt"/>
                        <a:ea typeface="Calibri" panose="020F0502020204030204" pitchFamily="34" charset="0"/>
                        <a:cs typeface="Calibri" panose="020F0502020204030204" pitchFamily="34" charset="0"/>
                      </a:endParaRPr>
                    </a:p>
                  </a:txBody>
                  <a:tcPr marL="44450" marR="44450" marT="0" marB="0" anchor="ctr">
                    <a:solidFill>
                      <a:schemeClr val="bg2">
                        <a:lumMod val="50000"/>
                        <a:alpha val="20000"/>
                      </a:schemeClr>
                    </a:solidFill>
                  </a:tcPr>
                </a:tc>
                <a:tc>
                  <a:txBody>
                    <a:bodyPr/>
                    <a:lstStyle/>
                    <a:p>
                      <a:pPr algn="ctr">
                        <a:lnSpc>
                          <a:spcPct val="107000"/>
                        </a:lnSpc>
                        <a:spcAft>
                          <a:spcPts val="0"/>
                        </a:spcAft>
                      </a:pPr>
                      <a:r>
                        <a:rPr lang="cs-CZ" sz="1500" dirty="0">
                          <a:effectLst/>
                        </a:rPr>
                        <a:t>n</a:t>
                      </a:r>
                      <a:endParaRPr lang="cs-CZ" sz="1500" dirty="0">
                        <a:solidFill>
                          <a:schemeClr val="tx1"/>
                        </a:solidFill>
                        <a:effectLst/>
                        <a:latin typeface="+mn-lt"/>
                        <a:ea typeface="Calibri" panose="020F0502020204030204" pitchFamily="34" charset="0"/>
                        <a:cs typeface="Calibri" panose="020F0502020204030204" pitchFamily="34" charset="0"/>
                      </a:endParaRPr>
                    </a:p>
                  </a:txBody>
                  <a:tcPr marL="44450" marR="44450" marT="0" marB="0" anchor="ctr">
                    <a:solidFill>
                      <a:schemeClr val="bg2">
                        <a:lumMod val="50000"/>
                        <a:alpha val="20000"/>
                      </a:schemeClr>
                    </a:solidFill>
                  </a:tcPr>
                </a:tc>
                <a:tc>
                  <a:txBody>
                    <a:bodyPr/>
                    <a:lstStyle/>
                    <a:p>
                      <a:pPr algn="ctr">
                        <a:lnSpc>
                          <a:spcPct val="107000"/>
                        </a:lnSpc>
                        <a:spcAft>
                          <a:spcPts val="0"/>
                        </a:spcAft>
                      </a:pPr>
                      <a:r>
                        <a:rPr lang="cs-CZ" sz="1500" dirty="0">
                          <a:effectLst/>
                        </a:rPr>
                        <a:t>%</a:t>
                      </a:r>
                      <a:endParaRPr lang="cs-CZ" sz="1500" dirty="0">
                        <a:solidFill>
                          <a:schemeClr val="tx1"/>
                        </a:solidFill>
                        <a:effectLst/>
                        <a:latin typeface="+mn-lt"/>
                        <a:ea typeface="Calibri" panose="020F0502020204030204" pitchFamily="34" charset="0"/>
                        <a:cs typeface="Calibri" panose="020F0502020204030204" pitchFamily="34" charset="0"/>
                      </a:endParaRPr>
                    </a:p>
                  </a:txBody>
                  <a:tcPr marL="44450" marR="44450" marT="0" marB="0" anchor="ctr">
                    <a:solidFill>
                      <a:schemeClr val="bg2">
                        <a:lumMod val="50000"/>
                        <a:alpha val="20000"/>
                      </a:schemeClr>
                    </a:solidFill>
                  </a:tcPr>
                </a:tc>
                <a:extLst>
                  <a:ext uri="{0D108BD9-81ED-4DB2-BD59-A6C34878D82A}">
                    <a16:rowId xmlns:a16="http://schemas.microsoft.com/office/drawing/2014/main" val="2493788821"/>
                  </a:ext>
                </a:extLst>
              </a:tr>
              <a:tr h="634430">
                <a:tc>
                  <a:txBody>
                    <a:bodyPr/>
                    <a:lstStyle/>
                    <a:p>
                      <a:pPr algn="ctr">
                        <a:lnSpc>
                          <a:spcPct val="107000"/>
                        </a:lnSpc>
                        <a:spcAft>
                          <a:spcPts val="0"/>
                        </a:spcAft>
                      </a:pPr>
                      <a:r>
                        <a:rPr lang="cs-CZ" sz="1500" dirty="0">
                          <a:effectLst/>
                        </a:rPr>
                        <a:t>All </a:t>
                      </a:r>
                      <a:r>
                        <a:rPr lang="cs-CZ" sz="1500" dirty="0" err="1">
                          <a:effectLst/>
                        </a:rPr>
                        <a:t>slaughtered</a:t>
                      </a:r>
                      <a:r>
                        <a:rPr lang="cs-CZ" sz="1500" dirty="0">
                          <a:effectLst/>
                        </a:rPr>
                        <a:t> animals</a:t>
                      </a:r>
                      <a:endParaRPr lang="cs-CZ" sz="1500" dirty="0">
                        <a:effectLst/>
                        <a:latin typeface="+mn-lt"/>
                        <a:ea typeface="Calibri" panose="020F0502020204030204" pitchFamily="34" charset="0"/>
                        <a:cs typeface="Times New Roman" panose="02020603050405020304" pitchFamily="18" charset="0"/>
                      </a:endParaRPr>
                    </a:p>
                  </a:txBody>
                  <a:tcPr marL="41418" marR="41418" marT="0" marB="0" anchor="ctr">
                    <a:solidFill>
                      <a:schemeClr val="bg1">
                        <a:lumMod val="75000"/>
                      </a:schemeClr>
                    </a:solidFill>
                  </a:tcPr>
                </a:tc>
                <a:tc>
                  <a:txBody>
                    <a:bodyPr/>
                    <a:lstStyle/>
                    <a:p>
                      <a:pPr algn="ctr">
                        <a:lnSpc>
                          <a:spcPct val="107000"/>
                        </a:lnSpc>
                        <a:spcAft>
                          <a:spcPts val="0"/>
                        </a:spcAft>
                      </a:pPr>
                      <a:r>
                        <a:rPr lang="cs-CZ" sz="1500" dirty="0">
                          <a:effectLst/>
                        </a:rPr>
                        <a:t>382</a:t>
                      </a:r>
                      <a:endParaRPr lang="cs-CZ" sz="1500" b="0" dirty="0">
                        <a:effectLst/>
                        <a:latin typeface="+mn-lt"/>
                        <a:ea typeface="Calibri" panose="020F0502020204030204" pitchFamily="34" charset="0"/>
                        <a:cs typeface="Times New Roman" panose="02020603050405020304" pitchFamily="18" charset="0"/>
                      </a:endParaRPr>
                    </a:p>
                  </a:txBody>
                  <a:tcPr marL="41418" marR="41418" marT="0" marB="0" anchor="ctr">
                    <a:solidFill>
                      <a:schemeClr val="bg1">
                        <a:lumMod val="75000"/>
                      </a:schemeClr>
                    </a:solidFill>
                  </a:tcPr>
                </a:tc>
                <a:tc>
                  <a:txBody>
                    <a:bodyPr/>
                    <a:lstStyle/>
                    <a:p>
                      <a:pPr algn="ctr">
                        <a:lnSpc>
                          <a:spcPct val="107000"/>
                        </a:lnSpc>
                        <a:spcAft>
                          <a:spcPts val="0"/>
                        </a:spcAft>
                      </a:pPr>
                      <a:r>
                        <a:rPr lang="cs-CZ" sz="1500" dirty="0">
                          <a:effectLst/>
                        </a:rPr>
                        <a:t>100,00</a:t>
                      </a:r>
                      <a:endParaRPr lang="cs-CZ" sz="1500" b="0" dirty="0">
                        <a:effectLst/>
                        <a:latin typeface="+mn-lt"/>
                        <a:ea typeface="Calibri" panose="020F0502020204030204" pitchFamily="34" charset="0"/>
                        <a:cs typeface="Times New Roman" panose="02020603050405020304" pitchFamily="18" charset="0"/>
                      </a:endParaRPr>
                    </a:p>
                  </a:txBody>
                  <a:tcPr marL="41418" marR="41418" marT="0" marB="0" anchor="ctr">
                    <a:solidFill>
                      <a:schemeClr val="bg1">
                        <a:lumMod val="75000"/>
                      </a:schemeClr>
                    </a:solidFill>
                  </a:tcPr>
                </a:tc>
                <a:tc>
                  <a:txBody>
                    <a:bodyPr/>
                    <a:lstStyle/>
                    <a:p>
                      <a:pPr algn="ctr">
                        <a:lnSpc>
                          <a:spcPct val="107000"/>
                        </a:lnSpc>
                        <a:spcAft>
                          <a:spcPts val="0"/>
                        </a:spcAft>
                      </a:pPr>
                      <a:r>
                        <a:rPr lang="cs-CZ" sz="1500" dirty="0">
                          <a:effectLst/>
                        </a:rPr>
                        <a:t>396</a:t>
                      </a:r>
                      <a:endParaRPr lang="cs-CZ" sz="1500" b="0" dirty="0">
                        <a:effectLst/>
                        <a:latin typeface="+mn-lt"/>
                        <a:ea typeface="Calibri" panose="020F0502020204030204" pitchFamily="34" charset="0"/>
                        <a:cs typeface="Times New Roman" panose="02020603050405020304" pitchFamily="18" charset="0"/>
                      </a:endParaRPr>
                    </a:p>
                  </a:txBody>
                  <a:tcPr marL="41418" marR="41418" marT="0" marB="0" anchor="ctr">
                    <a:solidFill>
                      <a:schemeClr val="bg1">
                        <a:lumMod val="75000"/>
                      </a:schemeClr>
                    </a:solidFill>
                  </a:tcPr>
                </a:tc>
                <a:tc>
                  <a:txBody>
                    <a:bodyPr/>
                    <a:lstStyle/>
                    <a:p>
                      <a:pPr algn="ctr">
                        <a:lnSpc>
                          <a:spcPct val="107000"/>
                        </a:lnSpc>
                        <a:spcAft>
                          <a:spcPts val="0"/>
                        </a:spcAft>
                      </a:pPr>
                      <a:r>
                        <a:rPr lang="cs-CZ" sz="1500" dirty="0">
                          <a:effectLst/>
                        </a:rPr>
                        <a:t>100,00</a:t>
                      </a:r>
                      <a:endParaRPr lang="cs-CZ" sz="1500" b="0" dirty="0">
                        <a:effectLst/>
                        <a:latin typeface="+mn-lt"/>
                        <a:ea typeface="Calibri" panose="020F0502020204030204" pitchFamily="34" charset="0"/>
                        <a:cs typeface="Times New Roman" panose="02020603050405020304" pitchFamily="18" charset="0"/>
                      </a:endParaRPr>
                    </a:p>
                  </a:txBody>
                  <a:tcPr marL="41418" marR="41418" marT="0" marB="0" anchor="ctr">
                    <a:solidFill>
                      <a:schemeClr val="bg1">
                        <a:lumMod val="75000"/>
                      </a:schemeClr>
                    </a:solidFill>
                  </a:tcPr>
                </a:tc>
                <a:extLst>
                  <a:ext uri="{0D108BD9-81ED-4DB2-BD59-A6C34878D82A}">
                    <a16:rowId xmlns:a16="http://schemas.microsoft.com/office/drawing/2014/main" val="3778779854"/>
                  </a:ext>
                </a:extLst>
              </a:tr>
              <a:tr h="634430">
                <a:tc>
                  <a:txBody>
                    <a:bodyPr/>
                    <a:lstStyle/>
                    <a:p>
                      <a:pPr algn="ctr">
                        <a:lnSpc>
                          <a:spcPct val="107000"/>
                        </a:lnSpc>
                        <a:spcAft>
                          <a:spcPts val="0"/>
                        </a:spcAft>
                      </a:pPr>
                      <a:r>
                        <a:rPr lang="cs-CZ" sz="1500" dirty="0" err="1">
                          <a:effectLst/>
                        </a:rPr>
                        <a:t>Repeat</a:t>
                      </a:r>
                      <a:r>
                        <a:rPr lang="cs-CZ" sz="1500" baseline="0" dirty="0">
                          <a:effectLst/>
                        </a:rPr>
                        <a:t> stunning</a:t>
                      </a:r>
                      <a:endParaRPr lang="cs-CZ" sz="1500" dirty="0">
                        <a:effectLst/>
                        <a:latin typeface="+mn-lt"/>
                        <a:ea typeface="Calibri" panose="020F0502020204030204" pitchFamily="34" charset="0"/>
                        <a:cs typeface="Times New Roman" panose="02020603050405020304" pitchFamily="18" charset="0"/>
                      </a:endParaRPr>
                    </a:p>
                  </a:txBody>
                  <a:tcPr marL="41418" marR="41418" marT="0" marB="0" anchor="ctr">
                    <a:solidFill>
                      <a:schemeClr val="bg1">
                        <a:lumMod val="75000"/>
                      </a:schemeClr>
                    </a:solidFill>
                  </a:tcPr>
                </a:tc>
                <a:tc>
                  <a:txBody>
                    <a:bodyPr/>
                    <a:lstStyle/>
                    <a:p>
                      <a:pPr algn="ctr">
                        <a:lnSpc>
                          <a:spcPct val="107000"/>
                        </a:lnSpc>
                        <a:spcAft>
                          <a:spcPts val="0"/>
                        </a:spcAft>
                      </a:pPr>
                      <a:r>
                        <a:rPr lang="cs-CZ" sz="1500" dirty="0">
                          <a:effectLst/>
                        </a:rPr>
                        <a:t>70</a:t>
                      </a:r>
                      <a:endParaRPr lang="cs-CZ" sz="1500" dirty="0">
                        <a:effectLst/>
                        <a:latin typeface="+mn-lt"/>
                        <a:ea typeface="Calibri" panose="020F0502020204030204" pitchFamily="34" charset="0"/>
                        <a:cs typeface="Times New Roman" panose="02020603050405020304" pitchFamily="18" charset="0"/>
                      </a:endParaRPr>
                    </a:p>
                  </a:txBody>
                  <a:tcPr marL="41418" marR="41418" marT="0" marB="0" anchor="ctr">
                    <a:solidFill>
                      <a:schemeClr val="bg1">
                        <a:lumMod val="75000"/>
                      </a:schemeClr>
                    </a:solidFill>
                  </a:tcPr>
                </a:tc>
                <a:tc>
                  <a:txBody>
                    <a:bodyPr/>
                    <a:lstStyle/>
                    <a:p>
                      <a:pPr algn="ctr">
                        <a:lnSpc>
                          <a:spcPct val="107000"/>
                        </a:lnSpc>
                        <a:spcAft>
                          <a:spcPts val="0"/>
                        </a:spcAft>
                      </a:pPr>
                      <a:r>
                        <a:rPr lang="cs-CZ" sz="1500" b="1" dirty="0">
                          <a:effectLst/>
                        </a:rPr>
                        <a:t>     18,32 </a:t>
                      </a:r>
                      <a:r>
                        <a:rPr lang="cs-CZ" sz="1500" b="1" baseline="30000" dirty="0">
                          <a:effectLst/>
                        </a:rPr>
                        <a:t>a</a:t>
                      </a:r>
                      <a:endParaRPr lang="cs-CZ" sz="1500" b="1" dirty="0">
                        <a:effectLst/>
                        <a:latin typeface="+mn-lt"/>
                        <a:ea typeface="Calibri" panose="020F0502020204030204" pitchFamily="34" charset="0"/>
                        <a:cs typeface="Times New Roman" panose="02020603050405020304" pitchFamily="18" charset="0"/>
                      </a:endParaRPr>
                    </a:p>
                  </a:txBody>
                  <a:tcPr marL="41418" marR="41418" marT="0" marB="0" anchor="ctr">
                    <a:solidFill>
                      <a:schemeClr val="bg1">
                        <a:lumMod val="75000"/>
                      </a:schemeClr>
                    </a:solidFill>
                  </a:tcPr>
                </a:tc>
                <a:tc>
                  <a:txBody>
                    <a:bodyPr/>
                    <a:lstStyle/>
                    <a:p>
                      <a:pPr algn="ctr">
                        <a:lnSpc>
                          <a:spcPct val="107000"/>
                        </a:lnSpc>
                        <a:spcAft>
                          <a:spcPts val="0"/>
                        </a:spcAft>
                      </a:pPr>
                      <a:r>
                        <a:rPr lang="cs-CZ" sz="1500">
                          <a:effectLst/>
                        </a:rPr>
                        <a:t>23</a:t>
                      </a:r>
                      <a:endParaRPr lang="cs-CZ" sz="1500">
                        <a:effectLst/>
                        <a:latin typeface="+mn-lt"/>
                        <a:ea typeface="Calibri" panose="020F0502020204030204" pitchFamily="34" charset="0"/>
                        <a:cs typeface="Times New Roman" panose="02020603050405020304" pitchFamily="18" charset="0"/>
                      </a:endParaRPr>
                    </a:p>
                  </a:txBody>
                  <a:tcPr marL="41418" marR="41418" marT="0" marB="0" anchor="ctr">
                    <a:solidFill>
                      <a:schemeClr val="bg1">
                        <a:lumMod val="75000"/>
                      </a:schemeClr>
                    </a:solidFill>
                  </a:tcPr>
                </a:tc>
                <a:tc>
                  <a:txBody>
                    <a:bodyPr/>
                    <a:lstStyle/>
                    <a:p>
                      <a:pPr algn="ctr">
                        <a:lnSpc>
                          <a:spcPct val="107000"/>
                        </a:lnSpc>
                        <a:spcAft>
                          <a:spcPts val="0"/>
                        </a:spcAft>
                      </a:pPr>
                      <a:r>
                        <a:rPr lang="cs-CZ" sz="1500" b="1" dirty="0">
                          <a:effectLst/>
                        </a:rPr>
                        <a:t>     5,81 </a:t>
                      </a:r>
                      <a:r>
                        <a:rPr lang="cs-CZ" sz="1500" b="1" baseline="30000" dirty="0">
                          <a:effectLst/>
                        </a:rPr>
                        <a:t>b</a:t>
                      </a:r>
                      <a:endParaRPr lang="cs-CZ" sz="1500" b="1" dirty="0">
                        <a:effectLst/>
                        <a:latin typeface="+mn-lt"/>
                        <a:ea typeface="Calibri" panose="020F0502020204030204" pitchFamily="34" charset="0"/>
                        <a:cs typeface="Times New Roman" panose="02020603050405020304" pitchFamily="18" charset="0"/>
                      </a:endParaRPr>
                    </a:p>
                  </a:txBody>
                  <a:tcPr marL="41418" marR="41418" marT="0" marB="0" anchor="ctr">
                    <a:solidFill>
                      <a:schemeClr val="bg1">
                        <a:lumMod val="75000"/>
                      </a:schemeClr>
                    </a:solidFill>
                  </a:tcPr>
                </a:tc>
                <a:extLst>
                  <a:ext uri="{0D108BD9-81ED-4DB2-BD59-A6C34878D82A}">
                    <a16:rowId xmlns:a16="http://schemas.microsoft.com/office/drawing/2014/main" val="2048919558"/>
                  </a:ext>
                </a:extLst>
              </a:tr>
              <a:tr h="654189">
                <a:tc>
                  <a:txBody>
                    <a:bodyPr/>
                    <a:lstStyle/>
                    <a:p>
                      <a:pPr algn="ctr">
                        <a:lnSpc>
                          <a:spcPct val="150000"/>
                        </a:lnSpc>
                        <a:spcBef>
                          <a:spcPts val="600"/>
                        </a:spcBef>
                        <a:spcAft>
                          <a:spcPts val="600"/>
                        </a:spcAft>
                      </a:pPr>
                      <a:r>
                        <a:rPr lang="cs-CZ" sz="1500" dirty="0">
                          <a:effectLst/>
                        </a:rPr>
                        <a:t>Position </a:t>
                      </a:r>
                      <a:r>
                        <a:rPr lang="cs-CZ" sz="1500" dirty="0" err="1">
                          <a:effectLst/>
                        </a:rPr>
                        <a:t>deviation</a:t>
                      </a:r>
                      <a:r>
                        <a:rPr lang="cs-CZ" sz="1500" dirty="0">
                          <a:effectLst/>
                        </a:rPr>
                        <a:t> </a:t>
                      </a:r>
                      <a:endParaRPr lang="cs-CZ" sz="1500" dirty="0">
                        <a:effectLst/>
                        <a:latin typeface="+mn-lt"/>
                        <a:ea typeface="Calibri" panose="020F0502020204030204" pitchFamily="34" charset="0"/>
                        <a:cs typeface="Times New Roman" panose="02020603050405020304" pitchFamily="18" charset="0"/>
                      </a:endParaRPr>
                    </a:p>
                  </a:txBody>
                  <a:tcPr marL="41418" marR="41418" marT="0" marB="0" anchor="ctr">
                    <a:solidFill>
                      <a:schemeClr val="bg1">
                        <a:lumMod val="75000"/>
                      </a:schemeClr>
                    </a:solidFill>
                  </a:tcPr>
                </a:tc>
                <a:tc>
                  <a:txBody>
                    <a:bodyPr/>
                    <a:lstStyle/>
                    <a:p>
                      <a:pPr algn="ctr">
                        <a:lnSpc>
                          <a:spcPct val="107000"/>
                        </a:lnSpc>
                        <a:spcAft>
                          <a:spcPts val="0"/>
                        </a:spcAft>
                      </a:pPr>
                      <a:r>
                        <a:rPr lang="cs-CZ" sz="1500" dirty="0">
                          <a:effectLst/>
                        </a:rPr>
                        <a:t>130</a:t>
                      </a:r>
                      <a:endParaRPr lang="cs-CZ" sz="1500" dirty="0">
                        <a:effectLst/>
                        <a:latin typeface="+mn-lt"/>
                        <a:ea typeface="Calibri" panose="020F0502020204030204" pitchFamily="34" charset="0"/>
                        <a:cs typeface="Times New Roman" panose="02020603050405020304" pitchFamily="18" charset="0"/>
                      </a:endParaRPr>
                    </a:p>
                  </a:txBody>
                  <a:tcPr marL="41418" marR="41418" marT="0" marB="0" anchor="ctr">
                    <a:solidFill>
                      <a:schemeClr val="bg1">
                        <a:lumMod val="75000"/>
                      </a:schemeClr>
                    </a:solidFill>
                  </a:tcPr>
                </a:tc>
                <a:tc>
                  <a:txBody>
                    <a:bodyPr/>
                    <a:lstStyle/>
                    <a:p>
                      <a:pPr algn="ctr">
                        <a:lnSpc>
                          <a:spcPct val="107000"/>
                        </a:lnSpc>
                        <a:spcAft>
                          <a:spcPts val="0"/>
                        </a:spcAft>
                      </a:pPr>
                      <a:r>
                        <a:rPr lang="cs-CZ" sz="1500" b="1" dirty="0">
                          <a:effectLst/>
                        </a:rPr>
                        <a:t>    34,03 </a:t>
                      </a:r>
                      <a:r>
                        <a:rPr lang="cs-CZ" sz="1500" b="1" baseline="30000" dirty="0">
                          <a:effectLst/>
                        </a:rPr>
                        <a:t>a</a:t>
                      </a:r>
                      <a:endParaRPr lang="cs-CZ" sz="1500" b="1" dirty="0">
                        <a:effectLst/>
                        <a:latin typeface="+mn-lt"/>
                        <a:ea typeface="Calibri" panose="020F0502020204030204" pitchFamily="34" charset="0"/>
                        <a:cs typeface="Times New Roman" panose="02020603050405020304" pitchFamily="18" charset="0"/>
                      </a:endParaRPr>
                    </a:p>
                  </a:txBody>
                  <a:tcPr marL="41418" marR="41418" marT="0" marB="0" anchor="ctr">
                    <a:solidFill>
                      <a:schemeClr val="bg1">
                        <a:lumMod val="75000"/>
                      </a:schemeClr>
                    </a:solidFill>
                  </a:tcPr>
                </a:tc>
                <a:tc>
                  <a:txBody>
                    <a:bodyPr/>
                    <a:lstStyle/>
                    <a:p>
                      <a:pPr algn="ctr">
                        <a:lnSpc>
                          <a:spcPct val="107000"/>
                        </a:lnSpc>
                        <a:spcAft>
                          <a:spcPts val="0"/>
                        </a:spcAft>
                      </a:pPr>
                      <a:r>
                        <a:rPr lang="cs-CZ" sz="1500" dirty="0">
                          <a:effectLst/>
                        </a:rPr>
                        <a:t>98</a:t>
                      </a:r>
                      <a:endParaRPr lang="cs-CZ" sz="1500" dirty="0">
                        <a:effectLst/>
                        <a:latin typeface="+mn-lt"/>
                        <a:ea typeface="Calibri" panose="020F0502020204030204" pitchFamily="34" charset="0"/>
                        <a:cs typeface="Times New Roman" panose="02020603050405020304" pitchFamily="18" charset="0"/>
                      </a:endParaRPr>
                    </a:p>
                  </a:txBody>
                  <a:tcPr marL="41418" marR="41418" marT="0" marB="0" anchor="ctr">
                    <a:solidFill>
                      <a:schemeClr val="bg1">
                        <a:lumMod val="75000"/>
                      </a:schemeClr>
                    </a:solidFill>
                  </a:tcPr>
                </a:tc>
                <a:tc>
                  <a:txBody>
                    <a:bodyPr/>
                    <a:lstStyle/>
                    <a:p>
                      <a:pPr algn="ctr">
                        <a:lnSpc>
                          <a:spcPct val="107000"/>
                        </a:lnSpc>
                        <a:spcAft>
                          <a:spcPts val="0"/>
                        </a:spcAft>
                      </a:pPr>
                      <a:r>
                        <a:rPr lang="cs-CZ" sz="1500" b="1" dirty="0">
                          <a:effectLst/>
                        </a:rPr>
                        <a:t>    24,75 </a:t>
                      </a:r>
                      <a:r>
                        <a:rPr lang="cs-CZ" sz="1500" b="1" baseline="30000" dirty="0">
                          <a:effectLst/>
                        </a:rPr>
                        <a:t>b</a:t>
                      </a:r>
                      <a:endParaRPr lang="cs-CZ" sz="1500" b="1" dirty="0">
                        <a:effectLst/>
                        <a:latin typeface="+mn-lt"/>
                        <a:ea typeface="Calibri" panose="020F0502020204030204" pitchFamily="34" charset="0"/>
                        <a:cs typeface="Times New Roman" panose="02020603050405020304" pitchFamily="18" charset="0"/>
                      </a:endParaRPr>
                    </a:p>
                  </a:txBody>
                  <a:tcPr marL="41418" marR="41418" marT="0" marB="0" anchor="ctr">
                    <a:solidFill>
                      <a:schemeClr val="bg1">
                        <a:lumMod val="75000"/>
                      </a:schemeClr>
                    </a:solidFill>
                  </a:tcPr>
                </a:tc>
                <a:extLst>
                  <a:ext uri="{0D108BD9-81ED-4DB2-BD59-A6C34878D82A}">
                    <a16:rowId xmlns:a16="http://schemas.microsoft.com/office/drawing/2014/main" val="3567325866"/>
                  </a:ext>
                </a:extLst>
              </a:tr>
              <a:tr h="654189">
                <a:tc>
                  <a:txBody>
                    <a:bodyPr/>
                    <a:lstStyle/>
                    <a:p>
                      <a:pPr marL="0" algn="ctr" defTabSz="914400" rtl="0" eaLnBrk="1" latinLnBrk="0" hangingPunct="1">
                        <a:lnSpc>
                          <a:spcPct val="107000"/>
                        </a:lnSpc>
                        <a:spcBef>
                          <a:spcPts val="600"/>
                        </a:spcBef>
                        <a:spcAft>
                          <a:spcPts val="0"/>
                        </a:spcAft>
                      </a:pPr>
                      <a:r>
                        <a:rPr lang="cs-CZ" sz="1500" b="1" kern="1200" dirty="0" err="1">
                          <a:solidFill>
                            <a:schemeClr val="tx1"/>
                          </a:solidFill>
                          <a:effectLst/>
                          <a:latin typeface="+mn-lt"/>
                          <a:ea typeface="+mn-ea"/>
                          <a:cs typeface="+mn-cs"/>
                        </a:rPr>
                        <a:t>Angle</a:t>
                      </a:r>
                      <a:r>
                        <a:rPr lang="cs-CZ" sz="1500" b="1" kern="1200" dirty="0">
                          <a:solidFill>
                            <a:schemeClr val="tx1"/>
                          </a:solidFill>
                          <a:effectLst/>
                          <a:latin typeface="+mn-lt"/>
                          <a:ea typeface="+mn-ea"/>
                          <a:cs typeface="+mn-cs"/>
                        </a:rPr>
                        <a:t> </a:t>
                      </a:r>
                      <a:r>
                        <a:rPr lang="cs-CZ" sz="1500" b="1" kern="1200" dirty="0" err="1">
                          <a:solidFill>
                            <a:schemeClr val="tx1"/>
                          </a:solidFill>
                          <a:effectLst/>
                          <a:latin typeface="+mn-lt"/>
                          <a:ea typeface="+mn-ea"/>
                          <a:cs typeface="+mn-cs"/>
                        </a:rPr>
                        <a:t>deviation</a:t>
                      </a:r>
                      <a:endParaRPr lang="cs-CZ" sz="1500" b="1" kern="1200" dirty="0">
                        <a:solidFill>
                          <a:schemeClr val="tx1"/>
                        </a:solidFill>
                        <a:effectLst/>
                        <a:latin typeface="+mn-lt"/>
                        <a:ea typeface="+mn-ea"/>
                        <a:cs typeface="+mn-cs"/>
                      </a:endParaRPr>
                    </a:p>
                  </a:txBody>
                  <a:tcPr marL="41418" marR="41418" marT="0" marB="0" anchor="ctr"/>
                </a:tc>
                <a:tc>
                  <a:txBody>
                    <a:bodyPr/>
                    <a:lstStyle/>
                    <a:p>
                      <a:pPr marL="0" algn="ctr" defTabSz="914400" rtl="0" eaLnBrk="1" latinLnBrk="0" hangingPunct="1">
                        <a:lnSpc>
                          <a:spcPct val="107000"/>
                        </a:lnSpc>
                        <a:spcAft>
                          <a:spcPts val="0"/>
                        </a:spcAft>
                      </a:pPr>
                      <a:r>
                        <a:rPr lang="cs-CZ" sz="1500" b="1" kern="1200" dirty="0">
                          <a:solidFill>
                            <a:schemeClr val="tx1"/>
                          </a:solidFill>
                          <a:effectLst/>
                          <a:latin typeface="+mn-lt"/>
                          <a:ea typeface="+mn-ea"/>
                          <a:cs typeface="+mn-cs"/>
                        </a:rPr>
                        <a:t>181</a:t>
                      </a:r>
                    </a:p>
                  </a:txBody>
                  <a:tcPr marL="41418" marR="41418" marT="0" marB="0" anchor="ctr"/>
                </a:tc>
                <a:tc>
                  <a:txBody>
                    <a:bodyPr/>
                    <a:lstStyle/>
                    <a:p>
                      <a:pPr marL="0" algn="ctr" defTabSz="914400" rtl="0" eaLnBrk="1" latinLnBrk="0" hangingPunct="1">
                        <a:lnSpc>
                          <a:spcPct val="107000"/>
                        </a:lnSpc>
                        <a:spcAft>
                          <a:spcPts val="0"/>
                        </a:spcAft>
                      </a:pPr>
                      <a:r>
                        <a:rPr lang="cs-CZ" sz="1500" b="1" kern="1200" dirty="0">
                          <a:solidFill>
                            <a:schemeClr val="tx1"/>
                          </a:solidFill>
                          <a:effectLst/>
                          <a:latin typeface="+mn-lt"/>
                          <a:ea typeface="+mn-ea"/>
                          <a:cs typeface="+mn-cs"/>
                        </a:rPr>
                        <a:t>    47,38 a</a:t>
                      </a:r>
                    </a:p>
                  </a:txBody>
                  <a:tcPr marL="41418" marR="41418" marT="0" marB="0" anchor="ctr"/>
                </a:tc>
                <a:tc>
                  <a:txBody>
                    <a:bodyPr/>
                    <a:lstStyle/>
                    <a:p>
                      <a:pPr marL="0" algn="ctr" defTabSz="914400" rtl="0" eaLnBrk="1" latinLnBrk="0" hangingPunct="1">
                        <a:lnSpc>
                          <a:spcPct val="107000"/>
                        </a:lnSpc>
                        <a:spcAft>
                          <a:spcPts val="0"/>
                        </a:spcAft>
                      </a:pPr>
                      <a:r>
                        <a:rPr lang="cs-CZ" sz="1500" b="1" kern="1200" dirty="0">
                          <a:solidFill>
                            <a:schemeClr val="tx1"/>
                          </a:solidFill>
                          <a:effectLst/>
                          <a:latin typeface="+mn-lt"/>
                          <a:ea typeface="+mn-ea"/>
                          <a:cs typeface="+mn-cs"/>
                        </a:rPr>
                        <a:t>38</a:t>
                      </a:r>
                    </a:p>
                  </a:txBody>
                  <a:tcPr marL="41418" marR="41418" marT="0" marB="0" anchor="ctr"/>
                </a:tc>
                <a:tc>
                  <a:txBody>
                    <a:bodyPr/>
                    <a:lstStyle/>
                    <a:p>
                      <a:pPr marL="0" algn="ctr" defTabSz="914400" rtl="0" eaLnBrk="1" latinLnBrk="0" hangingPunct="1">
                        <a:lnSpc>
                          <a:spcPct val="107000"/>
                        </a:lnSpc>
                        <a:spcAft>
                          <a:spcPts val="0"/>
                        </a:spcAft>
                      </a:pPr>
                      <a:r>
                        <a:rPr lang="cs-CZ" sz="1500" b="1" kern="1200" dirty="0">
                          <a:solidFill>
                            <a:schemeClr val="tx1"/>
                          </a:solidFill>
                          <a:effectLst/>
                          <a:latin typeface="+mn-lt"/>
                          <a:ea typeface="+mn-ea"/>
                          <a:cs typeface="+mn-cs"/>
                        </a:rPr>
                        <a:t>     9,60 b</a:t>
                      </a:r>
                    </a:p>
                  </a:txBody>
                  <a:tcPr marL="41418" marR="41418" marT="0" marB="0" anchor="ctr"/>
                </a:tc>
                <a:extLst>
                  <a:ext uri="{0D108BD9-81ED-4DB2-BD59-A6C34878D82A}">
                    <a16:rowId xmlns:a16="http://schemas.microsoft.com/office/drawing/2014/main" val="4128957149"/>
                  </a:ext>
                </a:extLst>
              </a:tr>
            </a:tbl>
          </a:graphicData>
        </a:graphic>
      </p:graphicFrame>
      <p:sp>
        <p:nvSpPr>
          <p:cNvPr id="6" name="Ovál 5"/>
          <p:cNvSpPr/>
          <p:nvPr/>
        </p:nvSpPr>
        <p:spPr bwMode="auto">
          <a:xfrm>
            <a:off x="5787925" y="3671832"/>
            <a:ext cx="1368152" cy="228144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cs-CZ" sz="1800" b="0" i="0" u="none" strike="noStrike" cap="none" normalizeH="0" baseline="0">
              <a:ln>
                <a:noFill/>
              </a:ln>
              <a:effectLst/>
              <a:latin typeface="Arial" charset="0"/>
              <a:ea typeface="SimSun" pitchFamily="2" charset="-122"/>
            </a:endParaRPr>
          </a:p>
        </p:txBody>
      </p:sp>
      <p:sp>
        <p:nvSpPr>
          <p:cNvPr id="7" name="Ovál 6"/>
          <p:cNvSpPr/>
          <p:nvPr/>
        </p:nvSpPr>
        <p:spPr bwMode="auto">
          <a:xfrm>
            <a:off x="9799786" y="3744176"/>
            <a:ext cx="1368152" cy="2281444"/>
          </a:xfrm>
          <a:prstGeom prst="ellipse">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cs-CZ" sz="1800" b="0" i="0" u="none" strike="noStrike" cap="none" normalizeH="0" baseline="0">
              <a:ln>
                <a:noFill/>
              </a:ln>
              <a:effectLst/>
              <a:latin typeface="Arial" charset="0"/>
              <a:ea typeface="SimSun" pitchFamily="2" charset="-122"/>
            </a:endParaRPr>
          </a:p>
        </p:txBody>
      </p:sp>
      <p:sp>
        <p:nvSpPr>
          <p:cNvPr id="8" name="Obdélník 7"/>
          <p:cNvSpPr/>
          <p:nvPr/>
        </p:nvSpPr>
        <p:spPr>
          <a:xfrm>
            <a:off x="1060077" y="5953276"/>
            <a:ext cx="6096000" cy="646331"/>
          </a:xfrm>
          <a:prstGeom prst="rect">
            <a:avLst/>
          </a:prstGeom>
        </p:spPr>
        <p:txBody>
          <a:bodyPr>
            <a:spAutoFit/>
          </a:bodyPr>
          <a:lstStyle/>
          <a:p>
            <a:r>
              <a:rPr lang="cs-CZ" b="1" dirty="0"/>
              <a:t>a,b </a:t>
            </a:r>
            <a:r>
              <a:rPr lang="cs-CZ" dirty="0" err="1"/>
              <a:t>percentages</a:t>
            </a:r>
            <a:r>
              <a:rPr lang="cs-CZ" dirty="0"/>
              <a:t> in the same </a:t>
            </a:r>
            <a:r>
              <a:rPr lang="cs-CZ" dirty="0" err="1"/>
              <a:t>row</a:t>
            </a:r>
            <a:r>
              <a:rPr lang="cs-CZ" dirty="0"/>
              <a:t> with </a:t>
            </a:r>
            <a:r>
              <a:rPr lang="cs-CZ" dirty="0" err="1"/>
              <a:t>different</a:t>
            </a:r>
            <a:r>
              <a:rPr lang="cs-CZ" dirty="0"/>
              <a:t> </a:t>
            </a:r>
            <a:r>
              <a:rPr lang="cs-CZ" dirty="0" err="1"/>
              <a:t>superscripts</a:t>
            </a:r>
            <a:r>
              <a:rPr lang="cs-CZ" dirty="0"/>
              <a:t> </a:t>
            </a:r>
            <a:r>
              <a:rPr lang="cs-CZ" dirty="0" err="1"/>
              <a:t>differ</a:t>
            </a:r>
            <a:r>
              <a:rPr lang="cs-CZ" dirty="0"/>
              <a:t> (p ˂ 0.01)</a:t>
            </a:r>
          </a:p>
        </p:txBody>
      </p:sp>
    </p:spTree>
    <p:extLst>
      <p:ext uri="{BB962C8B-B14F-4D97-AF65-F5344CB8AC3E}">
        <p14:creationId xmlns:p14="http://schemas.microsoft.com/office/powerpoint/2010/main" val="27503258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63C938-2970-B235-138C-CF7BE06DF2CF}"/>
              </a:ext>
            </a:extLst>
          </p:cNvPr>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a:bodyPr>
          <a:lstStyle/>
          <a:p>
            <a:pPr marL="0" indent="0">
              <a:buNone/>
            </a:pPr>
            <a:r>
              <a:rPr lang="cs-CZ" b="1" dirty="0">
                <a:solidFill>
                  <a:schemeClr val="accent1"/>
                </a:solidFill>
              </a:rPr>
              <a:t>Quality of stunning</a:t>
            </a:r>
          </a:p>
          <a:p>
            <a:r>
              <a:rPr lang="en-US" dirty="0"/>
              <a:t>persons responsible for</a:t>
            </a:r>
            <a:r>
              <a:rPr lang="cs-CZ" dirty="0"/>
              <a:t> </a:t>
            </a:r>
            <a:r>
              <a:rPr lang="en-US" dirty="0"/>
              <a:t>stunning carry out </a:t>
            </a:r>
            <a:r>
              <a:rPr lang="en-US" b="1" dirty="0"/>
              <a:t>regular checks </a:t>
            </a:r>
            <a:r>
              <a:rPr lang="en-US" dirty="0"/>
              <a:t>to ensure</a:t>
            </a:r>
            <a:br>
              <a:rPr lang="en-US" dirty="0"/>
            </a:br>
            <a:r>
              <a:rPr lang="en-US" dirty="0"/>
              <a:t>that the animals do </a:t>
            </a:r>
            <a:r>
              <a:rPr lang="en-US" b="1" dirty="0"/>
              <a:t>not present any signs of consciousness or sensibility</a:t>
            </a:r>
            <a:r>
              <a:rPr lang="cs-CZ" b="1" dirty="0"/>
              <a:t> </a:t>
            </a:r>
            <a:r>
              <a:rPr lang="en-US" dirty="0"/>
              <a:t>in the period between the end of the stunning process and death</a:t>
            </a:r>
            <a:r>
              <a:rPr lang="cs-CZ" dirty="0"/>
              <a:t> (</a:t>
            </a:r>
            <a:r>
              <a:rPr lang="en-US" dirty="0"/>
              <a:t>sufficiently representative sample</a:t>
            </a:r>
            <a:r>
              <a:rPr lang="cs-CZ" dirty="0"/>
              <a:t> </a:t>
            </a:r>
            <a:r>
              <a:rPr lang="en-US" dirty="0"/>
              <a:t>of animals</a:t>
            </a:r>
            <a:r>
              <a:rPr lang="cs-CZ" dirty="0"/>
              <a:t>)</a:t>
            </a:r>
          </a:p>
          <a:p>
            <a:pPr marL="0" indent="0">
              <a:buNone/>
            </a:pPr>
            <a:endParaRPr lang="cs-CZ" dirty="0"/>
          </a:p>
          <a:p>
            <a:r>
              <a:rPr lang="cs-CZ" dirty="0" err="1">
                <a:solidFill>
                  <a:srgbClr val="FF0000"/>
                </a:solidFill>
              </a:rPr>
              <a:t>Ritual</a:t>
            </a:r>
            <a:r>
              <a:rPr lang="cs-CZ" dirty="0">
                <a:solidFill>
                  <a:srgbClr val="FF0000"/>
                </a:solidFill>
              </a:rPr>
              <a:t> </a:t>
            </a:r>
            <a:r>
              <a:rPr lang="cs-CZ" dirty="0" err="1">
                <a:solidFill>
                  <a:srgbClr val="FF0000"/>
                </a:solidFill>
              </a:rPr>
              <a:t>slaughter</a:t>
            </a:r>
            <a:r>
              <a:rPr lang="cs-CZ" dirty="0">
                <a:solidFill>
                  <a:srgbClr val="FF0000"/>
                </a:solidFill>
              </a:rPr>
              <a:t>: </a:t>
            </a:r>
            <a:r>
              <a:rPr lang="en-US" dirty="0"/>
              <a:t>the animals do not </a:t>
            </a:r>
            <a:r>
              <a:rPr lang="en-US" b="1" dirty="0"/>
              <a:t>present any signs</a:t>
            </a:r>
            <a:r>
              <a:rPr lang="cs-CZ" b="1" dirty="0"/>
              <a:t> </a:t>
            </a:r>
            <a:r>
              <a:rPr lang="en-US" b="1" dirty="0"/>
              <a:t>of consciousness or sensibility before being released from restraint </a:t>
            </a:r>
            <a:r>
              <a:rPr lang="en-US" dirty="0"/>
              <a:t>and</a:t>
            </a:r>
            <a:r>
              <a:rPr lang="cs-CZ" dirty="0"/>
              <a:t> </a:t>
            </a:r>
            <a:r>
              <a:rPr lang="en-US" dirty="0"/>
              <a:t>do not present any sign of life </a:t>
            </a:r>
            <a:r>
              <a:rPr lang="en-US" b="1" dirty="0"/>
              <a:t>before undergoing dressing or scalding</a:t>
            </a:r>
            <a:r>
              <a:rPr lang="en-US" dirty="0"/>
              <a:t>.</a:t>
            </a:r>
            <a:endParaRPr lang="cs-CZ" dirty="0">
              <a:solidFill>
                <a:srgbClr val="FF0000"/>
              </a:solidFill>
            </a:endParaRPr>
          </a:p>
          <a:p>
            <a:endParaRPr lang="cs-CZ" dirty="0"/>
          </a:p>
          <a:p>
            <a:endParaRPr lang="cs-CZ" dirty="0"/>
          </a:p>
          <a:p>
            <a:endParaRPr lang="cs-CZ" b="1" dirty="0">
              <a:solidFill>
                <a:schemeClr val="accent1"/>
              </a:solidFill>
            </a:endParaRPr>
          </a:p>
          <a:p>
            <a:pPr marL="0" indent="0">
              <a:buNone/>
            </a:pPr>
            <a:endParaRPr lang="cs-CZ" b="1" dirty="0">
              <a:solidFill>
                <a:schemeClr val="accent1"/>
              </a:solidFill>
            </a:endParaRPr>
          </a:p>
        </p:txBody>
      </p:sp>
      <p:sp>
        <p:nvSpPr>
          <p:cNvPr id="4" name="Nadpis 1">
            <a:extLst>
              <a:ext uri="{FF2B5EF4-FFF2-40B4-BE49-F238E27FC236}">
                <a16:creationId xmlns:a16="http://schemas.microsoft.com/office/drawing/2014/main" id="{C8FA9E18-D0F1-DA5F-3DE6-1EEB20A47AA8}"/>
              </a:ext>
            </a:extLst>
          </p:cNvPr>
          <p:cNvSpPr txBox="1">
            <a:spLocks/>
          </p:cNvSpPr>
          <p:nvPr/>
        </p:nvSpPr>
        <p:spPr>
          <a:xfrm>
            <a:off x="838200" y="365124"/>
            <a:ext cx="10515600" cy="1325563"/>
          </a:xfrm>
          <a:prstGeom prst="rect">
            <a:avLst/>
          </a:prstGeom>
          <a:ln w="28575"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cs-CZ" b="1" dirty="0"/>
              <a:t>T</a:t>
            </a:r>
            <a:r>
              <a:rPr lang="en-US" b="1" dirty="0"/>
              <a:t>he assessment of effective stunning</a:t>
            </a:r>
            <a:endParaRPr lang="cs-CZ" dirty="0"/>
          </a:p>
        </p:txBody>
      </p:sp>
    </p:spTree>
    <p:extLst>
      <p:ext uri="{BB962C8B-B14F-4D97-AF65-F5344CB8AC3E}">
        <p14:creationId xmlns:p14="http://schemas.microsoft.com/office/powerpoint/2010/main" val="10850527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rotWithShape="1">
          <a:blip r:embed="rId2"/>
          <a:srcRect l="19470" t="49243" r="41533" b="12815"/>
          <a:stretch/>
        </p:blipFill>
        <p:spPr>
          <a:xfrm>
            <a:off x="0" y="0"/>
            <a:ext cx="9746316" cy="5334000"/>
          </a:xfrm>
          <a:prstGeom prst="rect">
            <a:avLst/>
          </a:prstGeom>
        </p:spPr>
      </p:pic>
    </p:spTree>
    <p:extLst>
      <p:ext uri="{BB962C8B-B14F-4D97-AF65-F5344CB8AC3E}">
        <p14:creationId xmlns:p14="http://schemas.microsoft.com/office/powerpoint/2010/main" val="13607277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rotWithShape="1">
          <a:blip r:embed="rId3"/>
          <a:srcRect l="28775" t="39371" r="29747" b="5146"/>
          <a:stretch/>
        </p:blipFill>
        <p:spPr>
          <a:xfrm>
            <a:off x="399847" y="139849"/>
            <a:ext cx="8928671" cy="6718151"/>
          </a:xfrm>
          <a:prstGeom prst="rect">
            <a:avLst/>
          </a:prstGeom>
        </p:spPr>
      </p:pic>
      <p:sp>
        <p:nvSpPr>
          <p:cNvPr id="7" name="Obdélník 6"/>
          <p:cNvSpPr/>
          <p:nvPr/>
        </p:nvSpPr>
        <p:spPr>
          <a:xfrm>
            <a:off x="204396" y="968188"/>
            <a:ext cx="2947596" cy="1333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5366272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42278" y="602428"/>
            <a:ext cx="10611522" cy="5574535"/>
          </a:xfrm>
        </p:spPr>
        <p:txBody>
          <a:bodyPr>
            <a:normAutofit/>
          </a:bodyPr>
          <a:lstStyle/>
          <a:p>
            <a:pPr marL="0" indent="0">
              <a:buNone/>
            </a:pPr>
            <a:r>
              <a:rPr lang="cs-CZ" sz="3500" dirty="0" err="1">
                <a:solidFill>
                  <a:schemeClr val="accent1"/>
                </a:solidFill>
              </a:rPr>
              <a:t>Repeat</a:t>
            </a:r>
            <a:r>
              <a:rPr lang="cs-CZ" sz="3500" dirty="0">
                <a:solidFill>
                  <a:schemeClr val="accent1"/>
                </a:solidFill>
              </a:rPr>
              <a:t> stunning</a:t>
            </a:r>
          </a:p>
        </p:txBody>
      </p:sp>
      <p:pic>
        <p:nvPicPr>
          <p:cNvPr id="4" name="Obrázek 3"/>
          <p:cNvPicPr>
            <a:picLocks noChangeAspect="1"/>
          </p:cNvPicPr>
          <p:nvPr/>
        </p:nvPicPr>
        <p:blipFill rotWithShape="1">
          <a:blip r:embed="rId2"/>
          <a:srcRect l="59522" t="17663" r="19885" b="44121"/>
          <a:stretch/>
        </p:blipFill>
        <p:spPr>
          <a:xfrm>
            <a:off x="1043492" y="1545926"/>
            <a:ext cx="4023360" cy="4199822"/>
          </a:xfrm>
          <a:prstGeom prst="rect">
            <a:avLst/>
          </a:prstGeom>
        </p:spPr>
      </p:pic>
      <p:pic>
        <p:nvPicPr>
          <p:cNvPr id="5" name="Obrázek 4"/>
          <p:cNvPicPr>
            <a:picLocks noChangeAspect="1"/>
          </p:cNvPicPr>
          <p:nvPr/>
        </p:nvPicPr>
        <p:blipFill rotWithShape="1">
          <a:blip r:embed="rId3"/>
          <a:srcRect l="58422" t="63601" r="20296" b="4764"/>
          <a:stretch/>
        </p:blipFill>
        <p:spPr>
          <a:xfrm>
            <a:off x="5895190" y="1545926"/>
            <a:ext cx="5022875" cy="4199822"/>
          </a:xfrm>
          <a:prstGeom prst="rect">
            <a:avLst/>
          </a:prstGeom>
        </p:spPr>
      </p:pic>
    </p:spTree>
    <p:extLst>
      <p:ext uri="{BB962C8B-B14F-4D97-AF65-F5344CB8AC3E}">
        <p14:creationId xmlns:p14="http://schemas.microsoft.com/office/powerpoint/2010/main" val="2454174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b="1" dirty="0">
                <a:solidFill>
                  <a:srgbClr val="FF0000"/>
                </a:solidFill>
              </a:rPr>
              <a:t>Can Slaughter Truly Be Humane?</a:t>
            </a:r>
            <a:endParaRPr lang="cs-CZ" dirty="0">
              <a:solidFill>
                <a:srgbClr val="FF0000"/>
              </a:solidFill>
            </a:endParaRPr>
          </a:p>
        </p:txBody>
      </p:sp>
      <p:sp>
        <p:nvSpPr>
          <p:cNvPr id="3" name="Zástupný obsah 2">
            <a:extLst>
              <a:ext uri="{FF2B5EF4-FFF2-40B4-BE49-F238E27FC236}">
                <a16:creationId xmlns:a16="http://schemas.microsoft.com/office/drawing/2014/main" id="{20F4A33F-30DB-E80C-CE20-9922A1945D09}"/>
              </a:ext>
            </a:extLst>
          </p:cNvPr>
          <p:cNvSpPr>
            <a:spLocks noGrp="1"/>
          </p:cNvSpPr>
          <p:nvPr>
            <p:ph idx="1"/>
          </p:nvPr>
        </p:nvSpPr>
        <p:spPr/>
        <p:txBody>
          <a:bodyPr>
            <a:noAutofit/>
          </a:bodyPr>
          <a:lstStyle/>
          <a:p>
            <a:pPr marL="0" indent="0" algn="ctr">
              <a:lnSpc>
                <a:spcPct val="150000"/>
              </a:lnSpc>
              <a:buNone/>
            </a:pPr>
            <a:r>
              <a:rPr lang="cs-CZ" sz="2000" dirty="0">
                <a:hlinkClick r:id="rId3"/>
              </a:rPr>
              <a:t>https://animalequality.org/blog/2022/09/19/can-slaughter-be-humane</a:t>
            </a:r>
            <a:r>
              <a:rPr lang="cs-CZ" sz="2000" dirty="0" smtClean="0">
                <a:hlinkClick r:id="rId3"/>
              </a:rPr>
              <a:t>/</a:t>
            </a:r>
            <a:endParaRPr lang="cs-CZ" sz="2000" dirty="0" smtClean="0"/>
          </a:p>
          <a:p>
            <a:pPr marL="0" indent="0" algn="ctr">
              <a:lnSpc>
                <a:spcPct val="150000"/>
              </a:lnSpc>
              <a:buNone/>
            </a:pPr>
            <a:r>
              <a:rPr lang="en-US" sz="3500" b="1" dirty="0" smtClean="0"/>
              <a:t>Animals </a:t>
            </a:r>
            <a:r>
              <a:rPr lang="en-US" sz="3500" b="1" dirty="0"/>
              <a:t>shall be spared </a:t>
            </a:r>
            <a:endParaRPr lang="cs-CZ" sz="3500" b="1" dirty="0"/>
          </a:p>
          <a:p>
            <a:pPr marL="0" indent="0" algn="ctr">
              <a:lnSpc>
                <a:spcPct val="150000"/>
              </a:lnSpc>
              <a:buNone/>
            </a:pPr>
            <a:r>
              <a:rPr lang="en-US" sz="3500" b="1" dirty="0"/>
              <a:t>any avoidable pain, distress or suffering</a:t>
            </a:r>
            <a:endParaRPr lang="cs-CZ" sz="3500" b="1" dirty="0"/>
          </a:p>
          <a:p>
            <a:pPr marL="0" indent="0" algn="ctr">
              <a:lnSpc>
                <a:spcPct val="150000"/>
              </a:lnSpc>
              <a:buNone/>
            </a:pPr>
            <a:r>
              <a:rPr lang="en-US" sz="3500" b="1" dirty="0"/>
              <a:t>during their killing and related operations.</a:t>
            </a:r>
            <a:endParaRPr lang="cs-CZ" sz="3500" b="1" dirty="0"/>
          </a:p>
        </p:txBody>
      </p:sp>
    </p:spTree>
    <p:extLst>
      <p:ext uri="{BB962C8B-B14F-4D97-AF65-F5344CB8AC3E}">
        <p14:creationId xmlns:p14="http://schemas.microsoft.com/office/powerpoint/2010/main" val="4585154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500" b="1" dirty="0"/>
              <a:t>A comparison of the occurrence of reflexes/ </a:t>
            </a:r>
            <a:r>
              <a:rPr lang="en-US" sz="2500" b="1" dirty="0"/>
              <a:t>reactions </a:t>
            </a:r>
            <a:r>
              <a:rPr lang="en-US" sz="2500" dirty="0"/>
              <a:t>in all cattle following</a:t>
            </a:r>
            <a:br>
              <a:rPr lang="en-US" sz="2500" dirty="0"/>
            </a:br>
            <a:r>
              <a:rPr lang="en-US" sz="2500" dirty="0"/>
              <a:t>the stun shot with a </a:t>
            </a:r>
            <a:r>
              <a:rPr lang="en-US" sz="2500" b="1" dirty="0"/>
              <a:t>cartridge</a:t>
            </a:r>
            <a:r>
              <a:rPr lang="cs-CZ" sz="2500" b="1" dirty="0"/>
              <a:t> </a:t>
            </a:r>
            <a:r>
              <a:rPr lang="en-US" sz="2500" b="1" dirty="0"/>
              <a:t>fired</a:t>
            </a:r>
            <a:r>
              <a:rPr lang="cs-CZ" sz="2500" b="1" dirty="0"/>
              <a:t> captive-bolt </a:t>
            </a:r>
            <a:r>
              <a:rPr lang="cs-CZ" sz="2500" b="1" dirty="0" err="1"/>
              <a:t>device</a:t>
            </a:r>
            <a:r>
              <a:rPr lang="cs-CZ" sz="2500" b="1" dirty="0"/>
              <a:t> </a:t>
            </a:r>
            <a:r>
              <a:rPr lang="cs-CZ" sz="2500" dirty="0"/>
              <a:t>and a </a:t>
            </a:r>
            <a:r>
              <a:rPr lang="cs-CZ" sz="2500" b="1" dirty="0" err="1"/>
              <a:t>pneumatically</a:t>
            </a:r>
            <a:r>
              <a:rPr lang="cs-CZ" sz="2500" b="1" dirty="0"/>
              <a:t> </a:t>
            </a:r>
            <a:r>
              <a:rPr lang="cs-CZ" sz="2500" b="1" dirty="0" err="1"/>
              <a:t>powered</a:t>
            </a:r>
            <a:r>
              <a:rPr lang="cs-CZ" sz="2500" b="1" dirty="0"/>
              <a:t> </a:t>
            </a:r>
            <a:r>
              <a:rPr lang="cs-CZ" sz="2500" b="1" dirty="0" err="1"/>
              <a:t>captivebolt</a:t>
            </a:r>
            <a:r>
              <a:rPr lang="cs-CZ" sz="2500" b="1" dirty="0"/>
              <a:t> </a:t>
            </a:r>
            <a:r>
              <a:rPr lang="cs-CZ" sz="2500" b="1" dirty="0" err="1"/>
              <a:t>device</a:t>
            </a:r>
            <a:r>
              <a:rPr lang="cs-CZ" sz="2500" dirty="0"/>
              <a:t>.</a:t>
            </a:r>
          </a:p>
        </p:txBody>
      </p:sp>
      <p:graphicFrame>
        <p:nvGraphicFramePr>
          <p:cNvPr id="5" name="Graf 4"/>
          <p:cNvGraphicFramePr>
            <a:graphicFrameLocks/>
          </p:cNvGraphicFramePr>
          <p:nvPr>
            <p:extLst>
              <p:ext uri="{D42A27DB-BD31-4B8C-83A1-F6EECF244321}">
                <p14:modId xmlns:p14="http://schemas.microsoft.com/office/powerpoint/2010/main" val="586601743"/>
              </p:ext>
            </p:extLst>
          </p:nvPr>
        </p:nvGraphicFramePr>
        <p:xfrm>
          <a:off x="1550596" y="1825625"/>
          <a:ext cx="8856984" cy="3997564"/>
        </p:xfrm>
        <a:graphic>
          <a:graphicData uri="http://schemas.openxmlformats.org/drawingml/2006/chart">
            <c:chart xmlns:c="http://schemas.openxmlformats.org/drawingml/2006/chart" xmlns:r="http://schemas.openxmlformats.org/officeDocument/2006/relationships" r:id="rId2"/>
          </a:graphicData>
        </a:graphic>
      </p:graphicFrame>
      <p:pic>
        <p:nvPicPr>
          <p:cNvPr id="6" name="Obrázek 5"/>
          <p:cNvPicPr>
            <a:picLocks noChangeAspect="1"/>
          </p:cNvPicPr>
          <p:nvPr/>
        </p:nvPicPr>
        <p:blipFill rotWithShape="1">
          <a:blip r:embed="rId3"/>
          <a:srcRect l="40350" t="50315" r="30452" b="43128"/>
          <a:stretch/>
        </p:blipFill>
        <p:spPr>
          <a:xfrm>
            <a:off x="1550595" y="4547308"/>
            <a:ext cx="9423699" cy="1190367"/>
          </a:xfrm>
          <a:prstGeom prst="rect">
            <a:avLst/>
          </a:prstGeom>
        </p:spPr>
      </p:pic>
      <p:pic>
        <p:nvPicPr>
          <p:cNvPr id="7" name="Obrázek 6"/>
          <p:cNvPicPr>
            <a:picLocks noChangeAspect="1"/>
          </p:cNvPicPr>
          <p:nvPr/>
        </p:nvPicPr>
        <p:blipFill rotWithShape="1">
          <a:blip r:embed="rId3"/>
          <a:srcRect l="40839" t="35065" r="57482" b="51257"/>
          <a:stretch/>
        </p:blipFill>
        <p:spPr>
          <a:xfrm>
            <a:off x="1237392" y="1928340"/>
            <a:ext cx="626407" cy="2869570"/>
          </a:xfrm>
          <a:prstGeom prst="rect">
            <a:avLst/>
          </a:prstGeom>
        </p:spPr>
      </p:pic>
      <p:sp>
        <p:nvSpPr>
          <p:cNvPr id="9" name="Obdélník 8"/>
          <p:cNvSpPr/>
          <p:nvPr/>
        </p:nvSpPr>
        <p:spPr>
          <a:xfrm>
            <a:off x="1863798" y="5737675"/>
            <a:ext cx="7355505" cy="369332"/>
          </a:xfrm>
          <a:prstGeom prst="rect">
            <a:avLst/>
          </a:prstGeom>
        </p:spPr>
        <p:txBody>
          <a:bodyPr wrap="square">
            <a:spAutoFit/>
          </a:bodyPr>
          <a:lstStyle/>
          <a:p>
            <a:r>
              <a:rPr lang="en-US" dirty="0">
                <a:solidFill>
                  <a:srgbClr val="000000"/>
                </a:solidFill>
              </a:rPr>
              <a:t>a,b</a:t>
            </a:r>
            <a:r>
              <a:rPr lang="cs-CZ" dirty="0">
                <a:solidFill>
                  <a:srgbClr val="000000"/>
                </a:solidFill>
              </a:rPr>
              <a:t> </a:t>
            </a:r>
            <a:r>
              <a:rPr lang="en-US" dirty="0">
                <a:solidFill>
                  <a:srgbClr val="000000"/>
                </a:solidFill>
              </a:rPr>
              <a:t>percentages in the </a:t>
            </a:r>
            <a:r>
              <a:rPr lang="cs-CZ" dirty="0">
                <a:solidFill>
                  <a:srgbClr val="000000"/>
                </a:solidFill>
              </a:rPr>
              <a:t>sign </a:t>
            </a:r>
            <a:r>
              <a:rPr lang="en-US" dirty="0">
                <a:solidFill>
                  <a:srgbClr val="000000"/>
                </a:solidFill>
              </a:rPr>
              <a:t>with different superscripts differ (p ˂ 0.01), </a:t>
            </a:r>
            <a:endParaRPr lang="cs-CZ" dirty="0"/>
          </a:p>
        </p:txBody>
      </p:sp>
      <p:sp>
        <p:nvSpPr>
          <p:cNvPr id="12" name="Obdélník 11"/>
          <p:cNvSpPr/>
          <p:nvPr/>
        </p:nvSpPr>
        <p:spPr>
          <a:xfrm>
            <a:off x="3829828" y="1821297"/>
            <a:ext cx="1538238" cy="923330"/>
          </a:xfrm>
          <a:prstGeom prst="rect">
            <a:avLst/>
          </a:prstGeom>
          <a:solidFill>
            <a:schemeClr val="bg1"/>
          </a:solidFill>
        </p:spPr>
        <p:txBody>
          <a:bodyPr wrap="square">
            <a:spAutoFit/>
          </a:bodyPr>
          <a:lstStyle/>
          <a:p>
            <a:r>
              <a:rPr lang="cs-CZ" dirty="0" err="1"/>
              <a:t>cartridge-fired</a:t>
            </a:r>
            <a:r>
              <a:rPr lang="cs-CZ" dirty="0"/>
              <a:t> captive-bolt </a:t>
            </a:r>
            <a:r>
              <a:rPr lang="cs-CZ" dirty="0" err="1"/>
              <a:t>device</a:t>
            </a:r>
            <a:endParaRPr lang="cs-CZ" dirty="0"/>
          </a:p>
        </p:txBody>
      </p:sp>
      <p:sp>
        <p:nvSpPr>
          <p:cNvPr id="13" name="Obdélník 12"/>
          <p:cNvSpPr/>
          <p:nvPr/>
        </p:nvSpPr>
        <p:spPr>
          <a:xfrm>
            <a:off x="5590291" y="1673663"/>
            <a:ext cx="3144917" cy="646331"/>
          </a:xfrm>
          <a:prstGeom prst="rect">
            <a:avLst/>
          </a:prstGeom>
          <a:solidFill>
            <a:schemeClr val="bg1"/>
          </a:solidFill>
        </p:spPr>
        <p:txBody>
          <a:bodyPr wrap="square">
            <a:spAutoFit/>
          </a:bodyPr>
          <a:lstStyle/>
          <a:p>
            <a:r>
              <a:rPr lang="cs-CZ" dirty="0" err="1"/>
              <a:t>pneumatically</a:t>
            </a:r>
            <a:r>
              <a:rPr lang="cs-CZ" dirty="0"/>
              <a:t> </a:t>
            </a:r>
            <a:r>
              <a:rPr lang="en-US" dirty="0"/>
              <a:t>powered captive-bolt device</a:t>
            </a:r>
            <a:endParaRPr lang="cs-CZ" dirty="0"/>
          </a:p>
        </p:txBody>
      </p:sp>
    </p:spTree>
    <p:extLst>
      <p:ext uri="{BB962C8B-B14F-4D97-AF65-F5344CB8AC3E}">
        <p14:creationId xmlns:p14="http://schemas.microsoft.com/office/powerpoint/2010/main" val="23602301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solidFill>
                  <a:schemeClr val="accent1"/>
                </a:solidFill>
              </a:rPr>
              <a:t>Electrical</a:t>
            </a:r>
            <a:r>
              <a:rPr lang="cs-CZ" b="1" dirty="0">
                <a:solidFill>
                  <a:schemeClr val="accent1"/>
                </a:solidFill>
              </a:rPr>
              <a:t> </a:t>
            </a:r>
            <a:r>
              <a:rPr lang="cs-CZ" b="1" dirty="0" err="1">
                <a:solidFill>
                  <a:schemeClr val="accent1"/>
                </a:solidFill>
              </a:rPr>
              <a:t>methods</a:t>
            </a:r>
            <a:endParaRPr lang="cs-CZ" dirty="0"/>
          </a:p>
        </p:txBody>
      </p:sp>
      <p:sp>
        <p:nvSpPr>
          <p:cNvPr id="3" name="Zástupný symbol pro obsah 2"/>
          <p:cNvSpPr>
            <a:spLocks noGrp="1"/>
          </p:cNvSpPr>
          <p:nvPr>
            <p:ph idx="1"/>
          </p:nvPr>
        </p:nvSpPr>
        <p:spPr>
          <a:xfrm>
            <a:off x="252046" y="1456597"/>
            <a:ext cx="10515600" cy="4351338"/>
          </a:xfrm>
        </p:spPr>
        <p:txBody>
          <a:bodyPr/>
          <a:lstStyle/>
          <a:p>
            <a:r>
              <a:rPr lang="en-US" b="1" dirty="0"/>
              <a:t>electrodes</a:t>
            </a:r>
            <a:r>
              <a:rPr lang="cs-CZ" b="1" dirty="0"/>
              <a:t> </a:t>
            </a:r>
            <a:r>
              <a:rPr lang="en-US" b="1" dirty="0"/>
              <a:t>for stunning of pigs</a:t>
            </a:r>
            <a:r>
              <a:rPr lang="cs-CZ" b="1" dirty="0"/>
              <a:t> and </a:t>
            </a:r>
            <a:r>
              <a:rPr lang="cs-CZ" b="1" dirty="0" err="1"/>
              <a:t>small</a:t>
            </a:r>
            <a:r>
              <a:rPr lang="cs-CZ" b="1" dirty="0"/>
              <a:t> RU</a:t>
            </a:r>
          </a:p>
          <a:p>
            <a:endParaRPr lang="cs-CZ" b="1" dirty="0"/>
          </a:p>
          <a:p>
            <a:endParaRPr lang="cs-CZ" b="1" dirty="0"/>
          </a:p>
          <a:p>
            <a:pPr marL="0" indent="0">
              <a:buNone/>
            </a:pPr>
            <a:endParaRPr lang="cs-CZ" b="1" dirty="0"/>
          </a:p>
          <a:p>
            <a:r>
              <a:rPr lang="en-US" dirty="0"/>
              <a:t>general response similar to epilepsy seizure</a:t>
            </a:r>
            <a:endParaRPr lang="cs-CZ" b="1" dirty="0"/>
          </a:p>
          <a:p>
            <a:pPr marL="0" indent="0">
              <a:buNone/>
            </a:pPr>
            <a:endParaRPr lang="cs-CZ" b="1" dirty="0"/>
          </a:p>
          <a:p>
            <a:endParaRPr lang="cs-CZ" b="1" dirty="0"/>
          </a:p>
        </p:txBody>
      </p:sp>
      <p:pic>
        <p:nvPicPr>
          <p:cNvPr id="4" name="Obrázek 3"/>
          <p:cNvPicPr>
            <a:picLocks noChangeAspect="1"/>
          </p:cNvPicPr>
          <p:nvPr/>
        </p:nvPicPr>
        <p:blipFill rotWithShape="1">
          <a:blip r:embed="rId3"/>
          <a:srcRect l="19382" t="39741" r="40403" b="46572"/>
          <a:stretch/>
        </p:blipFill>
        <p:spPr>
          <a:xfrm>
            <a:off x="252046" y="1976716"/>
            <a:ext cx="7585707" cy="1452284"/>
          </a:xfrm>
          <a:prstGeom prst="rect">
            <a:avLst/>
          </a:prstGeom>
        </p:spPr>
      </p:pic>
      <p:pic>
        <p:nvPicPr>
          <p:cNvPr id="5" name="Obrázek 4"/>
          <p:cNvPicPr>
            <a:picLocks noChangeAspect="1"/>
          </p:cNvPicPr>
          <p:nvPr/>
        </p:nvPicPr>
        <p:blipFill>
          <a:blip r:embed="rId4"/>
          <a:stretch>
            <a:fillRect/>
          </a:stretch>
        </p:blipFill>
        <p:spPr>
          <a:xfrm>
            <a:off x="554104" y="4244115"/>
            <a:ext cx="2857500" cy="2314575"/>
          </a:xfrm>
          <a:prstGeom prst="rect">
            <a:avLst/>
          </a:prstGeom>
        </p:spPr>
      </p:pic>
      <p:pic>
        <p:nvPicPr>
          <p:cNvPr id="6" name="Obrázek 5"/>
          <p:cNvPicPr>
            <a:picLocks noChangeAspect="1"/>
          </p:cNvPicPr>
          <p:nvPr/>
        </p:nvPicPr>
        <p:blipFill>
          <a:blip r:embed="rId5"/>
          <a:stretch>
            <a:fillRect/>
          </a:stretch>
        </p:blipFill>
        <p:spPr>
          <a:xfrm>
            <a:off x="3801397" y="4244115"/>
            <a:ext cx="2810418" cy="2313911"/>
          </a:xfrm>
          <a:prstGeom prst="rect">
            <a:avLst/>
          </a:prstGeom>
        </p:spPr>
      </p:pic>
      <p:pic>
        <p:nvPicPr>
          <p:cNvPr id="8" name="Obrázek 7">
            <a:extLst>
              <a:ext uri="{FF2B5EF4-FFF2-40B4-BE49-F238E27FC236}">
                <a16:creationId xmlns:a16="http://schemas.microsoft.com/office/drawing/2014/main" id="{529971F3-9D5C-22A4-37BD-FDE5594C9BEA}"/>
              </a:ext>
            </a:extLst>
          </p:cNvPr>
          <p:cNvPicPr>
            <a:picLocks noChangeAspect="1"/>
          </p:cNvPicPr>
          <p:nvPr/>
        </p:nvPicPr>
        <p:blipFill rotWithShape="1">
          <a:blip r:embed="rId6"/>
          <a:srcRect l="31923" t="18682" r="39386" b="11281"/>
          <a:stretch/>
        </p:blipFill>
        <p:spPr>
          <a:xfrm>
            <a:off x="8139812" y="597877"/>
            <a:ext cx="3498084" cy="4803193"/>
          </a:xfrm>
          <a:prstGeom prst="rect">
            <a:avLst/>
          </a:prstGeom>
        </p:spPr>
      </p:pic>
      <p:sp>
        <p:nvSpPr>
          <p:cNvPr id="10" name="TextovéPole 9">
            <a:extLst>
              <a:ext uri="{FF2B5EF4-FFF2-40B4-BE49-F238E27FC236}">
                <a16:creationId xmlns:a16="http://schemas.microsoft.com/office/drawing/2014/main" id="{16A272B5-251F-92BC-49BD-3EA58048BD4E}"/>
              </a:ext>
            </a:extLst>
          </p:cNvPr>
          <p:cNvSpPr txBox="1"/>
          <p:nvPr/>
        </p:nvSpPr>
        <p:spPr>
          <a:xfrm>
            <a:off x="6840854" y="5958722"/>
            <a:ext cx="6096000" cy="646331"/>
          </a:xfrm>
          <a:prstGeom prst="rect">
            <a:avLst/>
          </a:prstGeom>
          <a:noFill/>
        </p:spPr>
        <p:txBody>
          <a:bodyPr wrap="square">
            <a:spAutoFit/>
          </a:bodyPr>
          <a:lstStyle/>
          <a:p>
            <a:r>
              <a:rPr lang="cs-CZ" dirty="0">
                <a:hlinkClick r:id="rId7"/>
              </a:rPr>
              <a:t>https://youtu.be/8eGopnYXp9E?t=3233</a:t>
            </a:r>
            <a:endParaRPr lang="cs-CZ" dirty="0"/>
          </a:p>
          <a:p>
            <a:endParaRPr lang="cs-CZ" dirty="0"/>
          </a:p>
        </p:txBody>
      </p:sp>
    </p:spTree>
    <p:extLst>
      <p:ext uri="{BB962C8B-B14F-4D97-AF65-F5344CB8AC3E}">
        <p14:creationId xmlns:p14="http://schemas.microsoft.com/office/powerpoint/2010/main" val="32349355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71368" y="688489"/>
            <a:ext cx="10482431" cy="5488474"/>
          </a:xfrm>
        </p:spPr>
        <p:txBody>
          <a:bodyPr/>
          <a:lstStyle/>
          <a:p>
            <a:pPr marL="0" indent="0">
              <a:buNone/>
            </a:pPr>
            <a:r>
              <a:rPr lang="cs-CZ" b="1" dirty="0" err="1">
                <a:solidFill>
                  <a:schemeClr val="accent1"/>
                </a:solidFill>
              </a:rPr>
              <a:t>Electrical</a:t>
            </a:r>
            <a:r>
              <a:rPr lang="cs-CZ" b="1" dirty="0">
                <a:solidFill>
                  <a:schemeClr val="accent1"/>
                </a:solidFill>
              </a:rPr>
              <a:t> </a:t>
            </a:r>
            <a:r>
              <a:rPr lang="cs-CZ" b="1" dirty="0" err="1">
                <a:solidFill>
                  <a:schemeClr val="accent1"/>
                </a:solidFill>
              </a:rPr>
              <a:t>waterbath</a:t>
            </a:r>
            <a:endParaRPr lang="cs-CZ" b="1" dirty="0">
              <a:solidFill>
                <a:schemeClr val="accent1"/>
              </a:solidFill>
            </a:endParaRPr>
          </a:p>
        </p:txBody>
      </p:sp>
      <p:pic>
        <p:nvPicPr>
          <p:cNvPr id="5" name="Obrázek 4"/>
          <p:cNvPicPr>
            <a:picLocks noChangeAspect="1"/>
          </p:cNvPicPr>
          <p:nvPr/>
        </p:nvPicPr>
        <p:blipFill rotWithShape="1">
          <a:blip r:embed="rId3"/>
          <a:srcRect l="18293" t="37402" r="21602" b="14083"/>
          <a:stretch/>
        </p:blipFill>
        <p:spPr>
          <a:xfrm>
            <a:off x="361775" y="1355464"/>
            <a:ext cx="10992024" cy="4990641"/>
          </a:xfrm>
          <a:prstGeom prst="rect">
            <a:avLst/>
          </a:prstGeom>
        </p:spPr>
      </p:pic>
    </p:spTree>
    <p:extLst>
      <p:ext uri="{BB962C8B-B14F-4D97-AF65-F5344CB8AC3E}">
        <p14:creationId xmlns:p14="http://schemas.microsoft.com/office/powerpoint/2010/main" val="29404481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1A9F58D-D145-03CC-FCB8-49B5DC93BD82}"/>
              </a:ext>
            </a:extLst>
          </p:cNvPr>
          <p:cNvSpPr>
            <a:spLocks noGrp="1"/>
          </p:cNvSpPr>
          <p:nvPr>
            <p:ph idx="1"/>
          </p:nvPr>
        </p:nvSpPr>
        <p:spPr>
          <a:xfrm>
            <a:off x="832338" y="574431"/>
            <a:ext cx="10521462" cy="5602532"/>
          </a:xfrm>
        </p:spPr>
        <p:txBody>
          <a:bodyPr/>
          <a:lstStyle/>
          <a:p>
            <a:pPr marL="0" indent="0">
              <a:buNone/>
            </a:pPr>
            <a:r>
              <a:rPr lang="en-US" b="1" u="none" strike="noStrike" baseline="0" dirty="0">
                <a:solidFill>
                  <a:schemeClr val="accent1"/>
                </a:solidFill>
                <a:latin typeface="Times New Roman" panose="02020603050405020304" pitchFamily="18" charset="0"/>
              </a:rPr>
              <a:t>Electrical </a:t>
            </a:r>
            <a:r>
              <a:rPr lang="en-US" b="1" u="none" strike="noStrike" baseline="0" dirty="0" err="1">
                <a:solidFill>
                  <a:schemeClr val="accent1"/>
                </a:solidFill>
                <a:latin typeface="Times New Roman" panose="02020603050405020304" pitchFamily="18" charset="0"/>
              </a:rPr>
              <a:t>waterbath</a:t>
            </a:r>
            <a:r>
              <a:rPr lang="en-US" b="1" u="none" strike="noStrike" baseline="0" dirty="0">
                <a:solidFill>
                  <a:schemeClr val="accent1"/>
                </a:solidFill>
                <a:latin typeface="Times New Roman" panose="02020603050405020304" pitchFamily="18" charset="0"/>
              </a:rPr>
              <a:t> stunning of poultry </a:t>
            </a:r>
          </a:p>
          <a:p>
            <a:r>
              <a:rPr lang="en-US" sz="2500" b="1" i="0" u="none" strike="noStrike" baseline="0" dirty="0">
                <a:solidFill>
                  <a:srgbClr val="211D1E"/>
                </a:solidFill>
              </a:rPr>
              <a:t>Animals shall not be shackled if they are too small </a:t>
            </a:r>
            <a:r>
              <a:rPr lang="en-US" sz="2500" b="0" i="0" u="none" strike="noStrike" baseline="0" dirty="0">
                <a:solidFill>
                  <a:srgbClr val="211D1E"/>
                </a:solidFill>
              </a:rPr>
              <a:t>for the </a:t>
            </a:r>
            <a:r>
              <a:rPr lang="en-US" sz="2500" b="0" i="0" u="none" strike="noStrike" baseline="0" dirty="0" err="1">
                <a:solidFill>
                  <a:srgbClr val="211D1E"/>
                </a:solidFill>
              </a:rPr>
              <a:t>waterbath</a:t>
            </a:r>
            <a:r>
              <a:rPr lang="en-US" sz="2500" b="0" i="0" u="none" strike="noStrike" baseline="0" dirty="0">
                <a:solidFill>
                  <a:srgbClr val="211D1E"/>
                </a:solidFill>
              </a:rPr>
              <a:t> stunner or if shackling is likely to induce or increase the pain suffered (such as visibly injured animals). In these cases, they shall be killed by an alternative method. </a:t>
            </a:r>
          </a:p>
          <a:p>
            <a:r>
              <a:rPr lang="en-US" sz="2500" b="1" i="0" u="none" strike="noStrike" baseline="0" dirty="0">
                <a:solidFill>
                  <a:srgbClr val="211D1E"/>
                </a:solidFill>
              </a:rPr>
              <a:t>Shackles shall be wet before live birds are shackled and exposed to the current</a:t>
            </a:r>
            <a:r>
              <a:rPr lang="en-US" sz="2500" b="0" i="0" u="none" strike="noStrike" baseline="0" dirty="0">
                <a:solidFill>
                  <a:srgbClr val="211D1E"/>
                </a:solidFill>
              </a:rPr>
              <a:t>. Birds shall be </a:t>
            </a:r>
            <a:r>
              <a:rPr lang="en-US" sz="2500" b="1" i="0" u="none" strike="noStrike" baseline="0" dirty="0">
                <a:solidFill>
                  <a:srgbClr val="211D1E"/>
                </a:solidFill>
              </a:rPr>
              <a:t>hung by both legs. </a:t>
            </a:r>
          </a:p>
          <a:p>
            <a:r>
              <a:rPr lang="en-US" sz="2500" b="1" i="0" u="none" strike="noStrike" baseline="0" dirty="0">
                <a:solidFill>
                  <a:srgbClr val="211D1E"/>
                </a:solidFill>
              </a:rPr>
              <a:t>stunning shall be carried out in accordance with the minimum currents </a:t>
            </a:r>
            <a:r>
              <a:rPr lang="en-US" sz="2500" b="0" i="0" u="none" strike="noStrike" baseline="0" dirty="0">
                <a:solidFill>
                  <a:srgbClr val="211D1E"/>
                </a:solidFill>
              </a:rPr>
              <a:t>laid down therein, and animals shall be exposed to </a:t>
            </a:r>
            <a:r>
              <a:rPr lang="en-US" sz="2500" b="1" i="0" u="none" strike="noStrike" baseline="0" dirty="0">
                <a:solidFill>
                  <a:srgbClr val="211D1E"/>
                </a:solidFill>
              </a:rPr>
              <a:t>that current for a minimum duration of at least </a:t>
            </a:r>
            <a:r>
              <a:rPr lang="cs-CZ" sz="2500" b="1" i="0" u="none" strike="noStrike" baseline="0" dirty="0">
                <a:solidFill>
                  <a:srgbClr val="211D1E"/>
                </a:solidFill>
              </a:rPr>
              <a:t>4</a:t>
            </a:r>
            <a:r>
              <a:rPr lang="en-US" sz="2500" b="1" i="0" u="none" strike="noStrike" baseline="0" dirty="0">
                <a:solidFill>
                  <a:srgbClr val="211D1E"/>
                </a:solidFill>
              </a:rPr>
              <a:t> seconds. </a:t>
            </a:r>
            <a:endParaRPr lang="cs-CZ" sz="2500" b="1" dirty="0"/>
          </a:p>
        </p:txBody>
      </p:sp>
      <p:pic>
        <p:nvPicPr>
          <p:cNvPr id="5" name="Obrázek 4">
            <a:extLst>
              <a:ext uri="{FF2B5EF4-FFF2-40B4-BE49-F238E27FC236}">
                <a16:creationId xmlns:a16="http://schemas.microsoft.com/office/drawing/2014/main" id="{54A5A987-C062-3AB9-109A-0FAE1B0910CE}"/>
              </a:ext>
            </a:extLst>
          </p:cNvPr>
          <p:cNvPicPr>
            <a:picLocks noChangeAspect="1"/>
          </p:cNvPicPr>
          <p:nvPr/>
        </p:nvPicPr>
        <p:blipFill rotWithShape="1">
          <a:blip r:embed="rId2"/>
          <a:srcRect l="17211" t="32991" r="41827" b="51795"/>
          <a:stretch/>
        </p:blipFill>
        <p:spPr>
          <a:xfrm>
            <a:off x="477387" y="4108939"/>
            <a:ext cx="11418934" cy="2385646"/>
          </a:xfrm>
          <a:prstGeom prst="rect">
            <a:avLst/>
          </a:prstGeom>
        </p:spPr>
      </p:pic>
    </p:spTree>
    <p:extLst>
      <p:ext uri="{BB962C8B-B14F-4D97-AF65-F5344CB8AC3E}">
        <p14:creationId xmlns:p14="http://schemas.microsoft.com/office/powerpoint/2010/main" val="6001509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B0E9E3C-6B30-49A1-EB9B-983235872D30}"/>
              </a:ext>
            </a:extLst>
          </p:cNvPr>
          <p:cNvSpPr>
            <a:spLocks noGrp="1"/>
          </p:cNvSpPr>
          <p:nvPr>
            <p:ph idx="1"/>
          </p:nvPr>
        </p:nvSpPr>
        <p:spPr>
          <a:xfrm>
            <a:off x="797169" y="492369"/>
            <a:ext cx="10556631" cy="6025662"/>
          </a:xfrm>
        </p:spPr>
        <p:txBody>
          <a:bodyPr>
            <a:normAutofit/>
          </a:bodyPr>
          <a:lstStyle/>
          <a:p>
            <a:pPr marL="0" indent="0">
              <a:buNone/>
            </a:pPr>
            <a:endParaRPr lang="cs-CZ" sz="2400" b="0" i="0" u="none" strike="noStrike" baseline="0" dirty="0">
              <a:solidFill>
                <a:srgbClr val="000000"/>
              </a:solidFill>
              <a:latin typeface="Times New Roman" panose="02020603050405020304" pitchFamily="18" charset="0"/>
            </a:endParaRPr>
          </a:p>
          <a:p>
            <a:r>
              <a:rPr lang="en-US" sz="2400" b="0" i="0" u="none" strike="noStrike" baseline="0" dirty="0">
                <a:solidFill>
                  <a:srgbClr val="211D1E"/>
                </a:solidFill>
                <a:latin typeface="Times New Roman" panose="02020603050405020304" pitchFamily="18" charset="0"/>
              </a:rPr>
              <a:t>Shackle lines shall be designed in such a way that birds suspended on them </a:t>
            </a:r>
            <a:r>
              <a:rPr lang="en-US" sz="2400" b="1" i="0" u="none" strike="noStrike" baseline="0" dirty="0">
                <a:solidFill>
                  <a:srgbClr val="211D1E"/>
                </a:solidFill>
                <a:latin typeface="Times New Roman" panose="02020603050405020304" pitchFamily="18" charset="0"/>
              </a:rPr>
              <a:t>will not remain hung conscious longer than one minute.</a:t>
            </a:r>
            <a:r>
              <a:rPr lang="en-US" sz="2400" b="0" i="0" u="none" strike="noStrike" baseline="0" dirty="0">
                <a:solidFill>
                  <a:srgbClr val="211D1E"/>
                </a:solidFill>
                <a:latin typeface="Times New Roman" panose="02020603050405020304" pitchFamily="18" charset="0"/>
              </a:rPr>
              <a:t> However ducks, geese and turkeys</a:t>
            </a:r>
            <a:r>
              <a:rPr lang="cs-CZ" sz="2400" b="0" i="0" u="none" strike="noStrike" baseline="0" dirty="0">
                <a:solidFill>
                  <a:srgbClr val="211D1E"/>
                </a:solidFill>
                <a:latin typeface="Times New Roman" panose="02020603050405020304" pitchFamily="18" charset="0"/>
              </a:rPr>
              <a:t>: </a:t>
            </a:r>
            <a:r>
              <a:rPr lang="cs-CZ" sz="2400" dirty="0">
                <a:solidFill>
                  <a:srgbClr val="211D1E"/>
                </a:solidFill>
                <a:latin typeface="Times New Roman" panose="02020603050405020304" pitchFamily="18" charset="0"/>
              </a:rPr>
              <a:t>2</a:t>
            </a:r>
            <a:r>
              <a:rPr lang="en-US" sz="2400" b="0" i="0" u="none" strike="noStrike" baseline="0" dirty="0">
                <a:solidFill>
                  <a:srgbClr val="211D1E"/>
                </a:solidFill>
                <a:latin typeface="Times New Roman" panose="02020603050405020304" pitchFamily="18" charset="0"/>
              </a:rPr>
              <a:t> minutes. </a:t>
            </a:r>
          </a:p>
          <a:p>
            <a:r>
              <a:rPr lang="en-US" sz="2400" b="1" i="0" u="none" strike="noStrike" baseline="0" dirty="0">
                <a:solidFill>
                  <a:srgbClr val="211D1E"/>
                </a:solidFill>
                <a:latin typeface="Times New Roman" panose="02020603050405020304" pitchFamily="18" charset="0"/>
              </a:rPr>
              <a:t>The size and shape of the metal shackles shall be appropriate </a:t>
            </a:r>
            <a:r>
              <a:rPr lang="en-US" sz="2400" b="0" i="0" u="none" strike="noStrike" baseline="0" dirty="0">
                <a:solidFill>
                  <a:srgbClr val="211D1E"/>
                </a:solidFill>
                <a:latin typeface="Times New Roman" panose="02020603050405020304" pitchFamily="18" charset="0"/>
              </a:rPr>
              <a:t>to the size of the legs of poultry to be slaughtered so that electrical contact can be secured without causing pain. </a:t>
            </a:r>
          </a:p>
          <a:p>
            <a:r>
              <a:rPr lang="en-US" sz="2400" b="0" i="0" u="none" strike="noStrike" baseline="0" dirty="0">
                <a:solidFill>
                  <a:srgbClr val="211D1E"/>
                </a:solidFill>
                <a:latin typeface="Times New Roman" panose="02020603050405020304" pitchFamily="18" charset="0"/>
              </a:rPr>
              <a:t>5.6. The </a:t>
            </a:r>
            <a:r>
              <a:rPr lang="en-US" sz="2400" b="0" i="0" u="none" strike="noStrike" baseline="0" dirty="0" err="1">
                <a:solidFill>
                  <a:srgbClr val="211D1E"/>
                </a:solidFill>
                <a:latin typeface="Times New Roman" panose="02020603050405020304" pitchFamily="18" charset="0"/>
              </a:rPr>
              <a:t>waterbath</a:t>
            </a:r>
            <a:r>
              <a:rPr lang="en-US" sz="2400" b="0" i="0" u="none" strike="noStrike" baseline="0" dirty="0">
                <a:solidFill>
                  <a:srgbClr val="211D1E"/>
                </a:solidFill>
                <a:latin typeface="Times New Roman" panose="02020603050405020304" pitchFamily="18" charset="0"/>
              </a:rPr>
              <a:t> shall be designed in such a way that </a:t>
            </a:r>
            <a:r>
              <a:rPr lang="en-US" sz="2400" b="1" i="0" u="none" strike="noStrike" baseline="0" dirty="0">
                <a:solidFill>
                  <a:srgbClr val="211D1E"/>
                </a:solidFill>
                <a:latin typeface="Times New Roman" panose="02020603050405020304" pitchFamily="18" charset="0"/>
              </a:rPr>
              <a:t>the level of immersion of the birds can be easily adapted. </a:t>
            </a:r>
          </a:p>
          <a:p>
            <a:r>
              <a:rPr lang="en-US" sz="2400" b="0" i="0" u="none" strike="noStrike" baseline="0" dirty="0">
                <a:solidFill>
                  <a:srgbClr val="211D1E"/>
                </a:solidFill>
                <a:latin typeface="Times New Roman" panose="02020603050405020304" pitchFamily="18" charset="0"/>
              </a:rPr>
              <a:t>Access to the </a:t>
            </a:r>
            <a:r>
              <a:rPr lang="en-US" sz="2400" b="0" i="0" u="none" strike="noStrike" baseline="0" dirty="0" err="1">
                <a:solidFill>
                  <a:srgbClr val="211D1E"/>
                </a:solidFill>
                <a:latin typeface="Times New Roman" panose="02020603050405020304" pitchFamily="18" charset="0"/>
              </a:rPr>
              <a:t>waterbath</a:t>
            </a:r>
            <a:r>
              <a:rPr lang="en-US" sz="2400" b="0" i="0" u="none" strike="noStrike" baseline="0" dirty="0">
                <a:solidFill>
                  <a:srgbClr val="211D1E"/>
                </a:solidFill>
                <a:latin typeface="Times New Roman" panose="02020603050405020304" pitchFamily="18" charset="0"/>
              </a:rPr>
              <a:t> stunning equipment shall be available to allow the bleeding of birds that have been stunned and remain in the </a:t>
            </a:r>
            <a:r>
              <a:rPr lang="en-US" sz="2400" b="0" i="0" u="none" strike="noStrike" baseline="0" dirty="0" err="1">
                <a:solidFill>
                  <a:srgbClr val="211D1E"/>
                </a:solidFill>
                <a:latin typeface="Times New Roman" panose="02020603050405020304" pitchFamily="18" charset="0"/>
              </a:rPr>
              <a:t>waterbath</a:t>
            </a:r>
            <a:r>
              <a:rPr lang="en-US" sz="2400" b="0" i="0" u="none" strike="noStrike" baseline="0" dirty="0">
                <a:solidFill>
                  <a:srgbClr val="211D1E"/>
                </a:solidFill>
                <a:latin typeface="Times New Roman" panose="02020603050405020304" pitchFamily="18" charset="0"/>
              </a:rPr>
              <a:t> as a result of a breakdown or delay in the line. </a:t>
            </a:r>
          </a:p>
          <a:p>
            <a:r>
              <a:rPr lang="en-US" sz="2400" b="0" i="0" u="none" strike="noStrike" baseline="0" dirty="0" err="1">
                <a:solidFill>
                  <a:srgbClr val="211D1E"/>
                </a:solidFill>
                <a:latin typeface="Times New Roman" panose="02020603050405020304" pitchFamily="18" charset="0"/>
              </a:rPr>
              <a:t>Waterbath</a:t>
            </a:r>
            <a:r>
              <a:rPr lang="en-US" sz="2400" b="0" i="0" u="none" strike="noStrike" baseline="0" dirty="0">
                <a:solidFill>
                  <a:srgbClr val="211D1E"/>
                </a:solidFill>
                <a:latin typeface="Times New Roman" panose="02020603050405020304" pitchFamily="18" charset="0"/>
              </a:rPr>
              <a:t> stunning equipment shall be fitted with a device which displays and </a:t>
            </a:r>
            <a:r>
              <a:rPr lang="en-US" sz="2400" b="1" i="0" u="none" strike="noStrike" baseline="0" dirty="0">
                <a:solidFill>
                  <a:srgbClr val="211D1E"/>
                </a:solidFill>
                <a:latin typeface="Times New Roman" panose="02020603050405020304" pitchFamily="18" charset="0"/>
              </a:rPr>
              <a:t>records the details of the electrical key parameters used</a:t>
            </a:r>
            <a:r>
              <a:rPr lang="en-US" sz="2400" b="0" i="0" u="none" strike="noStrike" baseline="0" dirty="0">
                <a:solidFill>
                  <a:srgbClr val="211D1E"/>
                </a:solidFill>
                <a:latin typeface="Times New Roman" panose="02020603050405020304" pitchFamily="18" charset="0"/>
              </a:rPr>
              <a:t>. These records shall be kept for at least one year. </a:t>
            </a:r>
            <a:endParaRPr lang="cs-CZ" sz="2400" dirty="0"/>
          </a:p>
        </p:txBody>
      </p:sp>
    </p:spTree>
    <p:extLst>
      <p:ext uri="{BB962C8B-B14F-4D97-AF65-F5344CB8AC3E}">
        <p14:creationId xmlns:p14="http://schemas.microsoft.com/office/powerpoint/2010/main" val="29940010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B93454-AC97-03C5-9961-67BCE6AAA9F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E8AFA28-1DC8-39BE-8E94-36C26320DE8A}"/>
              </a:ext>
            </a:extLst>
          </p:cNvPr>
          <p:cNvSpPr>
            <a:spLocks noGrp="1"/>
          </p:cNvSpPr>
          <p:nvPr>
            <p:ph idx="1"/>
          </p:nvPr>
        </p:nvSpPr>
        <p:spPr>
          <a:xfrm>
            <a:off x="838199" y="2274277"/>
            <a:ext cx="3487615" cy="3902686"/>
          </a:xfrm>
        </p:spPr>
        <p:txBody>
          <a:bodyPr>
            <a:normAutofit fontScale="92500" lnSpcReduction="10000"/>
          </a:bodyPr>
          <a:lstStyle/>
          <a:p>
            <a:endParaRPr lang="cs-CZ" dirty="0"/>
          </a:p>
          <a:p>
            <a:endParaRPr lang="cs-CZ" dirty="0"/>
          </a:p>
          <a:p>
            <a:endParaRPr lang="cs-CZ" dirty="0"/>
          </a:p>
          <a:p>
            <a:endParaRPr lang="cs-CZ" dirty="0"/>
          </a:p>
          <a:p>
            <a:endParaRPr lang="cs-CZ" dirty="0"/>
          </a:p>
          <a:p>
            <a:endParaRPr lang="cs-CZ" dirty="0"/>
          </a:p>
          <a:p>
            <a:r>
              <a:rPr lang="cs-CZ" dirty="0">
                <a:hlinkClick r:id="rId2"/>
              </a:rPr>
              <a:t>https://www.youtube.com/watch?v=d2E0wBjlClg</a:t>
            </a:r>
            <a:endParaRPr lang="cs-CZ" dirty="0"/>
          </a:p>
          <a:p>
            <a:endParaRPr lang="cs-CZ" dirty="0"/>
          </a:p>
        </p:txBody>
      </p:sp>
      <p:pic>
        <p:nvPicPr>
          <p:cNvPr id="5" name="Obrázek 4">
            <a:extLst>
              <a:ext uri="{FF2B5EF4-FFF2-40B4-BE49-F238E27FC236}">
                <a16:creationId xmlns:a16="http://schemas.microsoft.com/office/drawing/2014/main" id="{13303599-1485-CA61-1DD2-2111F692275A}"/>
              </a:ext>
            </a:extLst>
          </p:cNvPr>
          <p:cNvPicPr>
            <a:picLocks noChangeAspect="1"/>
          </p:cNvPicPr>
          <p:nvPr/>
        </p:nvPicPr>
        <p:blipFill rotWithShape="1">
          <a:blip r:embed="rId3"/>
          <a:srcRect l="37308" t="36550" r="21250" b="12479"/>
          <a:stretch/>
        </p:blipFill>
        <p:spPr>
          <a:xfrm>
            <a:off x="4677508" y="1807187"/>
            <a:ext cx="7514492" cy="5198723"/>
          </a:xfrm>
          <a:prstGeom prst="rect">
            <a:avLst/>
          </a:prstGeom>
        </p:spPr>
      </p:pic>
      <p:pic>
        <p:nvPicPr>
          <p:cNvPr id="7" name="Obrázek 6">
            <a:extLst>
              <a:ext uri="{FF2B5EF4-FFF2-40B4-BE49-F238E27FC236}">
                <a16:creationId xmlns:a16="http://schemas.microsoft.com/office/drawing/2014/main" id="{45128507-F07A-BBFF-7BD4-3085881A041E}"/>
              </a:ext>
            </a:extLst>
          </p:cNvPr>
          <p:cNvPicPr>
            <a:picLocks noChangeAspect="1"/>
          </p:cNvPicPr>
          <p:nvPr/>
        </p:nvPicPr>
        <p:blipFill rotWithShape="1">
          <a:blip r:embed="rId4"/>
          <a:srcRect l="8654" t="24653" r="36827" b="24194"/>
          <a:stretch/>
        </p:blipFill>
        <p:spPr>
          <a:xfrm>
            <a:off x="4067908" y="481624"/>
            <a:ext cx="4837519" cy="2553065"/>
          </a:xfrm>
          <a:prstGeom prst="rect">
            <a:avLst/>
          </a:prstGeom>
        </p:spPr>
      </p:pic>
    </p:spTree>
    <p:extLst>
      <p:ext uri="{BB962C8B-B14F-4D97-AF65-F5344CB8AC3E}">
        <p14:creationId xmlns:p14="http://schemas.microsoft.com/office/powerpoint/2010/main" val="4241669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rotWithShape="1">
          <a:blip r:embed="rId2"/>
          <a:srcRect l="17313" t="19578" r="23019" b="17085"/>
          <a:stretch/>
        </p:blipFill>
        <p:spPr>
          <a:xfrm>
            <a:off x="661852" y="981234"/>
            <a:ext cx="8821271" cy="5267071"/>
          </a:xfrm>
          <a:prstGeom prst="rect">
            <a:avLst/>
          </a:prstGeom>
        </p:spPr>
      </p:pic>
    </p:spTree>
    <p:extLst>
      <p:ext uri="{BB962C8B-B14F-4D97-AF65-F5344CB8AC3E}">
        <p14:creationId xmlns:p14="http://schemas.microsoft.com/office/powerpoint/2010/main" val="2361643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r>
              <a:rPr lang="cs-CZ" sz="4400" b="1" dirty="0" err="1">
                <a:solidFill>
                  <a:schemeClr val="accent1"/>
                </a:solidFill>
              </a:rPr>
              <a:t>Controlled</a:t>
            </a:r>
            <a:r>
              <a:rPr lang="cs-CZ" sz="4400" b="1" dirty="0">
                <a:solidFill>
                  <a:schemeClr val="accent1"/>
                </a:solidFill>
              </a:rPr>
              <a:t> </a:t>
            </a:r>
            <a:r>
              <a:rPr lang="cs-CZ" sz="4400" b="1" dirty="0" err="1">
                <a:solidFill>
                  <a:schemeClr val="accent1"/>
                </a:solidFill>
              </a:rPr>
              <a:t>atmosphere</a:t>
            </a:r>
            <a:r>
              <a:rPr lang="cs-CZ" sz="4400" b="1" dirty="0">
                <a:solidFill>
                  <a:schemeClr val="accent1"/>
                </a:solidFill>
              </a:rPr>
              <a:t> </a:t>
            </a:r>
            <a:r>
              <a:rPr lang="cs-CZ" sz="4400" b="1" dirty="0" err="1">
                <a:solidFill>
                  <a:schemeClr val="accent1"/>
                </a:solidFill>
              </a:rPr>
              <a:t>methods</a:t>
            </a:r>
            <a:endParaRPr lang="cs-CZ" sz="4400" b="1" dirty="0">
              <a:solidFill>
                <a:schemeClr val="accent1"/>
              </a:solidFill>
            </a:endParaRPr>
          </a:p>
        </p:txBody>
      </p:sp>
      <p:sp>
        <p:nvSpPr>
          <p:cNvPr id="3" name="Zástupný symbol pro obsah 2"/>
          <p:cNvSpPr>
            <a:spLocks noGrp="1"/>
          </p:cNvSpPr>
          <p:nvPr>
            <p:ph idx="1"/>
          </p:nvPr>
        </p:nvSpPr>
        <p:spPr/>
        <p:txBody>
          <a:bodyPr/>
          <a:lstStyle/>
          <a:p>
            <a:r>
              <a:rPr lang="cs-CZ" dirty="0">
                <a:hlinkClick r:id="rId3"/>
              </a:rPr>
              <a:t>https://</a:t>
            </a:r>
            <a:r>
              <a:rPr lang="cs-CZ" dirty="0" smtClean="0">
                <a:hlinkClick r:id="rId3"/>
              </a:rPr>
              <a:t>www.grandin.com/gas.stunning.poultry.eval.html</a:t>
            </a:r>
            <a:endParaRPr lang="cs-CZ" dirty="0" smtClean="0"/>
          </a:p>
          <a:p>
            <a:endParaRPr lang="cs-CZ" dirty="0"/>
          </a:p>
        </p:txBody>
      </p:sp>
    </p:spTree>
    <p:extLst>
      <p:ext uri="{BB962C8B-B14F-4D97-AF65-F5344CB8AC3E}">
        <p14:creationId xmlns:p14="http://schemas.microsoft.com/office/powerpoint/2010/main" val="17089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EFCE38-B574-04C5-67B6-D2F7AA7A0C5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0B26682-190C-F5ED-4B7C-616DB0D3FF02}"/>
              </a:ext>
            </a:extLst>
          </p:cNvPr>
          <p:cNvSpPr>
            <a:spLocks noGrp="1"/>
          </p:cNvSpPr>
          <p:nvPr>
            <p:ph idx="1"/>
          </p:nvPr>
        </p:nvSpPr>
        <p:spPr/>
        <p:txBody>
          <a:bodyPr/>
          <a:lstStyle/>
          <a:p>
            <a:r>
              <a:rPr lang="en-US" b="1" dirty="0"/>
              <a:t>Pig slaughter- Comparison of different stunning methods used</a:t>
            </a:r>
          </a:p>
          <a:p>
            <a:pPr marL="0" indent="0">
              <a:buNone/>
            </a:pPr>
            <a:r>
              <a:rPr lang="cs-CZ" dirty="0">
                <a:hlinkClick r:id="rId2"/>
              </a:rPr>
              <a:t>https://www.youtube.com/watch?v=adtjQDW9rVE</a:t>
            </a:r>
            <a:endParaRPr lang="cs-CZ" dirty="0"/>
          </a:p>
          <a:p>
            <a:r>
              <a:rPr lang="en-US" b="1" dirty="0"/>
              <a:t>Electric Immobilization vs. Controlled-Atmosphere Killing</a:t>
            </a:r>
            <a:r>
              <a:rPr lang="cs-CZ" b="1" dirty="0"/>
              <a:t> in poultry</a:t>
            </a:r>
          </a:p>
          <a:p>
            <a:pPr marL="0" indent="0">
              <a:buNone/>
            </a:pPr>
            <a:r>
              <a:rPr lang="en-US" dirty="0">
                <a:hlinkClick r:id="rId3"/>
              </a:rPr>
              <a:t>https://www.youtube.com/watch?v=u4smUBY0P1Q</a:t>
            </a:r>
            <a:endParaRPr lang="cs-CZ" dirty="0"/>
          </a:p>
          <a:p>
            <a:pPr marL="0" indent="0">
              <a:buNone/>
            </a:pPr>
            <a:endParaRPr lang="en-US" b="1"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41515008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sah 6">
            <a:extLst>
              <a:ext uri="{FF2B5EF4-FFF2-40B4-BE49-F238E27FC236}">
                <a16:creationId xmlns:a16="http://schemas.microsoft.com/office/drawing/2014/main" id="{DA07BD27-C73F-972F-68DF-4BF114A84A35}"/>
              </a:ext>
            </a:extLst>
          </p:cNvPr>
          <p:cNvSpPr>
            <a:spLocks noGrp="1"/>
          </p:cNvSpPr>
          <p:nvPr>
            <p:ph idx="1"/>
          </p:nvPr>
        </p:nvSpPr>
        <p:spPr/>
        <p:txBody>
          <a:bodyPr>
            <a:normAutofit/>
          </a:bodyPr>
          <a:lstStyle/>
          <a:p>
            <a:pPr algn="just"/>
            <a:r>
              <a:rPr lang="en-US" sz="2500" b="0" i="0" u="none" strike="noStrike" baseline="0" dirty="0">
                <a:solidFill>
                  <a:srgbClr val="211D1E"/>
                </a:solidFill>
                <a:latin typeface="Times New Roman" panose="02020603050405020304" pitchFamily="18" charset="0"/>
              </a:rPr>
              <a:t>Where </a:t>
            </a:r>
            <a:r>
              <a:rPr lang="en-US" sz="2500" b="1" i="0" u="none" strike="noStrike" baseline="0" dirty="0">
                <a:solidFill>
                  <a:srgbClr val="211D1E"/>
                </a:solidFill>
                <a:latin typeface="Times New Roman" panose="02020603050405020304" pitchFamily="18" charset="0"/>
              </a:rPr>
              <a:t>one person is responsible for the stunning, shackling, hoisting and bleeding of animals</a:t>
            </a:r>
            <a:r>
              <a:rPr lang="en-US" sz="2500" b="0" i="0" u="none" strike="noStrike" baseline="0" dirty="0">
                <a:solidFill>
                  <a:srgbClr val="211D1E"/>
                </a:solidFill>
                <a:latin typeface="Times New Roman" panose="02020603050405020304" pitchFamily="18" charset="0"/>
              </a:rPr>
              <a:t>, that person shall carry out </a:t>
            </a:r>
            <a:r>
              <a:rPr lang="en-US" sz="2500" b="1" i="0" u="none" strike="noStrike" baseline="0" dirty="0">
                <a:solidFill>
                  <a:srgbClr val="211D1E"/>
                </a:solidFill>
                <a:latin typeface="Times New Roman" panose="02020603050405020304" pitchFamily="18" charset="0"/>
              </a:rPr>
              <a:t>all those operations consecutively on one animal</a:t>
            </a:r>
            <a:r>
              <a:rPr lang="en-US" sz="2500" b="0" i="0" u="none" strike="noStrike" baseline="0" dirty="0">
                <a:solidFill>
                  <a:srgbClr val="211D1E"/>
                </a:solidFill>
                <a:latin typeface="Times New Roman" panose="02020603050405020304" pitchFamily="18" charset="0"/>
              </a:rPr>
              <a:t> before carrying out any of them on another animal. </a:t>
            </a:r>
            <a:endParaRPr lang="cs-CZ" sz="2500" dirty="0"/>
          </a:p>
        </p:txBody>
      </p:sp>
      <p:sp>
        <p:nvSpPr>
          <p:cNvPr id="8" name="Nadpis 1">
            <a:extLst>
              <a:ext uri="{FF2B5EF4-FFF2-40B4-BE49-F238E27FC236}">
                <a16:creationId xmlns:a16="http://schemas.microsoft.com/office/drawing/2014/main" id="{DC9EA5D8-7A14-4A15-8601-7307DAAF3F82}"/>
              </a:ext>
            </a:extLst>
          </p:cNvPr>
          <p:cNvSpPr txBox="1">
            <a:spLocks noGrp="1"/>
          </p:cNvSpPr>
          <p:nvPr>
            <p:ph type="title"/>
          </p:nvPr>
        </p:nvSpPr>
        <p:spPr>
          <a:xfrm>
            <a:off x="838200" y="365125"/>
            <a:ext cx="10515600" cy="1325563"/>
          </a:xfrm>
          <a:prstGeom prst="rect">
            <a:avLst/>
          </a:prstGeom>
          <a:ln w="28575"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cs-CZ" b="1" dirty="0" err="1"/>
              <a:t>Th</a:t>
            </a:r>
            <a:r>
              <a:rPr lang="en-US" b="1" dirty="0"/>
              <a:t>e shackling or hoisting </a:t>
            </a:r>
            <a:r>
              <a:rPr lang="en-US" dirty="0"/>
              <a:t>of live animals</a:t>
            </a:r>
            <a:endParaRPr lang="cs-CZ" dirty="0"/>
          </a:p>
        </p:txBody>
      </p:sp>
      <p:pic>
        <p:nvPicPr>
          <p:cNvPr id="9" name="Obrázek 8">
            <a:extLst>
              <a:ext uri="{FF2B5EF4-FFF2-40B4-BE49-F238E27FC236}">
                <a16:creationId xmlns:a16="http://schemas.microsoft.com/office/drawing/2014/main" id="{BC083D3B-B081-0D96-0D76-863DEB62CE0D}"/>
              </a:ext>
            </a:extLst>
          </p:cNvPr>
          <p:cNvPicPr>
            <a:picLocks noChangeAspect="1"/>
          </p:cNvPicPr>
          <p:nvPr/>
        </p:nvPicPr>
        <p:blipFill>
          <a:blip r:embed="rId2"/>
          <a:stretch>
            <a:fillRect/>
          </a:stretch>
        </p:blipFill>
        <p:spPr>
          <a:xfrm>
            <a:off x="527542" y="3359781"/>
            <a:ext cx="10972791" cy="3133094"/>
          </a:xfrm>
          <a:prstGeom prst="rect">
            <a:avLst/>
          </a:prstGeom>
        </p:spPr>
      </p:pic>
    </p:spTree>
    <p:extLst>
      <p:ext uri="{BB962C8B-B14F-4D97-AF65-F5344CB8AC3E}">
        <p14:creationId xmlns:p14="http://schemas.microsoft.com/office/powerpoint/2010/main" val="3536002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25422B-63ED-6468-F837-A6589F5F305A}"/>
              </a:ext>
            </a:extLst>
          </p:cNvPr>
          <p:cNvSpPr>
            <a:spLocks noGrp="1"/>
          </p:cNvSpPr>
          <p:nvPr>
            <p:ph type="title"/>
          </p:nvPr>
        </p:nvSpPr>
        <p:spPr>
          <a:xfrm>
            <a:off x="816167" y="0"/>
            <a:ext cx="10515600" cy="1325563"/>
          </a:xfrm>
        </p:spPr>
        <p:txBody>
          <a:bodyPr>
            <a:normAutofit/>
          </a:bodyPr>
          <a:lstStyle/>
          <a:p>
            <a:r>
              <a:rPr lang="cs-CZ" sz="3500" b="1" dirty="0" err="1"/>
              <a:t>Slaughtering</a:t>
            </a:r>
            <a:r>
              <a:rPr lang="cs-CZ" sz="3500" b="1" dirty="0"/>
              <a:t> of animals </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3647694301"/>
              </p:ext>
            </p:extLst>
          </p:nvPr>
        </p:nvGraphicFramePr>
        <p:xfrm>
          <a:off x="-331883" y="1167788"/>
          <a:ext cx="12811699" cy="5552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ál 4"/>
          <p:cNvSpPr/>
          <p:nvPr/>
        </p:nvSpPr>
        <p:spPr>
          <a:xfrm>
            <a:off x="10388906" y="506776"/>
            <a:ext cx="1355075" cy="1255923"/>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dirty="0" err="1">
                <a:solidFill>
                  <a:schemeClr val="tx1"/>
                </a:solidFill>
              </a:rPr>
              <a:t>Veterinary</a:t>
            </a:r>
            <a:r>
              <a:rPr lang="cs-CZ" sz="1400" b="1" dirty="0">
                <a:solidFill>
                  <a:schemeClr val="tx1"/>
                </a:solidFill>
              </a:rPr>
              <a:t> </a:t>
            </a:r>
            <a:r>
              <a:rPr lang="cs-CZ" sz="1400" b="1" dirty="0" err="1">
                <a:solidFill>
                  <a:schemeClr val="tx1"/>
                </a:solidFill>
              </a:rPr>
              <a:t>inspection</a:t>
            </a:r>
            <a:endParaRPr lang="cs-CZ" sz="1400" b="1" dirty="0">
              <a:solidFill>
                <a:schemeClr val="tx1"/>
              </a:solidFill>
            </a:endParaRPr>
          </a:p>
        </p:txBody>
      </p:sp>
      <p:sp>
        <p:nvSpPr>
          <p:cNvPr id="7" name="Ovál 6"/>
          <p:cNvSpPr/>
          <p:nvPr/>
        </p:nvSpPr>
        <p:spPr>
          <a:xfrm>
            <a:off x="241454" y="3114101"/>
            <a:ext cx="574713" cy="55267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dirty="0">
                <a:solidFill>
                  <a:schemeClr val="tx1"/>
                </a:solidFill>
              </a:rPr>
              <a:t>VI</a:t>
            </a:r>
          </a:p>
        </p:txBody>
      </p:sp>
      <p:sp>
        <p:nvSpPr>
          <p:cNvPr id="8" name="Ovál 7"/>
          <p:cNvSpPr/>
          <p:nvPr/>
        </p:nvSpPr>
        <p:spPr>
          <a:xfrm>
            <a:off x="241453" y="4473767"/>
            <a:ext cx="574713" cy="55267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dirty="0">
                <a:solidFill>
                  <a:schemeClr val="tx1"/>
                </a:solidFill>
              </a:rPr>
              <a:t>VI</a:t>
            </a:r>
          </a:p>
        </p:txBody>
      </p:sp>
      <p:sp>
        <p:nvSpPr>
          <p:cNvPr id="9" name="Ovál 8"/>
          <p:cNvSpPr/>
          <p:nvPr/>
        </p:nvSpPr>
        <p:spPr>
          <a:xfrm>
            <a:off x="241453" y="5833433"/>
            <a:ext cx="574713" cy="55267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dirty="0">
                <a:solidFill>
                  <a:schemeClr val="tx1"/>
                </a:solidFill>
              </a:rPr>
              <a:t>VI</a:t>
            </a:r>
          </a:p>
        </p:txBody>
      </p:sp>
      <p:sp>
        <p:nvSpPr>
          <p:cNvPr id="10" name="Ovál 9"/>
          <p:cNvSpPr/>
          <p:nvPr/>
        </p:nvSpPr>
        <p:spPr>
          <a:xfrm>
            <a:off x="3411556" y="5833433"/>
            <a:ext cx="574713" cy="55267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dirty="0">
                <a:solidFill>
                  <a:schemeClr val="tx1"/>
                </a:solidFill>
              </a:rPr>
              <a:t>VI</a:t>
            </a:r>
          </a:p>
        </p:txBody>
      </p:sp>
      <p:sp>
        <p:nvSpPr>
          <p:cNvPr id="11" name="Ovál 10"/>
          <p:cNvSpPr/>
          <p:nvPr/>
        </p:nvSpPr>
        <p:spPr>
          <a:xfrm>
            <a:off x="3597237" y="3138889"/>
            <a:ext cx="574713" cy="55267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dirty="0">
                <a:solidFill>
                  <a:schemeClr val="tx1"/>
                </a:solidFill>
              </a:rPr>
              <a:t>VI</a:t>
            </a:r>
          </a:p>
        </p:txBody>
      </p:sp>
      <p:sp>
        <p:nvSpPr>
          <p:cNvPr id="16" name="Zaoblený obdélník 15"/>
          <p:cNvSpPr/>
          <p:nvPr/>
        </p:nvSpPr>
        <p:spPr>
          <a:xfrm>
            <a:off x="6073966" y="4239111"/>
            <a:ext cx="2189499" cy="1094749"/>
          </a:xfrm>
          <a:prstGeom prst="roundRect">
            <a:avLst>
              <a:gd name="adj" fmla="val 10000"/>
            </a:avLst>
          </a:prstGeom>
          <a:solidFill>
            <a:srgbClr val="7030A0">
              <a:alpha val="23137"/>
            </a:srgb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cs-CZ" b="1" dirty="0">
                <a:solidFill>
                  <a:schemeClr val="tx1"/>
                </a:solidFill>
              </a:rPr>
              <a:t>Limited </a:t>
            </a:r>
            <a:r>
              <a:rPr lang="cs-CZ" b="1" dirty="0" err="1">
                <a:solidFill>
                  <a:schemeClr val="tx1"/>
                </a:solidFill>
              </a:rPr>
              <a:t>number</a:t>
            </a:r>
            <a:r>
              <a:rPr lang="cs-CZ" b="1" dirty="0">
                <a:solidFill>
                  <a:schemeClr val="tx1"/>
                </a:solidFill>
              </a:rPr>
              <a:t> of cattle (3, 72 M, no </a:t>
            </a:r>
            <a:r>
              <a:rPr lang="cs-CZ" b="1" dirty="0" err="1">
                <a:solidFill>
                  <a:schemeClr val="tx1"/>
                </a:solidFill>
              </a:rPr>
              <a:t>horses</a:t>
            </a:r>
            <a:r>
              <a:rPr lang="cs-CZ" b="1" dirty="0">
                <a:solidFill>
                  <a:schemeClr val="tx1"/>
                </a:solidFill>
              </a:rPr>
              <a:t> and </a:t>
            </a:r>
            <a:r>
              <a:rPr lang="cs-CZ" b="1" dirty="0" err="1">
                <a:solidFill>
                  <a:schemeClr val="tx1"/>
                </a:solidFill>
              </a:rPr>
              <a:t>donkeys</a:t>
            </a:r>
            <a:endParaRPr lang="cs-CZ" b="1" dirty="0">
              <a:solidFill>
                <a:schemeClr val="tx1"/>
              </a:solidFill>
            </a:endParaRPr>
          </a:p>
          <a:p>
            <a:endParaRPr lang="cs-CZ" dirty="0"/>
          </a:p>
        </p:txBody>
      </p:sp>
      <p:sp>
        <p:nvSpPr>
          <p:cNvPr id="18" name="Zaoblený obdélník 4"/>
          <p:cNvSpPr txBox="1"/>
          <p:nvPr/>
        </p:nvSpPr>
        <p:spPr>
          <a:xfrm>
            <a:off x="8494855" y="4234794"/>
            <a:ext cx="2125371" cy="10306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cs-CZ" dirty="0"/>
              <a:t>Limited </a:t>
            </a:r>
            <a:r>
              <a:rPr lang="cs-CZ" dirty="0" err="1"/>
              <a:t>number</a:t>
            </a:r>
            <a:r>
              <a:rPr lang="cs-CZ" dirty="0"/>
              <a:t> of cattle (3, 72 M, no </a:t>
            </a:r>
            <a:r>
              <a:rPr lang="cs-CZ" dirty="0" err="1"/>
              <a:t>Horses</a:t>
            </a:r>
            <a:r>
              <a:rPr lang="cs-CZ" dirty="0"/>
              <a:t> and </a:t>
            </a:r>
            <a:r>
              <a:rPr lang="cs-CZ" dirty="0" err="1"/>
              <a:t>Donkeys</a:t>
            </a:r>
            <a:endParaRPr lang="cs-CZ" kern="1200" dirty="0"/>
          </a:p>
        </p:txBody>
      </p:sp>
      <p:sp>
        <p:nvSpPr>
          <p:cNvPr id="20" name="Zaoblený obdélník 19"/>
          <p:cNvSpPr/>
          <p:nvPr/>
        </p:nvSpPr>
        <p:spPr>
          <a:xfrm>
            <a:off x="8494855" y="4239111"/>
            <a:ext cx="2189499" cy="1094749"/>
          </a:xfrm>
          <a:prstGeom prst="roundRect">
            <a:avLst>
              <a:gd name="adj" fmla="val 10000"/>
            </a:avLst>
          </a:prstGeom>
          <a:solidFill>
            <a:srgbClr val="7030A0">
              <a:alpha val="23137"/>
            </a:srgb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endParaRPr lang="cs-CZ" b="1" dirty="0">
              <a:solidFill>
                <a:schemeClr val="tx1"/>
              </a:solidFill>
            </a:endParaRPr>
          </a:p>
          <a:p>
            <a:pPr algn="ctr"/>
            <a:r>
              <a:rPr lang="cs-CZ" b="1" dirty="0">
                <a:solidFill>
                  <a:schemeClr val="tx1"/>
                </a:solidFill>
              </a:rPr>
              <a:t>Rest of </a:t>
            </a:r>
            <a:r>
              <a:rPr lang="cs-CZ" b="1" dirty="0" err="1">
                <a:solidFill>
                  <a:schemeClr val="tx1"/>
                </a:solidFill>
              </a:rPr>
              <a:t>farm</a:t>
            </a:r>
            <a:r>
              <a:rPr lang="cs-CZ" b="1" dirty="0">
                <a:solidFill>
                  <a:schemeClr val="tx1"/>
                </a:solidFill>
              </a:rPr>
              <a:t> animals</a:t>
            </a:r>
          </a:p>
        </p:txBody>
      </p:sp>
      <p:sp>
        <p:nvSpPr>
          <p:cNvPr id="3" name="TextovéPole 2"/>
          <p:cNvSpPr txBox="1"/>
          <p:nvPr/>
        </p:nvSpPr>
        <p:spPr>
          <a:xfrm>
            <a:off x="7452878" y="2454855"/>
            <a:ext cx="2936028" cy="646331"/>
          </a:xfrm>
          <a:prstGeom prst="rect">
            <a:avLst/>
          </a:prstGeom>
          <a:noFill/>
        </p:spPr>
        <p:txBody>
          <a:bodyPr wrap="square" rtlCol="0">
            <a:spAutoFit/>
          </a:bodyPr>
          <a:lstStyle/>
          <a:p>
            <a:r>
              <a:rPr lang="cs-CZ" b="1" dirty="0" err="1"/>
              <a:t>Look</a:t>
            </a:r>
            <a:r>
              <a:rPr lang="cs-CZ" b="1" dirty="0"/>
              <a:t> at useful </a:t>
            </a:r>
            <a:r>
              <a:rPr lang="cs-CZ" b="1" dirty="0" err="1"/>
              <a:t>links</a:t>
            </a:r>
            <a:endParaRPr lang="cs-CZ" b="1" dirty="0">
              <a:hlinkClick r:id="rId8"/>
            </a:endParaRPr>
          </a:p>
          <a:p>
            <a:endParaRPr lang="cs-CZ" dirty="0"/>
          </a:p>
        </p:txBody>
      </p:sp>
      <p:sp>
        <p:nvSpPr>
          <p:cNvPr id="14" name="TextovéPole 13"/>
          <p:cNvSpPr txBox="1"/>
          <p:nvPr/>
        </p:nvSpPr>
        <p:spPr>
          <a:xfrm>
            <a:off x="2748485" y="4298927"/>
            <a:ext cx="950427" cy="1200329"/>
          </a:xfrm>
          <a:prstGeom prst="rect">
            <a:avLst/>
          </a:prstGeom>
          <a:noFill/>
        </p:spPr>
        <p:txBody>
          <a:bodyPr wrap="square" rtlCol="0">
            <a:spAutoFit/>
          </a:bodyPr>
          <a:lstStyle/>
          <a:p>
            <a:r>
              <a:rPr lang="cs-CZ" b="1" dirty="0" err="1"/>
              <a:t>Look</a:t>
            </a:r>
            <a:r>
              <a:rPr lang="cs-CZ" b="1" dirty="0"/>
              <a:t> at useful </a:t>
            </a:r>
            <a:r>
              <a:rPr lang="cs-CZ" b="1" dirty="0" err="1"/>
              <a:t>links</a:t>
            </a:r>
            <a:endParaRPr lang="cs-CZ" b="1" dirty="0">
              <a:hlinkClick r:id="rId8"/>
            </a:endParaRPr>
          </a:p>
          <a:p>
            <a:endParaRPr lang="cs-CZ" dirty="0"/>
          </a:p>
        </p:txBody>
      </p:sp>
    </p:spTree>
    <p:extLst>
      <p:ext uri="{BB962C8B-B14F-4D97-AF65-F5344CB8AC3E}">
        <p14:creationId xmlns:p14="http://schemas.microsoft.com/office/powerpoint/2010/main" val="24602900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sah 6">
            <a:extLst>
              <a:ext uri="{FF2B5EF4-FFF2-40B4-BE49-F238E27FC236}">
                <a16:creationId xmlns:a16="http://schemas.microsoft.com/office/drawing/2014/main" id="{DA07BD27-C73F-972F-68DF-4BF114A84A35}"/>
              </a:ext>
            </a:extLst>
          </p:cNvPr>
          <p:cNvSpPr>
            <a:spLocks noGrp="1"/>
          </p:cNvSpPr>
          <p:nvPr>
            <p:ph idx="1"/>
          </p:nvPr>
        </p:nvSpPr>
        <p:spPr/>
        <p:txBody>
          <a:bodyPr>
            <a:normAutofit/>
          </a:bodyPr>
          <a:lstStyle/>
          <a:p>
            <a:r>
              <a:rPr lang="cs-CZ" sz="2500" dirty="0">
                <a:solidFill>
                  <a:srgbClr val="000000"/>
                </a:solidFill>
                <a:latin typeface="Times New Roman" panose="02020603050405020304" pitchFamily="18" charset="0"/>
              </a:rPr>
              <a:t>Methods which ensure </a:t>
            </a:r>
            <a:r>
              <a:rPr lang="en-US" sz="2500" b="0" i="0" u="none" strike="noStrike" baseline="0" dirty="0">
                <a:solidFill>
                  <a:srgbClr val="211D1E"/>
                </a:solidFill>
                <a:latin typeface="Times New Roman" panose="02020603050405020304" pitchFamily="18" charset="0"/>
              </a:rPr>
              <a:t>simple stunning shall be followed </a:t>
            </a:r>
            <a:r>
              <a:rPr lang="en-US" sz="2500" b="1" i="0" u="none" strike="noStrike" baseline="0" dirty="0">
                <a:solidFill>
                  <a:srgbClr val="211D1E"/>
                </a:solidFill>
                <a:latin typeface="Times New Roman" panose="02020603050405020304" pitchFamily="18" charset="0"/>
              </a:rPr>
              <a:t>as quickly as possible by a procedure ensuring death such as bleeding</a:t>
            </a:r>
            <a:r>
              <a:rPr lang="en-US" sz="2500" b="0" i="0" u="none" strike="noStrike" baseline="0" dirty="0">
                <a:solidFill>
                  <a:srgbClr val="211D1E"/>
                </a:solidFill>
                <a:latin typeface="Times New Roman" panose="02020603050405020304" pitchFamily="18" charset="0"/>
              </a:rPr>
              <a:t>, pithing, electrocution or prolonged exposure to anoxia</a:t>
            </a:r>
            <a:r>
              <a:rPr lang="cs-CZ" sz="2500" b="0" i="0" u="none" strike="noStrike" baseline="0" dirty="0">
                <a:solidFill>
                  <a:srgbClr val="211D1E"/>
                </a:solidFill>
                <a:latin typeface="Times New Roman" panose="02020603050405020304" pitchFamily="18" charset="0"/>
              </a:rPr>
              <a:t>.</a:t>
            </a:r>
          </a:p>
          <a:p>
            <a:r>
              <a:rPr lang="cs-CZ" sz="2500" dirty="0">
                <a:hlinkClick r:id="rId3"/>
              </a:rPr>
              <a:t>https://youtu.be/8eGopnYXp9E?t=3618</a:t>
            </a:r>
            <a:r>
              <a:rPr lang="cs-CZ" sz="2500" dirty="0"/>
              <a:t> https://youtu.be/8eGopnYXp9E?t=2971</a:t>
            </a:r>
          </a:p>
          <a:p>
            <a:endParaRPr lang="cs-CZ" sz="2500" dirty="0"/>
          </a:p>
        </p:txBody>
      </p:sp>
      <p:sp>
        <p:nvSpPr>
          <p:cNvPr id="8" name="Nadpis 1">
            <a:extLst>
              <a:ext uri="{FF2B5EF4-FFF2-40B4-BE49-F238E27FC236}">
                <a16:creationId xmlns:a16="http://schemas.microsoft.com/office/drawing/2014/main" id="{DC9EA5D8-7A14-4A15-8601-7307DAAF3F82}"/>
              </a:ext>
            </a:extLst>
          </p:cNvPr>
          <p:cNvSpPr txBox="1">
            <a:spLocks noGrp="1"/>
          </p:cNvSpPr>
          <p:nvPr>
            <p:ph type="title"/>
          </p:nvPr>
        </p:nvSpPr>
        <p:spPr>
          <a:xfrm>
            <a:off x="838200" y="365125"/>
            <a:ext cx="10515600" cy="1325563"/>
          </a:xfrm>
          <a:prstGeom prst="rect">
            <a:avLst/>
          </a:prstGeom>
          <a:ln w="28575"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cs-CZ" b="1" dirty="0"/>
              <a:t>T</a:t>
            </a:r>
            <a:r>
              <a:rPr lang="en-US" b="1" dirty="0"/>
              <a:t>he bleeding </a:t>
            </a:r>
            <a:r>
              <a:rPr lang="en-US" dirty="0"/>
              <a:t>of live animals</a:t>
            </a:r>
            <a:endParaRPr lang="cs-CZ" dirty="0"/>
          </a:p>
        </p:txBody>
      </p:sp>
      <p:pic>
        <p:nvPicPr>
          <p:cNvPr id="9" name="Obrázek 8">
            <a:extLst>
              <a:ext uri="{FF2B5EF4-FFF2-40B4-BE49-F238E27FC236}">
                <a16:creationId xmlns:a16="http://schemas.microsoft.com/office/drawing/2014/main" id="{BC083D3B-B081-0D96-0D76-863DEB62CE0D}"/>
              </a:ext>
            </a:extLst>
          </p:cNvPr>
          <p:cNvPicPr>
            <a:picLocks noChangeAspect="1"/>
          </p:cNvPicPr>
          <p:nvPr/>
        </p:nvPicPr>
        <p:blipFill>
          <a:blip r:embed="rId4"/>
          <a:stretch>
            <a:fillRect/>
          </a:stretch>
        </p:blipFill>
        <p:spPr>
          <a:xfrm>
            <a:off x="527542" y="3359781"/>
            <a:ext cx="10972791" cy="3133094"/>
          </a:xfrm>
          <a:prstGeom prst="rect">
            <a:avLst/>
          </a:prstGeom>
        </p:spPr>
      </p:pic>
    </p:spTree>
    <p:extLst>
      <p:ext uri="{BB962C8B-B14F-4D97-AF65-F5344CB8AC3E}">
        <p14:creationId xmlns:p14="http://schemas.microsoft.com/office/powerpoint/2010/main" val="14348850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35E091-4254-99A2-8BD2-D1D490EDA462}"/>
              </a:ext>
            </a:extLst>
          </p:cNvPr>
          <p:cNvSpPr>
            <a:spLocks noGrp="1"/>
          </p:cNvSpPr>
          <p:nvPr>
            <p:ph type="title"/>
          </p:nvPr>
        </p:nvSpPr>
        <p:spPr>
          <a:xfrm>
            <a:off x="263769" y="388572"/>
            <a:ext cx="10515600" cy="1325563"/>
          </a:xfrm>
        </p:spPr>
        <p:txBody>
          <a:bodyPr/>
          <a:lstStyle/>
          <a:p>
            <a:r>
              <a:rPr lang="cs-CZ" b="1" dirty="0">
                <a:solidFill>
                  <a:schemeClr val="accent1"/>
                </a:solidFill>
              </a:rPr>
              <a:t>Time between the stunning and </a:t>
            </a:r>
            <a:r>
              <a:rPr lang="cs-CZ" b="1" dirty="0" err="1">
                <a:solidFill>
                  <a:schemeClr val="accent1"/>
                </a:solidFill>
              </a:rPr>
              <a:t>bleeding</a:t>
            </a:r>
            <a:endParaRPr lang="cs-CZ" b="1" dirty="0">
              <a:solidFill>
                <a:schemeClr val="accent1"/>
              </a:solidFill>
            </a:endParaRPr>
          </a:p>
        </p:txBody>
      </p:sp>
      <p:sp>
        <p:nvSpPr>
          <p:cNvPr id="3" name="Zástupný obsah 2">
            <a:extLst>
              <a:ext uri="{FF2B5EF4-FFF2-40B4-BE49-F238E27FC236}">
                <a16:creationId xmlns:a16="http://schemas.microsoft.com/office/drawing/2014/main" id="{260E7181-F78E-8A89-211D-A398A6689C80}"/>
              </a:ext>
            </a:extLst>
          </p:cNvPr>
          <p:cNvSpPr>
            <a:spLocks noGrp="1"/>
          </p:cNvSpPr>
          <p:nvPr>
            <p:ph idx="1"/>
          </p:nvPr>
        </p:nvSpPr>
        <p:spPr>
          <a:xfrm>
            <a:off x="263769" y="1919409"/>
            <a:ext cx="11353800" cy="4351338"/>
          </a:xfrm>
        </p:spPr>
        <p:txBody>
          <a:bodyPr>
            <a:normAutofit/>
          </a:bodyPr>
          <a:lstStyle/>
          <a:p>
            <a:r>
              <a:rPr lang="cs-CZ" dirty="0" err="1"/>
              <a:t>Bleed</a:t>
            </a:r>
            <a:r>
              <a:rPr lang="cs-CZ" dirty="0"/>
              <a:t> </a:t>
            </a:r>
            <a:r>
              <a:rPr lang="cs-CZ" b="1" dirty="0"/>
              <a:t>the cattle </a:t>
            </a:r>
            <a:r>
              <a:rPr lang="cs-CZ" dirty="0" err="1"/>
              <a:t>within</a:t>
            </a:r>
            <a:r>
              <a:rPr lang="cs-CZ" dirty="0"/>
              <a:t> </a:t>
            </a:r>
            <a:r>
              <a:rPr lang="cs-CZ" b="1" dirty="0"/>
              <a:t>60 </a:t>
            </a:r>
            <a:r>
              <a:rPr lang="cs-CZ" b="1" dirty="0" err="1"/>
              <a:t>seconds</a:t>
            </a:r>
            <a:r>
              <a:rPr lang="cs-CZ" b="1" dirty="0"/>
              <a:t> of stunning</a:t>
            </a:r>
          </a:p>
          <a:p>
            <a:r>
              <a:rPr lang="en-US" dirty="0"/>
              <a:t>Bleed</a:t>
            </a:r>
            <a:r>
              <a:rPr lang="en-US" b="1" dirty="0"/>
              <a:t> the sheep </a:t>
            </a:r>
            <a:r>
              <a:rPr lang="en-US" dirty="0"/>
              <a:t>within</a:t>
            </a:r>
            <a:r>
              <a:rPr lang="en-US" b="1" dirty="0"/>
              <a:t> </a:t>
            </a:r>
            <a:r>
              <a:rPr lang="en-US" b="1" i="1" dirty="0" smtClean="0"/>
              <a:t>8</a:t>
            </a:r>
            <a:r>
              <a:rPr lang="cs-CZ" b="1" i="1" dirty="0" smtClean="0"/>
              <a:t> *</a:t>
            </a:r>
            <a:r>
              <a:rPr lang="en-US" b="1" i="1" dirty="0" smtClean="0"/>
              <a:t> </a:t>
            </a:r>
            <a:r>
              <a:rPr lang="en-US" b="1" dirty="0"/>
              <a:t>seconds of </a:t>
            </a:r>
            <a:r>
              <a:rPr lang="en-US" b="1" dirty="0" smtClean="0"/>
              <a:t>stunning</a:t>
            </a:r>
            <a:r>
              <a:rPr lang="cs-CZ" b="1" dirty="0" smtClean="0"/>
              <a:t> </a:t>
            </a:r>
          </a:p>
          <a:p>
            <a:r>
              <a:rPr lang="cs-CZ" dirty="0" err="1" smtClean="0"/>
              <a:t>Bleed</a:t>
            </a:r>
            <a:r>
              <a:rPr lang="cs-CZ" dirty="0" smtClean="0"/>
              <a:t> </a:t>
            </a:r>
            <a:r>
              <a:rPr lang="cs-CZ" b="1" dirty="0"/>
              <a:t>the pigs </a:t>
            </a:r>
            <a:r>
              <a:rPr lang="cs-CZ" dirty="0" err="1"/>
              <a:t>within</a:t>
            </a:r>
            <a:r>
              <a:rPr lang="cs-CZ" dirty="0"/>
              <a:t> </a:t>
            </a:r>
            <a:r>
              <a:rPr lang="cs-CZ" b="1" dirty="0"/>
              <a:t>20 </a:t>
            </a:r>
            <a:r>
              <a:rPr lang="cs-CZ" b="1" dirty="0" err="1"/>
              <a:t>seconds</a:t>
            </a:r>
            <a:r>
              <a:rPr lang="cs-CZ" b="1" dirty="0"/>
              <a:t> of stunning</a:t>
            </a:r>
          </a:p>
          <a:p>
            <a:pPr marL="0" indent="0">
              <a:buNone/>
            </a:pPr>
            <a:r>
              <a:rPr lang="cs-CZ" b="1" dirty="0"/>
              <a:t>		</a:t>
            </a:r>
          </a:p>
          <a:p>
            <a:pPr marL="0" indent="0">
              <a:buNone/>
            </a:pPr>
            <a:r>
              <a:rPr lang="cs-CZ" b="1" dirty="0"/>
              <a:t>		</a:t>
            </a:r>
            <a:r>
              <a:rPr lang="cs-CZ" b="1" dirty="0" err="1"/>
              <a:t>mechanical</a:t>
            </a:r>
            <a:r>
              <a:rPr lang="cs-CZ" b="1" dirty="0"/>
              <a:t>/</a:t>
            </a:r>
            <a:r>
              <a:rPr lang="cs-CZ" b="1" dirty="0" err="1"/>
              <a:t>electrical</a:t>
            </a:r>
            <a:r>
              <a:rPr lang="cs-CZ" b="1" dirty="0"/>
              <a:t>/</a:t>
            </a:r>
            <a:r>
              <a:rPr lang="cs-CZ" b="1" dirty="0" err="1"/>
              <a:t>controlled</a:t>
            </a:r>
            <a:r>
              <a:rPr lang="cs-CZ" b="1" dirty="0"/>
              <a:t> </a:t>
            </a:r>
            <a:r>
              <a:rPr lang="cs-CZ" b="1" dirty="0" err="1"/>
              <a:t>atmosphere</a:t>
            </a:r>
            <a:r>
              <a:rPr lang="cs-CZ" b="1" dirty="0"/>
              <a:t> </a:t>
            </a:r>
            <a:r>
              <a:rPr lang="cs-CZ" b="1" dirty="0" err="1"/>
              <a:t>methods</a:t>
            </a:r>
            <a:r>
              <a:rPr lang="cs-CZ" b="1" dirty="0"/>
              <a:t> (30 s)</a:t>
            </a:r>
          </a:p>
          <a:p>
            <a:pPr marL="0" indent="0">
              <a:buNone/>
            </a:pPr>
            <a:endParaRPr lang="cs-CZ" b="1" dirty="0"/>
          </a:p>
          <a:p>
            <a:pPr marL="0" indent="0">
              <a:buNone/>
            </a:pPr>
            <a:r>
              <a:rPr lang="cs-CZ" b="1" dirty="0" err="1">
                <a:solidFill>
                  <a:srgbClr val="FF0000"/>
                </a:solidFill>
              </a:rPr>
              <a:t>Emergency</a:t>
            </a:r>
            <a:r>
              <a:rPr lang="cs-CZ" b="1" dirty="0">
                <a:solidFill>
                  <a:srgbClr val="FF0000"/>
                </a:solidFill>
              </a:rPr>
              <a:t> killing:  </a:t>
            </a:r>
            <a:r>
              <a:rPr lang="cs-CZ" b="1" dirty="0"/>
              <a:t>using of </a:t>
            </a:r>
            <a:r>
              <a:rPr lang="cs-CZ" b="1" dirty="0" err="1"/>
              <a:t>firearm</a:t>
            </a:r>
            <a:r>
              <a:rPr lang="cs-CZ" b="1" dirty="0"/>
              <a:t> with free </a:t>
            </a:r>
            <a:r>
              <a:rPr lang="cs-CZ" b="1" dirty="0" err="1"/>
              <a:t>projectile</a:t>
            </a:r>
            <a:endParaRPr lang="cs-CZ" b="1" dirty="0"/>
          </a:p>
          <a:p>
            <a:r>
              <a:rPr lang="cs-CZ" sz="2000" b="1" dirty="0" err="1" smtClean="0"/>
              <a:t>mistake</a:t>
            </a:r>
            <a:r>
              <a:rPr lang="cs-CZ" sz="2000" b="1" dirty="0" smtClean="0"/>
              <a:t> </a:t>
            </a:r>
            <a:r>
              <a:rPr lang="cs-CZ" sz="2000" b="1" dirty="0"/>
              <a:t>in </a:t>
            </a:r>
            <a:r>
              <a:rPr lang="cs-CZ" sz="2000" b="1" dirty="0" err="1"/>
              <a:t>materials</a:t>
            </a:r>
            <a:r>
              <a:rPr lang="cs-CZ" sz="2000" b="1" dirty="0" smtClean="0"/>
              <a:t>: </a:t>
            </a:r>
            <a:r>
              <a:rPr lang="cs-CZ" sz="2000" b="1" dirty="0" smtClean="0">
                <a:hlinkClick r:id="rId3"/>
              </a:rPr>
              <a:t>https</a:t>
            </a:r>
            <a:r>
              <a:rPr lang="cs-CZ" sz="2000" b="1" dirty="0">
                <a:hlinkClick r:id="rId3"/>
              </a:rPr>
              <a:t>://</a:t>
            </a:r>
            <a:r>
              <a:rPr lang="cs-CZ" sz="2000" b="1" dirty="0" smtClean="0">
                <a:hlinkClick r:id="rId3"/>
              </a:rPr>
              <a:t>food.ec.europa.eu/system/files/2021-08/aw_prac_slaughter_factsheet-2018_stun_sheep_en.pdf</a:t>
            </a:r>
            <a:endParaRPr lang="cs-CZ" sz="2000" b="1" dirty="0" smtClean="0"/>
          </a:p>
          <a:p>
            <a:endParaRPr lang="cs-CZ" b="1" dirty="0"/>
          </a:p>
          <a:p>
            <a:pPr marL="0" indent="0">
              <a:buNone/>
            </a:pPr>
            <a:endParaRPr lang="cs-CZ" b="1" dirty="0"/>
          </a:p>
          <a:p>
            <a:endParaRPr lang="cs-CZ" b="1" dirty="0"/>
          </a:p>
          <a:p>
            <a:endParaRPr lang="cs-CZ" dirty="0"/>
          </a:p>
        </p:txBody>
      </p:sp>
      <p:sp>
        <p:nvSpPr>
          <p:cNvPr id="4" name="Šipka: obousměrná vodorovná 3">
            <a:extLst>
              <a:ext uri="{FF2B5EF4-FFF2-40B4-BE49-F238E27FC236}">
                <a16:creationId xmlns:a16="http://schemas.microsoft.com/office/drawing/2014/main" id="{C9C0437E-2BFD-748C-0622-4688702F8854}"/>
              </a:ext>
            </a:extLst>
          </p:cNvPr>
          <p:cNvSpPr/>
          <p:nvPr/>
        </p:nvSpPr>
        <p:spPr>
          <a:xfrm>
            <a:off x="263769" y="3994490"/>
            <a:ext cx="1641231" cy="41030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804026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8BAD4B8-AFE8-B1C9-FC3D-235FA50D1AB9}"/>
              </a:ext>
            </a:extLst>
          </p:cNvPr>
          <p:cNvSpPr>
            <a:spLocks noGrp="1"/>
          </p:cNvSpPr>
          <p:nvPr>
            <p:ph idx="1"/>
          </p:nvPr>
        </p:nvSpPr>
        <p:spPr>
          <a:xfrm>
            <a:off x="808892" y="504092"/>
            <a:ext cx="10544908" cy="5672871"/>
          </a:xfrm>
        </p:spPr>
        <p:txBody>
          <a:bodyPr/>
          <a:lstStyle/>
          <a:p>
            <a:pPr marL="0" indent="0">
              <a:buNone/>
            </a:pPr>
            <a:r>
              <a:rPr lang="cs-CZ" sz="3500" b="1" i="0" u="none" strike="noStrike" baseline="0" dirty="0" err="1">
                <a:solidFill>
                  <a:schemeClr val="accent1"/>
                </a:solidFill>
                <a:latin typeface="Times New Roman" panose="02020603050405020304" pitchFamily="18" charset="0"/>
              </a:rPr>
              <a:t>Bleeding</a:t>
            </a:r>
            <a:r>
              <a:rPr lang="cs-CZ" sz="3500" b="1" i="0" u="none" strike="noStrike" baseline="0" dirty="0">
                <a:solidFill>
                  <a:schemeClr val="accent1"/>
                </a:solidFill>
                <a:latin typeface="Times New Roman" panose="02020603050405020304" pitchFamily="18" charset="0"/>
              </a:rPr>
              <a:t> </a:t>
            </a:r>
            <a:r>
              <a:rPr lang="cs-CZ" sz="3500" b="1" dirty="0">
                <a:solidFill>
                  <a:schemeClr val="accent1"/>
                </a:solidFill>
                <a:latin typeface="Times New Roman" panose="02020603050405020304" pitchFamily="18" charset="0"/>
              </a:rPr>
              <a:t>i</a:t>
            </a:r>
            <a:r>
              <a:rPr lang="en-US" sz="3500" b="1" i="0" u="none" strike="noStrike" baseline="0" dirty="0">
                <a:solidFill>
                  <a:schemeClr val="accent1"/>
                </a:solidFill>
                <a:latin typeface="Times New Roman" panose="02020603050405020304" pitchFamily="18" charset="0"/>
              </a:rPr>
              <a:t>n case of simple stunning or </a:t>
            </a:r>
            <a:r>
              <a:rPr lang="cs-CZ" sz="3500" b="1" i="0" u="none" strike="noStrike" baseline="0" dirty="0" err="1">
                <a:solidFill>
                  <a:schemeClr val="accent1"/>
                </a:solidFill>
                <a:latin typeface="Times New Roman" panose="02020603050405020304" pitchFamily="18" charset="0"/>
              </a:rPr>
              <a:t>ritual</a:t>
            </a:r>
            <a:r>
              <a:rPr lang="cs-CZ" sz="3500" b="1" i="0" u="none" strike="noStrike" baseline="0" dirty="0">
                <a:solidFill>
                  <a:schemeClr val="accent1"/>
                </a:solidFill>
                <a:latin typeface="Times New Roman" panose="02020603050405020304" pitchFamily="18" charset="0"/>
              </a:rPr>
              <a:t> slaughter </a:t>
            </a:r>
          </a:p>
          <a:p>
            <a:r>
              <a:rPr lang="en-US" sz="2500" b="1" i="0" u="none" strike="noStrike" baseline="0" dirty="0">
                <a:solidFill>
                  <a:srgbClr val="211D1E"/>
                </a:solidFill>
                <a:latin typeface="Times New Roman" panose="02020603050405020304" pitchFamily="18" charset="0"/>
              </a:rPr>
              <a:t>the two carotid arteries or the </a:t>
            </a:r>
            <a:r>
              <a:rPr lang="cs-CZ" sz="2500" b="1" dirty="0">
                <a:solidFill>
                  <a:srgbClr val="211D1E"/>
                </a:solidFill>
                <a:latin typeface="Times New Roman" panose="02020603050405020304" pitchFamily="18" charset="0"/>
              </a:rPr>
              <a:t>blood </a:t>
            </a:r>
            <a:r>
              <a:rPr lang="en-US" sz="2500" b="1" i="0" u="none" strike="noStrike" baseline="0" dirty="0">
                <a:solidFill>
                  <a:srgbClr val="211D1E"/>
                </a:solidFill>
                <a:latin typeface="Times New Roman" panose="02020603050405020304" pitchFamily="18" charset="0"/>
              </a:rPr>
              <a:t>vessels </a:t>
            </a:r>
            <a:r>
              <a:rPr lang="en-US" sz="2500" b="0" i="0" u="none" strike="noStrike" baseline="0" dirty="0">
                <a:solidFill>
                  <a:srgbClr val="211D1E"/>
                </a:solidFill>
                <a:latin typeface="Times New Roman" panose="02020603050405020304" pitchFamily="18" charset="0"/>
              </a:rPr>
              <a:t>from which they arise shall be </a:t>
            </a:r>
            <a:r>
              <a:rPr lang="en-US" sz="2500" b="1" i="0" u="none" strike="noStrike" baseline="0" dirty="0">
                <a:solidFill>
                  <a:srgbClr val="211D1E"/>
                </a:solidFill>
                <a:latin typeface="Times New Roman" panose="02020603050405020304" pitchFamily="18" charset="0"/>
              </a:rPr>
              <a:t>systematically severed</a:t>
            </a:r>
            <a:r>
              <a:rPr lang="en-US" sz="2500" b="0" i="0" u="none" strike="noStrike" baseline="0" dirty="0">
                <a:solidFill>
                  <a:srgbClr val="211D1E"/>
                </a:solidFill>
                <a:latin typeface="Times New Roman" panose="02020603050405020304" pitchFamily="18" charset="0"/>
              </a:rPr>
              <a:t>. Electrical stimulation shall only be performed once the unconsciousness of the animal has been verified. </a:t>
            </a:r>
            <a:endParaRPr lang="cs-CZ" sz="2500" b="0" i="0" u="none" strike="noStrike" baseline="0" dirty="0">
              <a:solidFill>
                <a:srgbClr val="211D1E"/>
              </a:solidFill>
              <a:latin typeface="Times New Roman" panose="02020603050405020304" pitchFamily="18" charset="0"/>
            </a:endParaRPr>
          </a:p>
          <a:p>
            <a:endParaRPr lang="cs-CZ" sz="1800" dirty="0">
              <a:solidFill>
                <a:srgbClr val="211D1E"/>
              </a:solidFill>
              <a:latin typeface="Times New Roman" panose="02020603050405020304" pitchFamily="18" charset="0"/>
            </a:endParaRPr>
          </a:p>
          <a:p>
            <a:endParaRPr lang="cs-CZ" sz="1800" dirty="0">
              <a:solidFill>
                <a:srgbClr val="211D1E"/>
              </a:solidFill>
              <a:latin typeface="Times New Roman" panose="02020603050405020304" pitchFamily="18" charset="0"/>
            </a:endParaRPr>
          </a:p>
          <a:p>
            <a:endParaRPr lang="cs-CZ" sz="1800" dirty="0">
              <a:solidFill>
                <a:srgbClr val="211D1E"/>
              </a:solidFill>
              <a:latin typeface="Times New Roman" panose="02020603050405020304" pitchFamily="18" charset="0"/>
            </a:endParaRPr>
          </a:p>
          <a:p>
            <a:endParaRPr lang="cs-CZ" sz="1800" dirty="0">
              <a:solidFill>
                <a:srgbClr val="211D1E"/>
              </a:solidFill>
              <a:latin typeface="Times New Roman" panose="02020603050405020304" pitchFamily="18" charset="0"/>
            </a:endParaRPr>
          </a:p>
          <a:p>
            <a:endParaRPr lang="cs-CZ" sz="1800" dirty="0">
              <a:solidFill>
                <a:srgbClr val="211D1E"/>
              </a:solidFill>
              <a:latin typeface="Times New Roman" panose="02020603050405020304" pitchFamily="18" charset="0"/>
            </a:endParaRPr>
          </a:p>
          <a:p>
            <a:endParaRPr lang="cs-CZ" sz="1800" dirty="0">
              <a:solidFill>
                <a:srgbClr val="211D1E"/>
              </a:solidFill>
              <a:latin typeface="Times New Roman" panose="02020603050405020304" pitchFamily="18" charset="0"/>
            </a:endParaRPr>
          </a:p>
          <a:p>
            <a:endParaRPr lang="cs-CZ" sz="1800" dirty="0">
              <a:solidFill>
                <a:srgbClr val="211D1E"/>
              </a:solidFill>
              <a:latin typeface="Times New Roman" panose="02020603050405020304" pitchFamily="18" charset="0"/>
            </a:endParaRPr>
          </a:p>
        </p:txBody>
      </p:sp>
      <p:pic>
        <p:nvPicPr>
          <p:cNvPr id="4" name="Obrázek 3">
            <a:extLst>
              <a:ext uri="{FF2B5EF4-FFF2-40B4-BE49-F238E27FC236}">
                <a16:creationId xmlns:a16="http://schemas.microsoft.com/office/drawing/2014/main" id="{7758DA7F-E3DE-BB5F-B96C-A158CF249A93}"/>
              </a:ext>
            </a:extLst>
          </p:cNvPr>
          <p:cNvPicPr>
            <a:picLocks noChangeAspect="1"/>
          </p:cNvPicPr>
          <p:nvPr/>
        </p:nvPicPr>
        <p:blipFill>
          <a:blip r:embed="rId3"/>
          <a:stretch>
            <a:fillRect/>
          </a:stretch>
        </p:blipFill>
        <p:spPr>
          <a:xfrm>
            <a:off x="504092" y="2506541"/>
            <a:ext cx="5708598" cy="1959952"/>
          </a:xfrm>
          <a:prstGeom prst="rect">
            <a:avLst/>
          </a:prstGeom>
        </p:spPr>
      </p:pic>
      <p:pic>
        <p:nvPicPr>
          <p:cNvPr id="6" name="Obrázek 5">
            <a:extLst>
              <a:ext uri="{FF2B5EF4-FFF2-40B4-BE49-F238E27FC236}">
                <a16:creationId xmlns:a16="http://schemas.microsoft.com/office/drawing/2014/main" id="{C8765F37-1864-3248-2330-08C8A3F7A3C0}"/>
              </a:ext>
            </a:extLst>
          </p:cNvPr>
          <p:cNvPicPr>
            <a:picLocks noChangeAspect="1"/>
          </p:cNvPicPr>
          <p:nvPr/>
        </p:nvPicPr>
        <p:blipFill rotWithShape="1">
          <a:blip r:embed="rId4"/>
          <a:srcRect l="35385" t="29573" r="46543" b="41848"/>
          <a:stretch/>
        </p:blipFill>
        <p:spPr>
          <a:xfrm>
            <a:off x="6743700" y="2652290"/>
            <a:ext cx="4079090" cy="3628405"/>
          </a:xfrm>
          <a:prstGeom prst="rect">
            <a:avLst/>
          </a:prstGeom>
        </p:spPr>
      </p:pic>
      <p:sp>
        <p:nvSpPr>
          <p:cNvPr id="8" name="TextovéPole 7">
            <a:extLst>
              <a:ext uri="{FF2B5EF4-FFF2-40B4-BE49-F238E27FC236}">
                <a16:creationId xmlns:a16="http://schemas.microsoft.com/office/drawing/2014/main" id="{8F658577-DBC1-F67E-0C42-E8FAFAE7F3D2}"/>
              </a:ext>
            </a:extLst>
          </p:cNvPr>
          <p:cNvSpPr txBox="1"/>
          <p:nvPr/>
        </p:nvSpPr>
        <p:spPr>
          <a:xfrm>
            <a:off x="310391" y="4605553"/>
            <a:ext cx="6096000" cy="2031325"/>
          </a:xfrm>
          <a:prstGeom prst="rect">
            <a:avLst/>
          </a:prstGeom>
          <a:noFill/>
        </p:spPr>
        <p:txBody>
          <a:bodyPr wrap="square">
            <a:spAutoFit/>
          </a:bodyPr>
          <a:lstStyle/>
          <a:p>
            <a:pPr algn="just"/>
            <a:r>
              <a:rPr lang="cs-CZ" dirty="0" err="1"/>
              <a:t>Bleeding</a:t>
            </a:r>
            <a:r>
              <a:rPr lang="cs-CZ" dirty="0"/>
              <a:t> should be </a:t>
            </a:r>
            <a:r>
              <a:rPr lang="cs-CZ" dirty="0" err="1"/>
              <a:t>carried</a:t>
            </a:r>
            <a:r>
              <a:rPr lang="cs-CZ" dirty="0"/>
              <a:t> out by </a:t>
            </a:r>
            <a:r>
              <a:rPr lang="cs-CZ" b="1" dirty="0"/>
              <a:t>an </a:t>
            </a:r>
            <a:r>
              <a:rPr lang="cs-CZ" b="1" dirty="0" err="1"/>
              <a:t>incision</a:t>
            </a:r>
            <a:r>
              <a:rPr lang="cs-CZ" b="1" dirty="0"/>
              <a:t> made with a </a:t>
            </a:r>
            <a:r>
              <a:rPr lang="cs-CZ" b="1" dirty="0" err="1"/>
              <a:t>sharp</a:t>
            </a:r>
            <a:r>
              <a:rPr lang="cs-CZ" b="1" dirty="0"/>
              <a:t> </a:t>
            </a:r>
            <a:r>
              <a:rPr lang="cs-CZ" b="1" dirty="0" err="1"/>
              <a:t>knife</a:t>
            </a:r>
            <a:r>
              <a:rPr lang="cs-CZ" b="1" dirty="0"/>
              <a:t> in the </a:t>
            </a:r>
            <a:r>
              <a:rPr lang="cs-CZ" b="1" dirty="0" err="1"/>
              <a:t>jugular</a:t>
            </a:r>
            <a:r>
              <a:rPr lang="cs-CZ" b="1" dirty="0"/>
              <a:t> </a:t>
            </a:r>
            <a:r>
              <a:rPr lang="cs-CZ" b="1" dirty="0" err="1"/>
              <a:t>furrow</a:t>
            </a:r>
            <a:r>
              <a:rPr lang="cs-CZ" dirty="0"/>
              <a:t> at the base of the </a:t>
            </a:r>
            <a:r>
              <a:rPr lang="cs-CZ" dirty="0" err="1"/>
              <a:t>neck</a:t>
            </a:r>
            <a:r>
              <a:rPr lang="cs-CZ" dirty="0"/>
              <a:t>, </a:t>
            </a:r>
            <a:r>
              <a:rPr lang="cs-CZ" b="1" dirty="0"/>
              <a:t>the </a:t>
            </a:r>
            <a:r>
              <a:rPr lang="cs-CZ" b="1" dirty="0" err="1"/>
              <a:t>knife</a:t>
            </a:r>
            <a:r>
              <a:rPr lang="cs-CZ" b="1" dirty="0"/>
              <a:t> being </a:t>
            </a:r>
            <a:r>
              <a:rPr lang="cs-CZ" b="1" dirty="0" err="1"/>
              <a:t>directed</a:t>
            </a:r>
            <a:r>
              <a:rPr lang="cs-CZ" b="1" dirty="0"/>
              <a:t> </a:t>
            </a:r>
            <a:r>
              <a:rPr lang="cs-CZ" b="1" dirty="0" err="1"/>
              <a:t>towards</a:t>
            </a:r>
            <a:r>
              <a:rPr lang="cs-CZ" b="1" dirty="0"/>
              <a:t> the </a:t>
            </a:r>
            <a:r>
              <a:rPr lang="cs-CZ" b="1" dirty="0" err="1"/>
              <a:t>entrance</a:t>
            </a:r>
            <a:r>
              <a:rPr lang="cs-CZ" b="1" dirty="0"/>
              <a:t> of the </a:t>
            </a:r>
            <a:r>
              <a:rPr lang="cs-CZ" b="1" dirty="0" err="1"/>
              <a:t>chest</a:t>
            </a:r>
            <a:r>
              <a:rPr lang="cs-CZ" b="1" dirty="0"/>
              <a:t> </a:t>
            </a:r>
            <a:r>
              <a:rPr lang="cs-CZ" dirty="0"/>
              <a:t>to </a:t>
            </a:r>
            <a:r>
              <a:rPr lang="cs-CZ" b="1" dirty="0"/>
              <a:t>sever all the major blood </a:t>
            </a:r>
            <a:r>
              <a:rPr lang="cs-CZ" b="1" dirty="0" err="1"/>
              <a:t>vessels</a:t>
            </a:r>
            <a:r>
              <a:rPr lang="cs-CZ" b="1" dirty="0"/>
              <a:t> </a:t>
            </a:r>
            <a:r>
              <a:rPr lang="cs-CZ" b="1" dirty="0" err="1"/>
              <a:t>arising</a:t>
            </a:r>
            <a:r>
              <a:rPr lang="cs-CZ" b="1" dirty="0"/>
              <a:t> from the heart.</a:t>
            </a:r>
          </a:p>
          <a:p>
            <a:pPr algn="just"/>
            <a:r>
              <a:rPr lang="cs-CZ" dirty="0"/>
              <a:t>In the interest of good </a:t>
            </a:r>
            <a:r>
              <a:rPr lang="cs-CZ" dirty="0" err="1"/>
              <a:t>hygiene</a:t>
            </a:r>
            <a:r>
              <a:rPr lang="cs-CZ" dirty="0"/>
              <a:t> two </a:t>
            </a:r>
            <a:r>
              <a:rPr lang="cs-CZ" dirty="0" err="1"/>
              <a:t>knives</a:t>
            </a:r>
            <a:r>
              <a:rPr lang="cs-CZ" dirty="0"/>
              <a:t> should be used, the first to open the skin and the second to sever the blood </a:t>
            </a:r>
            <a:r>
              <a:rPr lang="cs-CZ" dirty="0" err="1"/>
              <a:t>vessels</a:t>
            </a:r>
            <a:r>
              <a:rPr lang="cs-CZ" dirty="0"/>
              <a:t>. This </a:t>
            </a:r>
            <a:r>
              <a:rPr lang="cs-CZ" dirty="0" err="1"/>
              <a:t>procedure</a:t>
            </a:r>
            <a:r>
              <a:rPr lang="cs-CZ" dirty="0"/>
              <a:t> is often </a:t>
            </a:r>
            <a:r>
              <a:rPr lang="cs-CZ" dirty="0" err="1"/>
              <a:t>referred</a:t>
            </a:r>
            <a:r>
              <a:rPr lang="cs-CZ" dirty="0"/>
              <a:t> to as '</a:t>
            </a:r>
            <a:r>
              <a:rPr lang="cs-CZ" b="1" dirty="0" err="1"/>
              <a:t>sticking</a:t>
            </a:r>
            <a:r>
              <a:rPr lang="cs-CZ" dirty="0"/>
              <a:t>'.</a:t>
            </a:r>
          </a:p>
        </p:txBody>
      </p:sp>
    </p:spTree>
    <p:extLst>
      <p:ext uri="{BB962C8B-B14F-4D97-AF65-F5344CB8AC3E}">
        <p14:creationId xmlns:p14="http://schemas.microsoft.com/office/powerpoint/2010/main" val="37283510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243E116-E414-598D-F440-3187452604C7}"/>
              </a:ext>
            </a:extLst>
          </p:cNvPr>
          <p:cNvSpPr>
            <a:spLocks noGrp="1"/>
          </p:cNvSpPr>
          <p:nvPr>
            <p:ph idx="1"/>
          </p:nvPr>
        </p:nvSpPr>
        <p:spPr>
          <a:xfrm>
            <a:off x="480647" y="158060"/>
            <a:ext cx="7065905" cy="6018903"/>
          </a:xfrm>
        </p:spPr>
        <p:txBody>
          <a:bodyPr>
            <a:noAutofit/>
          </a:bodyPr>
          <a:lstStyle/>
          <a:p>
            <a:pPr marL="0" indent="0" algn="just">
              <a:buNone/>
            </a:pPr>
            <a:r>
              <a:rPr lang="en-US" sz="2200" b="1" dirty="0"/>
              <a:t>Sheep and Goats</a:t>
            </a:r>
          </a:p>
          <a:p>
            <a:pPr marL="0" indent="0" algn="just">
              <a:buNone/>
            </a:pPr>
            <a:r>
              <a:rPr lang="en-US" sz="2200" dirty="0"/>
              <a:t>Bleeding may be carried out in a </a:t>
            </a:r>
            <a:r>
              <a:rPr lang="en-US" sz="2200" b="1" dirty="0"/>
              <a:t>similar way as for cattle </a:t>
            </a:r>
            <a:r>
              <a:rPr lang="en-US" sz="2200" dirty="0"/>
              <a:t>or by an </a:t>
            </a:r>
            <a:r>
              <a:rPr lang="en-US" sz="2200" b="1" dirty="0"/>
              <a:t>incision made close to the head using </a:t>
            </a:r>
            <a:r>
              <a:rPr lang="en-US" sz="2200" dirty="0"/>
              <a:t>a blade at least 120mm long to sever both carotid arteries and both jugular veins, i.e. a </a:t>
            </a:r>
            <a:r>
              <a:rPr lang="en-US" sz="2200" b="1" dirty="0"/>
              <a:t>cut across the throat</a:t>
            </a:r>
            <a:r>
              <a:rPr lang="cs-CZ" sz="2200" b="1" dirty="0"/>
              <a:t>.</a:t>
            </a:r>
            <a:r>
              <a:rPr lang="en-US" sz="2200" dirty="0"/>
              <a:t> In the EU, the trachea and </a:t>
            </a:r>
            <a:r>
              <a:rPr lang="en-US" sz="2200" dirty="0" err="1"/>
              <a:t>oesophagous</a:t>
            </a:r>
            <a:r>
              <a:rPr lang="en-US" sz="2200" dirty="0"/>
              <a:t> of animals intended for human consumption must remain intact during bleeding, except in the case of slaughter according to a </a:t>
            </a:r>
            <a:r>
              <a:rPr lang="en-US" sz="2200" b="1" dirty="0"/>
              <a:t>religious custom</a:t>
            </a:r>
            <a:r>
              <a:rPr lang="en-US" sz="2200" dirty="0"/>
              <a:t>. An incision at the entrance to the chest must therefore be used</a:t>
            </a:r>
            <a:r>
              <a:rPr lang="cs-CZ" sz="2200" dirty="0"/>
              <a:t>.</a:t>
            </a:r>
            <a:endParaRPr lang="en-US" sz="2200" dirty="0"/>
          </a:p>
          <a:p>
            <a:pPr marL="0" indent="0" algn="just">
              <a:buNone/>
            </a:pPr>
            <a:endParaRPr lang="cs-CZ" sz="2200" b="1" dirty="0"/>
          </a:p>
          <a:p>
            <a:pPr marL="0" indent="0" algn="just">
              <a:buNone/>
            </a:pPr>
            <a:r>
              <a:rPr lang="en-US" sz="2200" b="1" dirty="0"/>
              <a:t>Pigs</a:t>
            </a:r>
          </a:p>
          <a:p>
            <a:pPr marL="0" indent="0" algn="just">
              <a:buNone/>
            </a:pPr>
            <a:r>
              <a:rPr lang="en-US" sz="2200" dirty="0"/>
              <a:t>A knife at least 120mm long should be </a:t>
            </a:r>
            <a:r>
              <a:rPr lang="en-US" sz="2200" b="1" dirty="0"/>
              <a:t>inserted in the mid-line of the neck </a:t>
            </a:r>
            <a:r>
              <a:rPr lang="en-US" sz="2200" dirty="0"/>
              <a:t>at the depression before the breast bone, and the skin raised with the knife point using light pressure and a lifting movement. When penetration has been made, the </a:t>
            </a:r>
            <a:r>
              <a:rPr lang="en-US" sz="2200" b="1" dirty="0"/>
              <a:t>knife handle should be lowered so that the blade is in a near-vertical position</a:t>
            </a:r>
            <a:r>
              <a:rPr lang="en-US" sz="2200" dirty="0"/>
              <a:t>, and pushed upward to sever all the </a:t>
            </a:r>
            <a:r>
              <a:rPr lang="en-US" sz="2200" b="1" dirty="0"/>
              <a:t>major blood vessels which arise from the heart</a:t>
            </a:r>
          </a:p>
        </p:txBody>
      </p:sp>
      <p:pic>
        <p:nvPicPr>
          <p:cNvPr id="5" name="Obrázek 4">
            <a:extLst>
              <a:ext uri="{FF2B5EF4-FFF2-40B4-BE49-F238E27FC236}">
                <a16:creationId xmlns:a16="http://schemas.microsoft.com/office/drawing/2014/main" id="{9B3EA59F-3381-4A95-D300-B4FB1C3B8FBD}"/>
              </a:ext>
            </a:extLst>
          </p:cNvPr>
          <p:cNvPicPr>
            <a:picLocks noChangeAspect="1"/>
          </p:cNvPicPr>
          <p:nvPr/>
        </p:nvPicPr>
        <p:blipFill rotWithShape="1">
          <a:blip r:embed="rId3"/>
          <a:srcRect l="34039" t="57265" r="44038" b="9931"/>
          <a:stretch/>
        </p:blipFill>
        <p:spPr>
          <a:xfrm>
            <a:off x="7748952" y="158060"/>
            <a:ext cx="3962401" cy="3335130"/>
          </a:xfrm>
          <a:prstGeom prst="rect">
            <a:avLst/>
          </a:prstGeom>
        </p:spPr>
      </p:pic>
      <p:pic>
        <p:nvPicPr>
          <p:cNvPr id="7" name="Obrázek 6">
            <a:extLst>
              <a:ext uri="{FF2B5EF4-FFF2-40B4-BE49-F238E27FC236}">
                <a16:creationId xmlns:a16="http://schemas.microsoft.com/office/drawing/2014/main" id="{401892C1-0C71-FA50-ECAB-A453BBAEF176}"/>
              </a:ext>
            </a:extLst>
          </p:cNvPr>
          <p:cNvPicPr>
            <a:picLocks noChangeAspect="1"/>
          </p:cNvPicPr>
          <p:nvPr/>
        </p:nvPicPr>
        <p:blipFill rotWithShape="1">
          <a:blip r:embed="rId4"/>
          <a:srcRect l="34519" t="40000" r="45577" b="28376"/>
          <a:stretch/>
        </p:blipFill>
        <p:spPr>
          <a:xfrm>
            <a:off x="7849033" y="3428999"/>
            <a:ext cx="3659920" cy="3270941"/>
          </a:xfrm>
          <a:prstGeom prst="rect">
            <a:avLst/>
          </a:prstGeom>
        </p:spPr>
      </p:pic>
    </p:spTree>
    <p:extLst>
      <p:ext uri="{BB962C8B-B14F-4D97-AF65-F5344CB8AC3E}">
        <p14:creationId xmlns:p14="http://schemas.microsoft.com/office/powerpoint/2010/main" val="14646610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8A1030E-5F7B-09CF-5018-5F5A188B6E9F}"/>
              </a:ext>
            </a:extLst>
          </p:cNvPr>
          <p:cNvSpPr>
            <a:spLocks noGrp="1"/>
          </p:cNvSpPr>
          <p:nvPr>
            <p:ph idx="1"/>
          </p:nvPr>
        </p:nvSpPr>
        <p:spPr>
          <a:xfrm>
            <a:off x="750277" y="457200"/>
            <a:ext cx="10603523" cy="5719763"/>
          </a:xfrm>
        </p:spPr>
        <p:txBody>
          <a:bodyPr/>
          <a:lstStyle/>
          <a:p>
            <a:pPr marL="0" indent="0">
              <a:buNone/>
            </a:pPr>
            <a:r>
              <a:rPr lang="cs-CZ" sz="2800" b="1" i="0" u="none" strike="noStrike" baseline="0" dirty="0" err="1">
                <a:solidFill>
                  <a:srgbClr val="211D1E"/>
                </a:solidFill>
                <a:latin typeface="Times New Roman" panose="02020603050405020304" pitchFamily="18" charset="0"/>
              </a:rPr>
              <a:t>Birds</a:t>
            </a:r>
            <a:endParaRPr lang="cs-CZ" sz="2800" b="1" i="0" u="none" strike="noStrike" baseline="0" dirty="0">
              <a:solidFill>
                <a:srgbClr val="211D1E"/>
              </a:solidFill>
              <a:latin typeface="Times New Roman" panose="02020603050405020304" pitchFamily="18" charset="0"/>
            </a:endParaRPr>
          </a:p>
          <a:p>
            <a:pPr marL="0" indent="0">
              <a:buNone/>
            </a:pPr>
            <a:r>
              <a:rPr lang="en-US" sz="2800" b="0" i="0" u="none" strike="noStrike" baseline="0" dirty="0">
                <a:solidFill>
                  <a:srgbClr val="211D1E"/>
                </a:solidFill>
                <a:latin typeface="Times New Roman" panose="02020603050405020304" pitchFamily="18" charset="0"/>
              </a:rPr>
              <a:t>Birds shall not be slaughtered by means of </a:t>
            </a:r>
            <a:r>
              <a:rPr lang="en-US" sz="2800" b="1" i="0" u="none" strike="noStrike" baseline="0" dirty="0">
                <a:solidFill>
                  <a:srgbClr val="211D1E"/>
                </a:solidFill>
                <a:latin typeface="Times New Roman" panose="02020603050405020304" pitchFamily="18" charset="0"/>
              </a:rPr>
              <a:t>automatic neck cutters </a:t>
            </a:r>
            <a:r>
              <a:rPr lang="en-US" sz="2800" b="0" i="0" u="none" strike="noStrike" baseline="0" dirty="0">
                <a:solidFill>
                  <a:srgbClr val="211D1E"/>
                </a:solidFill>
                <a:latin typeface="Times New Roman" panose="02020603050405020304" pitchFamily="18" charset="0"/>
              </a:rPr>
              <a:t>unless it can be ascertained whether or not the neck cutters have effectively severed both blood vessels. When neck cutters have not been effective the bird shall be slaughtered immediately</a:t>
            </a:r>
            <a:r>
              <a:rPr lang="cs-CZ" sz="2800" b="0" i="0" u="none" strike="noStrike" baseline="0" dirty="0">
                <a:solidFill>
                  <a:srgbClr val="211D1E"/>
                </a:solidFill>
                <a:latin typeface="Times New Roman" panose="02020603050405020304" pitchFamily="18" charset="0"/>
              </a:rPr>
              <a:t>. </a:t>
            </a:r>
          </a:p>
          <a:p>
            <a:pPr marL="0" indent="0">
              <a:buNone/>
            </a:pPr>
            <a:r>
              <a:rPr lang="cs-CZ" sz="2800" b="0" i="0" u="none" strike="noStrike" baseline="0" dirty="0">
                <a:solidFill>
                  <a:srgbClr val="211D1E"/>
                </a:solidFill>
                <a:latin typeface="Times New Roman" panose="02020603050405020304" pitchFamily="18" charset="0"/>
              </a:rPr>
              <a:t/>
            </a:r>
            <a:br>
              <a:rPr lang="cs-CZ" sz="2800" b="0" i="0" u="none" strike="noStrike" baseline="0" dirty="0">
                <a:solidFill>
                  <a:srgbClr val="211D1E"/>
                </a:solidFill>
                <a:latin typeface="Times New Roman" panose="02020603050405020304" pitchFamily="18" charset="0"/>
              </a:rPr>
            </a:br>
            <a:r>
              <a:rPr lang="cs-CZ" dirty="0">
                <a:hlinkClick r:id="rId2"/>
              </a:rPr>
              <a:t>https://www.youtube.com/watch?v=uJXSYMhtwvU</a:t>
            </a: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25291529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4FA65B-905C-C245-3BE2-1A87CC6BD523}"/>
              </a:ext>
            </a:extLst>
          </p:cNvPr>
          <p:cNvSpPr>
            <a:spLocks noGrp="1"/>
          </p:cNvSpPr>
          <p:nvPr>
            <p:ph type="title"/>
          </p:nvPr>
        </p:nvSpPr>
        <p:spPr/>
        <p:txBody>
          <a:bodyPr/>
          <a:lstStyle/>
          <a:p>
            <a:r>
              <a:rPr lang="cs-CZ" b="1" dirty="0" err="1">
                <a:solidFill>
                  <a:schemeClr val="accent1"/>
                </a:solidFill>
              </a:rPr>
              <a:t>Private</a:t>
            </a:r>
            <a:r>
              <a:rPr lang="cs-CZ" b="1" dirty="0">
                <a:solidFill>
                  <a:schemeClr val="accent1"/>
                </a:solidFill>
              </a:rPr>
              <a:t> domestic consumption </a:t>
            </a:r>
            <a:endParaRPr lang="cs-CZ" dirty="0">
              <a:solidFill>
                <a:schemeClr val="accent1"/>
              </a:solidFill>
            </a:endParaRPr>
          </a:p>
        </p:txBody>
      </p:sp>
      <p:sp>
        <p:nvSpPr>
          <p:cNvPr id="3" name="Zástupný obsah 2">
            <a:extLst>
              <a:ext uri="{FF2B5EF4-FFF2-40B4-BE49-F238E27FC236}">
                <a16:creationId xmlns:a16="http://schemas.microsoft.com/office/drawing/2014/main" id="{C441185B-CFFB-7877-0736-DDD6DB7FD469}"/>
              </a:ext>
            </a:extLst>
          </p:cNvPr>
          <p:cNvSpPr>
            <a:spLocks noGrp="1"/>
          </p:cNvSpPr>
          <p:nvPr>
            <p:ph idx="1"/>
          </p:nvPr>
        </p:nvSpPr>
        <p:spPr>
          <a:xfrm>
            <a:off x="838200" y="1690688"/>
            <a:ext cx="10515600" cy="4351338"/>
          </a:xfrm>
        </p:spPr>
        <p:txBody>
          <a:bodyPr>
            <a:normAutofit/>
          </a:bodyPr>
          <a:lstStyle/>
          <a:p>
            <a:pPr marL="0" indent="0">
              <a:buNone/>
            </a:pPr>
            <a:r>
              <a:rPr lang="en-US" sz="2500" b="1" i="0" u="none" strike="noStrike" baseline="0" dirty="0">
                <a:solidFill>
                  <a:schemeClr val="accent1"/>
                </a:solidFill>
                <a:latin typeface="Times New Roman" panose="02020603050405020304" pitchFamily="18" charset="0"/>
                <a:cs typeface="Times New Roman" panose="02020603050405020304" pitchFamily="18" charset="0"/>
              </a:rPr>
              <a:t>Killing of rabbits, hares and poultry during home slaughter </a:t>
            </a:r>
          </a:p>
          <a:p>
            <a:r>
              <a:rPr lang="en-US" sz="2500" b="0" i="0" u="none" strike="noStrike" baseline="0" dirty="0">
                <a:solidFill>
                  <a:srgbClr val="000000"/>
                </a:solidFill>
                <a:latin typeface="Times New Roman" panose="02020603050405020304" pitchFamily="18" charset="0"/>
                <a:cs typeface="Times New Roman" panose="02020603050405020304" pitchFamily="18" charset="0"/>
              </a:rPr>
              <a:t>Rabbits, hares and poultry </a:t>
            </a:r>
            <a:r>
              <a:rPr lang="en-US" sz="2500" b="1" i="0" u="none" strike="noStrike" baseline="0" dirty="0">
                <a:solidFill>
                  <a:srgbClr val="000000"/>
                </a:solidFill>
                <a:latin typeface="Times New Roman" panose="02020603050405020304" pitchFamily="18" charset="0"/>
                <a:cs typeface="Times New Roman" panose="02020603050405020304" pitchFamily="18" charset="0"/>
              </a:rPr>
              <a:t>shall not experience undue pain or suffering during the home slaughter</a:t>
            </a:r>
            <a:r>
              <a:rPr lang="en-US" sz="2500" b="0" i="0" u="none" strike="noStrike" baseline="0" dirty="0">
                <a:solidFill>
                  <a:srgbClr val="000000"/>
                </a:solidFill>
                <a:latin typeface="Times New Roman" panose="02020603050405020304" pitchFamily="18" charset="0"/>
                <a:cs typeface="Times New Roman" panose="02020603050405020304" pitchFamily="18" charset="0"/>
              </a:rPr>
              <a:t> and related operations. </a:t>
            </a:r>
          </a:p>
          <a:p>
            <a:r>
              <a:rPr lang="cs-CZ" sz="2500" b="0" i="0" u="none" strike="noStrike" baseline="0" dirty="0">
                <a:solidFill>
                  <a:srgbClr val="000000"/>
                </a:solidFill>
                <a:latin typeface="Times New Roman" panose="02020603050405020304" pitchFamily="18" charset="0"/>
                <a:cs typeface="Times New Roman" panose="02020603050405020304" pitchFamily="18" charset="0"/>
              </a:rPr>
              <a:t>These animals </a:t>
            </a:r>
            <a:r>
              <a:rPr lang="en-US" sz="2500" b="1" i="0" u="none" strike="noStrike" baseline="0" dirty="0">
                <a:solidFill>
                  <a:srgbClr val="000000"/>
                </a:solidFill>
                <a:latin typeface="Times New Roman" panose="02020603050405020304" pitchFamily="18" charset="0"/>
                <a:cs typeface="Times New Roman" panose="02020603050405020304" pitchFamily="18" charset="0"/>
              </a:rPr>
              <a:t>may be shackled before the stunning </a:t>
            </a:r>
            <a:r>
              <a:rPr lang="en-US" sz="2500" b="0" i="0" u="none" strike="noStrike" baseline="0" dirty="0">
                <a:solidFill>
                  <a:srgbClr val="000000"/>
                </a:solidFill>
                <a:latin typeface="Times New Roman" panose="02020603050405020304" pitchFamily="18" charset="0"/>
                <a:cs typeface="Times New Roman" panose="02020603050405020304" pitchFamily="18" charset="0"/>
              </a:rPr>
              <a:t>only provided such measures are taken ensuring that, at the time of stunning, the animals are in such a physical condition which allows for efficient and fast stunning. </a:t>
            </a:r>
          </a:p>
          <a:p>
            <a:r>
              <a:rPr lang="en-US" sz="2500" b="0" i="0" u="none" strike="noStrike" baseline="0" dirty="0">
                <a:solidFill>
                  <a:srgbClr val="000000"/>
                </a:solidFill>
                <a:latin typeface="Times New Roman" panose="02020603050405020304" pitchFamily="18" charset="0"/>
                <a:cs typeface="Times New Roman" panose="02020603050405020304" pitchFamily="18" charset="0"/>
              </a:rPr>
              <a:t>When killing poultry at home slaughter, </a:t>
            </a:r>
            <a:r>
              <a:rPr lang="en-US" sz="2500" b="1" i="0" u="none" strike="noStrike" baseline="0" dirty="0">
                <a:solidFill>
                  <a:srgbClr val="000000"/>
                </a:solidFill>
                <a:latin typeface="Times New Roman" panose="02020603050405020304" pitchFamily="18" charset="0"/>
                <a:cs typeface="Times New Roman" panose="02020603050405020304" pitchFamily="18" charset="0"/>
              </a:rPr>
              <a:t>bleeding may be performed by decapitation without prior stunning. </a:t>
            </a:r>
            <a:endParaRPr lang="cs-CZ" sz="2500" b="1" dirty="0">
              <a:latin typeface="Times New Roman" panose="02020603050405020304" pitchFamily="18" charset="0"/>
              <a:cs typeface="Times New Roman" panose="02020603050405020304" pitchFamily="18" charset="0"/>
            </a:endParaRPr>
          </a:p>
        </p:txBody>
      </p:sp>
      <p:sp>
        <p:nvSpPr>
          <p:cNvPr id="5" name="TextovéPole 4">
            <a:extLst>
              <a:ext uri="{FF2B5EF4-FFF2-40B4-BE49-F238E27FC236}">
                <a16:creationId xmlns:a16="http://schemas.microsoft.com/office/drawing/2014/main" id="{6A4877DC-D30A-6498-6EF5-DC83A3FC4E04}"/>
              </a:ext>
            </a:extLst>
          </p:cNvPr>
          <p:cNvSpPr txBox="1"/>
          <p:nvPr/>
        </p:nvSpPr>
        <p:spPr>
          <a:xfrm>
            <a:off x="1764323" y="5395695"/>
            <a:ext cx="6096000" cy="646331"/>
          </a:xfrm>
          <a:prstGeom prst="rect">
            <a:avLst/>
          </a:prstGeom>
          <a:noFill/>
        </p:spPr>
        <p:txBody>
          <a:bodyPr wrap="square">
            <a:spAutoFit/>
          </a:bodyPr>
          <a:lstStyle/>
          <a:p>
            <a:pPr marL="0" indent="0">
              <a:buNone/>
            </a:pPr>
            <a:r>
              <a:rPr lang="en-US" sz="1800" dirty="0"/>
              <a:t>246/1992 Coll., A</a:t>
            </a:r>
            <a:r>
              <a:rPr lang="cs-CZ" sz="1800" dirty="0" err="1"/>
              <a:t>ct</a:t>
            </a:r>
            <a:r>
              <a:rPr lang="cs-CZ" sz="1800" dirty="0"/>
              <a:t> </a:t>
            </a:r>
            <a:r>
              <a:rPr lang="en-US" sz="1800" dirty="0"/>
              <a:t>of the Czech National Council </a:t>
            </a:r>
            <a:endParaRPr lang="cs-CZ" sz="1800" dirty="0"/>
          </a:p>
          <a:p>
            <a:pPr marL="0" indent="0">
              <a:buNone/>
            </a:pPr>
            <a:r>
              <a:rPr lang="en-US" sz="1800" b="1" dirty="0"/>
              <a:t>on the Protection of Animals Against Cruelty</a:t>
            </a:r>
            <a:endParaRPr lang="cs-CZ" sz="1800" b="1" dirty="0"/>
          </a:p>
        </p:txBody>
      </p:sp>
      <p:pic>
        <p:nvPicPr>
          <p:cNvPr id="6" name="Obrázek 5">
            <a:extLst>
              <a:ext uri="{FF2B5EF4-FFF2-40B4-BE49-F238E27FC236}">
                <a16:creationId xmlns:a16="http://schemas.microsoft.com/office/drawing/2014/main" id="{713D57C3-A85A-3F5B-C017-FDB9CA0EA169}"/>
              </a:ext>
            </a:extLst>
          </p:cNvPr>
          <p:cNvPicPr>
            <a:picLocks noChangeAspect="1"/>
          </p:cNvPicPr>
          <p:nvPr/>
        </p:nvPicPr>
        <p:blipFill>
          <a:blip r:embed="rId2"/>
          <a:stretch>
            <a:fillRect/>
          </a:stretch>
        </p:blipFill>
        <p:spPr>
          <a:xfrm>
            <a:off x="154964" y="5055210"/>
            <a:ext cx="1366471" cy="1366471"/>
          </a:xfrm>
          <a:prstGeom prst="rect">
            <a:avLst/>
          </a:prstGeom>
        </p:spPr>
      </p:pic>
    </p:spTree>
    <p:extLst>
      <p:ext uri="{BB962C8B-B14F-4D97-AF65-F5344CB8AC3E}">
        <p14:creationId xmlns:p14="http://schemas.microsoft.com/office/powerpoint/2010/main" val="13506629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4FA65B-905C-C245-3BE2-1A87CC6BD523}"/>
              </a:ext>
            </a:extLst>
          </p:cNvPr>
          <p:cNvSpPr>
            <a:spLocks noGrp="1"/>
          </p:cNvSpPr>
          <p:nvPr>
            <p:ph type="title"/>
          </p:nvPr>
        </p:nvSpPr>
        <p:spPr/>
        <p:txBody>
          <a:bodyPr/>
          <a:lstStyle/>
          <a:p>
            <a:r>
              <a:rPr lang="cs-CZ" b="1" dirty="0">
                <a:solidFill>
                  <a:schemeClr val="accent1"/>
                </a:solidFill>
              </a:rPr>
              <a:t>Slaughtering of </a:t>
            </a:r>
            <a:r>
              <a:rPr lang="cs-CZ" b="1" dirty="0" err="1">
                <a:solidFill>
                  <a:schemeClr val="accent1"/>
                </a:solidFill>
              </a:rPr>
              <a:t>fish</a:t>
            </a:r>
            <a:endParaRPr lang="cs-CZ" b="1" dirty="0">
              <a:solidFill>
                <a:schemeClr val="accent1"/>
              </a:solidFill>
            </a:endParaRPr>
          </a:p>
        </p:txBody>
      </p:sp>
      <p:sp>
        <p:nvSpPr>
          <p:cNvPr id="3" name="Zástupný obsah 2">
            <a:extLst>
              <a:ext uri="{FF2B5EF4-FFF2-40B4-BE49-F238E27FC236}">
                <a16:creationId xmlns:a16="http://schemas.microsoft.com/office/drawing/2014/main" id="{C441185B-CFFB-7877-0736-DDD6DB7FD469}"/>
              </a:ext>
            </a:extLst>
          </p:cNvPr>
          <p:cNvSpPr>
            <a:spLocks noGrp="1"/>
          </p:cNvSpPr>
          <p:nvPr>
            <p:ph idx="1"/>
          </p:nvPr>
        </p:nvSpPr>
        <p:spPr>
          <a:xfrm>
            <a:off x="838200" y="1690688"/>
            <a:ext cx="10515600" cy="4351338"/>
          </a:xfrm>
        </p:spPr>
        <p:txBody>
          <a:bodyPr>
            <a:normAutofit/>
          </a:bodyPr>
          <a:lstStyle/>
          <a:p>
            <a:pPr algn="just"/>
            <a:r>
              <a:rPr lang="en-US" sz="2400" b="1" i="0" u="none" strike="noStrike" baseline="0" dirty="0">
                <a:solidFill>
                  <a:srgbClr val="000000"/>
                </a:solidFill>
              </a:rPr>
              <a:t>Killing fish by bleeding </a:t>
            </a:r>
            <a:r>
              <a:rPr lang="en-US" sz="2400" b="0" i="0" u="none" strike="noStrike" baseline="0" dirty="0">
                <a:solidFill>
                  <a:srgbClr val="000000"/>
                </a:solidFill>
              </a:rPr>
              <a:t>may be performed only </a:t>
            </a:r>
            <a:r>
              <a:rPr lang="en-US" sz="2400" b="1" i="0" u="none" strike="noStrike" baseline="0" dirty="0">
                <a:solidFill>
                  <a:srgbClr val="000000"/>
                </a:solidFill>
              </a:rPr>
              <a:t>after its prior stunning ensuring the loss of sensibility and the loss of consciousness</a:t>
            </a:r>
            <a:r>
              <a:rPr lang="en-US" sz="2400" b="0" i="0" u="none" strike="noStrike" baseline="0" dirty="0">
                <a:solidFill>
                  <a:srgbClr val="000000"/>
                </a:solidFill>
              </a:rPr>
              <a:t> which last throughout the bleeding. Slaughterhouse dressing of fish prior to its bleeding shall be prohibited. </a:t>
            </a:r>
          </a:p>
          <a:p>
            <a:pPr algn="just"/>
            <a:r>
              <a:rPr lang="en-US" sz="2400" b="0" i="0" u="none" strike="noStrike" baseline="0" dirty="0">
                <a:solidFill>
                  <a:srgbClr val="000000"/>
                </a:solidFill>
              </a:rPr>
              <a:t>Bleeding of fish upon sale shall be performed </a:t>
            </a:r>
            <a:r>
              <a:rPr lang="en-US" sz="2400" b="1" i="0" u="none" strike="noStrike" baseline="0" dirty="0">
                <a:solidFill>
                  <a:srgbClr val="000000"/>
                </a:solidFill>
              </a:rPr>
              <a:t>after stunning by a heavy percussive blow delivered to the top of the head and by cutting gill arches or the spinal cord and the vessels right behind the head. </a:t>
            </a:r>
          </a:p>
          <a:p>
            <a:pPr algn="just"/>
            <a:r>
              <a:rPr lang="cs-CZ" sz="2400" dirty="0">
                <a:solidFill>
                  <a:srgbClr val="000000"/>
                </a:solidFill>
              </a:rPr>
              <a:t>I</a:t>
            </a:r>
            <a:r>
              <a:rPr lang="en-US" sz="2400" b="0" i="0" u="none" strike="noStrike" baseline="0" dirty="0" err="1">
                <a:solidFill>
                  <a:srgbClr val="000000"/>
                </a:solidFill>
              </a:rPr>
              <a:t>ndustrial</a:t>
            </a:r>
            <a:r>
              <a:rPr lang="en-US" sz="2400" b="0" i="0" u="none" strike="noStrike" baseline="0" dirty="0">
                <a:solidFill>
                  <a:srgbClr val="000000"/>
                </a:solidFill>
              </a:rPr>
              <a:t> processing of fish</a:t>
            </a:r>
            <a:r>
              <a:rPr lang="cs-CZ" sz="2400" b="0" i="0" u="none" strike="noStrike" baseline="0" dirty="0">
                <a:solidFill>
                  <a:srgbClr val="000000"/>
                </a:solidFill>
              </a:rPr>
              <a:t>:</a:t>
            </a:r>
            <a:r>
              <a:rPr lang="en-US" sz="2400" b="0" i="0" u="none" strike="noStrike" baseline="0" dirty="0">
                <a:solidFill>
                  <a:srgbClr val="000000"/>
                </a:solidFill>
              </a:rPr>
              <a:t> the fish can be stunned by a device using alternating current with the voltage of 230 V</a:t>
            </a:r>
            <a:r>
              <a:rPr lang="cs-CZ" sz="2400" b="0" i="0" u="none" strike="noStrike" baseline="0" dirty="0">
                <a:solidFill>
                  <a:srgbClr val="000000"/>
                </a:solidFill>
              </a:rPr>
              <a:t>, </a:t>
            </a:r>
            <a:r>
              <a:rPr lang="en-US" sz="2400" b="0" i="0" u="none" strike="noStrike" baseline="0" dirty="0">
                <a:solidFill>
                  <a:srgbClr val="000000"/>
                </a:solidFill>
              </a:rPr>
              <a:t>the processing of fish immediately after its slaughter. </a:t>
            </a:r>
          </a:p>
        </p:txBody>
      </p:sp>
      <p:sp>
        <p:nvSpPr>
          <p:cNvPr id="5" name="TextovéPole 4">
            <a:extLst>
              <a:ext uri="{FF2B5EF4-FFF2-40B4-BE49-F238E27FC236}">
                <a16:creationId xmlns:a16="http://schemas.microsoft.com/office/drawing/2014/main" id="{6A4877DC-D30A-6498-6EF5-DC83A3FC4E04}"/>
              </a:ext>
            </a:extLst>
          </p:cNvPr>
          <p:cNvSpPr txBox="1"/>
          <p:nvPr/>
        </p:nvSpPr>
        <p:spPr>
          <a:xfrm>
            <a:off x="1764323" y="5395695"/>
            <a:ext cx="6096000" cy="646331"/>
          </a:xfrm>
          <a:prstGeom prst="rect">
            <a:avLst/>
          </a:prstGeom>
          <a:noFill/>
        </p:spPr>
        <p:txBody>
          <a:bodyPr wrap="square">
            <a:spAutoFit/>
          </a:bodyPr>
          <a:lstStyle/>
          <a:p>
            <a:pPr marL="0" indent="0">
              <a:buNone/>
            </a:pPr>
            <a:r>
              <a:rPr lang="en-US" sz="1800" dirty="0"/>
              <a:t>246/1992 Coll., A</a:t>
            </a:r>
            <a:r>
              <a:rPr lang="cs-CZ" sz="1800" dirty="0" err="1"/>
              <a:t>ct</a:t>
            </a:r>
            <a:r>
              <a:rPr lang="cs-CZ" sz="1800" dirty="0"/>
              <a:t> </a:t>
            </a:r>
            <a:r>
              <a:rPr lang="en-US" sz="1800" dirty="0"/>
              <a:t>of the Czech National Council </a:t>
            </a:r>
            <a:endParaRPr lang="cs-CZ" sz="1800" dirty="0"/>
          </a:p>
          <a:p>
            <a:pPr marL="0" indent="0">
              <a:buNone/>
            </a:pPr>
            <a:r>
              <a:rPr lang="en-US" sz="1800" b="1" dirty="0"/>
              <a:t>on the Protection of Animals Against Cruelty</a:t>
            </a:r>
            <a:endParaRPr lang="cs-CZ" sz="1800" b="1" dirty="0"/>
          </a:p>
        </p:txBody>
      </p:sp>
      <p:pic>
        <p:nvPicPr>
          <p:cNvPr id="6" name="Obrázek 5">
            <a:extLst>
              <a:ext uri="{FF2B5EF4-FFF2-40B4-BE49-F238E27FC236}">
                <a16:creationId xmlns:a16="http://schemas.microsoft.com/office/drawing/2014/main" id="{713D57C3-A85A-3F5B-C017-FDB9CA0EA169}"/>
              </a:ext>
            </a:extLst>
          </p:cNvPr>
          <p:cNvPicPr>
            <a:picLocks noChangeAspect="1"/>
          </p:cNvPicPr>
          <p:nvPr/>
        </p:nvPicPr>
        <p:blipFill>
          <a:blip r:embed="rId3"/>
          <a:stretch>
            <a:fillRect/>
          </a:stretch>
        </p:blipFill>
        <p:spPr>
          <a:xfrm>
            <a:off x="154964" y="5055210"/>
            <a:ext cx="1366471" cy="1366471"/>
          </a:xfrm>
          <a:prstGeom prst="rect">
            <a:avLst/>
          </a:prstGeom>
        </p:spPr>
      </p:pic>
    </p:spTree>
    <p:extLst>
      <p:ext uri="{BB962C8B-B14F-4D97-AF65-F5344CB8AC3E}">
        <p14:creationId xmlns:p14="http://schemas.microsoft.com/office/powerpoint/2010/main" val="34908978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77D10A8-F5AD-BDEB-2040-2C9BD5C86D1F}"/>
              </a:ext>
            </a:extLst>
          </p:cNvPr>
          <p:cNvSpPr>
            <a:spLocks noGrp="1"/>
          </p:cNvSpPr>
          <p:nvPr>
            <p:ph idx="1"/>
          </p:nvPr>
        </p:nvSpPr>
        <p:spPr>
          <a:xfrm>
            <a:off x="738554" y="445476"/>
            <a:ext cx="10615246" cy="5978769"/>
          </a:xfrm>
        </p:spPr>
        <p:txBody>
          <a:bodyPr>
            <a:normAutofit lnSpcReduction="10000"/>
          </a:bodyPr>
          <a:lstStyle/>
          <a:p>
            <a:pPr marL="0" indent="0">
              <a:buNone/>
            </a:pPr>
            <a:r>
              <a:rPr lang="cs-CZ" sz="3000" b="1" i="0" u="none" strike="noStrike" baseline="0" dirty="0" err="1">
                <a:solidFill>
                  <a:srgbClr val="FF0000"/>
                </a:solidFill>
                <a:latin typeface="+mn-lt"/>
              </a:rPr>
              <a:t>Prohibited</a:t>
            </a:r>
            <a:r>
              <a:rPr lang="cs-CZ" sz="3000" b="1" i="0" u="none" strike="noStrike" baseline="0" dirty="0">
                <a:solidFill>
                  <a:srgbClr val="FF0000"/>
                </a:solidFill>
                <a:latin typeface="+mn-lt"/>
              </a:rPr>
              <a:t> </a:t>
            </a:r>
            <a:r>
              <a:rPr lang="cs-CZ" sz="3000" b="1" i="0" u="none" strike="noStrike" baseline="0" dirty="0" err="1">
                <a:solidFill>
                  <a:srgbClr val="FF0000"/>
                </a:solidFill>
                <a:latin typeface="+mn-lt"/>
              </a:rPr>
              <a:t>methods</a:t>
            </a:r>
            <a:r>
              <a:rPr lang="cs-CZ" sz="3000" b="1" i="0" u="none" strike="noStrike" baseline="0" dirty="0">
                <a:solidFill>
                  <a:srgbClr val="FF0000"/>
                </a:solidFill>
                <a:latin typeface="+mn-lt"/>
              </a:rPr>
              <a:t> of killing of animals</a:t>
            </a:r>
          </a:p>
          <a:p>
            <a:endParaRPr lang="cs-CZ" sz="2600" b="1" i="0" u="none" strike="noStrike" baseline="0" dirty="0">
              <a:solidFill>
                <a:srgbClr val="000000"/>
              </a:solidFill>
            </a:endParaRPr>
          </a:p>
          <a:p>
            <a:r>
              <a:rPr lang="en-US" sz="2600" b="1" i="0" u="none" strike="noStrike" baseline="0" dirty="0">
                <a:solidFill>
                  <a:srgbClr val="000000"/>
                </a:solidFill>
              </a:rPr>
              <a:t>drowning or other methods of suffocating</a:t>
            </a:r>
            <a:r>
              <a:rPr lang="en-US" sz="2600" b="0" i="0" u="none" strike="noStrike" baseline="0" dirty="0">
                <a:solidFill>
                  <a:srgbClr val="000000"/>
                </a:solidFill>
              </a:rPr>
              <a:t>, including the administration of muscle relaxants, </a:t>
            </a:r>
          </a:p>
          <a:p>
            <a:r>
              <a:rPr lang="en-US" sz="2600" b="1" i="0" u="none" strike="noStrike" baseline="0" dirty="0">
                <a:solidFill>
                  <a:srgbClr val="000000"/>
                </a:solidFill>
              </a:rPr>
              <a:t>administration of such substances and products</a:t>
            </a:r>
            <a:r>
              <a:rPr lang="en-US" sz="2600" b="0" i="0" u="none" strike="noStrike" baseline="0" dirty="0">
                <a:solidFill>
                  <a:srgbClr val="000000"/>
                </a:solidFill>
              </a:rPr>
              <a:t>, the dose of which does not induce deep general </a:t>
            </a:r>
            <a:r>
              <a:rPr lang="en-US" sz="2600" b="0" i="0" u="none" strike="noStrike" baseline="0" dirty="0" err="1">
                <a:solidFill>
                  <a:srgbClr val="000000"/>
                </a:solidFill>
              </a:rPr>
              <a:t>anaesthesia</a:t>
            </a:r>
            <a:r>
              <a:rPr lang="en-US" sz="2600" b="0" i="0" u="none" strike="noStrike" baseline="0" dirty="0">
                <a:solidFill>
                  <a:srgbClr val="000000"/>
                </a:solidFill>
              </a:rPr>
              <a:t> in the animal and does not cause subsequently certain death, </a:t>
            </a:r>
          </a:p>
          <a:p>
            <a:r>
              <a:rPr lang="en-US" sz="2600" b="1" i="0" u="none" strike="noStrike" baseline="0" dirty="0">
                <a:solidFill>
                  <a:srgbClr val="000000"/>
                </a:solidFill>
              </a:rPr>
              <a:t>beating to death, stabbing to death </a:t>
            </a:r>
            <a:r>
              <a:rPr lang="en-US" sz="2600" b="0" i="0" u="none" strike="noStrike" baseline="0" dirty="0">
                <a:solidFill>
                  <a:srgbClr val="000000"/>
                </a:solidFill>
              </a:rPr>
              <a:t>or other methods causing undue pain or suffering to an animal, </a:t>
            </a:r>
          </a:p>
          <a:p>
            <a:r>
              <a:rPr lang="en-US" sz="2600" b="1" i="0" u="none" strike="noStrike" baseline="0" dirty="0">
                <a:solidFill>
                  <a:srgbClr val="000000"/>
                </a:solidFill>
              </a:rPr>
              <a:t>use of electric current, unless an immediate loss of consciousness occurs</a:t>
            </a:r>
            <a:r>
              <a:rPr lang="en-US" sz="2600" b="0" i="0" u="none" strike="noStrike" baseline="0" dirty="0">
                <a:solidFill>
                  <a:srgbClr val="000000"/>
                </a:solidFill>
              </a:rPr>
              <a:t>, </a:t>
            </a:r>
          </a:p>
          <a:p>
            <a:r>
              <a:rPr lang="en-US" sz="2600" b="0" i="0" u="none" strike="noStrike" baseline="0" dirty="0">
                <a:solidFill>
                  <a:srgbClr val="000000"/>
                </a:solidFill>
              </a:rPr>
              <a:t>use of adhesives or other similar means causing long lasting restriction of the movement of an animal which results in the death of an animal due to the lack of food or liquid or as a consequence of other metabolic disorders, </a:t>
            </a:r>
          </a:p>
          <a:p>
            <a:r>
              <a:rPr lang="en-US" sz="2600" b="0" i="0" u="none" strike="noStrike" baseline="0" dirty="0">
                <a:solidFill>
                  <a:srgbClr val="000000"/>
                </a:solidFill>
              </a:rPr>
              <a:t>freezing, except for gradual freezing of snakes. </a:t>
            </a:r>
            <a:endParaRPr lang="cs-CZ" sz="2600" b="1" i="0" u="none" strike="noStrike" baseline="0" dirty="0">
              <a:solidFill>
                <a:srgbClr val="FF0000"/>
              </a:solidFill>
            </a:endParaRPr>
          </a:p>
          <a:p>
            <a:pPr marL="0" indent="0">
              <a:buNone/>
            </a:pPr>
            <a:endParaRPr lang="cs-CZ" sz="3000" dirty="0"/>
          </a:p>
        </p:txBody>
      </p:sp>
    </p:spTree>
    <p:extLst>
      <p:ext uri="{BB962C8B-B14F-4D97-AF65-F5344CB8AC3E}">
        <p14:creationId xmlns:p14="http://schemas.microsoft.com/office/powerpoint/2010/main" val="42266501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sah 6">
            <a:extLst>
              <a:ext uri="{FF2B5EF4-FFF2-40B4-BE49-F238E27FC236}">
                <a16:creationId xmlns:a16="http://schemas.microsoft.com/office/drawing/2014/main" id="{DA07BD27-C73F-972F-68DF-4BF114A84A35}"/>
              </a:ext>
            </a:extLst>
          </p:cNvPr>
          <p:cNvSpPr>
            <a:spLocks noGrp="1"/>
          </p:cNvSpPr>
          <p:nvPr>
            <p:ph idx="1"/>
          </p:nvPr>
        </p:nvSpPr>
        <p:spPr/>
        <p:txBody>
          <a:bodyPr>
            <a:normAutofit/>
          </a:bodyPr>
          <a:lstStyle/>
          <a:p>
            <a:r>
              <a:rPr lang="en-US" sz="2800" b="0" i="0" u="none" strike="noStrike" baseline="0" dirty="0">
                <a:solidFill>
                  <a:srgbClr val="211D1E"/>
                </a:solidFill>
                <a:latin typeface="Times New Roman" panose="02020603050405020304" pitchFamily="18" charset="0"/>
              </a:rPr>
              <a:t>Further </a:t>
            </a:r>
            <a:r>
              <a:rPr lang="en-US" sz="2800" b="1" i="0" u="none" strike="noStrike" baseline="0" dirty="0">
                <a:solidFill>
                  <a:srgbClr val="211D1E"/>
                </a:solidFill>
                <a:latin typeface="Times New Roman" panose="02020603050405020304" pitchFamily="18" charset="0"/>
              </a:rPr>
              <a:t>dressing or scalding </a:t>
            </a:r>
            <a:r>
              <a:rPr lang="en-US" sz="2800" b="0" i="0" u="none" strike="noStrike" baseline="0" dirty="0">
                <a:solidFill>
                  <a:srgbClr val="211D1E"/>
                </a:solidFill>
                <a:latin typeface="Times New Roman" panose="02020603050405020304" pitchFamily="18" charset="0"/>
              </a:rPr>
              <a:t>shall only be performed once </a:t>
            </a:r>
            <a:endParaRPr lang="cs-CZ" sz="2800" b="0" i="0" u="none" strike="noStrike" baseline="0" dirty="0">
              <a:solidFill>
                <a:srgbClr val="211D1E"/>
              </a:solidFill>
              <a:latin typeface="Times New Roman" panose="02020603050405020304" pitchFamily="18" charset="0"/>
            </a:endParaRPr>
          </a:p>
          <a:p>
            <a:pPr marL="0" indent="0">
              <a:buNone/>
            </a:pPr>
            <a:r>
              <a:rPr lang="en-US" sz="2800" b="1" i="0" u="none" strike="noStrike" baseline="0" dirty="0">
                <a:solidFill>
                  <a:srgbClr val="211D1E"/>
                </a:solidFill>
                <a:latin typeface="Times New Roman" panose="02020603050405020304" pitchFamily="18" charset="0"/>
              </a:rPr>
              <a:t>the absence of signs of life of the animal has been verified</a:t>
            </a:r>
            <a:r>
              <a:rPr lang="en-US" sz="2800" b="0" i="0" u="none" strike="noStrike" baseline="0" dirty="0">
                <a:solidFill>
                  <a:srgbClr val="211D1E"/>
                </a:solidFill>
                <a:latin typeface="Times New Roman" panose="02020603050405020304" pitchFamily="18" charset="0"/>
              </a:rPr>
              <a:t>. </a:t>
            </a:r>
            <a:endParaRPr lang="cs-CZ" sz="2800" b="0" i="0" u="none" strike="noStrike" baseline="0" dirty="0">
              <a:solidFill>
                <a:srgbClr val="211D1E"/>
              </a:solidFill>
              <a:latin typeface="Times New Roman" panose="02020603050405020304" pitchFamily="18" charset="0"/>
            </a:endParaRPr>
          </a:p>
          <a:p>
            <a:r>
              <a:rPr lang="en-US" dirty="0"/>
              <a:t>no earlier than </a:t>
            </a:r>
            <a:r>
              <a:rPr lang="en-US" b="1" dirty="0"/>
              <a:t>30 s</a:t>
            </a:r>
            <a:r>
              <a:rPr lang="cs-CZ" b="1" dirty="0" err="1"/>
              <a:t>econds</a:t>
            </a:r>
            <a:r>
              <a:rPr lang="en-US" b="1" dirty="0"/>
              <a:t> after bleeding</a:t>
            </a:r>
            <a:endParaRPr lang="cs-CZ" sz="2800" b="1" i="0" u="none" strike="noStrike" baseline="0" dirty="0">
              <a:solidFill>
                <a:srgbClr val="211D1E"/>
              </a:solidFill>
              <a:latin typeface="Times New Roman" panose="02020603050405020304" pitchFamily="18" charset="0"/>
            </a:endParaRPr>
          </a:p>
          <a:p>
            <a:pPr marL="0" indent="0">
              <a:buNone/>
            </a:pPr>
            <a:endParaRPr lang="en-US" sz="2800" b="0" i="0" u="none" strike="noStrike" baseline="0" dirty="0">
              <a:solidFill>
                <a:srgbClr val="211D1E"/>
              </a:solidFill>
              <a:latin typeface="Times New Roman" panose="02020603050405020304" pitchFamily="18" charset="0"/>
            </a:endParaRPr>
          </a:p>
        </p:txBody>
      </p:sp>
      <p:sp>
        <p:nvSpPr>
          <p:cNvPr id="8" name="Nadpis 1">
            <a:extLst>
              <a:ext uri="{FF2B5EF4-FFF2-40B4-BE49-F238E27FC236}">
                <a16:creationId xmlns:a16="http://schemas.microsoft.com/office/drawing/2014/main" id="{DC9EA5D8-7A14-4A15-8601-7307DAAF3F82}"/>
              </a:ext>
            </a:extLst>
          </p:cNvPr>
          <p:cNvSpPr txBox="1">
            <a:spLocks noGrp="1"/>
          </p:cNvSpPr>
          <p:nvPr>
            <p:ph type="title"/>
          </p:nvPr>
        </p:nvSpPr>
        <p:spPr>
          <a:xfrm>
            <a:off x="838200" y="365125"/>
            <a:ext cx="10515600" cy="1325563"/>
          </a:xfrm>
          <a:prstGeom prst="rect">
            <a:avLst/>
          </a:prstGeom>
          <a:ln w="28575" cap="flat" cmpd="sng" algn="ctr">
            <a:solidFill>
              <a:srgbClr val="FF0000"/>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cs-CZ" b="1" dirty="0">
                <a:solidFill>
                  <a:srgbClr val="FF0000"/>
                </a:solidFill>
              </a:rPr>
              <a:t>Meat processing </a:t>
            </a:r>
            <a:endParaRPr lang="cs-CZ" dirty="0">
              <a:solidFill>
                <a:srgbClr val="FF0000"/>
              </a:solidFill>
            </a:endParaRPr>
          </a:p>
        </p:txBody>
      </p:sp>
      <p:pic>
        <p:nvPicPr>
          <p:cNvPr id="9" name="Obrázek 8">
            <a:extLst>
              <a:ext uri="{FF2B5EF4-FFF2-40B4-BE49-F238E27FC236}">
                <a16:creationId xmlns:a16="http://schemas.microsoft.com/office/drawing/2014/main" id="{BC083D3B-B081-0D96-0D76-863DEB62CE0D}"/>
              </a:ext>
            </a:extLst>
          </p:cNvPr>
          <p:cNvPicPr>
            <a:picLocks noChangeAspect="1"/>
          </p:cNvPicPr>
          <p:nvPr/>
        </p:nvPicPr>
        <p:blipFill>
          <a:blip r:embed="rId2"/>
          <a:stretch>
            <a:fillRect/>
          </a:stretch>
        </p:blipFill>
        <p:spPr>
          <a:xfrm>
            <a:off x="527542" y="3429000"/>
            <a:ext cx="10972791" cy="3133094"/>
          </a:xfrm>
          <a:prstGeom prst="rect">
            <a:avLst/>
          </a:prstGeom>
        </p:spPr>
      </p:pic>
    </p:spTree>
    <p:extLst>
      <p:ext uri="{BB962C8B-B14F-4D97-AF65-F5344CB8AC3E}">
        <p14:creationId xmlns:p14="http://schemas.microsoft.com/office/powerpoint/2010/main" val="22247701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9D17946-CF73-4A5B-C159-37C3899BE41B}"/>
              </a:ext>
            </a:extLst>
          </p:cNvPr>
          <p:cNvSpPr>
            <a:spLocks noGrp="1"/>
          </p:cNvSpPr>
          <p:nvPr>
            <p:ph idx="1"/>
          </p:nvPr>
        </p:nvSpPr>
        <p:spPr>
          <a:xfrm>
            <a:off x="828339" y="580914"/>
            <a:ext cx="11202079" cy="5596050"/>
          </a:xfrm>
        </p:spPr>
        <p:txBody>
          <a:bodyPr>
            <a:normAutofit lnSpcReduction="10000"/>
          </a:bodyPr>
          <a:lstStyle/>
          <a:p>
            <a:pPr marL="0" indent="0">
              <a:buNone/>
            </a:pPr>
            <a:r>
              <a:rPr lang="cs-CZ" sz="4000" b="1" dirty="0">
                <a:solidFill>
                  <a:schemeClr val="accent1"/>
                </a:solidFill>
              </a:rPr>
              <a:t>Veterinary inspection</a:t>
            </a:r>
          </a:p>
          <a:p>
            <a:pPr marL="0" indent="0">
              <a:buNone/>
            </a:pPr>
            <a:r>
              <a:rPr lang="cs-CZ" sz="4000" dirty="0"/>
              <a:t>Ante mortem and </a:t>
            </a:r>
            <a:r>
              <a:rPr lang="cs-CZ" sz="4000" b="1" dirty="0"/>
              <a:t>post mortem inspection</a:t>
            </a:r>
          </a:p>
          <a:p>
            <a:r>
              <a:rPr lang="cs-CZ" dirty="0"/>
              <a:t>the </a:t>
            </a:r>
            <a:r>
              <a:rPr lang="en-US" dirty="0"/>
              <a:t>longest-functioning surveillance systems</a:t>
            </a:r>
            <a:endParaRPr lang="cs-CZ" dirty="0"/>
          </a:p>
          <a:p>
            <a:r>
              <a:rPr lang="en-US" dirty="0"/>
              <a:t>ensuring the </a:t>
            </a:r>
            <a:r>
              <a:rPr lang="en-US" b="1" dirty="0"/>
              <a:t>health safety </a:t>
            </a:r>
            <a:r>
              <a:rPr lang="en-US" dirty="0"/>
              <a:t>of </a:t>
            </a:r>
            <a:r>
              <a:rPr lang="en-US" b="1" dirty="0"/>
              <a:t>food</a:t>
            </a:r>
            <a:r>
              <a:rPr lang="en-US" dirty="0"/>
              <a:t> and </a:t>
            </a:r>
            <a:r>
              <a:rPr lang="en-US" b="1" dirty="0"/>
              <a:t>feed</a:t>
            </a:r>
            <a:endParaRPr lang="cs-CZ" b="1" dirty="0"/>
          </a:p>
          <a:p>
            <a:r>
              <a:rPr lang="cs-CZ" b="1" dirty="0" err="1"/>
              <a:t>protection</a:t>
            </a:r>
            <a:r>
              <a:rPr lang="cs-CZ" dirty="0"/>
              <a:t> of </a:t>
            </a:r>
            <a:r>
              <a:rPr lang="cs-CZ" b="1" dirty="0" err="1"/>
              <a:t>human</a:t>
            </a:r>
            <a:r>
              <a:rPr lang="cs-CZ" b="1" dirty="0"/>
              <a:t> </a:t>
            </a:r>
            <a:r>
              <a:rPr lang="cs-CZ" b="1" dirty="0" err="1"/>
              <a:t>health</a:t>
            </a:r>
            <a:endParaRPr lang="cs-CZ" b="1" dirty="0"/>
          </a:p>
          <a:p>
            <a:r>
              <a:rPr lang="cs-CZ" b="1" dirty="0" err="1"/>
              <a:t>protection</a:t>
            </a:r>
            <a:r>
              <a:rPr lang="cs-CZ" dirty="0"/>
              <a:t> of </a:t>
            </a:r>
            <a:r>
              <a:rPr lang="cs-CZ" b="1" dirty="0"/>
              <a:t>animal </a:t>
            </a:r>
            <a:r>
              <a:rPr lang="cs-CZ" b="1" dirty="0" err="1"/>
              <a:t>health</a:t>
            </a:r>
            <a:endParaRPr lang="cs-CZ" b="1" dirty="0"/>
          </a:p>
          <a:p>
            <a:r>
              <a:rPr lang="en-US" b="1" dirty="0"/>
              <a:t>Feedback from</a:t>
            </a:r>
            <a:r>
              <a:rPr lang="cs-CZ" b="1" dirty="0"/>
              <a:t> </a:t>
            </a:r>
            <a:r>
              <a:rPr lang="en-US" b="1" dirty="0"/>
              <a:t>slaughterhouses </a:t>
            </a:r>
            <a:r>
              <a:rPr lang="en-US" dirty="0"/>
              <a:t>is of indisputable importance to successful herd management </a:t>
            </a:r>
            <a:endParaRPr lang="cs-CZ" dirty="0"/>
          </a:p>
          <a:p>
            <a:pPr marL="0" indent="0">
              <a:buNone/>
            </a:pPr>
            <a:endParaRPr lang="cs-CZ" dirty="0"/>
          </a:p>
          <a:p>
            <a:r>
              <a:rPr lang="cs-CZ" b="1" dirty="0" err="1"/>
              <a:t>official</a:t>
            </a:r>
            <a:r>
              <a:rPr lang="cs-CZ" b="1" dirty="0"/>
              <a:t> </a:t>
            </a:r>
            <a:r>
              <a:rPr lang="cs-CZ" b="1" dirty="0" err="1"/>
              <a:t>veterinary</a:t>
            </a:r>
            <a:r>
              <a:rPr lang="cs-CZ" b="1" dirty="0"/>
              <a:t> </a:t>
            </a:r>
            <a:r>
              <a:rPr lang="cs-CZ" b="1" dirty="0" err="1"/>
              <a:t>inspectors</a:t>
            </a:r>
            <a:r>
              <a:rPr lang="cs-CZ" b="1" dirty="0"/>
              <a:t> </a:t>
            </a:r>
          </a:p>
          <a:p>
            <a:r>
              <a:rPr lang="en-US" dirty="0"/>
              <a:t>Data archived in the </a:t>
            </a:r>
            <a:r>
              <a:rPr lang="cs-CZ" dirty="0"/>
              <a:t>IS </a:t>
            </a:r>
            <a:r>
              <a:rPr lang="en-US" dirty="0"/>
              <a:t>of the </a:t>
            </a:r>
            <a:r>
              <a:rPr lang="cs-CZ" dirty="0"/>
              <a:t>SVA</a:t>
            </a:r>
          </a:p>
        </p:txBody>
      </p:sp>
    </p:spTree>
    <p:extLst>
      <p:ext uri="{BB962C8B-B14F-4D97-AF65-F5344CB8AC3E}">
        <p14:creationId xmlns:p14="http://schemas.microsoft.com/office/powerpoint/2010/main" val="2296651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8949" y="926984"/>
            <a:ext cx="8051636" cy="1429354"/>
          </a:xfrm>
        </p:spPr>
        <p:txBody>
          <a:bodyPr>
            <a:normAutofit fontScale="90000"/>
          </a:bodyPr>
          <a:lstStyle/>
          <a:p>
            <a:r>
              <a:rPr lang="en-US" b="1" dirty="0"/>
              <a:t>Every year, at least </a:t>
            </a:r>
            <a:r>
              <a:rPr lang="en-US" b="1" dirty="0">
                <a:solidFill>
                  <a:srgbClr val="FF0000"/>
                </a:solidFill>
              </a:rPr>
              <a:t>8.4 billion </a:t>
            </a:r>
            <a:r>
              <a:rPr lang="cs-CZ" b="1" dirty="0">
                <a:solidFill>
                  <a:srgbClr val="FF0000"/>
                </a:solidFill>
              </a:rPr>
              <a:t/>
            </a:r>
            <a:br>
              <a:rPr lang="cs-CZ" b="1" dirty="0">
                <a:solidFill>
                  <a:srgbClr val="FF0000"/>
                </a:solidFill>
              </a:rPr>
            </a:br>
            <a:r>
              <a:rPr lang="en-US" b="1" dirty="0"/>
              <a:t>cattle, sheep, horses, rabbits, pigs, poultry, and goats as</a:t>
            </a:r>
            <a:r>
              <a:rPr lang="cs-CZ" b="1" dirty="0"/>
              <a:t> </a:t>
            </a:r>
            <a:r>
              <a:rPr lang="en-US" b="1" dirty="0"/>
              <a:t>well as around </a:t>
            </a:r>
            <a:r>
              <a:rPr lang="en-US" b="1" dirty="0">
                <a:solidFill>
                  <a:srgbClr val="FF0000"/>
                </a:solidFill>
              </a:rPr>
              <a:t>1.5 billion </a:t>
            </a:r>
            <a:r>
              <a:rPr lang="en-US" b="1" dirty="0"/>
              <a:t>farmed fish </a:t>
            </a:r>
            <a:r>
              <a:rPr lang="cs-CZ" b="1" dirty="0"/>
              <a:t>			        </a:t>
            </a:r>
            <a:r>
              <a:rPr lang="en-US" b="1" dirty="0"/>
              <a:t>are slaughtered in the European Union.</a:t>
            </a:r>
            <a:endParaRPr lang="cs-CZ" b="1" dirty="0"/>
          </a:p>
        </p:txBody>
      </p:sp>
      <p:sp>
        <p:nvSpPr>
          <p:cNvPr id="3" name="Zástupný symbol pro obsah 2"/>
          <p:cNvSpPr>
            <a:spLocks noGrp="1"/>
          </p:cNvSpPr>
          <p:nvPr>
            <p:ph idx="1"/>
          </p:nvPr>
        </p:nvSpPr>
        <p:spPr>
          <a:xfrm>
            <a:off x="838200" y="3191716"/>
            <a:ext cx="10515600" cy="4351338"/>
          </a:xfrm>
        </p:spPr>
        <p:txBody>
          <a:bodyPr/>
          <a:lstStyle/>
          <a:p>
            <a:pPr marL="0" indent="0">
              <a:buNone/>
            </a:pPr>
            <a:r>
              <a:rPr lang="cs-CZ" sz="3500" b="1" dirty="0"/>
              <a:t>Czech Republic</a:t>
            </a:r>
          </a:p>
          <a:p>
            <a:r>
              <a:rPr lang="cs-CZ" i="1" dirty="0"/>
              <a:t>Czech </a:t>
            </a:r>
            <a:r>
              <a:rPr lang="cs-CZ" i="1" dirty="0" err="1"/>
              <a:t>Statistical</a:t>
            </a:r>
            <a:r>
              <a:rPr lang="cs-CZ" i="1" dirty="0"/>
              <a:t> Office, 2021</a:t>
            </a:r>
          </a:p>
          <a:p>
            <a:pPr marL="0" indent="0">
              <a:buNone/>
            </a:pPr>
            <a:r>
              <a:rPr lang="cs-CZ" b="1" dirty="0"/>
              <a:t>Cattle, </a:t>
            </a:r>
            <a:r>
              <a:rPr lang="cs-CZ" b="1" dirty="0" err="1"/>
              <a:t>pigs</a:t>
            </a:r>
            <a:r>
              <a:rPr lang="cs-CZ" b="1" dirty="0"/>
              <a:t>, </a:t>
            </a:r>
            <a:r>
              <a:rPr lang="cs-CZ" b="1" dirty="0" err="1"/>
              <a:t>small</a:t>
            </a:r>
            <a:r>
              <a:rPr lang="cs-CZ" b="1" dirty="0"/>
              <a:t> </a:t>
            </a:r>
            <a:r>
              <a:rPr lang="cs-CZ" b="1" dirty="0" err="1"/>
              <a:t>ruminants</a:t>
            </a:r>
            <a:r>
              <a:rPr lang="cs-CZ" b="1" dirty="0"/>
              <a:t> and </a:t>
            </a:r>
            <a:r>
              <a:rPr lang="cs-CZ" b="1" dirty="0" err="1"/>
              <a:t>horses</a:t>
            </a:r>
            <a:endParaRPr lang="cs-CZ" b="1" dirty="0"/>
          </a:p>
          <a:p>
            <a:pPr marL="0" indent="0">
              <a:buNone/>
            </a:pPr>
            <a:r>
              <a:rPr lang="cs-CZ" dirty="0" err="1"/>
              <a:t>Slaughterhouse</a:t>
            </a:r>
            <a:r>
              <a:rPr lang="cs-CZ" dirty="0"/>
              <a:t>: 			</a:t>
            </a:r>
            <a:r>
              <a:rPr lang="cs-CZ" b="1" dirty="0"/>
              <a:t>2 707 633 animals</a:t>
            </a:r>
            <a:r>
              <a:rPr lang="cs-CZ" dirty="0"/>
              <a:t> </a:t>
            </a:r>
          </a:p>
          <a:p>
            <a:pPr marL="0" indent="0">
              <a:buNone/>
            </a:pPr>
            <a:r>
              <a:rPr lang="cs-CZ" dirty="0" err="1"/>
              <a:t>Out</a:t>
            </a:r>
            <a:r>
              <a:rPr lang="cs-CZ" dirty="0"/>
              <a:t> of </a:t>
            </a:r>
            <a:r>
              <a:rPr lang="cs-CZ" dirty="0" err="1"/>
              <a:t>slaughterhouse</a:t>
            </a:r>
            <a:r>
              <a:rPr lang="cs-CZ" dirty="0"/>
              <a:t>:		</a:t>
            </a:r>
            <a:r>
              <a:rPr lang="cs-CZ" b="1" dirty="0"/>
              <a:t>      83 715 animals </a:t>
            </a:r>
            <a:r>
              <a:rPr lang="cs-CZ" dirty="0"/>
              <a:t>		</a:t>
            </a:r>
          </a:p>
          <a:p>
            <a:pPr marL="0" indent="0">
              <a:buNone/>
            </a:pPr>
            <a:endParaRPr lang="cs-CZ" dirty="0"/>
          </a:p>
          <a:p>
            <a:pPr marL="0" indent="0">
              <a:buNone/>
            </a:pPr>
            <a:endParaRPr lang="cs-CZ" b="1" dirty="0"/>
          </a:p>
          <a:p>
            <a:pPr marL="0" indent="0">
              <a:buNone/>
            </a:pPr>
            <a:r>
              <a:rPr lang="cs-CZ" b="1" dirty="0"/>
              <a:t> </a:t>
            </a:r>
          </a:p>
        </p:txBody>
      </p:sp>
      <p:pic>
        <p:nvPicPr>
          <p:cNvPr id="4" name="Obrázek 1">
            <a:extLst>
              <a:ext uri="{FF2B5EF4-FFF2-40B4-BE49-F238E27FC236}">
                <a16:creationId xmlns:a16="http://schemas.microsoft.com/office/drawing/2014/main" id="{295E8400-D264-FF6D-D0DE-1C25E3D487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9747" y="-1"/>
            <a:ext cx="3202253" cy="426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7908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8A7945-085B-0F0F-F1CD-9ADA53F38E1A}"/>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B65D63A5-0E3F-E02C-6543-652285DBB0CC}"/>
              </a:ext>
            </a:extLst>
          </p:cNvPr>
          <p:cNvSpPr>
            <a:spLocks noGrp="1"/>
          </p:cNvSpPr>
          <p:nvPr>
            <p:ph idx="1"/>
          </p:nvPr>
        </p:nvSpPr>
        <p:spPr/>
        <p:txBody>
          <a:bodyPr/>
          <a:lstStyle/>
          <a:p>
            <a:r>
              <a:rPr lang="cs-CZ" b="1" dirty="0" err="1"/>
              <a:t>Pathological</a:t>
            </a:r>
            <a:r>
              <a:rPr lang="cs-CZ" b="1" dirty="0"/>
              <a:t> </a:t>
            </a:r>
            <a:r>
              <a:rPr lang="cs-CZ" b="1" dirty="0" err="1"/>
              <a:t>findings</a:t>
            </a:r>
            <a:r>
              <a:rPr lang="cs-CZ" b="1" dirty="0"/>
              <a:t> </a:t>
            </a:r>
            <a:r>
              <a:rPr lang="cs-CZ" b="1" dirty="0" err="1"/>
              <a:t>connected</a:t>
            </a:r>
            <a:r>
              <a:rPr lang="cs-CZ" b="1" dirty="0"/>
              <a:t> with welfare problems </a:t>
            </a:r>
            <a:r>
              <a:rPr lang="cs-CZ" dirty="0"/>
              <a:t>(LIMBS)</a:t>
            </a:r>
          </a:p>
        </p:txBody>
      </p:sp>
      <p:graphicFrame>
        <p:nvGraphicFramePr>
          <p:cNvPr id="4" name="Graf 3"/>
          <p:cNvGraphicFramePr/>
          <p:nvPr>
            <p:extLst>
              <p:ext uri="{D42A27DB-BD31-4B8C-83A1-F6EECF244321}">
                <p14:modId xmlns:p14="http://schemas.microsoft.com/office/powerpoint/2010/main" val="4272052584"/>
              </p:ext>
            </p:extLst>
          </p:nvPr>
        </p:nvGraphicFramePr>
        <p:xfrm>
          <a:off x="506776" y="2335576"/>
          <a:ext cx="9021390" cy="437369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ovéPole 1"/>
          <p:cNvSpPr txBox="1"/>
          <p:nvPr/>
        </p:nvSpPr>
        <p:spPr>
          <a:xfrm>
            <a:off x="8689696" y="2384679"/>
            <a:ext cx="1454227" cy="1828800"/>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cs-CZ" sz="1400" b="1" dirty="0" err="1"/>
              <a:t>Cows</a:t>
            </a:r>
            <a:endParaRPr lang="cs-CZ" sz="1400" b="1" dirty="0"/>
          </a:p>
          <a:p>
            <a:endParaRPr lang="cs-CZ" sz="1400" b="1" dirty="0"/>
          </a:p>
          <a:p>
            <a:r>
              <a:rPr lang="cs-CZ" sz="1400" b="1" dirty="0" err="1"/>
              <a:t>Heifers</a:t>
            </a:r>
            <a:endParaRPr lang="cs-CZ" sz="1400" b="1" dirty="0"/>
          </a:p>
          <a:p>
            <a:endParaRPr lang="cs-CZ" sz="1400" b="1" dirty="0"/>
          </a:p>
          <a:p>
            <a:r>
              <a:rPr lang="cs-CZ" sz="1400" b="1" dirty="0" err="1"/>
              <a:t>Bulls</a:t>
            </a:r>
            <a:endParaRPr lang="cs-CZ" sz="1400" b="1" dirty="0"/>
          </a:p>
          <a:p>
            <a:endParaRPr lang="cs-CZ" sz="1400" b="1" dirty="0"/>
          </a:p>
          <a:p>
            <a:r>
              <a:rPr lang="cs-CZ" sz="1400" b="1" dirty="0" err="1"/>
              <a:t>Calves</a:t>
            </a:r>
            <a:endParaRPr lang="cs-CZ" sz="1400" b="1" dirty="0"/>
          </a:p>
        </p:txBody>
      </p:sp>
      <p:sp>
        <p:nvSpPr>
          <p:cNvPr id="6" name="TextovéPole 1"/>
          <p:cNvSpPr txBox="1"/>
          <p:nvPr/>
        </p:nvSpPr>
        <p:spPr>
          <a:xfrm>
            <a:off x="2478030" y="6088552"/>
            <a:ext cx="1454227" cy="417420"/>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cs-CZ" sz="1400" b="1" dirty="0" err="1"/>
              <a:t>acute</a:t>
            </a:r>
            <a:endParaRPr lang="cs-CZ" sz="1400" b="1" dirty="0"/>
          </a:p>
        </p:txBody>
      </p:sp>
      <p:sp>
        <p:nvSpPr>
          <p:cNvPr id="7" name="TextovéPole 1"/>
          <p:cNvSpPr txBox="1"/>
          <p:nvPr/>
        </p:nvSpPr>
        <p:spPr>
          <a:xfrm>
            <a:off x="4887973" y="6033861"/>
            <a:ext cx="1391642" cy="286203"/>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cs-CZ" sz="1400" b="1" dirty="0" err="1"/>
              <a:t>chronic</a:t>
            </a:r>
            <a:endParaRPr lang="cs-CZ" sz="1400" b="1" dirty="0"/>
          </a:p>
        </p:txBody>
      </p:sp>
      <p:sp>
        <p:nvSpPr>
          <p:cNvPr id="8" name="TextovéPole 1"/>
          <p:cNvSpPr txBox="1"/>
          <p:nvPr/>
        </p:nvSpPr>
        <p:spPr>
          <a:xfrm>
            <a:off x="7132248" y="6103190"/>
            <a:ext cx="1454227" cy="417420"/>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cs-CZ" sz="1400" b="1" dirty="0" err="1"/>
              <a:t>traumatic</a:t>
            </a:r>
            <a:endParaRPr lang="cs-CZ" sz="1400" b="1" dirty="0"/>
          </a:p>
        </p:txBody>
      </p:sp>
      <p:sp>
        <p:nvSpPr>
          <p:cNvPr id="11" name="Nadpis 1">
            <a:extLst>
              <a:ext uri="{FF2B5EF4-FFF2-40B4-BE49-F238E27FC236}">
                <a16:creationId xmlns:a16="http://schemas.microsoft.com/office/drawing/2014/main" id="{7A1F257B-3999-B493-3FE2-12A62065B405}"/>
              </a:ext>
            </a:extLst>
          </p:cNvPr>
          <p:cNvSpPr txBox="1">
            <a:spLocks/>
          </p:cNvSpPr>
          <p:nvPr/>
        </p:nvSpPr>
        <p:spPr>
          <a:xfrm>
            <a:off x="828384" y="372092"/>
            <a:ext cx="10515600" cy="1325563"/>
          </a:xfrm>
          <a:prstGeom prst="rect">
            <a:avLst/>
          </a:prstGeom>
          <a:ln w="28575"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cs-CZ" dirty="0"/>
              <a:t>Post mortem inspection</a:t>
            </a:r>
          </a:p>
        </p:txBody>
      </p:sp>
    </p:spTree>
    <p:extLst>
      <p:ext uri="{BB962C8B-B14F-4D97-AF65-F5344CB8AC3E}">
        <p14:creationId xmlns:p14="http://schemas.microsoft.com/office/powerpoint/2010/main" val="853836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6959C1-5E7D-B0BA-7C63-9A080E8419B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E2F4E58-8AF0-DF1E-444E-E61F930102E6}"/>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58FF546F-AAEC-700A-E4EA-5507E4130C93}"/>
              </a:ext>
            </a:extLst>
          </p:cNvPr>
          <p:cNvPicPr>
            <a:picLocks noChangeAspect="1"/>
          </p:cNvPicPr>
          <p:nvPr/>
        </p:nvPicPr>
        <p:blipFill rotWithShape="1">
          <a:blip r:embed="rId3"/>
          <a:srcRect l="27080" t="49408" r="30353" b="6444"/>
          <a:stretch/>
        </p:blipFill>
        <p:spPr>
          <a:xfrm>
            <a:off x="0" y="0"/>
            <a:ext cx="11617569" cy="6777455"/>
          </a:xfrm>
          <a:prstGeom prst="rect">
            <a:avLst/>
          </a:prstGeom>
        </p:spPr>
      </p:pic>
      <p:sp>
        <p:nvSpPr>
          <p:cNvPr id="6" name="Obdélník 5">
            <a:extLst>
              <a:ext uri="{FF2B5EF4-FFF2-40B4-BE49-F238E27FC236}">
                <a16:creationId xmlns:a16="http://schemas.microsoft.com/office/drawing/2014/main" id="{EE6671A4-C0FD-A4B4-60AA-9B4BC9FCC1AD}"/>
              </a:ext>
            </a:extLst>
          </p:cNvPr>
          <p:cNvSpPr/>
          <p:nvPr/>
        </p:nvSpPr>
        <p:spPr>
          <a:xfrm>
            <a:off x="574432" y="1336431"/>
            <a:ext cx="3903783" cy="2813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8D71B18D-AA45-6897-9C35-63FCCDD42E34}"/>
              </a:ext>
            </a:extLst>
          </p:cNvPr>
          <p:cNvSpPr/>
          <p:nvPr/>
        </p:nvSpPr>
        <p:spPr>
          <a:xfrm>
            <a:off x="574431" y="3528647"/>
            <a:ext cx="3903783" cy="2813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E6721A28-5B11-A6C3-7F8D-730A688BE415}"/>
              </a:ext>
            </a:extLst>
          </p:cNvPr>
          <p:cNvSpPr/>
          <p:nvPr/>
        </p:nvSpPr>
        <p:spPr>
          <a:xfrm>
            <a:off x="4478214" y="2048365"/>
            <a:ext cx="6998678" cy="2813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73D46EAF-C2E7-3059-F9F3-CE3CEEEC5407}"/>
              </a:ext>
            </a:extLst>
          </p:cNvPr>
          <p:cNvSpPr/>
          <p:nvPr/>
        </p:nvSpPr>
        <p:spPr>
          <a:xfrm>
            <a:off x="8944709" y="5005754"/>
            <a:ext cx="2409092" cy="2813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072381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55992" y="100720"/>
            <a:ext cx="10982899" cy="1325563"/>
          </a:xfrm>
        </p:spPr>
        <p:txBody>
          <a:bodyPr>
            <a:normAutofit/>
          </a:bodyPr>
          <a:lstStyle/>
          <a:p>
            <a:r>
              <a:rPr lang="en-US" sz="3500" b="1" dirty="0"/>
              <a:t>Numbers of </a:t>
            </a:r>
            <a:r>
              <a:rPr lang="cs-CZ" sz="3500" b="1" dirty="0" err="1"/>
              <a:t>veterinary</a:t>
            </a:r>
            <a:r>
              <a:rPr lang="cs-CZ" sz="3500" b="1" dirty="0"/>
              <a:t> </a:t>
            </a:r>
            <a:r>
              <a:rPr lang="en-US" sz="3500" b="1" dirty="0"/>
              <a:t>inspections of slaughter animals</a:t>
            </a:r>
            <a:endParaRPr lang="cs-CZ" sz="3500" b="1" dirty="0"/>
          </a:p>
        </p:txBody>
      </p:sp>
      <p:graphicFrame>
        <p:nvGraphicFramePr>
          <p:cNvPr id="6" name="Zástupný symbol pro obsah 5"/>
          <p:cNvGraphicFramePr>
            <a:graphicFrameLocks noGrp="1"/>
          </p:cNvGraphicFramePr>
          <p:nvPr>
            <p:ph idx="1"/>
            <p:extLst>
              <p:ext uri="{D42A27DB-BD31-4B8C-83A1-F6EECF244321}">
                <p14:modId xmlns:p14="http://schemas.microsoft.com/office/powerpoint/2010/main" val="2908526880"/>
              </p:ext>
            </p:extLst>
          </p:nvPr>
        </p:nvGraphicFramePr>
        <p:xfrm>
          <a:off x="1871204" y="1338738"/>
          <a:ext cx="8493657" cy="5548218"/>
        </p:xfrm>
        <a:graphic>
          <a:graphicData uri="http://schemas.openxmlformats.org/drawingml/2006/table">
            <a:tbl>
              <a:tblPr firstRow="1" firstCol="1" bandRow="1">
                <a:tableStyleId>{5C22544A-7EE6-4342-B048-85BDC9FD1C3A}</a:tableStyleId>
              </a:tblPr>
              <a:tblGrid>
                <a:gridCol w="2721724">
                  <a:extLst>
                    <a:ext uri="{9D8B030D-6E8A-4147-A177-3AD203B41FA5}">
                      <a16:colId xmlns:a16="http://schemas.microsoft.com/office/drawing/2014/main" val="435520356"/>
                    </a:ext>
                  </a:extLst>
                </a:gridCol>
                <a:gridCol w="1546385">
                  <a:extLst>
                    <a:ext uri="{9D8B030D-6E8A-4147-A177-3AD203B41FA5}">
                      <a16:colId xmlns:a16="http://schemas.microsoft.com/office/drawing/2014/main" val="1228370223"/>
                    </a:ext>
                  </a:extLst>
                </a:gridCol>
                <a:gridCol w="2679163">
                  <a:extLst>
                    <a:ext uri="{9D8B030D-6E8A-4147-A177-3AD203B41FA5}">
                      <a16:colId xmlns:a16="http://schemas.microsoft.com/office/drawing/2014/main" val="52653053"/>
                    </a:ext>
                  </a:extLst>
                </a:gridCol>
                <a:gridCol w="1546385">
                  <a:extLst>
                    <a:ext uri="{9D8B030D-6E8A-4147-A177-3AD203B41FA5}">
                      <a16:colId xmlns:a16="http://schemas.microsoft.com/office/drawing/2014/main" val="4201281391"/>
                    </a:ext>
                  </a:extLst>
                </a:gridCol>
              </a:tblGrid>
              <a:tr h="496866">
                <a:tc>
                  <a:txBody>
                    <a:bodyPr/>
                    <a:lstStyle/>
                    <a:p>
                      <a:pPr algn="ctr">
                        <a:lnSpc>
                          <a:spcPct val="107000"/>
                        </a:lnSpc>
                        <a:spcAft>
                          <a:spcPts val="0"/>
                        </a:spcAft>
                      </a:pPr>
                      <a:r>
                        <a:rPr lang="cs-CZ" sz="2000" dirty="0">
                          <a:effectLst/>
                        </a:rPr>
                        <a:t>Animal </a:t>
                      </a:r>
                      <a:r>
                        <a:rPr lang="cs-CZ" sz="2000" dirty="0" err="1">
                          <a:effectLst/>
                        </a:rPr>
                        <a:t>category</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cs-CZ" sz="2000" dirty="0">
                          <a:effectLst/>
                        </a:rPr>
                        <a:t>2022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cs-CZ" sz="2000" dirty="0">
                          <a:effectLst/>
                        </a:rPr>
                        <a:t>Animal </a:t>
                      </a:r>
                      <a:r>
                        <a:rPr lang="cs-CZ" sz="2000" dirty="0" err="1">
                          <a:effectLst/>
                        </a:rPr>
                        <a:t>category</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algn="ctr">
                        <a:lnSpc>
                          <a:spcPct val="107000"/>
                        </a:lnSpc>
                        <a:spcAft>
                          <a:spcPts val="0"/>
                        </a:spcAft>
                      </a:pPr>
                      <a:r>
                        <a:rPr lang="cs-CZ" sz="2000" dirty="0">
                          <a:effectLst/>
                        </a:rPr>
                        <a:t>2022</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extLst>
                  <a:ext uri="{0D108BD9-81ED-4DB2-BD59-A6C34878D82A}">
                    <a16:rowId xmlns:a16="http://schemas.microsoft.com/office/drawing/2014/main" val="3318292882"/>
                  </a:ext>
                </a:extLst>
              </a:tr>
              <a:tr h="496866">
                <a:tc>
                  <a:txBody>
                    <a:bodyPr/>
                    <a:lstStyle/>
                    <a:p>
                      <a:pPr algn="ctr">
                        <a:lnSpc>
                          <a:spcPct val="107000"/>
                        </a:lnSpc>
                        <a:spcAft>
                          <a:spcPts val="0"/>
                        </a:spcAft>
                      </a:pPr>
                      <a:r>
                        <a:rPr lang="cs-CZ" sz="1800" dirty="0" err="1">
                          <a:effectLst/>
                        </a:rPr>
                        <a:t>cows</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cs-CZ" sz="2000" dirty="0">
                          <a:effectLst/>
                        </a:rPr>
                        <a:t>      108 638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cs-CZ" sz="1800" b="1" kern="1200" dirty="0" err="1">
                          <a:solidFill>
                            <a:schemeClr val="lt1"/>
                          </a:solidFill>
                          <a:effectLst/>
                          <a:latin typeface="+mn-lt"/>
                          <a:ea typeface="+mn-ea"/>
                          <a:cs typeface="+mn-cs"/>
                        </a:rPr>
                        <a:t>horses</a:t>
                      </a:r>
                      <a:r>
                        <a:rPr lang="cs-CZ" sz="1800" b="1" kern="1200" dirty="0">
                          <a:solidFill>
                            <a:schemeClr val="lt1"/>
                          </a:solidFill>
                          <a:effectLst/>
                          <a:latin typeface="+mn-lt"/>
                          <a:ea typeface="+mn-ea"/>
                          <a:cs typeface="+mn-cs"/>
                        </a:rPr>
                        <a:t> and </a:t>
                      </a:r>
                      <a:r>
                        <a:rPr lang="cs-CZ" sz="1800" b="1" kern="1200" dirty="0" err="1">
                          <a:solidFill>
                            <a:schemeClr val="lt1"/>
                          </a:solidFill>
                          <a:effectLst/>
                          <a:latin typeface="+mn-lt"/>
                          <a:ea typeface="+mn-ea"/>
                          <a:cs typeface="+mn-cs"/>
                        </a:rPr>
                        <a:t>foals</a:t>
                      </a:r>
                      <a:endParaRPr lang="cs-CZ" sz="1800" b="1" kern="1200" dirty="0">
                        <a:solidFill>
                          <a:schemeClr val="lt1"/>
                        </a:solidFill>
                        <a:effectLst/>
                        <a:latin typeface="+mn-lt"/>
                        <a:ea typeface="+mn-ea"/>
                        <a:cs typeface="+mn-cs"/>
                      </a:endParaRPr>
                    </a:p>
                  </a:txBody>
                  <a:tcPr marL="44450" marR="44450" marT="0" marB="0" anchor="ctr">
                    <a:solidFill>
                      <a:schemeClr val="accent1"/>
                    </a:solidFill>
                  </a:tcPr>
                </a:tc>
                <a:tc>
                  <a:txBody>
                    <a:bodyPr/>
                    <a:lstStyle/>
                    <a:p>
                      <a:pPr algn="r">
                        <a:lnSpc>
                          <a:spcPct val="107000"/>
                        </a:lnSpc>
                        <a:spcAft>
                          <a:spcPts val="0"/>
                        </a:spcAft>
                      </a:pPr>
                      <a:r>
                        <a:rPr lang="cs-CZ" sz="2000" b="1" dirty="0">
                          <a:effectLst/>
                        </a:rPr>
                        <a:t>59</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21148212"/>
                  </a:ext>
                </a:extLst>
              </a:tr>
              <a:tr h="496866">
                <a:tc>
                  <a:txBody>
                    <a:bodyPr/>
                    <a:lstStyle/>
                    <a:p>
                      <a:pPr algn="ctr">
                        <a:lnSpc>
                          <a:spcPct val="107000"/>
                        </a:lnSpc>
                        <a:spcAft>
                          <a:spcPts val="0"/>
                        </a:spcAft>
                      </a:pPr>
                      <a:r>
                        <a:rPr lang="cs-CZ" sz="1800" dirty="0" err="1">
                          <a:effectLst/>
                        </a:rPr>
                        <a:t>heifers</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cs-CZ" sz="2000" dirty="0">
                          <a:effectLst/>
                        </a:rPr>
                        <a:t>        28 201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cs-CZ" sz="1800" b="1" kern="1200" dirty="0" err="1">
                          <a:solidFill>
                            <a:schemeClr val="lt1"/>
                          </a:solidFill>
                          <a:effectLst/>
                          <a:latin typeface="+mn-lt"/>
                          <a:ea typeface="+mn-ea"/>
                          <a:cs typeface="+mn-cs"/>
                        </a:rPr>
                        <a:t>chicken</a:t>
                      </a:r>
                      <a:endParaRPr lang="cs-CZ" sz="1800" b="1" kern="1200" dirty="0">
                        <a:solidFill>
                          <a:schemeClr val="lt1"/>
                        </a:solidFill>
                        <a:effectLst/>
                        <a:latin typeface="+mn-lt"/>
                        <a:ea typeface="+mn-ea"/>
                        <a:cs typeface="+mn-cs"/>
                      </a:endParaRPr>
                    </a:p>
                  </a:txBody>
                  <a:tcPr marL="44450" marR="44450" marT="0" marB="0" anchor="ctr">
                    <a:solidFill>
                      <a:schemeClr val="accent1"/>
                    </a:solidFill>
                  </a:tcPr>
                </a:tc>
                <a:tc>
                  <a:txBody>
                    <a:bodyPr/>
                    <a:lstStyle/>
                    <a:p>
                      <a:pPr algn="r">
                        <a:lnSpc>
                          <a:spcPct val="107000"/>
                        </a:lnSpc>
                        <a:spcAft>
                          <a:spcPts val="0"/>
                        </a:spcAft>
                      </a:pPr>
                      <a:r>
                        <a:rPr lang="cs-CZ" sz="2000" dirty="0">
                          <a:effectLst/>
                        </a:rPr>
                        <a:t>115 610 289 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73358762"/>
                  </a:ext>
                </a:extLst>
              </a:tr>
              <a:tr h="496866">
                <a:tc>
                  <a:txBody>
                    <a:bodyPr/>
                    <a:lstStyle/>
                    <a:p>
                      <a:pPr algn="ctr">
                        <a:lnSpc>
                          <a:spcPct val="107000"/>
                        </a:lnSpc>
                        <a:spcAft>
                          <a:spcPts val="0"/>
                        </a:spcAft>
                      </a:pPr>
                      <a:r>
                        <a:rPr lang="cs-CZ" sz="1800" dirty="0" err="1">
                          <a:effectLst/>
                        </a:rPr>
                        <a:t>other</a:t>
                      </a:r>
                      <a:r>
                        <a:rPr lang="cs-CZ" sz="1800" dirty="0">
                          <a:effectLst/>
                        </a:rPr>
                        <a:t> cattle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cs-CZ" sz="2000" dirty="0">
                          <a:effectLst/>
                        </a:rPr>
                        <a:t>        95 688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cs-CZ" sz="1800" b="1" kern="1200" dirty="0" err="1">
                          <a:solidFill>
                            <a:schemeClr val="lt1"/>
                          </a:solidFill>
                          <a:effectLst/>
                          <a:latin typeface="+mn-lt"/>
                          <a:ea typeface="+mn-ea"/>
                          <a:cs typeface="+mn-cs"/>
                        </a:rPr>
                        <a:t>hens</a:t>
                      </a:r>
                      <a:r>
                        <a:rPr lang="cs-CZ" sz="1800" b="1" kern="1200" dirty="0">
                          <a:solidFill>
                            <a:schemeClr val="lt1"/>
                          </a:solidFill>
                          <a:effectLst/>
                          <a:latin typeface="+mn-lt"/>
                          <a:ea typeface="+mn-ea"/>
                          <a:cs typeface="+mn-cs"/>
                        </a:rPr>
                        <a:t> and </a:t>
                      </a:r>
                      <a:r>
                        <a:rPr lang="cs-CZ" sz="1800" b="1" kern="1200" dirty="0" err="1">
                          <a:solidFill>
                            <a:schemeClr val="lt1"/>
                          </a:solidFill>
                          <a:effectLst/>
                          <a:latin typeface="+mn-lt"/>
                          <a:ea typeface="+mn-ea"/>
                          <a:cs typeface="+mn-cs"/>
                        </a:rPr>
                        <a:t>roosters</a:t>
                      </a:r>
                      <a:endParaRPr lang="cs-CZ" sz="1800" b="1" kern="1200" dirty="0">
                        <a:solidFill>
                          <a:schemeClr val="lt1"/>
                        </a:solidFill>
                        <a:effectLst/>
                        <a:latin typeface="+mn-lt"/>
                        <a:ea typeface="+mn-ea"/>
                        <a:cs typeface="+mn-cs"/>
                      </a:endParaRPr>
                    </a:p>
                  </a:txBody>
                  <a:tcPr marL="44450" marR="44450" marT="0" marB="0" anchor="ctr">
                    <a:solidFill>
                      <a:schemeClr val="accent1"/>
                    </a:solidFill>
                  </a:tcPr>
                </a:tc>
                <a:tc>
                  <a:txBody>
                    <a:bodyPr/>
                    <a:lstStyle/>
                    <a:p>
                      <a:pPr algn="r">
                        <a:lnSpc>
                          <a:spcPct val="107000"/>
                        </a:lnSpc>
                        <a:spcAft>
                          <a:spcPts val="0"/>
                        </a:spcAft>
                      </a:pPr>
                      <a:r>
                        <a:rPr lang="cs-CZ" sz="2000" dirty="0">
                          <a:effectLst/>
                        </a:rPr>
                        <a:t>2 293 948 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59652818"/>
                  </a:ext>
                </a:extLst>
              </a:tr>
              <a:tr h="702883">
                <a:tc>
                  <a:txBody>
                    <a:bodyPr/>
                    <a:lstStyle/>
                    <a:p>
                      <a:pPr algn="ctr">
                        <a:lnSpc>
                          <a:spcPct val="107000"/>
                        </a:lnSpc>
                        <a:spcAft>
                          <a:spcPts val="0"/>
                        </a:spcAft>
                      </a:pPr>
                      <a:r>
                        <a:rPr lang="cs-CZ" sz="1800" dirty="0" err="1">
                          <a:effectLst/>
                        </a:rPr>
                        <a:t>calves</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cs-CZ" sz="2000" dirty="0">
                          <a:effectLst/>
                        </a:rPr>
                        <a:t>          7 673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cs-CZ" sz="1800" b="1" kern="1200" dirty="0" err="1">
                          <a:solidFill>
                            <a:schemeClr val="lt1"/>
                          </a:solidFill>
                          <a:effectLst/>
                          <a:latin typeface="+mn-lt"/>
                          <a:ea typeface="+mn-ea"/>
                          <a:cs typeface="+mn-cs"/>
                        </a:rPr>
                        <a:t>turkey</a:t>
                      </a:r>
                      <a:endParaRPr lang="cs-CZ" sz="1800" b="1" kern="1200" dirty="0">
                        <a:solidFill>
                          <a:schemeClr val="lt1"/>
                        </a:solidFill>
                        <a:effectLst/>
                        <a:latin typeface="+mn-lt"/>
                        <a:ea typeface="+mn-ea"/>
                        <a:cs typeface="+mn-cs"/>
                      </a:endParaRPr>
                    </a:p>
                  </a:txBody>
                  <a:tcPr marL="44450" marR="44450" marT="0" marB="0" anchor="ctr">
                    <a:solidFill>
                      <a:schemeClr val="accent1"/>
                    </a:solidFill>
                  </a:tcPr>
                </a:tc>
                <a:tc>
                  <a:txBody>
                    <a:bodyPr/>
                    <a:lstStyle/>
                    <a:p>
                      <a:pPr algn="r">
                        <a:lnSpc>
                          <a:spcPct val="107000"/>
                        </a:lnSpc>
                        <a:spcAft>
                          <a:spcPts val="0"/>
                        </a:spcAft>
                      </a:pPr>
                      <a:r>
                        <a:rPr lang="cs-CZ" sz="2000" dirty="0">
                          <a:effectLst/>
                        </a:rPr>
                        <a:t>171 607 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4435136"/>
                  </a:ext>
                </a:extLst>
              </a:tr>
              <a:tr h="254492">
                <a:tc>
                  <a:txBody>
                    <a:bodyPr/>
                    <a:lstStyle/>
                    <a:p>
                      <a:pPr algn="ctr">
                        <a:lnSpc>
                          <a:spcPct val="107000"/>
                        </a:lnSpc>
                        <a:spcAft>
                          <a:spcPts val="0"/>
                        </a:spcAft>
                      </a:pPr>
                      <a:r>
                        <a:rPr lang="cs-CZ" sz="1800" dirty="0">
                          <a:effectLst/>
                        </a:rPr>
                        <a:t>all cattle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cs-CZ" sz="2000" b="1" dirty="0">
                          <a:effectLst/>
                        </a:rPr>
                        <a:t>        240 200 </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0" algn="ctr" defTabSz="914400" rtl="0" eaLnBrk="1" latinLnBrk="0" hangingPunct="1">
                        <a:lnSpc>
                          <a:spcPct val="107000"/>
                        </a:lnSpc>
                        <a:spcAft>
                          <a:spcPts val="0"/>
                        </a:spcAft>
                      </a:pPr>
                      <a:r>
                        <a:rPr lang="cs-CZ" sz="1800" b="1" kern="1200" dirty="0" err="1">
                          <a:solidFill>
                            <a:schemeClr val="lt1"/>
                          </a:solidFill>
                          <a:effectLst/>
                          <a:latin typeface="+mn-lt"/>
                          <a:ea typeface="+mn-ea"/>
                          <a:cs typeface="+mn-cs"/>
                        </a:rPr>
                        <a:t>scavenging</a:t>
                      </a:r>
                      <a:r>
                        <a:rPr lang="cs-CZ" sz="1800" b="1" kern="1200" dirty="0">
                          <a:solidFill>
                            <a:schemeClr val="lt1"/>
                          </a:solidFill>
                          <a:effectLst/>
                          <a:latin typeface="+mn-lt"/>
                          <a:ea typeface="+mn-ea"/>
                          <a:cs typeface="+mn-cs"/>
                        </a:rPr>
                        <a:t> </a:t>
                      </a:r>
                      <a:r>
                        <a:rPr lang="cs-CZ" sz="1800" b="1" kern="1200" dirty="0" err="1">
                          <a:solidFill>
                            <a:schemeClr val="lt1"/>
                          </a:solidFill>
                          <a:effectLst/>
                          <a:latin typeface="+mn-lt"/>
                          <a:ea typeface="+mn-ea"/>
                          <a:cs typeface="+mn-cs"/>
                        </a:rPr>
                        <a:t>fowl</a:t>
                      </a:r>
                      <a:endParaRPr lang="cs-CZ" sz="1800" b="1" kern="1200" dirty="0">
                        <a:solidFill>
                          <a:schemeClr val="lt1"/>
                        </a:solidFill>
                        <a:effectLst/>
                        <a:latin typeface="+mn-lt"/>
                        <a:ea typeface="+mn-ea"/>
                        <a:cs typeface="+mn-cs"/>
                      </a:endParaRPr>
                    </a:p>
                  </a:txBody>
                  <a:tcPr marL="44450" marR="44450" marT="0" marB="0" anchor="ctr">
                    <a:solidFill>
                      <a:schemeClr val="accent1"/>
                    </a:solidFill>
                  </a:tcPr>
                </a:tc>
                <a:tc>
                  <a:txBody>
                    <a:bodyPr/>
                    <a:lstStyle/>
                    <a:p>
                      <a:pPr algn="r">
                        <a:lnSpc>
                          <a:spcPct val="107000"/>
                        </a:lnSpc>
                        <a:spcAft>
                          <a:spcPts val="0"/>
                        </a:spcAft>
                      </a:pPr>
                      <a:r>
                        <a:rPr lang="cs-CZ" sz="2000" b="1" dirty="0">
                          <a:effectLst/>
                        </a:rPr>
                        <a:t>118 075 844</a:t>
                      </a:r>
                      <a:r>
                        <a:rPr lang="cs-CZ" sz="2000" dirty="0">
                          <a:effectLst/>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66300823"/>
                  </a:ext>
                </a:extLst>
              </a:tr>
              <a:tr h="472628">
                <a:tc>
                  <a:txBody>
                    <a:bodyPr/>
                    <a:lstStyle/>
                    <a:p>
                      <a:pPr algn="ctr">
                        <a:lnSpc>
                          <a:spcPct val="107000"/>
                        </a:lnSpc>
                        <a:spcAft>
                          <a:spcPts val="0"/>
                        </a:spcAft>
                      </a:pPr>
                      <a:r>
                        <a:rPr lang="cs-CZ" sz="1800" dirty="0" err="1">
                          <a:effectLst/>
                        </a:rPr>
                        <a:t>sow</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cs-CZ" sz="2000" dirty="0">
                          <a:effectLst/>
                        </a:rPr>
                        <a:t> 57 055 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cs-CZ" sz="1800" b="1" kern="1200" dirty="0" err="1">
                          <a:solidFill>
                            <a:schemeClr val="lt1"/>
                          </a:solidFill>
                          <a:effectLst/>
                          <a:latin typeface="+mn-lt"/>
                          <a:ea typeface="+mn-ea"/>
                          <a:cs typeface="+mn-cs"/>
                        </a:rPr>
                        <a:t>ducks</a:t>
                      </a:r>
                      <a:r>
                        <a:rPr lang="cs-CZ" sz="1800" b="1" kern="1200" dirty="0">
                          <a:solidFill>
                            <a:schemeClr val="lt1"/>
                          </a:solidFill>
                          <a:effectLst/>
                          <a:latin typeface="+mn-lt"/>
                          <a:ea typeface="+mn-ea"/>
                          <a:cs typeface="+mn-cs"/>
                        </a:rPr>
                        <a:t> and </a:t>
                      </a:r>
                      <a:r>
                        <a:rPr lang="cs-CZ" sz="1800" b="1" kern="1200" dirty="0" err="1">
                          <a:solidFill>
                            <a:schemeClr val="lt1"/>
                          </a:solidFill>
                          <a:effectLst/>
                          <a:latin typeface="+mn-lt"/>
                          <a:ea typeface="+mn-ea"/>
                          <a:cs typeface="+mn-cs"/>
                        </a:rPr>
                        <a:t>geese</a:t>
                      </a:r>
                      <a:endParaRPr lang="cs-CZ" sz="1800" b="1" kern="1200" dirty="0">
                        <a:solidFill>
                          <a:schemeClr val="lt1"/>
                        </a:solidFill>
                        <a:effectLst/>
                        <a:latin typeface="+mn-lt"/>
                        <a:ea typeface="+mn-ea"/>
                        <a:cs typeface="+mn-cs"/>
                      </a:endParaRPr>
                    </a:p>
                  </a:txBody>
                  <a:tcPr marL="44450" marR="44450" marT="0" marB="0" anchor="ctr">
                    <a:solidFill>
                      <a:schemeClr val="accent1"/>
                    </a:solidFill>
                  </a:tcPr>
                </a:tc>
                <a:tc>
                  <a:txBody>
                    <a:bodyPr/>
                    <a:lstStyle/>
                    <a:p>
                      <a:pPr algn="r">
                        <a:lnSpc>
                          <a:spcPct val="107000"/>
                        </a:lnSpc>
                        <a:spcAft>
                          <a:spcPts val="0"/>
                        </a:spcAft>
                      </a:pPr>
                      <a:r>
                        <a:rPr lang="cs-CZ" sz="2000" b="1" dirty="0">
                          <a:effectLst/>
                        </a:rPr>
                        <a:t>3 707 204 </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68954361"/>
                  </a:ext>
                </a:extLst>
              </a:tr>
              <a:tr h="254492">
                <a:tc>
                  <a:txBody>
                    <a:bodyPr/>
                    <a:lstStyle/>
                    <a:p>
                      <a:pPr algn="ctr">
                        <a:lnSpc>
                          <a:spcPct val="107000"/>
                        </a:lnSpc>
                        <a:spcAft>
                          <a:spcPts val="0"/>
                        </a:spcAft>
                      </a:pPr>
                      <a:r>
                        <a:rPr lang="cs-CZ" sz="1800" dirty="0" err="1">
                          <a:effectLst/>
                        </a:rPr>
                        <a:t>other</a:t>
                      </a:r>
                      <a:r>
                        <a:rPr lang="cs-CZ" sz="1800" dirty="0">
                          <a:effectLst/>
                        </a:rPr>
                        <a:t> </a:t>
                      </a:r>
                      <a:r>
                        <a:rPr lang="cs-CZ" sz="1800" dirty="0" err="1">
                          <a:effectLst/>
                        </a:rPr>
                        <a:t>pigs</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cs-CZ" sz="2000" dirty="0">
                          <a:effectLst/>
                        </a:rPr>
                        <a:t> 2 221 130 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cs-CZ" sz="1800" b="1" kern="1200" dirty="0" err="1">
                          <a:solidFill>
                            <a:schemeClr val="lt1"/>
                          </a:solidFill>
                          <a:effectLst/>
                          <a:latin typeface="+mn-lt"/>
                          <a:ea typeface="+mn-ea"/>
                          <a:cs typeface="+mn-cs"/>
                        </a:rPr>
                        <a:t>rabbits</a:t>
                      </a:r>
                      <a:r>
                        <a:rPr lang="cs-CZ" sz="1800" b="1" kern="1200" dirty="0">
                          <a:solidFill>
                            <a:schemeClr val="lt1"/>
                          </a:solidFill>
                          <a:effectLst/>
                          <a:latin typeface="+mn-lt"/>
                          <a:ea typeface="+mn-ea"/>
                          <a:cs typeface="+mn-cs"/>
                        </a:rPr>
                        <a:t> and </a:t>
                      </a:r>
                      <a:r>
                        <a:rPr lang="cs-CZ" sz="1800" b="1" kern="1200" dirty="0" err="1">
                          <a:solidFill>
                            <a:schemeClr val="lt1"/>
                          </a:solidFill>
                          <a:effectLst/>
                          <a:latin typeface="+mn-lt"/>
                          <a:ea typeface="+mn-ea"/>
                          <a:cs typeface="+mn-cs"/>
                        </a:rPr>
                        <a:t>nutria</a:t>
                      </a:r>
                      <a:endParaRPr lang="cs-CZ" sz="1800" b="1" kern="1200" dirty="0">
                        <a:solidFill>
                          <a:schemeClr val="lt1"/>
                        </a:solidFill>
                        <a:effectLst/>
                        <a:latin typeface="+mn-lt"/>
                        <a:ea typeface="+mn-ea"/>
                        <a:cs typeface="+mn-cs"/>
                      </a:endParaRPr>
                    </a:p>
                  </a:txBody>
                  <a:tcPr marL="44450" marR="44450" marT="0" marB="0" anchor="ctr">
                    <a:solidFill>
                      <a:schemeClr val="accent1"/>
                    </a:solidFill>
                  </a:tcPr>
                </a:tc>
                <a:tc>
                  <a:txBody>
                    <a:bodyPr/>
                    <a:lstStyle/>
                    <a:p>
                      <a:pPr algn="r">
                        <a:lnSpc>
                          <a:spcPct val="107000"/>
                        </a:lnSpc>
                        <a:spcAft>
                          <a:spcPts val="0"/>
                        </a:spcAft>
                      </a:pPr>
                      <a:r>
                        <a:rPr lang="cs-CZ" sz="2000" b="1" dirty="0">
                          <a:effectLst/>
                        </a:rPr>
                        <a:t>646 914 </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25218200"/>
                  </a:ext>
                </a:extLst>
              </a:tr>
              <a:tr h="739239">
                <a:tc>
                  <a:txBody>
                    <a:bodyPr/>
                    <a:lstStyle/>
                    <a:p>
                      <a:pPr algn="ctr">
                        <a:lnSpc>
                          <a:spcPct val="107000"/>
                        </a:lnSpc>
                        <a:spcAft>
                          <a:spcPts val="0"/>
                        </a:spcAft>
                      </a:pPr>
                      <a:r>
                        <a:rPr lang="cs-CZ" sz="1800" dirty="0">
                          <a:effectLst/>
                        </a:rPr>
                        <a:t>all </a:t>
                      </a:r>
                      <a:r>
                        <a:rPr lang="cs-CZ" sz="1800" dirty="0" err="1">
                          <a:effectLst/>
                        </a:rPr>
                        <a:t>pigs</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cs-CZ" sz="2000" b="1" dirty="0">
                          <a:effectLst/>
                        </a:rPr>
                        <a:t>2 278 185 </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cs-CZ" sz="1800" b="1" kern="1200" dirty="0" err="1">
                          <a:solidFill>
                            <a:schemeClr val="lt1"/>
                          </a:solidFill>
                          <a:effectLst/>
                          <a:latin typeface="+mn-lt"/>
                          <a:ea typeface="+mn-ea"/>
                          <a:cs typeface="+mn-cs"/>
                        </a:rPr>
                        <a:t>Palaeognathae</a:t>
                      </a:r>
                      <a:endParaRPr lang="cs-CZ" sz="1800" b="1" kern="1200" dirty="0">
                        <a:solidFill>
                          <a:schemeClr val="lt1"/>
                        </a:solidFill>
                        <a:effectLst/>
                        <a:latin typeface="+mn-lt"/>
                        <a:ea typeface="+mn-ea"/>
                        <a:cs typeface="+mn-cs"/>
                      </a:endParaRPr>
                    </a:p>
                  </a:txBody>
                  <a:tcPr marL="44450" marR="44450" marT="0" marB="0" anchor="ctr">
                    <a:solidFill>
                      <a:schemeClr val="accent1"/>
                    </a:solidFill>
                  </a:tcPr>
                </a:tc>
                <a:tc>
                  <a:txBody>
                    <a:bodyPr/>
                    <a:lstStyle/>
                    <a:p>
                      <a:pPr algn="r">
                        <a:lnSpc>
                          <a:spcPct val="107000"/>
                        </a:lnSpc>
                        <a:spcAft>
                          <a:spcPts val="0"/>
                        </a:spcAft>
                      </a:pPr>
                      <a:r>
                        <a:rPr lang="cs-CZ" sz="2000" b="1" dirty="0">
                          <a:effectLst/>
                        </a:rPr>
                        <a:t>1 150 </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89719757"/>
                  </a:ext>
                </a:extLst>
              </a:tr>
              <a:tr h="496866">
                <a:tc>
                  <a:txBody>
                    <a:bodyPr/>
                    <a:lstStyle/>
                    <a:p>
                      <a:pPr algn="ctr">
                        <a:lnSpc>
                          <a:spcPct val="107000"/>
                        </a:lnSpc>
                        <a:spcAft>
                          <a:spcPts val="0"/>
                        </a:spcAft>
                      </a:pPr>
                      <a:r>
                        <a:rPr lang="cs-CZ" sz="1800" dirty="0" err="1">
                          <a:effectLst/>
                        </a:rPr>
                        <a:t>sheep</a:t>
                      </a:r>
                      <a:r>
                        <a:rPr lang="cs-CZ" sz="1800" dirty="0">
                          <a:effectLst/>
                        </a:rPr>
                        <a:t> and </a:t>
                      </a:r>
                      <a:r>
                        <a:rPr lang="cs-CZ" sz="1800" dirty="0" err="1">
                          <a:effectLst/>
                        </a:rPr>
                        <a:t>lambs</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cs-CZ" sz="2000" b="1" dirty="0">
                          <a:effectLst/>
                        </a:rPr>
                        <a:t>8 560 </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cs-CZ" sz="1800" b="1" kern="1200" dirty="0" err="1">
                          <a:solidFill>
                            <a:schemeClr val="lt1"/>
                          </a:solidFill>
                          <a:effectLst/>
                          <a:latin typeface="+mn-lt"/>
                          <a:ea typeface="+mn-ea"/>
                          <a:cs typeface="+mn-cs"/>
                        </a:rPr>
                        <a:t>crocodiles</a:t>
                      </a:r>
                      <a:endParaRPr lang="cs-CZ" sz="1800" b="1" kern="1200" dirty="0">
                        <a:solidFill>
                          <a:schemeClr val="lt1"/>
                        </a:solidFill>
                        <a:effectLst/>
                        <a:latin typeface="+mn-lt"/>
                        <a:ea typeface="+mn-ea"/>
                        <a:cs typeface="+mn-cs"/>
                      </a:endParaRPr>
                    </a:p>
                  </a:txBody>
                  <a:tcPr marL="44450" marR="44450" marT="0" marB="0" anchor="ctr">
                    <a:solidFill>
                      <a:schemeClr val="accent1"/>
                    </a:solidFill>
                  </a:tcPr>
                </a:tc>
                <a:tc>
                  <a:txBody>
                    <a:bodyPr/>
                    <a:lstStyle/>
                    <a:p>
                      <a:pPr algn="r">
                        <a:lnSpc>
                          <a:spcPct val="107000"/>
                        </a:lnSpc>
                        <a:spcAft>
                          <a:spcPts val="0"/>
                        </a:spcAft>
                      </a:pPr>
                      <a:r>
                        <a:rPr lang="cs-CZ" sz="2000" b="1" dirty="0">
                          <a:effectLst/>
                        </a:rPr>
                        <a:t>0 </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66809044"/>
                  </a:ext>
                </a:extLst>
              </a:tr>
              <a:tr h="496866">
                <a:tc>
                  <a:txBody>
                    <a:bodyPr/>
                    <a:lstStyle/>
                    <a:p>
                      <a:pPr algn="ctr">
                        <a:lnSpc>
                          <a:spcPct val="107000"/>
                        </a:lnSpc>
                        <a:spcAft>
                          <a:spcPts val="0"/>
                        </a:spcAft>
                      </a:pPr>
                      <a:r>
                        <a:rPr lang="cs-CZ" sz="1800" dirty="0" err="1">
                          <a:effectLst/>
                        </a:rPr>
                        <a:t>goats</a:t>
                      </a:r>
                      <a:r>
                        <a:rPr lang="cs-CZ" sz="1800" dirty="0">
                          <a:effectLst/>
                        </a:rPr>
                        <a:t> and </a:t>
                      </a:r>
                      <a:r>
                        <a:rPr lang="cs-CZ" sz="1800" dirty="0" err="1">
                          <a:effectLst/>
                        </a:rPr>
                        <a:t>goat</a:t>
                      </a:r>
                      <a:r>
                        <a:rPr lang="cs-CZ" sz="1800" dirty="0">
                          <a:effectLst/>
                        </a:rPr>
                        <a:t> </a:t>
                      </a:r>
                      <a:r>
                        <a:rPr lang="cs-CZ" sz="1800" dirty="0" err="1">
                          <a:effectLst/>
                        </a:rPr>
                        <a:t>kids</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cs-CZ" sz="2000" b="1" dirty="0">
                          <a:effectLst/>
                        </a:rPr>
                        <a:t>998 </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cs-CZ" sz="1800" b="1" kern="1200" dirty="0">
                          <a:solidFill>
                            <a:schemeClr val="lt1"/>
                          </a:solidFill>
                          <a:effectLst/>
                          <a:latin typeface="+mn-lt"/>
                          <a:ea typeface="+mn-ea"/>
                          <a:cs typeface="+mn-cs"/>
                        </a:rPr>
                        <a:t>All animals</a:t>
                      </a:r>
                    </a:p>
                  </a:txBody>
                  <a:tcPr marL="44450" marR="44450" marT="0" marB="0" anchor="ctr">
                    <a:solidFill>
                      <a:schemeClr val="accent2"/>
                    </a:solidFill>
                  </a:tcPr>
                </a:tc>
                <a:tc>
                  <a:txBody>
                    <a:bodyPr/>
                    <a:lstStyle/>
                    <a:p>
                      <a:pPr>
                        <a:lnSpc>
                          <a:spcPct val="107000"/>
                        </a:lnSpc>
                        <a:spcAft>
                          <a:spcPts val="0"/>
                        </a:spcAft>
                      </a:pPr>
                      <a:r>
                        <a:rPr lang="cs-CZ" sz="2000" b="1" dirty="0">
                          <a:effectLst/>
                        </a:rPr>
                        <a:t>124 959 114</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extLst>
                  <a:ext uri="{0D108BD9-81ED-4DB2-BD59-A6C34878D82A}">
                    <a16:rowId xmlns:a16="http://schemas.microsoft.com/office/drawing/2014/main" val="1972114550"/>
                  </a:ext>
                </a:extLst>
              </a:tr>
            </a:tbl>
          </a:graphicData>
        </a:graphic>
      </p:graphicFrame>
    </p:spTree>
    <p:extLst>
      <p:ext uri="{BB962C8B-B14F-4D97-AF65-F5344CB8AC3E}">
        <p14:creationId xmlns:p14="http://schemas.microsoft.com/office/powerpoint/2010/main" val="3639792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Scientific</a:t>
            </a:r>
            <a:r>
              <a:rPr lang="cs-CZ" b="1" dirty="0"/>
              <a:t> </a:t>
            </a:r>
            <a:r>
              <a:rPr lang="cs-CZ" b="1" dirty="0" err="1"/>
              <a:t>articles</a:t>
            </a:r>
            <a:endParaRPr lang="cs-CZ" b="1" dirty="0"/>
          </a:p>
        </p:txBody>
      </p:sp>
      <p:sp>
        <p:nvSpPr>
          <p:cNvPr id="3" name="Zástupný symbol pro obsah 2"/>
          <p:cNvSpPr>
            <a:spLocks noGrp="1"/>
          </p:cNvSpPr>
          <p:nvPr>
            <p:ph idx="1"/>
          </p:nvPr>
        </p:nvSpPr>
        <p:spPr>
          <a:xfrm>
            <a:off x="838200" y="1495119"/>
            <a:ext cx="10515600" cy="4351338"/>
          </a:xfrm>
        </p:spPr>
        <p:txBody>
          <a:bodyPr>
            <a:normAutofit lnSpcReduction="10000"/>
          </a:bodyPr>
          <a:lstStyle/>
          <a:p>
            <a:pPr>
              <a:lnSpc>
                <a:spcPct val="150000"/>
              </a:lnSpc>
            </a:pPr>
            <a:r>
              <a:rPr lang="cs-CZ" b="1" dirty="0">
                <a:solidFill>
                  <a:schemeClr val="accent1"/>
                </a:solidFill>
              </a:rPr>
              <a:t>W</a:t>
            </a:r>
            <a:r>
              <a:rPr lang="en-US" b="1" dirty="0" err="1">
                <a:solidFill>
                  <a:schemeClr val="accent1"/>
                </a:solidFill>
              </a:rPr>
              <a:t>elfare</a:t>
            </a:r>
            <a:r>
              <a:rPr lang="en-US" b="1" dirty="0">
                <a:solidFill>
                  <a:schemeClr val="accent1"/>
                </a:solidFill>
              </a:rPr>
              <a:t> of </a:t>
            </a:r>
            <a:r>
              <a:rPr lang="cs-CZ" b="1" dirty="0">
                <a:solidFill>
                  <a:schemeClr val="accent1"/>
                </a:solidFill>
              </a:rPr>
              <a:t>F</a:t>
            </a:r>
            <a:r>
              <a:rPr lang="en-US" b="1" dirty="0">
                <a:solidFill>
                  <a:schemeClr val="accent1"/>
                </a:solidFill>
              </a:rPr>
              <a:t>arm </a:t>
            </a:r>
            <a:r>
              <a:rPr lang="cs-CZ" b="1" dirty="0">
                <a:solidFill>
                  <a:schemeClr val="accent1"/>
                </a:solidFill>
              </a:rPr>
              <a:t>A</a:t>
            </a:r>
            <a:r>
              <a:rPr lang="en-US" b="1" dirty="0" err="1">
                <a:solidFill>
                  <a:schemeClr val="accent1"/>
                </a:solidFill>
              </a:rPr>
              <a:t>nimals</a:t>
            </a:r>
            <a:r>
              <a:rPr lang="en-US" b="1" dirty="0">
                <a:solidFill>
                  <a:schemeClr val="accent1"/>
                </a:solidFill>
              </a:rPr>
              <a:t> </a:t>
            </a:r>
            <a:r>
              <a:rPr lang="cs-CZ" b="1" dirty="0">
                <a:solidFill>
                  <a:schemeClr val="accent1"/>
                </a:solidFill>
              </a:rPr>
              <a:t>D</a:t>
            </a:r>
            <a:r>
              <a:rPr lang="en-US" b="1" dirty="0" err="1">
                <a:solidFill>
                  <a:schemeClr val="accent1"/>
                </a:solidFill>
              </a:rPr>
              <a:t>uring</a:t>
            </a:r>
            <a:r>
              <a:rPr lang="en-US" b="1" dirty="0">
                <a:solidFill>
                  <a:schemeClr val="accent1"/>
                </a:solidFill>
              </a:rPr>
              <a:t> </a:t>
            </a:r>
            <a:r>
              <a:rPr lang="cs-CZ" b="1" dirty="0">
                <a:solidFill>
                  <a:schemeClr val="accent1"/>
                </a:solidFill>
              </a:rPr>
              <a:t>T</a:t>
            </a:r>
            <a:r>
              <a:rPr lang="en-US" b="1" dirty="0" err="1">
                <a:solidFill>
                  <a:schemeClr val="accent1"/>
                </a:solidFill>
              </a:rPr>
              <a:t>ransport</a:t>
            </a:r>
            <a:endParaRPr lang="cs-CZ" b="1" dirty="0">
              <a:solidFill>
                <a:schemeClr val="accent1"/>
              </a:solidFill>
            </a:endParaRPr>
          </a:p>
          <a:p>
            <a:pPr lvl="1">
              <a:lnSpc>
                <a:spcPct val="150000"/>
              </a:lnSpc>
            </a:pPr>
            <a:r>
              <a:rPr lang="cs-CZ" dirty="0"/>
              <a:t>The </a:t>
            </a:r>
            <a:r>
              <a:rPr lang="cs-CZ" dirty="0" err="1"/>
              <a:t>Duration</a:t>
            </a:r>
            <a:r>
              <a:rPr lang="cs-CZ" dirty="0"/>
              <a:t> and </a:t>
            </a:r>
            <a:r>
              <a:rPr lang="cs-CZ" dirty="0" err="1"/>
              <a:t>Conditions</a:t>
            </a:r>
            <a:r>
              <a:rPr lang="cs-CZ" dirty="0"/>
              <a:t> </a:t>
            </a:r>
            <a:r>
              <a:rPr lang="cs-CZ" dirty="0" err="1"/>
              <a:t>During</a:t>
            </a:r>
            <a:r>
              <a:rPr lang="cs-CZ" dirty="0"/>
              <a:t> the </a:t>
            </a:r>
            <a:r>
              <a:rPr lang="cs-CZ" dirty="0" err="1"/>
              <a:t>Journey</a:t>
            </a:r>
            <a:endParaRPr lang="cs-CZ" dirty="0"/>
          </a:p>
          <a:p>
            <a:pPr lvl="1">
              <a:lnSpc>
                <a:spcPct val="150000"/>
              </a:lnSpc>
            </a:pPr>
            <a:r>
              <a:rPr lang="cs-CZ" dirty="0"/>
              <a:t>Mortality and </a:t>
            </a:r>
            <a:r>
              <a:rPr lang="cs-CZ" dirty="0" err="1"/>
              <a:t>Injuries</a:t>
            </a:r>
            <a:r>
              <a:rPr lang="cs-CZ" dirty="0"/>
              <a:t> of Animals</a:t>
            </a:r>
          </a:p>
          <a:p>
            <a:pPr>
              <a:lnSpc>
                <a:spcPct val="150000"/>
              </a:lnSpc>
            </a:pPr>
            <a:r>
              <a:rPr lang="cs-CZ" b="1" dirty="0">
                <a:solidFill>
                  <a:srgbClr val="FF0000"/>
                </a:solidFill>
              </a:rPr>
              <a:t>Animal Welfare </a:t>
            </a:r>
            <a:r>
              <a:rPr lang="cs-CZ" b="1" dirty="0" err="1">
                <a:solidFill>
                  <a:srgbClr val="FF0000"/>
                </a:solidFill>
              </a:rPr>
              <a:t>During</a:t>
            </a:r>
            <a:r>
              <a:rPr lang="cs-CZ" b="1" dirty="0">
                <a:solidFill>
                  <a:srgbClr val="FF0000"/>
                </a:solidFill>
              </a:rPr>
              <a:t> </a:t>
            </a:r>
            <a:r>
              <a:rPr lang="cs-CZ" b="1" dirty="0" err="1">
                <a:solidFill>
                  <a:srgbClr val="FF0000"/>
                </a:solidFill>
              </a:rPr>
              <a:t>Slaughter</a:t>
            </a:r>
            <a:endParaRPr lang="cs-CZ" b="1" dirty="0">
              <a:solidFill>
                <a:srgbClr val="FF0000"/>
              </a:solidFill>
            </a:endParaRPr>
          </a:p>
          <a:p>
            <a:pPr lvl="1">
              <a:lnSpc>
                <a:spcPct val="150000"/>
              </a:lnSpc>
            </a:pPr>
            <a:r>
              <a:rPr lang="cs-CZ" dirty="0"/>
              <a:t>Animal </a:t>
            </a:r>
            <a:r>
              <a:rPr lang="cs-CZ" dirty="0" err="1"/>
              <a:t>Handling</a:t>
            </a:r>
            <a:r>
              <a:rPr lang="cs-CZ" dirty="0"/>
              <a:t> and </a:t>
            </a:r>
            <a:r>
              <a:rPr lang="cs-CZ" dirty="0" err="1"/>
              <a:t>Restraint</a:t>
            </a:r>
            <a:endParaRPr lang="cs-CZ" dirty="0"/>
          </a:p>
          <a:p>
            <a:pPr lvl="1">
              <a:lnSpc>
                <a:spcPct val="150000"/>
              </a:lnSpc>
            </a:pPr>
            <a:r>
              <a:rPr lang="cs-CZ" dirty="0"/>
              <a:t>Stunning Methods – </a:t>
            </a:r>
            <a:r>
              <a:rPr lang="cs-CZ" dirty="0" err="1"/>
              <a:t>Accuracy</a:t>
            </a:r>
            <a:r>
              <a:rPr lang="cs-CZ" dirty="0"/>
              <a:t> and </a:t>
            </a:r>
            <a:r>
              <a:rPr lang="cs-CZ" dirty="0" err="1"/>
              <a:t>Efficiency</a:t>
            </a:r>
            <a:endParaRPr lang="cs-CZ" dirty="0"/>
          </a:p>
          <a:p>
            <a:pPr lvl="1">
              <a:lnSpc>
                <a:spcPct val="150000"/>
              </a:lnSpc>
            </a:pPr>
            <a:r>
              <a:rPr lang="cs-CZ" dirty="0"/>
              <a:t>Quality of Stunning – </a:t>
            </a:r>
            <a:r>
              <a:rPr lang="cs-CZ" dirty="0" err="1"/>
              <a:t>Assessing</a:t>
            </a:r>
            <a:r>
              <a:rPr lang="cs-CZ" dirty="0"/>
              <a:t> of Signs of Unconsciousness/Consciousness</a:t>
            </a:r>
          </a:p>
          <a:p>
            <a:pPr marL="457200" lvl="1" indent="0">
              <a:buNone/>
            </a:pPr>
            <a:endParaRPr lang="cs-CZ" dirty="0"/>
          </a:p>
        </p:txBody>
      </p:sp>
    </p:spTree>
    <p:extLst>
      <p:ext uri="{BB962C8B-B14F-4D97-AF65-F5344CB8AC3E}">
        <p14:creationId xmlns:p14="http://schemas.microsoft.com/office/powerpoint/2010/main" val="2713429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stretch>
            <a:fillRect/>
          </a:stretch>
        </p:blipFill>
        <p:spPr>
          <a:xfrm>
            <a:off x="7485350" y="365125"/>
            <a:ext cx="4071344" cy="2290131"/>
          </a:xfrm>
          <a:prstGeom prst="rect">
            <a:avLst/>
          </a:prstGeom>
        </p:spPr>
      </p:pic>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pPr marL="0" indent="0">
              <a:buNone/>
            </a:pPr>
            <a:r>
              <a:rPr lang="cs-CZ" b="1" dirty="0"/>
              <a:t>Dr. Temple Grandin</a:t>
            </a:r>
          </a:p>
          <a:p>
            <a:pPr marL="0" indent="0">
              <a:buNone/>
            </a:pPr>
            <a:r>
              <a:rPr lang="cs-CZ" sz="2000" b="1" u="sng" dirty="0">
                <a:hlinkClick r:id="rId4"/>
              </a:rPr>
              <a:t>https://www.youtube.com/watch?v=RoNErsJNPzw</a:t>
            </a:r>
            <a:endParaRPr lang="cs-CZ" sz="2000" b="1" u="sng" dirty="0"/>
          </a:p>
          <a:p>
            <a:pPr marL="0" indent="0">
              <a:buNone/>
            </a:pPr>
            <a:endParaRPr lang="cs-CZ" b="1" u="sng" dirty="0"/>
          </a:p>
          <a:p>
            <a:pPr marL="0" indent="0">
              <a:buNone/>
            </a:pPr>
            <a:endParaRPr lang="cs-CZ" b="1" dirty="0"/>
          </a:p>
          <a:p>
            <a:pPr marL="0" indent="0">
              <a:buNone/>
            </a:pPr>
            <a:endParaRPr lang="cs-CZ" b="1" dirty="0"/>
          </a:p>
          <a:p>
            <a:pPr marL="0" indent="0">
              <a:buNone/>
            </a:pPr>
            <a:endParaRPr lang="cs-CZ" dirty="0"/>
          </a:p>
        </p:txBody>
      </p:sp>
      <p:pic>
        <p:nvPicPr>
          <p:cNvPr id="5" name="Obrázek 4"/>
          <p:cNvPicPr>
            <a:picLocks noChangeAspect="1"/>
          </p:cNvPicPr>
          <p:nvPr/>
        </p:nvPicPr>
        <p:blipFill rotWithShape="1">
          <a:blip r:embed="rId5"/>
          <a:srcRect l="36056" t="19946" r="35950" b="16479"/>
          <a:stretch/>
        </p:blipFill>
        <p:spPr>
          <a:xfrm>
            <a:off x="9584676" y="3881750"/>
            <a:ext cx="1972018" cy="2519050"/>
          </a:xfrm>
          <a:prstGeom prst="rect">
            <a:avLst/>
          </a:prstGeom>
        </p:spPr>
      </p:pic>
      <p:pic>
        <p:nvPicPr>
          <p:cNvPr id="6" name="Obrázek 5"/>
          <p:cNvPicPr>
            <a:picLocks noChangeAspect="1"/>
          </p:cNvPicPr>
          <p:nvPr/>
        </p:nvPicPr>
        <p:blipFill>
          <a:blip r:embed="rId6"/>
          <a:stretch>
            <a:fillRect/>
          </a:stretch>
        </p:blipFill>
        <p:spPr>
          <a:xfrm>
            <a:off x="7076814" y="3881750"/>
            <a:ext cx="1741213" cy="2519050"/>
          </a:xfrm>
          <a:prstGeom prst="rect">
            <a:avLst/>
          </a:prstGeom>
        </p:spPr>
      </p:pic>
      <p:pic>
        <p:nvPicPr>
          <p:cNvPr id="7" name="Obrázek 6"/>
          <p:cNvPicPr>
            <a:picLocks noChangeAspect="1"/>
          </p:cNvPicPr>
          <p:nvPr/>
        </p:nvPicPr>
        <p:blipFill>
          <a:blip r:embed="rId7"/>
          <a:stretch>
            <a:fillRect/>
          </a:stretch>
        </p:blipFill>
        <p:spPr>
          <a:xfrm>
            <a:off x="4641536" y="3881750"/>
            <a:ext cx="1668629" cy="2519050"/>
          </a:xfrm>
          <a:prstGeom prst="rect">
            <a:avLst/>
          </a:prstGeom>
        </p:spPr>
      </p:pic>
      <p:sp>
        <p:nvSpPr>
          <p:cNvPr id="8" name="Obdélník 7"/>
          <p:cNvSpPr/>
          <p:nvPr/>
        </p:nvSpPr>
        <p:spPr>
          <a:xfrm>
            <a:off x="301749" y="4494944"/>
            <a:ext cx="3573138" cy="646331"/>
          </a:xfrm>
          <a:prstGeom prst="rect">
            <a:avLst/>
          </a:prstGeom>
        </p:spPr>
        <p:txBody>
          <a:bodyPr wrap="square">
            <a:spAutoFit/>
          </a:bodyPr>
          <a:lstStyle/>
          <a:p>
            <a:r>
              <a:rPr lang="en-US" b="1" i="1" dirty="0"/>
              <a:t>Making slaughterhouses more humane for cattle, pigs, and sheep </a:t>
            </a:r>
          </a:p>
        </p:txBody>
      </p:sp>
      <p:sp>
        <p:nvSpPr>
          <p:cNvPr id="9" name="Obdélník 8"/>
          <p:cNvSpPr/>
          <p:nvPr/>
        </p:nvSpPr>
        <p:spPr>
          <a:xfrm>
            <a:off x="226855" y="3816628"/>
            <a:ext cx="4255460" cy="369332"/>
          </a:xfrm>
          <a:prstGeom prst="rect">
            <a:avLst/>
          </a:prstGeom>
        </p:spPr>
        <p:txBody>
          <a:bodyPr wrap="none">
            <a:spAutoFit/>
          </a:bodyPr>
          <a:lstStyle/>
          <a:p>
            <a:r>
              <a:rPr lang="en-US" b="1" dirty="0">
                <a:hlinkClick r:id="rId8"/>
              </a:rPr>
              <a:t>Behavioral Principles of Livestock Handlin</a:t>
            </a:r>
            <a:r>
              <a:rPr lang="cs-CZ" b="1" dirty="0">
                <a:hlinkClick r:id="rId8"/>
              </a:rPr>
              <a:t>g</a:t>
            </a:r>
            <a:endParaRPr lang="en-US" b="1" dirty="0"/>
          </a:p>
        </p:txBody>
      </p:sp>
      <p:sp>
        <p:nvSpPr>
          <p:cNvPr id="10" name="Obdélník 9"/>
          <p:cNvSpPr/>
          <p:nvPr/>
        </p:nvSpPr>
        <p:spPr>
          <a:xfrm>
            <a:off x="301749" y="5474453"/>
            <a:ext cx="3046283" cy="369332"/>
          </a:xfrm>
          <a:prstGeom prst="rect">
            <a:avLst/>
          </a:prstGeom>
        </p:spPr>
        <p:txBody>
          <a:bodyPr wrap="none">
            <a:spAutoFit/>
          </a:bodyPr>
          <a:lstStyle/>
          <a:p>
            <a:r>
              <a:rPr lang="cs-CZ" b="1" dirty="0">
                <a:hlinkClick r:id="rId9"/>
              </a:rPr>
              <a:t>Dr. Temple </a:t>
            </a:r>
            <a:r>
              <a:rPr lang="cs-CZ" b="1" dirty="0" err="1">
                <a:hlinkClick r:id="rId9"/>
              </a:rPr>
              <a:t>Grandin's</a:t>
            </a:r>
            <a:r>
              <a:rPr lang="cs-CZ" b="1" dirty="0">
                <a:hlinkClick r:id="rId9"/>
              </a:rPr>
              <a:t> </a:t>
            </a:r>
            <a:r>
              <a:rPr lang="cs-CZ" b="1" dirty="0" err="1">
                <a:hlinkClick r:id="rId9"/>
              </a:rPr>
              <a:t>Website</a:t>
            </a:r>
            <a:r>
              <a:rPr lang="cs-CZ" b="1" dirty="0">
                <a:hlinkClick r:id="rId9"/>
              </a:rPr>
              <a:t> </a:t>
            </a:r>
            <a:endParaRPr lang="cs-CZ" dirty="0"/>
          </a:p>
        </p:txBody>
      </p:sp>
    </p:spTree>
    <p:extLst>
      <p:ext uri="{BB962C8B-B14F-4D97-AF65-F5344CB8AC3E}">
        <p14:creationId xmlns:p14="http://schemas.microsoft.com/office/powerpoint/2010/main" val="338466338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1715</TotalTime>
  <Words>4866</Words>
  <Application>Microsoft Office PowerPoint</Application>
  <PresentationFormat>Širokoúhlá obrazovka</PresentationFormat>
  <Paragraphs>671</Paragraphs>
  <Slides>61</Slides>
  <Notes>41</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61</vt:i4>
      </vt:variant>
    </vt:vector>
  </HeadingPairs>
  <TitlesOfParts>
    <vt:vector size="68" baseType="lpstr">
      <vt:lpstr>SimSun</vt:lpstr>
      <vt:lpstr>Arial</vt:lpstr>
      <vt:lpstr>Calibri</vt:lpstr>
      <vt:lpstr>Calibri Light</vt:lpstr>
      <vt:lpstr>Open Sans</vt:lpstr>
      <vt:lpstr>Times New Roman</vt:lpstr>
      <vt:lpstr>Motiv Office</vt:lpstr>
      <vt:lpstr>WELFARE OF FARM ANIMALS</vt:lpstr>
      <vt:lpstr>Prezentace aplikace PowerPoint</vt:lpstr>
      <vt:lpstr>Definitions </vt:lpstr>
      <vt:lpstr>Can Slaughter Truly Be Humane?</vt:lpstr>
      <vt:lpstr>Slaughtering of animals </vt:lpstr>
      <vt:lpstr>Every year, at least 8.4 billion  cattle, sheep, horses, rabbits, pigs, poultry, and goats as well as around 1.5 billion farmed fish            are slaughtered in the European Union.</vt:lpstr>
      <vt:lpstr>Numbers of veterinary inspections of slaughter animals</vt:lpstr>
      <vt:lpstr>Scientific articles</vt:lpstr>
      <vt:lpstr>Prezentace aplikace PowerPoint</vt:lpstr>
      <vt:lpstr>The slaughter of farmed animals:  practical ways of enhancing animal welfare </vt:lpstr>
      <vt:lpstr>Legislation regulating farm animal welfare  at stunning and slaughter</vt:lpstr>
      <vt:lpstr>Legislation regulating farm animal at stunning and slaughter</vt:lpstr>
      <vt:lpstr>Prezentace aplikace PowerPoint</vt:lpstr>
      <vt:lpstr>Prezentace aplikace PowerPoint</vt:lpstr>
      <vt:lpstr>Slaughtering process</vt:lpstr>
      <vt:lpstr>The handling and care  of animals before they are restrained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Ante mortem inspection</vt:lpstr>
      <vt:lpstr>Prezentace aplikace PowerPoint</vt:lpstr>
      <vt:lpstr>Prezentace aplikace PowerPoint</vt:lpstr>
      <vt:lpstr>Prezentace aplikace PowerPoint</vt:lpstr>
      <vt:lpstr>Stunning Methods </vt:lpstr>
      <vt:lpstr>Prezentace aplikace PowerPoint</vt:lpstr>
      <vt:lpstr>Mechanical methods</vt:lpstr>
      <vt:lpstr>Prezentace aplikace PowerPoint</vt:lpstr>
      <vt:lpstr>Comparison of accuracy and efficiency  of used device in cattle</vt:lpstr>
      <vt:lpstr>Prezentace aplikace PowerPoint</vt:lpstr>
      <vt:lpstr>Prezentace aplikace PowerPoint</vt:lpstr>
      <vt:lpstr>Prezentace aplikace PowerPoint</vt:lpstr>
      <vt:lpstr>Prezentace aplikace PowerPoint</vt:lpstr>
      <vt:lpstr>A comparison of the occurrence of reflexes/ reactions in all cattle following the stun shot with a cartridge fired captive-bolt device and a pneumatically powered captivebolt device.</vt:lpstr>
      <vt:lpstr>Electrical methods</vt:lpstr>
      <vt:lpstr>Prezentace aplikace PowerPoint</vt:lpstr>
      <vt:lpstr>Prezentace aplikace PowerPoint</vt:lpstr>
      <vt:lpstr>Prezentace aplikace PowerPoint</vt:lpstr>
      <vt:lpstr>Prezentace aplikace PowerPoint</vt:lpstr>
      <vt:lpstr>Prezentace aplikace PowerPoint</vt:lpstr>
      <vt:lpstr>Controlled atmosphere methods</vt:lpstr>
      <vt:lpstr>Prezentace aplikace PowerPoint</vt:lpstr>
      <vt:lpstr>The shackling or hoisting of live animals</vt:lpstr>
      <vt:lpstr>The bleeding of live animals</vt:lpstr>
      <vt:lpstr>Time between the stunning and bleeding</vt:lpstr>
      <vt:lpstr>Prezentace aplikace PowerPoint</vt:lpstr>
      <vt:lpstr>Prezentace aplikace PowerPoint</vt:lpstr>
      <vt:lpstr>Prezentace aplikace PowerPoint</vt:lpstr>
      <vt:lpstr>Private domestic consumption </vt:lpstr>
      <vt:lpstr>Slaughtering of fish</vt:lpstr>
      <vt:lpstr>Prezentace aplikace PowerPoint</vt:lpstr>
      <vt:lpstr>Meat processing </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WELFARE OF FARM ANIMALS</dc:title>
  <dc:creator>Michal Kaluža</dc:creator>
  <cp:lastModifiedBy>Michal Kaluža</cp:lastModifiedBy>
  <cp:revision>77</cp:revision>
  <dcterms:created xsi:type="dcterms:W3CDTF">2023-04-02T17:31:30Z</dcterms:created>
  <dcterms:modified xsi:type="dcterms:W3CDTF">2024-04-19T10:17:38Z</dcterms:modified>
</cp:coreProperties>
</file>