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80" r:id="rId3"/>
    <p:sldId id="319" r:id="rId4"/>
    <p:sldId id="322" r:id="rId5"/>
    <p:sldId id="257" r:id="rId6"/>
    <p:sldId id="300" r:id="rId7"/>
    <p:sldId id="308" r:id="rId8"/>
    <p:sldId id="320" r:id="rId9"/>
    <p:sldId id="309" r:id="rId10"/>
    <p:sldId id="310" r:id="rId11"/>
    <p:sldId id="321" r:id="rId12"/>
    <p:sldId id="314" r:id="rId13"/>
    <p:sldId id="325" r:id="rId14"/>
    <p:sldId id="318" r:id="rId15"/>
    <p:sldId id="301" r:id="rId16"/>
    <p:sldId id="303" r:id="rId17"/>
    <p:sldId id="304" r:id="rId18"/>
    <p:sldId id="324" r:id="rId19"/>
    <p:sldId id="323" r:id="rId20"/>
    <p:sldId id="315" r:id="rId21"/>
    <p:sldId id="316" r:id="rId22"/>
    <p:sldId id="287" r:id="rId23"/>
    <p:sldId id="312" r:id="rId24"/>
    <p:sldId id="31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03" autoAdjust="0"/>
  </p:normalViewPr>
  <p:slideViewPr>
    <p:cSldViewPr snapToGrid="0">
      <p:cViewPr varScale="1">
        <p:scale>
          <a:sx n="83" d="100"/>
          <a:sy n="83" d="100"/>
        </p:scale>
        <p:origin x="3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FD146-DED2-4A0E-98D4-A79486CE09D0}" type="datetimeFigureOut">
              <a:rPr lang="cs-CZ" smtClean="0"/>
              <a:t>21.02.2024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E0D97-711C-4276-AF92-76CD5E735E2A}" type="slidenum">
              <a:rPr lang="cs-CZ" smtClean="0"/>
              <a:t>‹#›</a:t>
            </a:fld>
            <a:endParaRPr lang="cs-CZ"/>
          </a:p>
        </p:txBody>
      </p:sp>
    </p:spTree>
    <p:extLst>
      <p:ext uri="{BB962C8B-B14F-4D97-AF65-F5344CB8AC3E}">
        <p14:creationId xmlns:p14="http://schemas.microsoft.com/office/powerpoint/2010/main" val="114547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main part of the course will be focused on</a:t>
            </a:r>
            <a:r>
              <a:rPr lang="cs-CZ" dirty="0"/>
              <a:t> minimum </a:t>
            </a:r>
            <a:r>
              <a:rPr lang="cs-CZ" dirty="0" err="1"/>
              <a:t>standards</a:t>
            </a:r>
            <a:r>
              <a:rPr lang="cs-CZ" dirty="0"/>
              <a:t> </a:t>
            </a:r>
            <a:r>
              <a:rPr lang="cs-CZ" dirty="0" err="1"/>
              <a:t>of</a:t>
            </a:r>
            <a:r>
              <a:rPr lang="cs-CZ" dirty="0"/>
              <a:t> </a:t>
            </a:r>
            <a:r>
              <a:rPr lang="cs-CZ" dirty="0" err="1"/>
              <a:t>farm</a:t>
            </a:r>
            <a:r>
              <a:rPr lang="cs-CZ" dirty="0"/>
              <a:t> </a:t>
            </a:r>
            <a:r>
              <a:rPr lang="cs-CZ" dirty="0" err="1"/>
              <a:t>animals</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5</a:t>
            </a:fld>
            <a:endParaRPr lang="cs-CZ"/>
          </a:p>
        </p:txBody>
      </p:sp>
    </p:spTree>
    <p:extLst>
      <p:ext uri="{BB962C8B-B14F-4D97-AF65-F5344CB8AC3E}">
        <p14:creationId xmlns:p14="http://schemas.microsoft.com/office/powerpoint/2010/main" val="7023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literature will be available </a:t>
            </a:r>
            <a:r>
              <a:rPr lang="en-US" dirty="0" err="1"/>
              <a:t>fr</a:t>
            </a:r>
            <a:r>
              <a:rPr lang="cs-CZ" dirty="0" err="1"/>
              <a:t>om</a:t>
            </a:r>
            <a:r>
              <a:rPr lang="cs-CZ" baseline="0" dirty="0"/>
              <a:t> prof. Pištěková  </a:t>
            </a:r>
            <a:r>
              <a:rPr lang="cs-CZ" baseline="0" dirty="0" err="1"/>
              <a:t>or</a:t>
            </a:r>
            <a:r>
              <a:rPr lang="cs-CZ" baseline="0" dirty="0"/>
              <a:t> in </a:t>
            </a:r>
            <a:r>
              <a:rPr lang="cs-CZ" baseline="0" dirty="0" err="1"/>
              <a:t>the</a:t>
            </a:r>
            <a:r>
              <a:rPr lang="cs-CZ" baseline="0" dirty="0"/>
              <a:t> </a:t>
            </a:r>
            <a:r>
              <a:rPr lang="cs-CZ" baseline="0" dirty="0" err="1"/>
              <a:t>library</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6</a:t>
            </a:fld>
            <a:endParaRPr lang="cs-CZ"/>
          </a:p>
        </p:txBody>
      </p:sp>
    </p:spTree>
    <p:extLst>
      <p:ext uri="{BB962C8B-B14F-4D97-AF65-F5344CB8AC3E}">
        <p14:creationId xmlns:p14="http://schemas.microsoft.com/office/powerpoint/2010/main" val="254520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Celkem</a:t>
            </a:r>
            <a:r>
              <a:rPr lang="cs-CZ" b="1" baseline="0" dirty="0"/>
              <a:t> tedy = 2434 stran </a:t>
            </a:r>
            <a:r>
              <a:rPr lang="cs-CZ" b="1" baseline="0" dirty="0">
                <a:sym typeface="Wingdings" panose="05000000000000000000" pitchFamily="2" charset="2"/>
              </a:rPr>
              <a:t></a:t>
            </a:r>
            <a:r>
              <a:rPr lang="cs-CZ" baseline="0" dirty="0">
                <a:sym typeface="Wingdings" panose="05000000000000000000" pitchFamily="2" charset="2"/>
              </a:rPr>
              <a:t> </a:t>
            </a:r>
            <a:endParaRPr lang="cs-CZ" dirty="0"/>
          </a:p>
          <a:p>
            <a:endParaRPr lang="cs-CZ" dirty="0"/>
          </a:p>
        </p:txBody>
      </p:sp>
      <p:sp>
        <p:nvSpPr>
          <p:cNvPr id="4" name="Zástupný symbol pro číslo snímku 3"/>
          <p:cNvSpPr>
            <a:spLocks noGrp="1"/>
          </p:cNvSpPr>
          <p:nvPr>
            <p:ph type="sldNum" sz="quarter" idx="10"/>
          </p:nvPr>
        </p:nvSpPr>
        <p:spPr/>
        <p:txBody>
          <a:bodyPr/>
          <a:lstStyle/>
          <a:p>
            <a:fld id="{5BB74B4D-9A41-4741-8E94-DD787E39AD26}" type="slidenum">
              <a:rPr lang="cs-CZ" smtClean="0"/>
              <a:t>7</a:t>
            </a:fld>
            <a:endParaRPr lang="cs-CZ"/>
          </a:p>
        </p:txBody>
      </p:sp>
    </p:spTree>
    <p:extLst>
      <p:ext uri="{BB962C8B-B14F-4D97-AF65-F5344CB8AC3E}">
        <p14:creationId xmlns:p14="http://schemas.microsoft.com/office/powerpoint/2010/main" val="141289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Practacals</a:t>
            </a:r>
            <a:r>
              <a:rPr lang="cs-CZ" dirty="0"/>
              <a:t> are </a:t>
            </a:r>
            <a:r>
              <a:rPr lang="cs-CZ" dirty="0" err="1"/>
              <a:t>oblikatory</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9</a:t>
            </a:fld>
            <a:endParaRPr lang="cs-CZ"/>
          </a:p>
        </p:txBody>
      </p:sp>
    </p:spTree>
    <p:extLst>
      <p:ext uri="{BB962C8B-B14F-4D97-AF65-F5344CB8AC3E}">
        <p14:creationId xmlns:p14="http://schemas.microsoft.com/office/powerpoint/2010/main" val="163025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your task for the next hour will be to prepare for</a:t>
            </a:r>
            <a:r>
              <a:rPr lang="cs-CZ" dirty="0"/>
              <a:t> </a:t>
            </a:r>
            <a:r>
              <a:rPr lang="cs-CZ" dirty="0" err="1"/>
              <a:t>the</a:t>
            </a:r>
            <a:r>
              <a:rPr lang="cs-CZ" dirty="0"/>
              <a:t> </a:t>
            </a:r>
            <a:r>
              <a:rPr lang="cs-CZ" dirty="0" err="1"/>
              <a:t>cattle</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15</a:t>
            </a:fld>
            <a:endParaRPr lang="cs-CZ"/>
          </a:p>
        </p:txBody>
      </p:sp>
    </p:spTree>
    <p:extLst>
      <p:ext uri="{BB962C8B-B14F-4D97-AF65-F5344CB8AC3E}">
        <p14:creationId xmlns:p14="http://schemas.microsoft.com/office/powerpoint/2010/main" val="186404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if you know all the requirements </a:t>
            </a:r>
            <a:r>
              <a:rPr lang="cs-CZ" dirty="0" err="1"/>
              <a:t>for</a:t>
            </a:r>
            <a:r>
              <a:rPr lang="cs-CZ" dirty="0"/>
              <a:t> </a:t>
            </a:r>
            <a:r>
              <a:rPr lang="cs-CZ" dirty="0" err="1"/>
              <a:t>protection</a:t>
            </a:r>
            <a:r>
              <a:rPr lang="cs-CZ" dirty="0"/>
              <a:t> and </a:t>
            </a:r>
            <a:r>
              <a:rPr lang="cs-CZ" dirty="0" err="1"/>
              <a:t>well</a:t>
            </a:r>
            <a:r>
              <a:rPr lang="cs-CZ" baseline="0" dirty="0" err="1"/>
              <a:t>being</a:t>
            </a:r>
            <a:r>
              <a:rPr lang="cs-CZ" baseline="0" dirty="0"/>
              <a:t> </a:t>
            </a:r>
            <a:r>
              <a:rPr lang="cs-CZ" baseline="0" dirty="0" err="1"/>
              <a:t>of</a:t>
            </a:r>
            <a:r>
              <a:rPr lang="cs-CZ" baseline="0" dirty="0"/>
              <a:t> </a:t>
            </a:r>
            <a:r>
              <a:rPr lang="cs-CZ" baseline="0" dirty="0" err="1"/>
              <a:t>animals</a:t>
            </a:r>
            <a:r>
              <a:rPr lang="cs-CZ" baseline="0" dirty="0"/>
              <a:t> </a:t>
            </a:r>
            <a:r>
              <a:rPr lang="cs-CZ" dirty="0" err="1"/>
              <a:t>you</a:t>
            </a:r>
            <a:r>
              <a:rPr lang="en-US" dirty="0"/>
              <a:t> can evaluate </a:t>
            </a:r>
            <a:r>
              <a:rPr lang="cs-CZ" dirty="0" err="1"/>
              <a:t>its</a:t>
            </a:r>
            <a:r>
              <a:rPr lang="cs-CZ" dirty="0"/>
              <a:t> </a:t>
            </a:r>
            <a:r>
              <a:rPr lang="en-US" dirty="0"/>
              <a:t>welfare</a:t>
            </a:r>
            <a:r>
              <a:rPr lang="cs-CZ" dirty="0"/>
              <a:t> </a:t>
            </a:r>
            <a:r>
              <a:rPr lang="cs-CZ" dirty="0" err="1"/>
              <a:t>according</a:t>
            </a:r>
            <a:r>
              <a:rPr lang="cs-CZ" dirty="0"/>
              <a:t> </a:t>
            </a:r>
            <a:r>
              <a:rPr lang="cs-CZ" dirty="0" err="1"/>
              <a:t>different</a:t>
            </a:r>
            <a:r>
              <a:rPr lang="cs-CZ" dirty="0"/>
              <a:t> </a:t>
            </a:r>
            <a:r>
              <a:rPr lang="cs-CZ" dirty="0" err="1"/>
              <a:t>methods</a:t>
            </a:r>
            <a:r>
              <a:rPr lang="cs-CZ" dirty="0"/>
              <a:t> </a:t>
            </a:r>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22</a:t>
            </a:fld>
            <a:endParaRPr lang="cs-CZ"/>
          </a:p>
        </p:txBody>
      </p:sp>
    </p:spTree>
    <p:extLst>
      <p:ext uri="{BB962C8B-B14F-4D97-AF65-F5344CB8AC3E}">
        <p14:creationId xmlns:p14="http://schemas.microsoft.com/office/powerpoint/2010/main" val="112176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21.02.2024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176470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21.02.2024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396230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21.02.2024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73787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21.02.2024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106968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AC749BC-53D1-4948-9D3A-9C07408FCBF3}" type="datetimeFigureOut">
              <a:rPr lang="cs-CZ" smtClean="0"/>
              <a:t>21.02.2024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181228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AC749BC-53D1-4948-9D3A-9C07408FCBF3}" type="datetimeFigureOut">
              <a:rPr lang="cs-CZ" smtClean="0"/>
              <a:t>21.02.2024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2349132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AC749BC-53D1-4948-9D3A-9C07408FCBF3}" type="datetimeFigureOut">
              <a:rPr lang="cs-CZ" smtClean="0"/>
              <a:t>21.02.2024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229204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AC749BC-53D1-4948-9D3A-9C07408FCBF3}" type="datetimeFigureOut">
              <a:rPr lang="cs-CZ" smtClean="0"/>
              <a:t>21.02.2024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83802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749BC-53D1-4948-9D3A-9C07408FCBF3}" type="datetimeFigureOut">
              <a:rPr lang="cs-CZ" smtClean="0"/>
              <a:t>21.02.2024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408975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AC749BC-53D1-4948-9D3A-9C07408FCBF3}" type="datetimeFigureOut">
              <a:rPr lang="cs-CZ" smtClean="0"/>
              <a:t>21.02.2024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352242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AC749BC-53D1-4948-9D3A-9C07408FCBF3}" type="datetimeFigureOut">
              <a:rPr lang="cs-CZ" smtClean="0"/>
              <a:t>21.02.2024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238061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49BC-53D1-4948-9D3A-9C07408FCBF3}" type="datetimeFigureOut">
              <a:rPr lang="cs-CZ" smtClean="0"/>
              <a:t>21.02.2024</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D5D6E-18F7-4551-8507-7EB900E43B3F}" type="slidenum">
              <a:rPr lang="cs-CZ" smtClean="0"/>
              <a:t>‹#›</a:t>
            </a:fld>
            <a:endParaRPr lang="cs-CZ"/>
          </a:p>
        </p:txBody>
      </p:sp>
    </p:spTree>
    <p:extLst>
      <p:ext uri="{BB962C8B-B14F-4D97-AF65-F5344CB8AC3E}">
        <p14:creationId xmlns:p14="http://schemas.microsoft.com/office/powerpoint/2010/main" val="1686712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it.vfu.cz/hzwelfar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ebankovam@vfu.cz" TargetMode="External"/><Relationship Id="rId2" Type="http://schemas.openxmlformats.org/officeDocument/2006/relationships/hyperlink" Target="mailto:pistekovav@vfu.cz"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navylet.cz/cs/cil/mini-zoo-jizansky-dvorek" TargetMode="External"/><Relationship Id="rId2" Type="http://schemas.openxmlformats.org/officeDocument/2006/relationships/hyperlink" Target="http://www.lamacentrum.cz/"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Nadpis 1">
            <a:extLst>
              <a:ext uri="{FF2B5EF4-FFF2-40B4-BE49-F238E27FC236}">
                <a16:creationId xmlns:a16="http://schemas.microsoft.com/office/drawing/2014/main" id="{F581FB74-6683-450D-AFEE-50C6606FD534}"/>
              </a:ext>
            </a:extLst>
          </p:cNvPr>
          <p:cNvSpPr>
            <a:spLocks noGrp="1"/>
          </p:cNvSpPr>
          <p:nvPr>
            <p:ph type="ctrTitle"/>
          </p:nvPr>
        </p:nvSpPr>
        <p:spPr/>
        <p:txBody>
          <a:bodyPr/>
          <a:lstStyle/>
          <a:p>
            <a:r>
              <a:rPr lang="cs-CZ" dirty="0" err="1">
                <a:solidFill>
                  <a:schemeClr val="accent1"/>
                </a:solidFill>
              </a:rPr>
              <a:t>Welfare</a:t>
            </a:r>
            <a:r>
              <a:rPr lang="cs-CZ" dirty="0">
                <a:solidFill>
                  <a:schemeClr val="accent1"/>
                </a:solidFill>
              </a:rPr>
              <a:t> </a:t>
            </a:r>
            <a:r>
              <a:rPr lang="cs-CZ" dirty="0" err="1">
                <a:solidFill>
                  <a:schemeClr val="accent1"/>
                </a:solidFill>
              </a:rPr>
              <a:t>of</a:t>
            </a:r>
            <a:r>
              <a:rPr lang="cs-CZ" dirty="0">
                <a:solidFill>
                  <a:schemeClr val="accent1"/>
                </a:solidFill>
              </a:rPr>
              <a:t> </a:t>
            </a:r>
            <a:r>
              <a:rPr lang="cs-CZ" dirty="0" err="1">
                <a:solidFill>
                  <a:schemeClr val="accent1"/>
                </a:solidFill>
              </a:rPr>
              <a:t>farm</a:t>
            </a:r>
            <a:r>
              <a:rPr lang="cs-CZ" dirty="0">
                <a:solidFill>
                  <a:schemeClr val="accent1"/>
                </a:solidFill>
              </a:rPr>
              <a:t> </a:t>
            </a:r>
            <a:r>
              <a:rPr lang="cs-CZ" dirty="0" err="1">
                <a:solidFill>
                  <a:schemeClr val="accent1"/>
                </a:solidFill>
              </a:rPr>
              <a:t>animals</a:t>
            </a:r>
            <a:br>
              <a:rPr lang="cs-CZ" dirty="0">
                <a:solidFill>
                  <a:srgbClr val="FF0000"/>
                </a:solidFill>
              </a:rPr>
            </a:br>
            <a:endParaRPr lang="cs-CZ" dirty="0">
              <a:solidFill>
                <a:srgbClr val="FF0000"/>
              </a:solidFill>
            </a:endParaRPr>
          </a:p>
        </p:txBody>
      </p:sp>
      <p:sp>
        <p:nvSpPr>
          <p:cNvPr id="3" name="Podnadpis 2">
            <a:extLst>
              <a:ext uri="{FF2B5EF4-FFF2-40B4-BE49-F238E27FC236}">
                <a16:creationId xmlns:a16="http://schemas.microsoft.com/office/drawing/2014/main" id="{C383C4E7-A7F6-4BC9-9BEC-A198FCC68340}"/>
              </a:ext>
            </a:extLst>
          </p:cNvPr>
          <p:cNvSpPr>
            <a:spLocks noGrp="1"/>
          </p:cNvSpPr>
          <p:nvPr>
            <p:ph type="subTitle" idx="1"/>
          </p:nvPr>
        </p:nvSpPr>
        <p:spPr/>
        <p:txBody>
          <a:bodyPr>
            <a:normAutofit lnSpcReduction="10000"/>
          </a:bodyPr>
          <a:lstStyle/>
          <a:p>
            <a:endParaRPr lang="cs-CZ" dirty="0">
              <a:solidFill>
                <a:srgbClr val="FF0000"/>
              </a:solidFill>
            </a:endParaRPr>
          </a:p>
          <a:p>
            <a:endParaRPr lang="cs-CZ" dirty="0">
              <a:solidFill>
                <a:srgbClr val="FF0000"/>
              </a:solidFill>
            </a:endParaRPr>
          </a:p>
          <a:p>
            <a:r>
              <a:rPr lang="cs-CZ" sz="5400" dirty="0" err="1">
                <a:solidFill>
                  <a:srgbClr val="FFFF00"/>
                </a:solidFill>
              </a:rPr>
              <a:t>Practical</a:t>
            </a:r>
            <a:r>
              <a:rPr lang="cs-CZ" sz="5400" dirty="0">
                <a:solidFill>
                  <a:srgbClr val="FFFF00"/>
                </a:solidFill>
              </a:rPr>
              <a:t> </a:t>
            </a:r>
            <a:r>
              <a:rPr lang="cs-CZ" sz="5400" dirty="0" err="1">
                <a:solidFill>
                  <a:srgbClr val="FFFF00"/>
                </a:solidFill>
              </a:rPr>
              <a:t>course</a:t>
            </a:r>
            <a:r>
              <a:rPr lang="cs-CZ" sz="5400" dirty="0">
                <a:solidFill>
                  <a:srgbClr val="FFFF00"/>
                </a:solidFill>
              </a:rPr>
              <a:t> 1 </a:t>
            </a:r>
          </a:p>
        </p:txBody>
      </p:sp>
    </p:spTree>
    <p:extLst>
      <p:ext uri="{BB962C8B-B14F-4D97-AF65-F5344CB8AC3E}">
        <p14:creationId xmlns:p14="http://schemas.microsoft.com/office/powerpoint/2010/main" val="133513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Information</a:t>
            </a:r>
            <a:r>
              <a:rPr lang="cs-CZ" dirty="0"/>
              <a:t> and study </a:t>
            </a:r>
            <a:r>
              <a:rPr lang="cs-CZ" dirty="0" err="1"/>
              <a:t>materials</a:t>
            </a:r>
            <a:endParaRPr lang="cs-CZ" dirty="0"/>
          </a:p>
        </p:txBody>
      </p:sp>
      <p:sp>
        <p:nvSpPr>
          <p:cNvPr id="3" name="Zástupný symbol pro obsah 2"/>
          <p:cNvSpPr>
            <a:spLocks noGrp="1"/>
          </p:cNvSpPr>
          <p:nvPr>
            <p:ph idx="1"/>
          </p:nvPr>
        </p:nvSpPr>
        <p:spPr>
          <a:xfrm>
            <a:off x="624254" y="1570648"/>
            <a:ext cx="7886700" cy="4351338"/>
          </a:xfrm>
        </p:spPr>
        <p:txBody>
          <a:bodyPr/>
          <a:lstStyle/>
          <a:p>
            <a:r>
              <a:rPr lang="cs-CZ" dirty="0">
                <a:hlinkClick r:id="rId2"/>
              </a:rPr>
              <a:t>https://cit.vfu.cz/hzwelfare/</a:t>
            </a:r>
            <a:endParaRPr lang="cs-CZ" dirty="0"/>
          </a:p>
          <a:p>
            <a:endParaRPr lang="cs-CZ" dirty="0"/>
          </a:p>
        </p:txBody>
      </p:sp>
      <p:pic>
        <p:nvPicPr>
          <p:cNvPr id="4" name="Obrázek 3"/>
          <p:cNvPicPr>
            <a:picLocks noChangeAspect="1"/>
          </p:cNvPicPr>
          <p:nvPr/>
        </p:nvPicPr>
        <p:blipFill rotWithShape="1">
          <a:blip r:embed="rId3"/>
          <a:srcRect t="5348" b="4523"/>
          <a:stretch/>
        </p:blipFill>
        <p:spPr>
          <a:xfrm>
            <a:off x="1349280" y="2329961"/>
            <a:ext cx="6308820" cy="4466493"/>
          </a:xfrm>
          <a:prstGeom prst="rect">
            <a:avLst/>
          </a:prstGeom>
        </p:spPr>
      </p:pic>
      <p:sp>
        <p:nvSpPr>
          <p:cNvPr id="5" name="Šipka doprava 4"/>
          <p:cNvSpPr/>
          <p:nvPr/>
        </p:nvSpPr>
        <p:spPr>
          <a:xfrm>
            <a:off x="2259624" y="6356838"/>
            <a:ext cx="1178170" cy="26596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Tree>
    <p:extLst>
      <p:ext uri="{BB962C8B-B14F-4D97-AF65-F5344CB8AC3E}">
        <p14:creationId xmlns:p14="http://schemas.microsoft.com/office/powerpoint/2010/main" val="270794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6"/>
            <a:ext cx="7886700" cy="2211819"/>
          </a:xfrm>
        </p:spPr>
        <p:txBody>
          <a:bodyPr/>
          <a:lstStyle/>
          <a:p>
            <a:r>
              <a:rPr lang="cs-CZ" dirty="0" err="1"/>
              <a:t>Credit</a:t>
            </a:r>
            <a:r>
              <a:rPr lang="cs-CZ" dirty="0"/>
              <a:t> </a:t>
            </a:r>
            <a:r>
              <a:rPr lang="cs-CZ" dirty="0" err="1"/>
              <a:t>requirements</a:t>
            </a:r>
            <a:r>
              <a:rPr lang="cs-CZ" dirty="0"/>
              <a:t>:</a:t>
            </a:r>
            <a:br>
              <a:rPr lang="cs-CZ" dirty="0"/>
            </a:br>
            <a:r>
              <a:rPr lang="cs-CZ" dirty="0" err="1"/>
              <a:t>Introduction</a:t>
            </a:r>
            <a:r>
              <a:rPr lang="cs-CZ" dirty="0"/>
              <a:t> </a:t>
            </a:r>
            <a:r>
              <a:rPr lang="cs-CZ" dirty="0" err="1"/>
              <a:t>of</a:t>
            </a:r>
            <a:r>
              <a:rPr lang="cs-CZ" dirty="0"/>
              <a:t> </a:t>
            </a:r>
            <a:r>
              <a:rPr lang="cs-CZ" dirty="0" err="1"/>
              <a:t>tasks</a:t>
            </a:r>
            <a:endParaRPr lang="cs-CZ" dirty="0"/>
          </a:p>
        </p:txBody>
      </p:sp>
      <p:sp>
        <p:nvSpPr>
          <p:cNvPr id="3" name="Zástupný symbol pro obsah 2"/>
          <p:cNvSpPr>
            <a:spLocks noGrp="1"/>
          </p:cNvSpPr>
          <p:nvPr>
            <p:ph idx="1"/>
          </p:nvPr>
        </p:nvSpPr>
        <p:spPr>
          <a:xfrm>
            <a:off x="628650" y="2438399"/>
            <a:ext cx="7886700" cy="3738563"/>
          </a:xfrm>
        </p:spPr>
        <p:txBody>
          <a:bodyPr/>
          <a:lstStyle/>
          <a:p>
            <a:endParaRPr lang="cs-CZ" dirty="0"/>
          </a:p>
        </p:txBody>
      </p:sp>
      <p:pic>
        <p:nvPicPr>
          <p:cNvPr id="4" name="Obrázek 3"/>
          <p:cNvPicPr>
            <a:picLocks noChangeAspect="1"/>
          </p:cNvPicPr>
          <p:nvPr/>
        </p:nvPicPr>
        <p:blipFill>
          <a:blip r:embed="rId2"/>
          <a:stretch>
            <a:fillRect/>
          </a:stretch>
        </p:blipFill>
        <p:spPr>
          <a:xfrm>
            <a:off x="2598466" y="2923309"/>
            <a:ext cx="3947068" cy="2248632"/>
          </a:xfrm>
          <a:prstGeom prst="rect">
            <a:avLst/>
          </a:prstGeom>
        </p:spPr>
      </p:pic>
    </p:spTree>
    <p:extLst>
      <p:ext uri="{BB962C8B-B14F-4D97-AF65-F5344CB8AC3E}">
        <p14:creationId xmlns:p14="http://schemas.microsoft.com/office/powerpoint/2010/main" val="29827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a:t>
            </a:r>
            <a:r>
              <a:rPr lang="cs-CZ" dirty="0" err="1"/>
              <a:t>Presentation</a:t>
            </a:r>
            <a:endParaRPr lang="cs-CZ" dirty="0"/>
          </a:p>
        </p:txBody>
      </p:sp>
      <p:sp>
        <p:nvSpPr>
          <p:cNvPr id="3" name="Zástupný symbol pro obsah 2"/>
          <p:cNvSpPr>
            <a:spLocks noGrp="1"/>
          </p:cNvSpPr>
          <p:nvPr>
            <p:ph idx="1"/>
          </p:nvPr>
        </p:nvSpPr>
        <p:spPr/>
        <p:txBody>
          <a:bodyPr>
            <a:normAutofit/>
          </a:bodyPr>
          <a:lstStyle/>
          <a:p>
            <a:r>
              <a:rPr lang="cs-CZ" dirty="0"/>
              <a:t>2. - 7. </a:t>
            </a:r>
            <a:r>
              <a:rPr lang="cs-CZ" dirty="0" err="1"/>
              <a:t>week</a:t>
            </a:r>
            <a:r>
              <a:rPr lang="cs-CZ" dirty="0"/>
              <a:t> </a:t>
            </a:r>
          </a:p>
          <a:p>
            <a:pPr lvl="1"/>
            <a:r>
              <a:rPr lang="cs-CZ" dirty="0" err="1"/>
              <a:t>Characteristics</a:t>
            </a:r>
            <a:r>
              <a:rPr lang="cs-CZ" dirty="0"/>
              <a:t> </a:t>
            </a:r>
            <a:r>
              <a:rPr lang="cs-CZ" dirty="0" err="1"/>
              <a:t>of</a:t>
            </a:r>
            <a:r>
              <a:rPr lang="cs-CZ" dirty="0"/>
              <a:t> </a:t>
            </a:r>
            <a:r>
              <a:rPr lang="cs-CZ" dirty="0" err="1"/>
              <a:t>the</a:t>
            </a:r>
            <a:r>
              <a:rPr lang="cs-CZ" dirty="0"/>
              <a:t> species</a:t>
            </a:r>
          </a:p>
          <a:p>
            <a:pPr lvl="1"/>
            <a:r>
              <a:rPr lang="en-US" dirty="0"/>
              <a:t>Decree No. 208/2004 Coll., Decree on minimum standards for the protection of livestock - elaboration of minimum standards for the protection of the assigned species - elaborate points, explain, examples, photos</a:t>
            </a:r>
            <a:endParaRPr lang="cs-CZ" dirty="0"/>
          </a:p>
          <a:p>
            <a:pPr lvl="1"/>
            <a:endParaRPr lang="cs-CZ" dirty="0"/>
          </a:p>
          <a:p>
            <a:r>
              <a:rPr lang="cs-CZ" dirty="0"/>
              <a:t>3. </a:t>
            </a:r>
            <a:r>
              <a:rPr lang="cs-CZ" dirty="0" err="1"/>
              <a:t>week</a:t>
            </a:r>
            <a:r>
              <a:rPr lang="cs-CZ" dirty="0"/>
              <a:t> (5. 3. 2024) </a:t>
            </a:r>
            <a:r>
              <a:rPr lang="en-US" dirty="0"/>
              <a:t>there will be no </a:t>
            </a:r>
            <a:r>
              <a:rPr lang="cs-CZ" dirty="0" err="1"/>
              <a:t>practical</a:t>
            </a:r>
            <a:r>
              <a:rPr lang="cs-CZ" dirty="0"/>
              <a:t> !</a:t>
            </a:r>
          </a:p>
        </p:txBody>
      </p:sp>
      <p:pic>
        <p:nvPicPr>
          <p:cNvPr id="4" name="Obrázek 3"/>
          <p:cNvPicPr>
            <a:picLocks noChangeAspect="1"/>
          </p:cNvPicPr>
          <p:nvPr/>
        </p:nvPicPr>
        <p:blipFill>
          <a:blip r:embed="rId2"/>
          <a:stretch>
            <a:fillRect/>
          </a:stretch>
        </p:blipFill>
        <p:spPr>
          <a:xfrm>
            <a:off x="6872174" y="611603"/>
            <a:ext cx="1140051" cy="1079086"/>
          </a:xfrm>
          <a:prstGeom prst="rect">
            <a:avLst/>
          </a:prstGeom>
        </p:spPr>
      </p:pic>
    </p:spTree>
    <p:extLst>
      <p:ext uri="{BB962C8B-B14F-4D97-AF65-F5344CB8AC3E}">
        <p14:creationId xmlns:p14="http://schemas.microsoft.com/office/powerpoint/2010/main" val="365941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628650" y="1480185"/>
            <a:ext cx="7886700" cy="4351338"/>
          </a:xfrm>
        </p:spPr>
        <p:txBody>
          <a:bodyPr>
            <a:normAutofit fontScale="92500"/>
          </a:bodyPr>
          <a:lstStyle/>
          <a:p>
            <a:r>
              <a:rPr lang="cs-CZ" dirty="0"/>
              <a:t>8. </a:t>
            </a:r>
            <a:r>
              <a:rPr lang="cs-CZ" dirty="0" err="1"/>
              <a:t>week</a:t>
            </a:r>
            <a:r>
              <a:rPr lang="cs-CZ" dirty="0"/>
              <a:t> </a:t>
            </a:r>
            <a:r>
              <a:rPr lang="cs-CZ" dirty="0" err="1"/>
              <a:t>topic</a:t>
            </a:r>
            <a:r>
              <a:rPr lang="cs-CZ" dirty="0"/>
              <a:t> </a:t>
            </a:r>
            <a:r>
              <a:rPr lang="cs-CZ" dirty="0" err="1"/>
              <a:t>Welfare</a:t>
            </a:r>
            <a:r>
              <a:rPr lang="cs-CZ" dirty="0"/>
              <a:t> </a:t>
            </a:r>
            <a:r>
              <a:rPr lang="cs-CZ" dirty="0" err="1"/>
              <a:t>during</a:t>
            </a:r>
            <a:r>
              <a:rPr lang="cs-CZ" dirty="0"/>
              <a:t> transport, </a:t>
            </a:r>
            <a:r>
              <a:rPr lang="cs-CZ" dirty="0" err="1"/>
              <a:t>markets</a:t>
            </a:r>
            <a:r>
              <a:rPr lang="cs-CZ" dirty="0"/>
              <a:t>, </a:t>
            </a:r>
            <a:r>
              <a:rPr lang="cs-CZ" dirty="0" err="1"/>
              <a:t>exhibition</a:t>
            </a:r>
            <a:r>
              <a:rPr lang="cs-CZ" dirty="0"/>
              <a:t>  </a:t>
            </a:r>
          </a:p>
          <a:p>
            <a:pPr lvl="1"/>
            <a:r>
              <a:rPr lang="en-US" dirty="0"/>
              <a:t>Council Regulation (EC) No 1/2005</a:t>
            </a:r>
            <a:r>
              <a:rPr lang="cs-CZ" dirty="0"/>
              <a:t>/EC</a:t>
            </a:r>
            <a:r>
              <a:rPr lang="en-US" dirty="0"/>
              <a:t>  on</a:t>
            </a:r>
            <a:r>
              <a:rPr lang="cs-CZ" dirty="0"/>
              <a:t> t</a:t>
            </a:r>
            <a:r>
              <a:rPr lang="en-US" dirty="0"/>
              <a:t>he protection of animals during transport</a:t>
            </a:r>
            <a:r>
              <a:rPr lang="cs-CZ" dirty="0"/>
              <a:t> </a:t>
            </a:r>
          </a:p>
          <a:p>
            <a:pPr lvl="1"/>
            <a:r>
              <a:rPr lang="cs-CZ" dirty="0" err="1"/>
              <a:t>other</a:t>
            </a:r>
            <a:r>
              <a:rPr lang="cs-CZ" dirty="0"/>
              <a:t> thesis obout </a:t>
            </a:r>
            <a:r>
              <a:rPr lang="cs-CZ" dirty="0" err="1"/>
              <a:t>welfare</a:t>
            </a:r>
            <a:r>
              <a:rPr lang="cs-CZ" dirty="0"/>
              <a:t> </a:t>
            </a:r>
            <a:r>
              <a:rPr lang="cs-CZ" dirty="0" err="1"/>
              <a:t>during</a:t>
            </a:r>
            <a:r>
              <a:rPr lang="cs-CZ" dirty="0"/>
              <a:t> </a:t>
            </a:r>
            <a:r>
              <a:rPr lang="cs-CZ" dirty="0" err="1"/>
              <a:t>markets</a:t>
            </a:r>
            <a:r>
              <a:rPr lang="cs-CZ" dirty="0"/>
              <a:t>, </a:t>
            </a:r>
            <a:r>
              <a:rPr lang="cs-CZ" dirty="0" err="1"/>
              <a:t>exhibition</a:t>
            </a:r>
            <a:r>
              <a:rPr lang="cs-CZ" dirty="0"/>
              <a:t> </a:t>
            </a:r>
          </a:p>
          <a:p>
            <a:endParaRPr lang="cs-CZ" dirty="0"/>
          </a:p>
          <a:p>
            <a:r>
              <a:rPr lang="cs-CZ" dirty="0"/>
              <a:t>9. </a:t>
            </a:r>
            <a:r>
              <a:rPr lang="cs-CZ" dirty="0" err="1"/>
              <a:t>week</a:t>
            </a:r>
            <a:r>
              <a:rPr lang="cs-CZ" dirty="0"/>
              <a:t> </a:t>
            </a:r>
            <a:r>
              <a:rPr lang="cs-CZ" dirty="0" err="1"/>
              <a:t>topic</a:t>
            </a:r>
            <a:r>
              <a:rPr lang="cs-CZ" dirty="0"/>
              <a:t> </a:t>
            </a:r>
            <a:r>
              <a:rPr lang="cs-CZ" dirty="0" err="1"/>
              <a:t>Welfare</a:t>
            </a:r>
            <a:r>
              <a:rPr lang="cs-CZ" dirty="0"/>
              <a:t> </a:t>
            </a:r>
            <a:r>
              <a:rPr lang="cs-CZ" dirty="0" err="1"/>
              <a:t>during</a:t>
            </a:r>
            <a:r>
              <a:rPr lang="cs-CZ" dirty="0"/>
              <a:t> </a:t>
            </a:r>
            <a:r>
              <a:rPr lang="en-US" dirty="0"/>
              <a:t>stunning and slaughter</a:t>
            </a:r>
            <a:endParaRPr lang="cs-CZ" dirty="0"/>
          </a:p>
          <a:p>
            <a:pPr lvl="1"/>
            <a:r>
              <a:rPr lang="en-US" dirty="0"/>
              <a:t>Council Regulation (EC) No</a:t>
            </a:r>
            <a:r>
              <a:rPr lang="cs-CZ" dirty="0"/>
              <a:t> </a:t>
            </a:r>
            <a:r>
              <a:rPr lang="en-US" dirty="0"/>
              <a:t>1099/2009 on the protection of animals at the time of killing</a:t>
            </a:r>
          </a:p>
          <a:p>
            <a:pPr lvl="1"/>
            <a:r>
              <a:rPr lang="cs-CZ" dirty="0" err="1"/>
              <a:t>other</a:t>
            </a:r>
            <a:r>
              <a:rPr lang="cs-CZ" dirty="0"/>
              <a:t> thesis </a:t>
            </a:r>
            <a:r>
              <a:rPr lang="cs-CZ" dirty="0" err="1"/>
              <a:t>about</a:t>
            </a:r>
            <a:r>
              <a:rPr lang="cs-CZ" dirty="0"/>
              <a:t> </a:t>
            </a:r>
            <a:r>
              <a:rPr lang="cs-CZ" dirty="0" err="1"/>
              <a:t>private</a:t>
            </a:r>
            <a:r>
              <a:rPr lang="cs-CZ" dirty="0"/>
              <a:t> </a:t>
            </a:r>
            <a:r>
              <a:rPr lang="cs-CZ" dirty="0" err="1"/>
              <a:t>slaughter</a:t>
            </a:r>
            <a:r>
              <a:rPr lang="cs-CZ" dirty="0"/>
              <a:t> in </a:t>
            </a:r>
            <a:r>
              <a:rPr lang="cs-CZ" dirty="0" err="1"/>
              <a:t>your</a:t>
            </a:r>
            <a:r>
              <a:rPr lang="cs-CZ" dirty="0"/>
              <a:t> country </a:t>
            </a:r>
            <a:r>
              <a:rPr lang="cs-CZ" dirty="0" err="1"/>
              <a:t>or</a:t>
            </a:r>
            <a:r>
              <a:rPr lang="cs-CZ" dirty="0"/>
              <a:t> </a:t>
            </a:r>
            <a:r>
              <a:rPr lang="cs-CZ" dirty="0" err="1"/>
              <a:t>ritual</a:t>
            </a:r>
            <a:r>
              <a:rPr lang="cs-CZ" dirty="0"/>
              <a:t> </a:t>
            </a:r>
            <a:r>
              <a:rPr lang="cs-CZ" dirty="0" err="1"/>
              <a:t>slauther</a:t>
            </a:r>
            <a:r>
              <a:rPr lang="cs-CZ" dirty="0"/>
              <a:t> (= </a:t>
            </a:r>
            <a:r>
              <a:rPr lang="cs-CZ" dirty="0" err="1"/>
              <a:t>without</a:t>
            </a:r>
            <a:r>
              <a:rPr lang="cs-CZ" dirty="0"/>
              <a:t> </a:t>
            </a:r>
            <a:r>
              <a:rPr lang="cs-CZ" dirty="0" err="1"/>
              <a:t>stunning</a:t>
            </a:r>
            <a:r>
              <a:rPr lang="cs-CZ" dirty="0"/>
              <a:t>)</a:t>
            </a:r>
          </a:p>
        </p:txBody>
      </p:sp>
    </p:spTree>
    <p:extLst>
      <p:ext uri="{BB962C8B-B14F-4D97-AF65-F5344CB8AC3E}">
        <p14:creationId xmlns:p14="http://schemas.microsoft.com/office/powerpoint/2010/main" val="3951195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7"/>
            <a:ext cx="7512050" cy="779461"/>
          </a:xfrm>
        </p:spPr>
        <p:txBody>
          <a:bodyPr>
            <a:normAutofit fontScale="90000"/>
          </a:bodyPr>
          <a:lstStyle/>
          <a:p>
            <a:r>
              <a:rPr lang="cs-CZ" dirty="0"/>
              <a:t>A</a:t>
            </a:r>
            <a:r>
              <a:rPr lang="en-US" dirty="0" err="1"/>
              <a:t>nimals</a:t>
            </a:r>
            <a:r>
              <a:rPr lang="cs-CZ" dirty="0"/>
              <a:t> </a:t>
            </a:r>
            <a:r>
              <a:rPr lang="cs-CZ" dirty="0" err="1"/>
              <a:t>welfare</a:t>
            </a:r>
            <a:r>
              <a:rPr lang="en-US" dirty="0"/>
              <a:t> control in Czech republic</a:t>
            </a:r>
            <a:endParaRPr lang="cs-CZ" dirty="0"/>
          </a:p>
        </p:txBody>
      </p:sp>
      <p:sp>
        <p:nvSpPr>
          <p:cNvPr id="3" name="Zástupný symbol pro obsah 2"/>
          <p:cNvSpPr>
            <a:spLocks noGrp="1"/>
          </p:cNvSpPr>
          <p:nvPr>
            <p:ph idx="1"/>
          </p:nvPr>
        </p:nvSpPr>
        <p:spPr>
          <a:xfrm>
            <a:off x="838200" y="1484169"/>
            <a:ext cx="7886700" cy="4015654"/>
          </a:xfrm>
        </p:spPr>
        <p:txBody>
          <a:bodyPr>
            <a:normAutofit/>
          </a:bodyPr>
          <a:lstStyle/>
          <a:p>
            <a:r>
              <a:rPr lang="en-US" dirty="0"/>
              <a:t>State Veterinary Administration (SVA) controls the welfare status of livestock farm</a:t>
            </a:r>
            <a:r>
              <a:rPr lang="cs-CZ" dirty="0"/>
              <a:t>. </a:t>
            </a:r>
            <a:r>
              <a:rPr lang="en-US" dirty="0"/>
              <a:t>SVA does not use </a:t>
            </a:r>
            <a:r>
              <a:rPr lang="cs-CZ" dirty="0" err="1"/>
              <a:t>assessment</a:t>
            </a:r>
            <a:r>
              <a:rPr lang="cs-CZ" dirty="0"/>
              <a:t> </a:t>
            </a:r>
            <a:r>
              <a:rPr lang="cs-CZ" dirty="0" err="1"/>
              <a:t>protocols</a:t>
            </a:r>
            <a:endParaRPr lang="cs-CZ" dirty="0"/>
          </a:p>
          <a:p>
            <a:r>
              <a:rPr lang="cs-CZ" dirty="0" err="1"/>
              <a:t>Le</a:t>
            </a:r>
            <a:r>
              <a:rPr lang="en-US" dirty="0" err="1"/>
              <a:t>gislative</a:t>
            </a:r>
            <a:r>
              <a:rPr lang="en-US" dirty="0"/>
              <a:t> requirement</a:t>
            </a:r>
            <a:r>
              <a:rPr lang="cs-CZ" dirty="0"/>
              <a:t>s</a:t>
            </a:r>
          </a:p>
          <a:p>
            <a:r>
              <a:rPr lang="cs-CZ" dirty="0" err="1"/>
              <a:t>essential</a:t>
            </a:r>
            <a:r>
              <a:rPr lang="cs-CZ" dirty="0"/>
              <a:t> </a:t>
            </a:r>
            <a:r>
              <a:rPr lang="cs-CZ" dirty="0" err="1"/>
              <a:t>for</a:t>
            </a:r>
            <a:r>
              <a:rPr lang="cs-CZ" dirty="0"/>
              <a:t> </a:t>
            </a:r>
            <a:r>
              <a:rPr lang="cs-CZ" dirty="0" err="1"/>
              <a:t>livestock</a:t>
            </a:r>
            <a:r>
              <a:rPr lang="cs-CZ" dirty="0"/>
              <a:t> </a:t>
            </a:r>
            <a:r>
              <a:rPr lang="cs-CZ" dirty="0" err="1"/>
              <a:t>is</a:t>
            </a:r>
            <a:r>
              <a:rPr lang="cs-CZ" dirty="0"/>
              <a:t> </a:t>
            </a:r>
            <a:r>
              <a:rPr lang="cs-CZ" dirty="0" err="1"/>
              <a:t>degree</a:t>
            </a:r>
            <a:r>
              <a:rPr lang="cs-CZ" dirty="0"/>
              <a:t> 208/2004 </a:t>
            </a:r>
            <a:r>
              <a:rPr lang="cs-CZ" dirty="0" err="1"/>
              <a:t>degree</a:t>
            </a:r>
            <a:r>
              <a:rPr lang="cs-CZ" dirty="0"/>
              <a:t> on m</a:t>
            </a:r>
            <a:r>
              <a:rPr lang="en-US" dirty="0" err="1"/>
              <a:t>inimum</a:t>
            </a:r>
            <a:r>
              <a:rPr lang="en-US" dirty="0"/>
              <a:t> </a:t>
            </a:r>
            <a:r>
              <a:rPr lang="cs-CZ" dirty="0" err="1"/>
              <a:t>standards</a:t>
            </a:r>
            <a:r>
              <a:rPr lang="cs-CZ" dirty="0"/>
              <a:t> </a:t>
            </a:r>
            <a:r>
              <a:rPr lang="cs-CZ" dirty="0" err="1"/>
              <a:t>for</a:t>
            </a:r>
            <a:r>
              <a:rPr lang="cs-CZ" dirty="0"/>
              <a:t> </a:t>
            </a:r>
            <a:r>
              <a:rPr lang="cs-CZ" dirty="0" err="1"/>
              <a:t>the</a:t>
            </a:r>
            <a:r>
              <a:rPr lang="cs-CZ" dirty="0"/>
              <a:t> </a:t>
            </a:r>
            <a:r>
              <a:rPr lang="cs-CZ" dirty="0" err="1"/>
              <a:t>protection</a:t>
            </a:r>
            <a:r>
              <a:rPr lang="cs-CZ" dirty="0"/>
              <a:t> </a:t>
            </a:r>
            <a:r>
              <a:rPr lang="cs-CZ" dirty="0" err="1"/>
              <a:t>of</a:t>
            </a:r>
            <a:r>
              <a:rPr lang="cs-CZ" dirty="0"/>
              <a:t> </a:t>
            </a:r>
            <a:r>
              <a:rPr lang="cs-CZ" dirty="0" err="1"/>
              <a:t>farm</a:t>
            </a:r>
            <a:r>
              <a:rPr lang="cs-CZ" dirty="0"/>
              <a:t> </a:t>
            </a:r>
            <a:r>
              <a:rPr lang="cs-CZ" dirty="0" err="1"/>
              <a:t>animals</a:t>
            </a:r>
            <a:r>
              <a:rPr lang="cs-CZ" dirty="0"/>
              <a:t>​</a:t>
            </a:r>
          </a:p>
          <a:p>
            <a:r>
              <a:rPr lang="en-US" dirty="0"/>
              <a:t>An administrative infraction may be </a:t>
            </a:r>
            <a:r>
              <a:rPr lang="en-US" dirty="0" err="1"/>
              <a:t>penalised</a:t>
            </a:r>
            <a:endParaRPr lang="cs-CZ" dirty="0"/>
          </a:p>
          <a:p>
            <a:endParaRPr lang="cs-CZ" dirty="0"/>
          </a:p>
        </p:txBody>
      </p:sp>
      <p:pic>
        <p:nvPicPr>
          <p:cNvPr id="4" name="Obrázek 3"/>
          <p:cNvPicPr>
            <a:picLocks noChangeAspect="1"/>
          </p:cNvPicPr>
          <p:nvPr/>
        </p:nvPicPr>
        <p:blipFill>
          <a:blip r:embed="rId2"/>
          <a:stretch>
            <a:fillRect/>
          </a:stretch>
        </p:blipFill>
        <p:spPr>
          <a:xfrm>
            <a:off x="6650182" y="5291107"/>
            <a:ext cx="2351809" cy="1566893"/>
          </a:xfrm>
          <a:prstGeom prst="rect">
            <a:avLst/>
          </a:prstGeom>
        </p:spPr>
      </p:pic>
    </p:spTree>
    <p:extLst>
      <p:ext uri="{BB962C8B-B14F-4D97-AF65-F5344CB8AC3E}">
        <p14:creationId xmlns:p14="http://schemas.microsoft.com/office/powerpoint/2010/main" val="293034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Minimal</a:t>
            </a:r>
            <a:r>
              <a:rPr lang="cs-CZ" dirty="0"/>
              <a:t> </a:t>
            </a:r>
            <a:r>
              <a:rPr lang="cs-CZ" dirty="0" err="1"/>
              <a:t>standards</a:t>
            </a:r>
            <a:r>
              <a:rPr lang="cs-CZ" dirty="0"/>
              <a:t> - </a:t>
            </a:r>
            <a:r>
              <a:rPr lang="cs-CZ" dirty="0" err="1"/>
              <a:t>summary</a:t>
            </a:r>
            <a:endParaRPr lang="cs-CZ" dirty="0"/>
          </a:p>
        </p:txBody>
      </p:sp>
      <p:sp>
        <p:nvSpPr>
          <p:cNvPr id="3" name="Zástupný symbol pro obsah 2"/>
          <p:cNvSpPr>
            <a:spLocks noGrp="1"/>
          </p:cNvSpPr>
          <p:nvPr>
            <p:ph idx="1"/>
          </p:nvPr>
        </p:nvSpPr>
        <p:spPr/>
        <p:txBody>
          <a:bodyPr/>
          <a:lstStyle/>
          <a:p>
            <a:r>
              <a:rPr lang="cs-CZ" dirty="0" err="1"/>
              <a:t>Concepts</a:t>
            </a:r>
            <a:r>
              <a:rPr lang="cs-CZ" dirty="0"/>
              <a:t> (</a:t>
            </a:r>
            <a:r>
              <a:rPr lang="cs-CZ" dirty="0" err="1"/>
              <a:t>Definition</a:t>
            </a:r>
            <a:r>
              <a:rPr lang="cs-CZ" dirty="0"/>
              <a:t>)</a:t>
            </a:r>
          </a:p>
          <a:p>
            <a:r>
              <a:rPr lang="cs-CZ" dirty="0"/>
              <a:t>Minimum </a:t>
            </a:r>
            <a:r>
              <a:rPr lang="cs-CZ" dirty="0" err="1"/>
              <a:t>standards</a:t>
            </a:r>
            <a:r>
              <a:rPr lang="cs-CZ" dirty="0"/>
              <a:t> </a:t>
            </a:r>
            <a:r>
              <a:rPr lang="cs-CZ" dirty="0" err="1"/>
              <a:t>for</a:t>
            </a:r>
            <a:r>
              <a:rPr lang="cs-CZ" dirty="0"/>
              <a:t> </a:t>
            </a:r>
            <a:r>
              <a:rPr lang="cs-CZ" dirty="0" err="1"/>
              <a:t>livestock</a:t>
            </a:r>
            <a:r>
              <a:rPr lang="cs-CZ" dirty="0"/>
              <a:t> </a:t>
            </a:r>
            <a:r>
              <a:rPr lang="cs-CZ" dirty="0" err="1"/>
              <a:t>facilities</a:t>
            </a:r>
            <a:r>
              <a:rPr lang="cs-CZ" dirty="0"/>
              <a:t> </a:t>
            </a:r>
          </a:p>
          <a:p>
            <a:r>
              <a:rPr lang="cs-CZ" dirty="0" err="1"/>
              <a:t>Generaly</a:t>
            </a:r>
            <a:r>
              <a:rPr lang="cs-CZ" dirty="0"/>
              <a:t> </a:t>
            </a:r>
            <a:r>
              <a:rPr lang="cs-CZ" dirty="0" err="1"/>
              <a:t>requiements</a:t>
            </a:r>
            <a:r>
              <a:rPr lang="cs-CZ" dirty="0"/>
              <a:t> </a:t>
            </a:r>
            <a:r>
              <a:rPr lang="cs-CZ" dirty="0" err="1"/>
              <a:t>for</a:t>
            </a:r>
            <a:r>
              <a:rPr lang="cs-CZ" dirty="0"/>
              <a:t> </a:t>
            </a:r>
            <a:r>
              <a:rPr lang="cs-CZ" dirty="0" err="1"/>
              <a:t>the</a:t>
            </a:r>
            <a:r>
              <a:rPr lang="cs-CZ" dirty="0"/>
              <a:t> </a:t>
            </a:r>
            <a:r>
              <a:rPr lang="cs-CZ" dirty="0" err="1"/>
              <a:t>keeping</a:t>
            </a:r>
            <a:r>
              <a:rPr lang="cs-CZ" dirty="0"/>
              <a:t> </a:t>
            </a:r>
            <a:r>
              <a:rPr lang="cs-CZ" dirty="0" err="1"/>
              <a:t>of</a:t>
            </a:r>
            <a:r>
              <a:rPr lang="cs-CZ" dirty="0"/>
              <a:t> </a:t>
            </a:r>
            <a:r>
              <a:rPr lang="cs-CZ" dirty="0" err="1"/>
              <a:t>livestock</a:t>
            </a:r>
            <a:endParaRPr lang="cs-CZ" dirty="0"/>
          </a:p>
          <a:p>
            <a:r>
              <a:rPr lang="cs-CZ" b="1" dirty="0"/>
              <a:t>Minimum </a:t>
            </a:r>
            <a:r>
              <a:rPr lang="cs-CZ" b="1" dirty="0" err="1"/>
              <a:t>standards</a:t>
            </a:r>
            <a:r>
              <a:rPr lang="cs-CZ" b="1" dirty="0"/>
              <a:t> </a:t>
            </a:r>
            <a:r>
              <a:rPr lang="cs-CZ" b="1" dirty="0" err="1"/>
              <a:t>for</a:t>
            </a:r>
            <a:r>
              <a:rPr lang="cs-CZ" b="1" dirty="0"/>
              <a:t> </a:t>
            </a:r>
            <a:r>
              <a:rPr lang="cs-CZ" b="1" dirty="0" err="1"/>
              <a:t>individual</a:t>
            </a:r>
            <a:r>
              <a:rPr lang="cs-CZ" b="1" dirty="0"/>
              <a:t> </a:t>
            </a:r>
            <a:r>
              <a:rPr lang="cs-CZ" b="1" dirty="0" err="1"/>
              <a:t>kind</a:t>
            </a:r>
            <a:r>
              <a:rPr lang="cs-CZ" b="1" dirty="0"/>
              <a:t> </a:t>
            </a:r>
            <a:r>
              <a:rPr lang="cs-CZ" b="1" dirty="0" err="1"/>
              <a:t>of</a:t>
            </a:r>
            <a:r>
              <a:rPr lang="cs-CZ" b="1" dirty="0"/>
              <a:t> </a:t>
            </a:r>
            <a:r>
              <a:rPr lang="cs-CZ" b="1" dirty="0" err="1"/>
              <a:t>farming</a:t>
            </a:r>
            <a:r>
              <a:rPr lang="cs-CZ" b="1" dirty="0"/>
              <a:t> </a:t>
            </a:r>
            <a:r>
              <a:rPr lang="cs-CZ" b="1" dirty="0" err="1"/>
              <a:t>animals</a:t>
            </a:r>
            <a:r>
              <a:rPr lang="cs-CZ" b="1" dirty="0"/>
              <a:t> and </a:t>
            </a:r>
            <a:r>
              <a:rPr lang="cs-CZ" b="1" dirty="0" err="1"/>
              <a:t>category</a:t>
            </a:r>
            <a:r>
              <a:rPr lang="cs-CZ" b="1" dirty="0"/>
              <a:t> </a:t>
            </a:r>
          </a:p>
          <a:p>
            <a:endParaRPr lang="cs-CZ" dirty="0"/>
          </a:p>
        </p:txBody>
      </p:sp>
    </p:spTree>
    <p:extLst>
      <p:ext uri="{BB962C8B-B14F-4D97-AF65-F5344CB8AC3E}">
        <p14:creationId xmlns:p14="http://schemas.microsoft.com/office/powerpoint/2010/main" val="301135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r>
              <a:rPr lang="cs-CZ" dirty="0"/>
              <a:t>Minimum </a:t>
            </a:r>
            <a:r>
              <a:rPr lang="cs-CZ" dirty="0" err="1"/>
              <a:t>standards</a:t>
            </a:r>
            <a:r>
              <a:rPr lang="cs-CZ" dirty="0"/>
              <a:t> </a:t>
            </a:r>
            <a:r>
              <a:rPr lang="cs-CZ" dirty="0" err="1"/>
              <a:t>for</a:t>
            </a:r>
            <a:r>
              <a:rPr lang="cs-CZ" dirty="0"/>
              <a:t> </a:t>
            </a:r>
            <a:r>
              <a:rPr lang="cs-CZ" dirty="0" err="1"/>
              <a:t>livestock</a:t>
            </a:r>
            <a:r>
              <a:rPr lang="cs-CZ" dirty="0"/>
              <a:t> </a:t>
            </a:r>
            <a:r>
              <a:rPr lang="cs-CZ" dirty="0" err="1"/>
              <a:t>facilities</a:t>
            </a:r>
            <a:r>
              <a:rPr lang="cs-CZ" dirty="0"/>
              <a:t> </a:t>
            </a:r>
            <a:br>
              <a:rPr lang="cs-CZ" dirty="0"/>
            </a:br>
            <a:br>
              <a:rPr lang="cs-CZ" dirty="0"/>
            </a:br>
            <a:endParaRPr lang="cs-CZ" dirty="0"/>
          </a:p>
        </p:txBody>
      </p:sp>
      <p:sp>
        <p:nvSpPr>
          <p:cNvPr id="3" name="Zástupný symbol pro obsah 2"/>
          <p:cNvSpPr>
            <a:spLocks noGrp="1"/>
          </p:cNvSpPr>
          <p:nvPr>
            <p:ph idx="1"/>
          </p:nvPr>
        </p:nvSpPr>
        <p:spPr>
          <a:xfrm>
            <a:off x="628650" y="1385455"/>
            <a:ext cx="7886700" cy="5043054"/>
          </a:xfrm>
        </p:spPr>
        <p:txBody>
          <a:bodyPr>
            <a:normAutofit/>
          </a:bodyPr>
          <a:lstStyle/>
          <a:p>
            <a:r>
              <a:rPr lang="cs-CZ" b="1" dirty="0" err="1"/>
              <a:t>Stables</a:t>
            </a:r>
            <a:r>
              <a:rPr lang="cs-CZ" b="1" dirty="0"/>
              <a:t> are </a:t>
            </a:r>
            <a:r>
              <a:rPr lang="cs-CZ" b="1" dirty="0" err="1"/>
              <a:t>facilities</a:t>
            </a:r>
            <a:r>
              <a:rPr lang="cs-CZ" b="1" dirty="0"/>
              <a:t> </a:t>
            </a:r>
            <a:r>
              <a:rPr lang="cs-CZ" b="1" dirty="0" err="1"/>
              <a:t>for</a:t>
            </a:r>
            <a:r>
              <a:rPr lang="cs-CZ" b="1" dirty="0"/>
              <a:t> </a:t>
            </a:r>
            <a:r>
              <a:rPr lang="cs-CZ" b="1" dirty="0" err="1"/>
              <a:t>the</a:t>
            </a:r>
            <a:r>
              <a:rPr lang="cs-CZ" b="1" dirty="0"/>
              <a:t> </a:t>
            </a:r>
            <a:r>
              <a:rPr lang="cs-CZ" b="1" dirty="0" err="1"/>
              <a:t>housing</a:t>
            </a:r>
            <a:r>
              <a:rPr lang="cs-CZ" b="1" dirty="0"/>
              <a:t> </a:t>
            </a:r>
            <a:r>
              <a:rPr lang="cs-CZ" b="1" dirty="0" err="1"/>
              <a:t>of</a:t>
            </a:r>
            <a:r>
              <a:rPr lang="cs-CZ" b="1" dirty="0"/>
              <a:t> </a:t>
            </a:r>
            <a:r>
              <a:rPr lang="cs-CZ" b="1" dirty="0" err="1"/>
              <a:t>livestock</a:t>
            </a:r>
            <a:r>
              <a:rPr lang="cs-CZ" b="1" dirty="0"/>
              <a:t> </a:t>
            </a:r>
          </a:p>
          <a:p>
            <a:r>
              <a:rPr lang="en-US" dirty="0"/>
              <a:t>Stables must be designed </a:t>
            </a:r>
            <a:r>
              <a:rPr lang="cs-CZ" dirty="0"/>
              <a:t>to </a:t>
            </a:r>
            <a:r>
              <a:rPr lang="en-US" dirty="0"/>
              <a:t>air circulation, dust, temperature and relative humidity, gas concentrations, lighting and noise </a:t>
            </a:r>
            <a:r>
              <a:rPr lang="en-US" b="1" dirty="0"/>
              <a:t>are kept within limits that are not harmful to the animals</a:t>
            </a:r>
            <a:r>
              <a:rPr lang="en-US" dirty="0"/>
              <a:t>.</a:t>
            </a:r>
            <a:endParaRPr lang="cs-CZ" dirty="0"/>
          </a:p>
        </p:txBody>
      </p:sp>
      <p:pic>
        <p:nvPicPr>
          <p:cNvPr id="4" name="Obrázek 3"/>
          <p:cNvPicPr>
            <a:picLocks noChangeAspect="1"/>
          </p:cNvPicPr>
          <p:nvPr/>
        </p:nvPicPr>
        <p:blipFill>
          <a:blip r:embed="rId2"/>
          <a:stretch>
            <a:fillRect/>
          </a:stretch>
        </p:blipFill>
        <p:spPr>
          <a:xfrm>
            <a:off x="4666383" y="4263736"/>
            <a:ext cx="3413414" cy="2275609"/>
          </a:xfrm>
          <a:prstGeom prst="rect">
            <a:avLst/>
          </a:prstGeom>
        </p:spPr>
      </p:pic>
      <p:pic>
        <p:nvPicPr>
          <p:cNvPr id="6" name="Obrázek 5"/>
          <p:cNvPicPr>
            <a:picLocks noChangeAspect="1"/>
          </p:cNvPicPr>
          <p:nvPr/>
        </p:nvPicPr>
        <p:blipFill>
          <a:blip r:embed="rId3"/>
          <a:stretch>
            <a:fillRect/>
          </a:stretch>
        </p:blipFill>
        <p:spPr>
          <a:xfrm>
            <a:off x="1108363" y="4263736"/>
            <a:ext cx="3034145" cy="2275609"/>
          </a:xfrm>
          <a:prstGeom prst="rect">
            <a:avLst/>
          </a:prstGeom>
        </p:spPr>
      </p:pic>
      <p:sp>
        <p:nvSpPr>
          <p:cNvPr id="8" name="Obdélník 7"/>
          <p:cNvSpPr/>
          <p:nvPr/>
        </p:nvSpPr>
        <p:spPr>
          <a:xfrm>
            <a:off x="1108363" y="3690267"/>
            <a:ext cx="2914324" cy="369332"/>
          </a:xfrm>
          <a:prstGeom prst="rect">
            <a:avLst/>
          </a:prstGeom>
        </p:spPr>
        <p:txBody>
          <a:bodyPr wrap="none">
            <a:spAutoFit/>
          </a:bodyPr>
          <a:lstStyle/>
          <a:p>
            <a:r>
              <a:rPr lang="cs-CZ" dirty="0" err="1"/>
              <a:t>Climatic</a:t>
            </a:r>
            <a:r>
              <a:rPr lang="cs-CZ" dirty="0"/>
              <a:t> </a:t>
            </a:r>
            <a:r>
              <a:rPr lang="cs-CZ" dirty="0" err="1"/>
              <a:t>conditoin</a:t>
            </a:r>
            <a:r>
              <a:rPr lang="cs-CZ" dirty="0"/>
              <a:t> are </a:t>
            </a:r>
            <a:r>
              <a:rPr lang="cs-CZ" dirty="0" err="1"/>
              <a:t>better</a:t>
            </a:r>
            <a:r>
              <a:rPr lang="cs-CZ" dirty="0"/>
              <a:t> </a:t>
            </a:r>
          </a:p>
        </p:txBody>
      </p:sp>
    </p:spTree>
    <p:extLst>
      <p:ext uri="{BB962C8B-B14F-4D97-AF65-F5344CB8AC3E}">
        <p14:creationId xmlns:p14="http://schemas.microsoft.com/office/powerpoint/2010/main" val="4263809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813" y="384560"/>
            <a:ext cx="3878354" cy="2908766"/>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121" y="3677439"/>
            <a:ext cx="4052046" cy="3039035"/>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802" y="3795670"/>
            <a:ext cx="2300138" cy="3062330"/>
          </a:xfrm>
          <a:prstGeom prst="rect">
            <a:avLst/>
          </a:prstGeom>
        </p:spPr>
      </p:pic>
      <p:pic>
        <p:nvPicPr>
          <p:cNvPr id="8" name="Obrázek 7"/>
          <p:cNvPicPr>
            <a:picLocks noChangeAspect="1"/>
          </p:cNvPicPr>
          <p:nvPr/>
        </p:nvPicPr>
        <p:blipFill rotWithShape="1">
          <a:blip r:embed="rId5"/>
          <a:srcRect l="2274" t="1266" r="1"/>
          <a:stretch/>
        </p:blipFill>
        <p:spPr>
          <a:xfrm>
            <a:off x="4796205" y="463998"/>
            <a:ext cx="4031674" cy="2809894"/>
          </a:xfrm>
          <a:prstGeom prst="rect">
            <a:avLst/>
          </a:prstGeom>
        </p:spPr>
      </p:pic>
      <p:sp>
        <p:nvSpPr>
          <p:cNvPr id="12" name="Obdélník 11"/>
          <p:cNvSpPr/>
          <p:nvPr/>
        </p:nvSpPr>
        <p:spPr>
          <a:xfrm>
            <a:off x="5014392" y="53826"/>
            <a:ext cx="3500958" cy="369332"/>
          </a:xfrm>
          <a:prstGeom prst="rect">
            <a:avLst/>
          </a:prstGeom>
        </p:spPr>
        <p:txBody>
          <a:bodyPr wrap="none">
            <a:spAutoFit/>
          </a:bodyPr>
          <a:lstStyle/>
          <a:p>
            <a:r>
              <a:rPr lang="cs-CZ" dirty="0" err="1"/>
              <a:t>Lighting</a:t>
            </a:r>
            <a:r>
              <a:rPr lang="cs-CZ" dirty="0"/>
              <a:t> </a:t>
            </a:r>
            <a:r>
              <a:rPr lang="cs-CZ" dirty="0" err="1"/>
              <a:t>is</a:t>
            </a:r>
            <a:r>
              <a:rPr lang="cs-CZ" dirty="0"/>
              <a:t> not </a:t>
            </a:r>
            <a:r>
              <a:rPr lang="cs-CZ" dirty="0" err="1"/>
              <a:t>sufficient</a:t>
            </a:r>
            <a:r>
              <a:rPr lang="cs-CZ" dirty="0"/>
              <a:t> </a:t>
            </a:r>
            <a:r>
              <a:rPr lang="cs-CZ" dirty="0" err="1"/>
              <a:t>during</a:t>
            </a:r>
            <a:r>
              <a:rPr lang="cs-CZ" dirty="0"/>
              <a:t> </a:t>
            </a:r>
            <a:r>
              <a:rPr lang="cs-CZ" dirty="0" err="1"/>
              <a:t>day</a:t>
            </a:r>
            <a:r>
              <a:rPr lang="cs-CZ" dirty="0"/>
              <a:t>.</a:t>
            </a:r>
          </a:p>
        </p:txBody>
      </p:sp>
      <p:sp>
        <p:nvSpPr>
          <p:cNvPr id="14" name="Obdélník 13"/>
          <p:cNvSpPr/>
          <p:nvPr/>
        </p:nvSpPr>
        <p:spPr>
          <a:xfrm>
            <a:off x="5614802" y="3367744"/>
            <a:ext cx="2525884" cy="369332"/>
          </a:xfrm>
          <a:prstGeom prst="rect">
            <a:avLst/>
          </a:prstGeom>
        </p:spPr>
        <p:txBody>
          <a:bodyPr wrap="none">
            <a:spAutoFit/>
          </a:bodyPr>
          <a:lstStyle/>
          <a:p>
            <a:r>
              <a:rPr lang="en-US" dirty="0"/>
              <a:t>Light, clean and airy</a:t>
            </a:r>
            <a:r>
              <a:rPr lang="cs-CZ" dirty="0"/>
              <a:t> area</a:t>
            </a:r>
          </a:p>
        </p:txBody>
      </p:sp>
      <p:sp>
        <p:nvSpPr>
          <p:cNvPr id="15" name="Obdélník 14"/>
          <p:cNvSpPr/>
          <p:nvPr/>
        </p:nvSpPr>
        <p:spPr>
          <a:xfrm>
            <a:off x="1107292" y="3300429"/>
            <a:ext cx="2353978" cy="369332"/>
          </a:xfrm>
          <a:prstGeom prst="rect">
            <a:avLst/>
          </a:prstGeom>
        </p:spPr>
        <p:txBody>
          <a:bodyPr wrap="none">
            <a:spAutoFit/>
          </a:bodyPr>
          <a:lstStyle/>
          <a:p>
            <a:r>
              <a:rPr lang="cs-CZ" dirty="0" err="1"/>
              <a:t>Is</a:t>
            </a:r>
            <a:r>
              <a:rPr lang="cs-CZ" dirty="0"/>
              <a:t> </a:t>
            </a:r>
            <a:r>
              <a:rPr lang="cs-CZ" dirty="0" err="1"/>
              <a:t>ventilation</a:t>
            </a:r>
            <a:r>
              <a:rPr lang="cs-CZ" dirty="0"/>
              <a:t> </a:t>
            </a:r>
            <a:r>
              <a:rPr lang="cs-CZ" dirty="0" err="1"/>
              <a:t>effective</a:t>
            </a:r>
            <a:r>
              <a:rPr lang="cs-CZ" dirty="0"/>
              <a:t>?</a:t>
            </a:r>
          </a:p>
        </p:txBody>
      </p:sp>
    </p:spTree>
    <p:extLst>
      <p:ext uri="{BB962C8B-B14F-4D97-AF65-F5344CB8AC3E}">
        <p14:creationId xmlns:p14="http://schemas.microsoft.com/office/powerpoint/2010/main" val="329001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err="1"/>
              <a:t>Cows</a:t>
            </a:r>
            <a:r>
              <a:rPr lang="cs-CZ" dirty="0"/>
              <a:t> - minimum stall </a:t>
            </a:r>
            <a:r>
              <a:rPr lang="cs-CZ" dirty="0" err="1"/>
              <a:t>dimensions</a:t>
            </a:r>
            <a:r>
              <a:rPr lang="cs-CZ" dirty="0"/>
              <a:t>​</a:t>
            </a:r>
            <a:br>
              <a:rPr lang="cs-CZ" dirty="0"/>
            </a:br>
            <a:r>
              <a:rPr lang="cs-CZ" dirty="0"/>
              <a:t>(</a:t>
            </a:r>
            <a:r>
              <a:rPr lang="cs-CZ" dirty="0" err="1"/>
              <a:t>Annex</a:t>
            </a:r>
            <a:r>
              <a:rPr lang="cs-CZ" dirty="0"/>
              <a:t> 1)​</a:t>
            </a:r>
          </a:p>
        </p:txBody>
      </p:sp>
      <p:pic>
        <p:nvPicPr>
          <p:cNvPr id="14" name="Zástupný symbol pro obsah 13"/>
          <p:cNvPicPr>
            <a:picLocks noGrp="1" noChangeAspect="1"/>
          </p:cNvPicPr>
          <p:nvPr>
            <p:ph sz="half" idx="1"/>
          </p:nvPr>
        </p:nvPicPr>
        <p:blipFill>
          <a:blip r:embed="rId2"/>
          <a:stretch>
            <a:fillRect/>
          </a:stretch>
        </p:blipFill>
        <p:spPr>
          <a:xfrm>
            <a:off x="514350" y="2520345"/>
            <a:ext cx="3365481" cy="2770651"/>
          </a:xfrm>
          <a:prstGeom prst="rect">
            <a:avLst/>
          </a:prstGeom>
        </p:spPr>
      </p:pic>
      <p:pic>
        <p:nvPicPr>
          <p:cNvPr id="13" name="Zástupný symbol pro obsah 12"/>
          <p:cNvPicPr>
            <a:picLocks noGrp="1" noChangeAspect="1"/>
          </p:cNvPicPr>
          <p:nvPr>
            <p:ph sz="half" idx="2"/>
          </p:nvPr>
        </p:nvPicPr>
        <p:blipFill>
          <a:blip r:embed="rId3"/>
          <a:stretch>
            <a:fillRect/>
          </a:stretch>
        </p:blipFill>
        <p:spPr>
          <a:xfrm>
            <a:off x="4114799" y="2520344"/>
            <a:ext cx="4597549" cy="2770651"/>
          </a:xfrm>
          <a:prstGeom prst="rect">
            <a:avLst/>
          </a:prstGeom>
        </p:spPr>
      </p:pic>
    </p:spTree>
    <p:extLst>
      <p:ext uri="{BB962C8B-B14F-4D97-AF65-F5344CB8AC3E}">
        <p14:creationId xmlns:p14="http://schemas.microsoft.com/office/powerpoint/2010/main" val="1191301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Presentation</a:t>
            </a:r>
            <a:r>
              <a:rPr lang="cs-CZ" dirty="0"/>
              <a:t> </a:t>
            </a:r>
            <a:r>
              <a:rPr lang="cs-CZ" dirty="0" err="1"/>
              <a:t>schedule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139818819"/>
              </p:ext>
            </p:extLst>
          </p:nvPr>
        </p:nvGraphicFramePr>
        <p:xfrm>
          <a:off x="628650" y="1500309"/>
          <a:ext cx="7886700" cy="4757469"/>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610050086"/>
                    </a:ext>
                  </a:extLst>
                </a:gridCol>
                <a:gridCol w="1971675">
                  <a:extLst>
                    <a:ext uri="{9D8B030D-6E8A-4147-A177-3AD203B41FA5}">
                      <a16:colId xmlns:a16="http://schemas.microsoft.com/office/drawing/2014/main" val="3211124580"/>
                    </a:ext>
                  </a:extLst>
                </a:gridCol>
                <a:gridCol w="1971675">
                  <a:extLst>
                    <a:ext uri="{9D8B030D-6E8A-4147-A177-3AD203B41FA5}">
                      <a16:colId xmlns:a16="http://schemas.microsoft.com/office/drawing/2014/main" val="1062012150"/>
                    </a:ext>
                  </a:extLst>
                </a:gridCol>
                <a:gridCol w="1971675">
                  <a:extLst>
                    <a:ext uri="{9D8B030D-6E8A-4147-A177-3AD203B41FA5}">
                      <a16:colId xmlns:a16="http://schemas.microsoft.com/office/drawing/2014/main" val="3666307582"/>
                    </a:ext>
                  </a:extLst>
                </a:gridCol>
              </a:tblGrid>
              <a:tr h="370840">
                <a:tc>
                  <a:txBody>
                    <a:bodyPr/>
                    <a:lstStyle/>
                    <a:p>
                      <a:r>
                        <a:rPr lang="cs-CZ" dirty="0" err="1"/>
                        <a:t>Week</a:t>
                      </a:r>
                      <a:r>
                        <a:rPr lang="cs-CZ" dirty="0"/>
                        <a:t> </a:t>
                      </a:r>
                      <a:r>
                        <a:rPr lang="cs-CZ" dirty="0" err="1"/>
                        <a:t>of</a:t>
                      </a:r>
                      <a:r>
                        <a:rPr lang="cs-CZ" dirty="0"/>
                        <a:t> </a:t>
                      </a:r>
                      <a:r>
                        <a:rPr lang="cs-CZ" baseline="0" dirty="0"/>
                        <a:t> </a:t>
                      </a:r>
                      <a:r>
                        <a:rPr lang="cs-CZ" baseline="0" dirty="0" err="1"/>
                        <a:t>semmester</a:t>
                      </a:r>
                      <a:endParaRPr lang="cs-CZ" dirty="0"/>
                    </a:p>
                  </a:txBody>
                  <a:tcPr/>
                </a:tc>
                <a:tc>
                  <a:txBody>
                    <a:bodyPr/>
                    <a:lstStyle/>
                    <a:p>
                      <a:r>
                        <a:rPr lang="cs-CZ" dirty="0" err="1"/>
                        <a:t>Date</a:t>
                      </a:r>
                      <a:endParaRPr lang="cs-CZ" dirty="0"/>
                    </a:p>
                  </a:txBody>
                  <a:tcPr/>
                </a:tc>
                <a:tc>
                  <a:txBody>
                    <a:bodyPr/>
                    <a:lstStyle/>
                    <a:p>
                      <a:r>
                        <a:rPr lang="cs-CZ" dirty="0" err="1"/>
                        <a:t>Topic</a:t>
                      </a:r>
                      <a:endParaRPr lang="cs-CZ" dirty="0"/>
                    </a:p>
                  </a:txBody>
                  <a:tcPr/>
                </a:tc>
                <a:tc>
                  <a:txBody>
                    <a:bodyPr/>
                    <a:lstStyle/>
                    <a:p>
                      <a:r>
                        <a:rPr lang="cs-CZ" dirty="0"/>
                        <a:t>Student</a:t>
                      </a:r>
                    </a:p>
                  </a:txBody>
                  <a:tcPr/>
                </a:tc>
                <a:extLst>
                  <a:ext uri="{0D108BD9-81ED-4DB2-BD59-A6C34878D82A}">
                    <a16:rowId xmlns:a16="http://schemas.microsoft.com/office/drawing/2014/main" val="1542162412"/>
                  </a:ext>
                </a:extLst>
              </a:tr>
              <a:tr h="444549">
                <a:tc>
                  <a:txBody>
                    <a:bodyPr/>
                    <a:lstStyle/>
                    <a:p>
                      <a:r>
                        <a:rPr lang="cs-CZ" dirty="0"/>
                        <a:t>2. </a:t>
                      </a:r>
                      <a:r>
                        <a:rPr lang="cs-CZ" dirty="0" err="1"/>
                        <a:t>week</a:t>
                      </a:r>
                      <a:endParaRPr lang="cs-CZ" dirty="0"/>
                    </a:p>
                  </a:txBody>
                  <a:tcPr/>
                </a:tc>
                <a:tc>
                  <a:txBody>
                    <a:bodyPr/>
                    <a:lstStyle/>
                    <a:p>
                      <a:r>
                        <a:rPr lang="cs-CZ" dirty="0"/>
                        <a:t>27. 2. 2024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err="1"/>
                        <a:t>Cattle</a:t>
                      </a:r>
                      <a:r>
                        <a:rPr lang="cs-CZ" dirty="0"/>
                        <a:t> (</a:t>
                      </a:r>
                      <a:r>
                        <a:rPr lang="cs-CZ" dirty="0" err="1"/>
                        <a:t>dairy</a:t>
                      </a:r>
                      <a:r>
                        <a:rPr lang="cs-CZ" baseline="0" dirty="0"/>
                        <a:t>, </a:t>
                      </a:r>
                      <a:r>
                        <a:rPr lang="cs-CZ" baseline="0" dirty="0" err="1"/>
                        <a:t>beef</a:t>
                      </a:r>
                      <a:r>
                        <a:rPr lang="cs-CZ" baseline="0" dirty="0"/>
                        <a:t>)</a:t>
                      </a:r>
                      <a:endParaRPr lang="cs-CZ" dirty="0"/>
                    </a:p>
                  </a:txBody>
                  <a:tcPr/>
                </a:tc>
                <a:tc>
                  <a:txBody>
                    <a:bodyPr/>
                    <a:lstStyle/>
                    <a:p>
                      <a:endParaRPr lang="cs-CZ" dirty="0"/>
                    </a:p>
                  </a:txBody>
                  <a:tcPr/>
                </a:tc>
                <a:extLst>
                  <a:ext uri="{0D108BD9-81ED-4DB2-BD59-A6C34878D82A}">
                    <a16:rowId xmlns:a16="http://schemas.microsoft.com/office/drawing/2014/main" val="4190136292"/>
                  </a:ext>
                </a:extLst>
              </a:tr>
              <a:tr h="370840">
                <a:tc>
                  <a:txBody>
                    <a:bodyPr/>
                    <a:lstStyle/>
                    <a:p>
                      <a:r>
                        <a:rPr lang="cs-CZ" dirty="0"/>
                        <a:t>3.</a:t>
                      </a:r>
                    </a:p>
                  </a:txBody>
                  <a:tcPr/>
                </a:tc>
                <a:tc>
                  <a:txBody>
                    <a:bodyPr/>
                    <a:lstStyle/>
                    <a:p>
                      <a:r>
                        <a:rPr lang="cs-CZ" dirty="0"/>
                        <a:t>5. 3. 2024</a:t>
                      </a:r>
                    </a:p>
                  </a:txBody>
                  <a:tcPr/>
                </a:tc>
                <a:tc>
                  <a:txBody>
                    <a:bodyPr/>
                    <a:lstStyle/>
                    <a:p>
                      <a:r>
                        <a:rPr lang="cs-CZ" dirty="0"/>
                        <a:t>free</a:t>
                      </a:r>
                    </a:p>
                  </a:txBody>
                  <a:tcPr/>
                </a:tc>
                <a:tc>
                  <a:txBody>
                    <a:bodyPr/>
                    <a:lstStyle/>
                    <a:p>
                      <a:endParaRPr lang="cs-CZ" dirty="0"/>
                    </a:p>
                  </a:txBody>
                  <a:tcPr/>
                </a:tc>
                <a:extLst>
                  <a:ext uri="{0D108BD9-81ED-4DB2-BD59-A6C34878D82A}">
                    <a16:rowId xmlns:a16="http://schemas.microsoft.com/office/drawing/2014/main" val="14495046"/>
                  </a:ext>
                </a:extLst>
              </a:tr>
              <a:tr h="365614">
                <a:tc>
                  <a:txBody>
                    <a:bodyPr/>
                    <a:lstStyle/>
                    <a:p>
                      <a:r>
                        <a:rPr lang="cs-CZ"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12. 3. 2024</a:t>
                      </a:r>
                    </a:p>
                  </a:txBody>
                  <a:tcPr/>
                </a:tc>
                <a:tc>
                  <a:txBody>
                    <a:bodyPr/>
                    <a:lstStyle/>
                    <a:p>
                      <a:r>
                        <a:rPr lang="cs-CZ" dirty="0" err="1"/>
                        <a:t>Pigs</a:t>
                      </a:r>
                      <a:r>
                        <a:rPr lang="cs-CZ" dirty="0"/>
                        <a:t> </a:t>
                      </a:r>
                    </a:p>
                  </a:txBody>
                  <a:tcPr/>
                </a:tc>
                <a:tc>
                  <a:txBody>
                    <a:bodyPr/>
                    <a:lstStyle/>
                    <a:p>
                      <a:endParaRPr lang="cs-CZ" dirty="0"/>
                    </a:p>
                  </a:txBody>
                  <a:tcPr/>
                </a:tc>
                <a:extLst>
                  <a:ext uri="{0D108BD9-81ED-4DB2-BD59-A6C34878D82A}">
                    <a16:rowId xmlns:a16="http://schemas.microsoft.com/office/drawing/2014/main" val="1986126188"/>
                  </a:ext>
                </a:extLst>
              </a:tr>
              <a:tr h="370840">
                <a:tc>
                  <a:txBody>
                    <a:bodyPr/>
                    <a:lstStyle/>
                    <a:p>
                      <a:r>
                        <a:rPr lang="cs-CZ"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19. 3. 2024</a:t>
                      </a:r>
                    </a:p>
                  </a:txBody>
                  <a:tcPr/>
                </a:tc>
                <a:tc>
                  <a:txBody>
                    <a:bodyPr/>
                    <a:lstStyle/>
                    <a:p>
                      <a:r>
                        <a:rPr lang="en-US" dirty="0">
                          <a:solidFill>
                            <a:schemeClr val="tx1"/>
                          </a:solidFill>
                        </a:rPr>
                        <a:t>sheep and goats </a:t>
                      </a:r>
                      <a:endParaRPr lang="cs-CZ" dirty="0">
                        <a:solidFill>
                          <a:schemeClr val="tx1"/>
                        </a:solidFill>
                      </a:endParaRPr>
                    </a:p>
                  </a:txBody>
                  <a:tcPr/>
                </a:tc>
                <a:tc>
                  <a:txBody>
                    <a:bodyPr/>
                    <a:lstStyle/>
                    <a:p>
                      <a:endParaRPr lang="cs-CZ"/>
                    </a:p>
                  </a:txBody>
                  <a:tcPr/>
                </a:tc>
                <a:extLst>
                  <a:ext uri="{0D108BD9-81ED-4DB2-BD59-A6C34878D82A}">
                    <a16:rowId xmlns:a16="http://schemas.microsoft.com/office/drawing/2014/main" val="35783614"/>
                  </a:ext>
                </a:extLst>
              </a:tr>
              <a:tr h="370840">
                <a:tc>
                  <a:txBody>
                    <a:bodyPr/>
                    <a:lstStyle/>
                    <a:p>
                      <a:r>
                        <a:rPr lang="cs-CZ" dirty="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26. 3. 2024</a:t>
                      </a:r>
                    </a:p>
                    <a:p>
                      <a:endParaRPr lang="cs-CZ" dirty="0"/>
                    </a:p>
                  </a:txBody>
                  <a:tcPr/>
                </a:tc>
                <a:tc>
                  <a:txBody>
                    <a:bodyPr/>
                    <a:lstStyle/>
                    <a:p>
                      <a:r>
                        <a:rPr lang="cs-CZ" dirty="0" err="1"/>
                        <a:t>Poultry</a:t>
                      </a:r>
                      <a:r>
                        <a:rPr lang="cs-CZ" dirty="0"/>
                        <a:t> (</a:t>
                      </a:r>
                      <a:r>
                        <a:rPr lang="cs-CZ" dirty="0" err="1"/>
                        <a:t>broilers</a:t>
                      </a:r>
                      <a:r>
                        <a:rPr lang="cs-CZ" dirty="0"/>
                        <a:t>, </a:t>
                      </a:r>
                      <a:r>
                        <a:rPr lang="cs-CZ" dirty="0" err="1"/>
                        <a:t>laying</a:t>
                      </a:r>
                      <a:r>
                        <a:rPr lang="cs-CZ" dirty="0"/>
                        <a:t> </a:t>
                      </a:r>
                      <a:r>
                        <a:rPr lang="cs-CZ" dirty="0" err="1"/>
                        <a:t>hens</a:t>
                      </a:r>
                      <a:r>
                        <a:rPr lang="cs-CZ" dirty="0"/>
                        <a:t>)</a:t>
                      </a:r>
                    </a:p>
                  </a:txBody>
                  <a:tcPr/>
                </a:tc>
                <a:tc>
                  <a:txBody>
                    <a:bodyPr/>
                    <a:lstStyle/>
                    <a:p>
                      <a:endParaRPr lang="cs-CZ" dirty="0"/>
                    </a:p>
                  </a:txBody>
                  <a:tcPr/>
                </a:tc>
                <a:extLst>
                  <a:ext uri="{0D108BD9-81ED-4DB2-BD59-A6C34878D82A}">
                    <a16:rowId xmlns:a16="http://schemas.microsoft.com/office/drawing/2014/main" val="4175915161"/>
                  </a:ext>
                </a:extLst>
              </a:tr>
              <a:tr h="370840">
                <a:tc>
                  <a:txBody>
                    <a:bodyPr/>
                    <a:lstStyle/>
                    <a:p>
                      <a:r>
                        <a:rPr lang="cs-CZ" dirty="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2. 4. 2024</a:t>
                      </a:r>
                    </a:p>
                    <a:p>
                      <a:endParaRPr lang="cs-CZ" dirty="0"/>
                    </a:p>
                  </a:txBody>
                  <a:tcPr/>
                </a:tc>
                <a:tc>
                  <a:txBody>
                    <a:bodyPr/>
                    <a:lstStyle/>
                    <a:p>
                      <a:r>
                        <a:rPr lang="en-US" dirty="0">
                          <a:solidFill>
                            <a:schemeClr val="tx1"/>
                          </a:solidFill>
                        </a:rPr>
                        <a:t>ducks, geese and turkeys</a:t>
                      </a:r>
                      <a:endParaRPr lang="cs-CZ" dirty="0">
                        <a:solidFill>
                          <a:schemeClr val="tx1"/>
                        </a:solidFill>
                      </a:endParaRPr>
                    </a:p>
                  </a:txBody>
                  <a:tcPr/>
                </a:tc>
                <a:tc>
                  <a:txBody>
                    <a:bodyPr/>
                    <a:lstStyle/>
                    <a:p>
                      <a:endParaRPr lang="cs-CZ" dirty="0"/>
                    </a:p>
                  </a:txBody>
                  <a:tcPr/>
                </a:tc>
                <a:extLst>
                  <a:ext uri="{0D108BD9-81ED-4DB2-BD59-A6C34878D82A}">
                    <a16:rowId xmlns:a16="http://schemas.microsoft.com/office/drawing/2014/main" val="126665994"/>
                  </a:ext>
                </a:extLst>
              </a:tr>
              <a:tr h="370840">
                <a:tc>
                  <a:txBody>
                    <a:bodyPr/>
                    <a:lstStyle/>
                    <a:p>
                      <a:r>
                        <a:rPr lang="cs-CZ" dirty="0"/>
                        <a:t>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9. 4. 2024</a:t>
                      </a:r>
                    </a:p>
                    <a:p>
                      <a:endParaRPr lang="cs-CZ" dirty="0"/>
                    </a:p>
                  </a:txBody>
                  <a:tcPr/>
                </a:tc>
                <a:tc>
                  <a:txBody>
                    <a:bodyPr/>
                    <a:lstStyle/>
                    <a:p>
                      <a:r>
                        <a:rPr lang="cs-CZ" dirty="0"/>
                        <a:t>Transport, </a:t>
                      </a:r>
                    </a:p>
                    <a:p>
                      <a:r>
                        <a:rPr lang="cs-CZ" dirty="0"/>
                        <a:t>market</a:t>
                      </a:r>
                      <a:r>
                        <a:rPr lang="cs-CZ" baseline="0" dirty="0"/>
                        <a:t> and </a:t>
                      </a:r>
                      <a:r>
                        <a:rPr lang="cs-CZ" dirty="0" err="1"/>
                        <a:t>exhibition</a:t>
                      </a:r>
                      <a:endParaRPr lang="cs-CZ" dirty="0"/>
                    </a:p>
                  </a:txBody>
                  <a:tcPr/>
                </a:tc>
                <a:tc>
                  <a:txBody>
                    <a:bodyPr/>
                    <a:lstStyle/>
                    <a:p>
                      <a:endParaRPr lang="cs-CZ" dirty="0"/>
                    </a:p>
                  </a:txBody>
                  <a:tcPr/>
                </a:tc>
                <a:extLst>
                  <a:ext uri="{0D108BD9-81ED-4DB2-BD59-A6C34878D82A}">
                    <a16:rowId xmlns:a16="http://schemas.microsoft.com/office/drawing/2014/main" val="583758107"/>
                  </a:ext>
                </a:extLst>
              </a:tr>
              <a:tr h="370840">
                <a:tc>
                  <a:txBody>
                    <a:bodyPr/>
                    <a:lstStyle/>
                    <a:p>
                      <a:r>
                        <a:rPr lang="cs-CZ" dirty="0"/>
                        <a:t>9.</a:t>
                      </a:r>
                    </a:p>
                  </a:txBody>
                  <a:tcPr/>
                </a:tc>
                <a:tc>
                  <a:txBody>
                    <a:bodyPr/>
                    <a:lstStyle/>
                    <a:p>
                      <a:r>
                        <a:rPr lang="cs-CZ" dirty="0"/>
                        <a:t>16. 4. 2024</a:t>
                      </a:r>
                    </a:p>
                  </a:txBody>
                  <a:tcPr/>
                </a:tc>
                <a:tc>
                  <a:txBody>
                    <a:bodyPr/>
                    <a:lstStyle/>
                    <a:p>
                      <a:r>
                        <a:rPr lang="cs-CZ" dirty="0" err="1"/>
                        <a:t>Slaughtering</a:t>
                      </a:r>
                      <a:endParaRPr lang="cs-CZ" dirty="0"/>
                    </a:p>
                  </a:txBody>
                  <a:tcPr/>
                </a:tc>
                <a:tc>
                  <a:txBody>
                    <a:bodyPr/>
                    <a:lstStyle/>
                    <a:p>
                      <a:endParaRPr lang="cs-CZ" dirty="0"/>
                    </a:p>
                  </a:txBody>
                  <a:tcPr/>
                </a:tc>
                <a:extLst>
                  <a:ext uri="{0D108BD9-81ED-4DB2-BD59-A6C34878D82A}">
                    <a16:rowId xmlns:a16="http://schemas.microsoft.com/office/drawing/2014/main" val="3506548047"/>
                  </a:ext>
                </a:extLst>
              </a:tr>
            </a:tbl>
          </a:graphicData>
        </a:graphic>
      </p:graphicFrame>
    </p:spTree>
    <p:extLst>
      <p:ext uri="{BB962C8B-B14F-4D97-AF65-F5344CB8AC3E}">
        <p14:creationId xmlns:p14="http://schemas.microsoft.com/office/powerpoint/2010/main" val="353411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B3E5C-583C-45DB-8C3B-74FE01AEB92E}"/>
              </a:ext>
            </a:extLst>
          </p:cNvPr>
          <p:cNvSpPr>
            <a:spLocks noGrp="1"/>
          </p:cNvSpPr>
          <p:nvPr>
            <p:ph type="title"/>
          </p:nvPr>
        </p:nvSpPr>
        <p:spPr/>
        <p:txBody>
          <a:bodyPr/>
          <a:lstStyle/>
          <a:p>
            <a:pPr>
              <a:defRPr/>
            </a:pPr>
            <a:r>
              <a:rPr lang="cs-CZ" sz="4000" b="1" dirty="0" err="1">
                <a:solidFill>
                  <a:schemeClr val="folHlink"/>
                </a:solidFill>
              </a:rPr>
              <a:t>Teachers</a:t>
            </a:r>
            <a:endParaRPr lang="cs-CZ" sz="4000" b="1" dirty="0">
              <a:solidFill>
                <a:schemeClr val="folHlink"/>
              </a:solidFill>
            </a:endParaRPr>
          </a:p>
        </p:txBody>
      </p:sp>
      <p:sp>
        <p:nvSpPr>
          <p:cNvPr id="3" name="Zástupný symbol pro obsah 2">
            <a:extLst>
              <a:ext uri="{FF2B5EF4-FFF2-40B4-BE49-F238E27FC236}">
                <a16:creationId xmlns:a16="http://schemas.microsoft.com/office/drawing/2014/main" id="{41F08729-0030-4F3E-9A5D-C6A51A44028C}"/>
              </a:ext>
            </a:extLst>
          </p:cNvPr>
          <p:cNvSpPr>
            <a:spLocks noGrp="1"/>
          </p:cNvSpPr>
          <p:nvPr>
            <p:ph idx="1"/>
          </p:nvPr>
        </p:nvSpPr>
        <p:spPr>
          <a:xfrm>
            <a:off x="280988" y="2276475"/>
            <a:ext cx="8856662" cy="2765425"/>
          </a:xfrm>
        </p:spPr>
        <p:txBody>
          <a:bodyPr>
            <a:normAutofit/>
          </a:bodyPr>
          <a:lstStyle/>
          <a:p>
            <a:pPr>
              <a:defRPr/>
            </a:pPr>
            <a:r>
              <a:rPr lang="cs-CZ" sz="2000" b="1" dirty="0" err="1"/>
              <a:t>Guarantor</a:t>
            </a:r>
            <a:r>
              <a:rPr lang="cs-CZ" sz="2000" b="1" dirty="0"/>
              <a:t> and </a:t>
            </a:r>
            <a:r>
              <a:rPr lang="cs-CZ" sz="2000" b="1" dirty="0" err="1"/>
              <a:t>lectures</a:t>
            </a:r>
            <a:endParaRPr lang="cs-CZ" sz="2000" b="1" dirty="0"/>
          </a:p>
          <a:p>
            <a:pPr marL="0" indent="0">
              <a:buNone/>
              <a:defRPr/>
            </a:pPr>
            <a:r>
              <a:rPr lang="cs-CZ" sz="2000" b="1" dirty="0" err="1"/>
              <a:t>Assoc</a:t>
            </a:r>
            <a:r>
              <a:rPr lang="cs-CZ" sz="2000" b="1" dirty="0"/>
              <a:t>. Prof. MVDr. Vladimíra Pištěková, Ph.D. - </a:t>
            </a:r>
            <a:r>
              <a:rPr lang="cs-CZ" sz="2000" b="1" i="1" dirty="0">
                <a:solidFill>
                  <a:srgbClr val="0099FF"/>
                </a:solidFill>
                <a:hlinkClick r:id="rId2"/>
              </a:rPr>
              <a:t>pistekovav@vfu.cz</a:t>
            </a:r>
            <a:endParaRPr lang="cs-CZ" sz="2000" b="1" i="1" dirty="0">
              <a:solidFill>
                <a:srgbClr val="0099FF"/>
              </a:solidFill>
            </a:endParaRPr>
          </a:p>
          <a:p>
            <a:pPr>
              <a:defRPr/>
            </a:pPr>
            <a:endParaRPr lang="cs-CZ" sz="2000" b="1" dirty="0"/>
          </a:p>
          <a:p>
            <a:pPr>
              <a:defRPr/>
            </a:pPr>
            <a:r>
              <a:rPr lang="cs-CZ" sz="2000" b="1" dirty="0" err="1"/>
              <a:t>Practicals</a:t>
            </a:r>
            <a:endParaRPr lang="cs-CZ" sz="2000" b="1" dirty="0"/>
          </a:p>
          <a:p>
            <a:pPr marL="0" indent="0">
              <a:buNone/>
              <a:defRPr/>
            </a:pPr>
            <a:r>
              <a:rPr lang="cs-CZ" sz="2000" b="1" dirty="0"/>
              <a:t>MVDr. Monika Šebánková, Ph.D.  - </a:t>
            </a:r>
            <a:r>
              <a:rPr lang="cs-CZ" sz="2000" b="1" i="1" dirty="0">
                <a:solidFill>
                  <a:srgbClr val="0099FF"/>
                </a:solidFill>
                <a:hlinkClick r:id="rId3"/>
              </a:rPr>
              <a:t>sebankovam@vfu.cz</a:t>
            </a:r>
            <a:endParaRPr lang="cs-CZ" sz="2000" b="1" i="1" dirty="0">
              <a:solidFill>
                <a:srgbClr val="0099FF"/>
              </a:solidFill>
            </a:endParaRPr>
          </a:p>
          <a:p>
            <a:pPr marL="0" indent="0">
              <a:buNone/>
              <a:defRPr/>
            </a:pPr>
            <a:r>
              <a:rPr lang="cs-CZ" sz="2000" b="1" dirty="0"/>
              <a:t>MVDr. Michal Kaluža, Ph.D. </a:t>
            </a:r>
            <a:r>
              <a:rPr lang="cs-CZ" sz="2000" b="1" dirty="0">
                <a:solidFill>
                  <a:srgbClr val="0070C0"/>
                </a:solidFill>
              </a:rPr>
              <a:t>-  </a:t>
            </a:r>
            <a:r>
              <a:rPr lang="cs-CZ" sz="2000" b="1" i="1" u="sng" dirty="0">
                <a:solidFill>
                  <a:srgbClr val="0070C0"/>
                </a:solidFill>
              </a:rPr>
              <a:t>kaluzam@vfu.cz</a:t>
            </a:r>
          </a:p>
          <a:p>
            <a:pPr marL="0" indent="0">
              <a:buFont typeface="Wingdings" panose="05000000000000000000" pitchFamily="2" charset="2"/>
              <a:buNone/>
              <a:defRPr/>
            </a:pPr>
            <a:endParaRPr lang="cs-CZ" dirty="0">
              <a:solidFill>
                <a:srgbClr val="FF0000"/>
              </a:solidFill>
            </a:endParaRPr>
          </a:p>
          <a:p>
            <a:pPr>
              <a:defRPr/>
            </a:pPr>
            <a:endParaRPr lang="cs-CZ"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2.Practical </a:t>
            </a:r>
            <a:r>
              <a:rPr lang="cs-CZ" dirty="0" err="1"/>
              <a:t>lecture</a:t>
            </a:r>
            <a:r>
              <a:rPr lang="cs-CZ" dirty="0"/>
              <a:t> on </a:t>
            </a:r>
            <a:r>
              <a:rPr lang="cs-CZ" dirty="0" err="1"/>
              <a:t>the</a:t>
            </a:r>
            <a:r>
              <a:rPr lang="cs-CZ" dirty="0"/>
              <a:t> </a:t>
            </a:r>
            <a:r>
              <a:rPr lang="cs-CZ" dirty="0" err="1"/>
              <a:t>school</a:t>
            </a:r>
            <a:r>
              <a:rPr lang="cs-CZ" dirty="0"/>
              <a:t> </a:t>
            </a:r>
            <a:r>
              <a:rPr lang="cs-CZ" dirty="0" err="1"/>
              <a:t>farm</a:t>
            </a:r>
            <a:r>
              <a:rPr lang="cs-CZ" dirty="0"/>
              <a:t> in Nový Jičín</a:t>
            </a:r>
          </a:p>
        </p:txBody>
      </p:sp>
      <p:sp>
        <p:nvSpPr>
          <p:cNvPr id="3" name="Zástupný symbol pro obsah 2"/>
          <p:cNvSpPr>
            <a:spLocks noGrp="1"/>
          </p:cNvSpPr>
          <p:nvPr>
            <p:ph idx="1"/>
          </p:nvPr>
        </p:nvSpPr>
        <p:spPr>
          <a:xfrm>
            <a:off x="628650" y="1690689"/>
            <a:ext cx="7886700" cy="5249863"/>
          </a:xfrm>
        </p:spPr>
        <p:txBody>
          <a:bodyPr>
            <a:normAutofit/>
          </a:bodyPr>
          <a:lstStyle/>
          <a:p>
            <a:pPr marL="228600" lvl="1">
              <a:spcBef>
                <a:spcPts val="1000"/>
              </a:spcBef>
            </a:pPr>
            <a:r>
              <a:rPr lang="cs-CZ" sz="2800" dirty="0"/>
              <a:t> </a:t>
            </a:r>
            <a:r>
              <a:rPr lang="cs-CZ" sz="2800" dirty="0" err="1"/>
              <a:t>Safe</a:t>
            </a:r>
            <a:r>
              <a:rPr lang="cs-CZ" sz="2800" dirty="0"/>
              <a:t> </a:t>
            </a:r>
            <a:r>
              <a:rPr lang="cs-CZ" sz="2800" dirty="0" err="1"/>
              <a:t>the</a:t>
            </a:r>
            <a:r>
              <a:rPr lang="cs-CZ" sz="2800" dirty="0"/>
              <a:t> </a:t>
            </a:r>
            <a:r>
              <a:rPr lang="cs-CZ" sz="2800" dirty="0" err="1"/>
              <a:t>date</a:t>
            </a:r>
            <a:r>
              <a:rPr lang="cs-CZ" sz="2800" dirty="0"/>
              <a:t> </a:t>
            </a:r>
            <a:r>
              <a:rPr lang="cs-CZ" dirty="0">
                <a:solidFill>
                  <a:srgbClr val="FF0000"/>
                </a:solidFill>
              </a:rPr>
              <a:t>10. 5. 2024</a:t>
            </a:r>
          </a:p>
          <a:p>
            <a:pPr marL="228600" lvl="1">
              <a:spcBef>
                <a:spcPts val="1000"/>
              </a:spcBef>
            </a:pPr>
            <a:r>
              <a:rPr lang="cs-CZ" dirty="0" err="1"/>
              <a:t>Elaboration</a:t>
            </a:r>
            <a:r>
              <a:rPr lang="cs-CZ" dirty="0"/>
              <a:t> </a:t>
            </a:r>
            <a:r>
              <a:rPr lang="cs-CZ" dirty="0" err="1"/>
              <a:t>of</a:t>
            </a:r>
            <a:r>
              <a:rPr lang="cs-CZ" dirty="0"/>
              <a:t> </a:t>
            </a:r>
            <a:r>
              <a:rPr lang="cs-CZ" dirty="0" err="1"/>
              <a:t>information</a:t>
            </a:r>
            <a:r>
              <a:rPr lang="cs-CZ" dirty="0"/>
              <a:t> in </a:t>
            </a:r>
            <a:r>
              <a:rPr lang="cs-CZ" dirty="0" err="1"/>
              <a:t>the</a:t>
            </a:r>
            <a:r>
              <a:rPr lang="cs-CZ" dirty="0"/>
              <a:t> </a:t>
            </a:r>
            <a:r>
              <a:rPr lang="cs-CZ" dirty="0" err="1"/>
              <a:t>form</a:t>
            </a:r>
            <a:r>
              <a:rPr lang="cs-CZ" dirty="0"/>
              <a:t> </a:t>
            </a:r>
            <a:r>
              <a:rPr lang="cs-CZ" dirty="0" err="1"/>
              <a:t>of</a:t>
            </a:r>
            <a:r>
              <a:rPr lang="cs-CZ" dirty="0"/>
              <a:t> a text </a:t>
            </a:r>
            <a:r>
              <a:rPr lang="cs-CZ" dirty="0" err="1"/>
              <a:t>document</a:t>
            </a:r>
            <a:r>
              <a:rPr lang="cs-CZ" dirty="0"/>
              <a:t> </a:t>
            </a:r>
            <a:r>
              <a:rPr lang="cs-CZ" dirty="0" err="1"/>
              <a:t>fucusing</a:t>
            </a:r>
            <a:r>
              <a:rPr lang="cs-CZ" dirty="0"/>
              <a:t> on </a:t>
            </a:r>
            <a:r>
              <a:rPr lang="cs-CZ" dirty="0" err="1"/>
              <a:t>the</a:t>
            </a:r>
            <a:r>
              <a:rPr lang="cs-CZ" dirty="0"/>
              <a:t> </a:t>
            </a:r>
            <a:r>
              <a:rPr lang="cs-CZ" dirty="0" err="1"/>
              <a:t>knowledge</a:t>
            </a:r>
            <a:r>
              <a:rPr lang="cs-CZ" dirty="0"/>
              <a:t> </a:t>
            </a:r>
            <a:r>
              <a:rPr lang="cs-CZ" dirty="0" err="1"/>
              <a:t>gained</a:t>
            </a:r>
            <a:r>
              <a:rPr lang="cs-CZ" dirty="0"/>
              <a:t> on a </a:t>
            </a:r>
            <a:r>
              <a:rPr lang="cs-CZ" dirty="0" err="1"/>
              <a:t>trip</a:t>
            </a:r>
            <a:r>
              <a:rPr lang="cs-CZ" dirty="0"/>
              <a:t> to </a:t>
            </a:r>
            <a:r>
              <a:rPr lang="cs-CZ" dirty="0" err="1"/>
              <a:t>the</a:t>
            </a:r>
            <a:r>
              <a:rPr lang="cs-CZ" dirty="0"/>
              <a:t> </a:t>
            </a:r>
            <a:r>
              <a:rPr lang="cs-CZ" dirty="0" err="1"/>
              <a:t>farm</a:t>
            </a:r>
            <a:endParaRPr lang="cs-CZ" dirty="0"/>
          </a:p>
          <a:p>
            <a:pPr marL="228600" lvl="1">
              <a:spcBef>
                <a:spcPts val="1000"/>
              </a:spcBef>
            </a:pPr>
            <a:endParaRPr lang="cs-CZ" dirty="0"/>
          </a:p>
          <a:p>
            <a:pPr fontAlgn="base"/>
            <a:r>
              <a:rPr lang="cs-CZ" b="1" dirty="0" err="1"/>
              <a:t>Choose</a:t>
            </a:r>
            <a:r>
              <a:rPr lang="cs-CZ" b="1" dirty="0"/>
              <a:t> </a:t>
            </a:r>
            <a:r>
              <a:rPr lang="cs-CZ" b="1" dirty="0" err="1"/>
              <a:t>one</a:t>
            </a:r>
            <a:r>
              <a:rPr lang="cs-CZ" b="1" dirty="0"/>
              <a:t> </a:t>
            </a:r>
            <a:r>
              <a:rPr lang="cs-CZ" b="1" dirty="0" err="1"/>
              <a:t>cattegory</a:t>
            </a:r>
            <a:r>
              <a:rPr lang="cs-CZ" b="1" dirty="0"/>
              <a:t> and </a:t>
            </a:r>
            <a:r>
              <a:rPr lang="cs-CZ" b="1" dirty="0" err="1"/>
              <a:t>describe</a:t>
            </a:r>
            <a:r>
              <a:rPr lang="cs-CZ" dirty="0"/>
              <a:t>: </a:t>
            </a:r>
            <a:r>
              <a:rPr lang="cs-CZ" dirty="0" err="1"/>
              <a:t>animals</a:t>
            </a:r>
            <a:r>
              <a:rPr lang="cs-CZ" dirty="0"/>
              <a:t>, </a:t>
            </a:r>
            <a:r>
              <a:rPr lang="cs-CZ" dirty="0" err="1"/>
              <a:t>their</a:t>
            </a:r>
            <a:r>
              <a:rPr lang="cs-CZ" dirty="0"/>
              <a:t> basic </a:t>
            </a:r>
            <a:r>
              <a:rPr lang="cs-CZ" dirty="0" err="1"/>
              <a:t>biological</a:t>
            </a:r>
            <a:r>
              <a:rPr lang="cs-CZ" dirty="0"/>
              <a:t> </a:t>
            </a:r>
            <a:r>
              <a:rPr lang="cs-CZ" dirty="0" err="1"/>
              <a:t>characteristics</a:t>
            </a:r>
            <a:r>
              <a:rPr lang="cs-CZ" dirty="0"/>
              <a:t>, </a:t>
            </a:r>
            <a:r>
              <a:rPr lang="cs-CZ" dirty="0" err="1"/>
              <a:t>health</a:t>
            </a:r>
            <a:r>
              <a:rPr lang="cs-CZ" dirty="0"/>
              <a:t> and care, </a:t>
            </a:r>
            <a:r>
              <a:rPr lang="cs-CZ" dirty="0" err="1"/>
              <a:t>housing</a:t>
            </a:r>
            <a:r>
              <a:rPr lang="cs-CZ" dirty="0"/>
              <a:t> </a:t>
            </a:r>
            <a:r>
              <a:rPr lang="cs-CZ" dirty="0" err="1"/>
              <a:t>system</a:t>
            </a:r>
            <a:r>
              <a:rPr lang="cs-CZ" dirty="0"/>
              <a:t>, </a:t>
            </a:r>
            <a:r>
              <a:rPr lang="cs-CZ" dirty="0" err="1"/>
              <a:t>nutrition</a:t>
            </a:r>
            <a:r>
              <a:rPr lang="cs-CZ" dirty="0"/>
              <a:t>, animal </a:t>
            </a:r>
            <a:r>
              <a:rPr lang="cs-CZ" dirty="0" err="1"/>
              <a:t>hygiene</a:t>
            </a:r>
            <a:r>
              <a:rPr lang="cs-CZ" dirty="0"/>
              <a:t>,</a:t>
            </a:r>
            <a:r>
              <a:rPr lang="cs-CZ" b="1" dirty="0"/>
              <a:t> </a:t>
            </a:r>
            <a:r>
              <a:rPr lang="cs-CZ" dirty="0" err="1"/>
              <a:t>etc</a:t>
            </a:r>
            <a:r>
              <a:rPr lang="cs-CZ" dirty="0"/>
              <a:t>. </a:t>
            </a:r>
          </a:p>
          <a:p>
            <a:pPr marL="0" indent="0" fontAlgn="base">
              <a:buNone/>
            </a:pPr>
            <a:r>
              <a:rPr lang="cs-CZ" dirty="0"/>
              <a:t>+ </a:t>
            </a:r>
            <a:r>
              <a:rPr lang="cs-CZ" dirty="0" err="1"/>
              <a:t>conclusion</a:t>
            </a:r>
            <a:r>
              <a:rPr lang="cs-CZ" dirty="0"/>
              <a:t> (pros and </a:t>
            </a:r>
            <a:r>
              <a:rPr lang="cs-CZ" dirty="0" err="1"/>
              <a:t>cons</a:t>
            </a:r>
            <a:r>
              <a:rPr lang="cs-CZ" dirty="0"/>
              <a:t>, </a:t>
            </a:r>
            <a:r>
              <a:rPr lang="cs-CZ" dirty="0" err="1"/>
              <a:t>suggestions</a:t>
            </a:r>
            <a:r>
              <a:rPr lang="cs-CZ" dirty="0"/>
              <a:t> </a:t>
            </a:r>
            <a:r>
              <a:rPr lang="cs-CZ" dirty="0" err="1"/>
              <a:t>for</a:t>
            </a:r>
            <a:r>
              <a:rPr lang="cs-CZ" dirty="0"/>
              <a:t> </a:t>
            </a:r>
            <a:r>
              <a:rPr lang="cs-CZ" dirty="0" err="1"/>
              <a:t>improvement</a:t>
            </a:r>
            <a:r>
              <a:rPr lang="cs-CZ" dirty="0"/>
              <a:t>, </a:t>
            </a:r>
            <a:r>
              <a:rPr lang="cs-CZ" dirty="0" err="1"/>
              <a:t>violation</a:t>
            </a:r>
            <a:r>
              <a:rPr lang="cs-CZ" dirty="0"/>
              <a:t> </a:t>
            </a:r>
            <a:r>
              <a:rPr lang="cs-CZ" dirty="0" err="1"/>
              <a:t>of</a:t>
            </a:r>
            <a:r>
              <a:rPr lang="cs-CZ" dirty="0"/>
              <a:t> </a:t>
            </a:r>
            <a:r>
              <a:rPr lang="cs-CZ" dirty="0" err="1"/>
              <a:t>rules</a:t>
            </a:r>
            <a:r>
              <a:rPr lang="cs-CZ" dirty="0"/>
              <a:t>?)</a:t>
            </a:r>
          </a:p>
          <a:p>
            <a:pPr lvl="1"/>
            <a:endParaRPr lang="cs-CZ" dirty="0"/>
          </a:p>
          <a:p>
            <a:r>
              <a:rPr lang="cs-CZ" dirty="0" err="1"/>
              <a:t>Send</a:t>
            </a:r>
            <a:r>
              <a:rPr lang="cs-CZ" dirty="0"/>
              <a:t> to my email (as </a:t>
            </a:r>
            <a:r>
              <a:rPr lang="cs-CZ" dirty="0" err="1"/>
              <a:t>soon</a:t>
            </a:r>
            <a:r>
              <a:rPr lang="cs-CZ" dirty="0"/>
              <a:t> as </a:t>
            </a:r>
            <a:r>
              <a:rPr lang="cs-CZ" dirty="0" err="1"/>
              <a:t>posible</a:t>
            </a:r>
            <a:r>
              <a:rPr lang="cs-CZ" dirty="0"/>
              <a:t>)</a:t>
            </a:r>
          </a:p>
        </p:txBody>
      </p:sp>
      <p:pic>
        <p:nvPicPr>
          <p:cNvPr id="4" name="Obrázek 3"/>
          <p:cNvPicPr>
            <a:picLocks noChangeAspect="1"/>
          </p:cNvPicPr>
          <p:nvPr/>
        </p:nvPicPr>
        <p:blipFill>
          <a:blip r:embed="rId2"/>
          <a:stretch>
            <a:fillRect/>
          </a:stretch>
        </p:blipFill>
        <p:spPr>
          <a:xfrm>
            <a:off x="7581069" y="1027907"/>
            <a:ext cx="1158340" cy="1133954"/>
          </a:xfrm>
          <a:prstGeom prst="rect">
            <a:avLst/>
          </a:prstGeom>
        </p:spPr>
      </p:pic>
    </p:spTree>
    <p:extLst>
      <p:ext uri="{BB962C8B-B14F-4D97-AF65-F5344CB8AC3E}">
        <p14:creationId xmlns:p14="http://schemas.microsoft.com/office/powerpoint/2010/main" val="4256160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b="1" dirty="0"/>
              <a:t>3. </a:t>
            </a:r>
            <a:r>
              <a:rPr lang="en-US" sz="4000" b="1" dirty="0"/>
              <a:t>Presentation of a </a:t>
            </a:r>
            <a:r>
              <a:rPr lang="en-US" sz="4000" b="1" dirty="0" err="1"/>
              <a:t>semest</a:t>
            </a:r>
            <a:r>
              <a:rPr lang="cs-CZ" sz="4000" b="1" dirty="0" err="1"/>
              <a:t>ral</a:t>
            </a:r>
            <a:r>
              <a:rPr lang="cs-CZ" sz="4000" b="1" dirty="0"/>
              <a:t> </a:t>
            </a:r>
            <a:r>
              <a:rPr lang="cs-CZ" sz="4000" b="1" dirty="0" err="1"/>
              <a:t>work</a:t>
            </a:r>
            <a:r>
              <a:rPr lang="cs-CZ" sz="4000" b="1" dirty="0"/>
              <a:t>:</a:t>
            </a:r>
            <a:br>
              <a:rPr lang="cs-CZ" sz="4000" b="1" dirty="0"/>
            </a:br>
            <a:r>
              <a:rPr lang="en-US" sz="4000" b="1" dirty="0"/>
              <a:t> </a:t>
            </a:r>
            <a:r>
              <a:rPr lang="cs-CZ" sz="4000" b="1" dirty="0"/>
              <a:t>E</a:t>
            </a:r>
            <a:r>
              <a:rPr lang="en-US" sz="3600" b="1" dirty="0"/>
              <a:t>valuation of the </a:t>
            </a:r>
            <a:r>
              <a:rPr lang="cs-CZ" sz="3600" b="1" dirty="0" err="1"/>
              <a:t>level</a:t>
            </a:r>
            <a:r>
              <a:rPr lang="cs-CZ" sz="3600" b="1" dirty="0"/>
              <a:t> </a:t>
            </a:r>
            <a:r>
              <a:rPr lang="cs-CZ" sz="3600" b="1" dirty="0" err="1"/>
              <a:t>of</a:t>
            </a:r>
            <a:r>
              <a:rPr lang="en-US" sz="3600" b="1" dirty="0"/>
              <a:t> welfare </a:t>
            </a:r>
            <a:r>
              <a:rPr lang="cs-CZ" sz="3600" b="1" dirty="0" err="1"/>
              <a:t>of</a:t>
            </a:r>
            <a:r>
              <a:rPr lang="cs-CZ" sz="3600" b="1" dirty="0"/>
              <a:t> </a:t>
            </a:r>
            <a:r>
              <a:rPr lang="cs-CZ" sz="3600" b="1" dirty="0" err="1"/>
              <a:t>livestock</a:t>
            </a:r>
            <a:r>
              <a:rPr lang="cs-CZ" sz="3600" b="1" dirty="0"/>
              <a:t> in </a:t>
            </a:r>
            <a:r>
              <a:rPr lang="cs-CZ" sz="3600" b="1" dirty="0" err="1"/>
              <a:t>the</a:t>
            </a:r>
            <a:r>
              <a:rPr lang="cs-CZ" sz="3600" b="1" dirty="0"/>
              <a:t> (</a:t>
            </a:r>
            <a:r>
              <a:rPr lang="cs-CZ" sz="3600" b="1" dirty="0" err="1"/>
              <a:t>private</a:t>
            </a:r>
            <a:r>
              <a:rPr lang="cs-CZ" sz="3600" b="1" dirty="0"/>
              <a:t>) </a:t>
            </a:r>
            <a:r>
              <a:rPr lang="cs-CZ" sz="3600" b="1" dirty="0" err="1"/>
              <a:t>small</a:t>
            </a:r>
            <a:r>
              <a:rPr lang="cs-CZ" sz="3600" b="1" dirty="0"/>
              <a:t> </a:t>
            </a:r>
            <a:r>
              <a:rPr lang="cs-CZ" sz="3600" b="1" dirty="0" err="1"/>
              <a:t>farm</a:t>
            </a:r>
            <a:endParaRPr lang="cs-CZ" dirty="0"/>
          </a:p>
        </p:txBody>
      </p:sp>
      <p:sp>
        <p:nvSpPr>
          <p:cNvPr id="3" name="Zástupný symbol pro obsah 2"/>
          <p:cNvSpPr>
            <a:spLocks noGrp="1"/>
          </p:cNvSpPr>
          <p:nvPr>
            <p:ph idx="1"/>
          </p:nvPr>
        </p:nvSpPr>
        <p:spPr>
          <a:xfrm>
            <a:off x="536819" y="1877585"/>
            <a:ext cx="7886700" cy="4488046"/>
          </a:xfrm>
        </p:spPr>
        <p:txBody>
          <a:bodyPr>
            <a:normAutofit fontScale="77500" lnSpcReduction="20000"/>
          </a:bodyPr>
          <a:lstStyle/>
          <a:p>
            <a:pPr marL="0" indent="0">
              <a:buNone/>
            </a:pPr>
            <a:endParaRPr lang="cs-CZ" b="1" dirty="0"/>
          </a:p>
          <a:p>
            <a:r>
              <a:rPr lang="cs-CZ" dirty="0" err="1"/>
              <a:t>You</a:t>
            </a:r>
            <a:r>
              <a:rPr lang="cs-CZ" dirty="0"/>
              <a:t> </a:t>
            </a:r>
            <a:r>
              <a:rPr lang="cs-CZ" dirty="0" err="1"/>
              <a:t>must</a:t>
            </a:r>
            <a:r>
              <a:rPr lang="cs-CZ" dirty="0"/>
              <a:t> visit </a:t>
            </a:r>
            <a:r>
              <a:rPr lang="cs-CZ" dirty="0" err="1"/>
              <a:t>another</a:t>
            </a:r>
            <a:r>
              <a:rPr lang="cs-CZ" dirty="0"/>
              <a:t> </a:t>
            </a:r>
            <a:r>
              <a:rPr lang="cs-CZ" dirty="0" err="1"/>
              <a:t>farm</a:t>
            </a:r>
            <a:r>
              <a:rPr lang="cs-CZ" dirty="0"/>
              <a:t>:</a:t>
            </a:r>
          </a:p>
          <a:p>
            <a:pPr marL="0" indent="0">
              <a:buNone/>
            </a:pPr>
            <a:r>
              <a:rPr lang="cs-CZ" dirty="0"/>
              <a:t> </a:t>
            </a:r>
            <a:r>
              <a:rPr lang="cs-CZ" dirty="0" err="1"/>
              <a:t>equestrian</a:t>
            </a:r>
            <a:r>
              <a:rPr lang="cs-CZ" dirty="0"/>
              <a:t> club/ </a:t>
            </a:r>
            <a:r>
              <a:rPr lang="cs-CZ" dirty="0" err="1"/>
              <a:t>farms</a:t>
            </a:r>
            <a:r>
              <a:rPr lang="cs-CZ" dirty="0"/>
              <a:t> animal in ZOO/ mini ZOO (</a:t>
            </a:r>
            <a:r>
              <a:rPr lang="cs-CZ" dirty="0">
                <a:hlinkClick r:id="rId2"/>
              </a:rPr>
              <a:t>www.lamacentrum.cz</a:t>
            </a:r>
            <a:r>
              <a:rPr lang="cs-CZ" dirty="0"/>
              <a:t>, </a:t>
            </a:r>
            <a:r>
              <a:rPr lang="cs-CZ" dirty="0">
                <a:hlinkClick r:id="rId3"/>
              </a:rPr>
              <a:t>www.navylet.cz/</a:t>
            </a:r>
            <a:r>
              <a:rPr lang="cs-CZ" dirty="0" err="1">
                <a:hlinkClick r:id="rId3"/>
              </a:rPr>
              <a:t>cs</a:t>
            </a:r>
            <a:r>
              <a:rPr lang="cs-CZ" dirty="0">
                <a:hlinkClick r:id="rId3"/>
              </a:rPr>
              <a:t>/cil/mini-zoo-</a:t>
            </a:r>
            <a:r>
              <a:rPr lang="cs-CZ" dirty="0" err="1">
                <a:hlinkClick r:id="rId3"/>
              </a:rPr>
              <a:t>jizansky</a:t>
            </a:r>
            <a:r>
              <a:rPr lang="cs-CZ" dirty="0">
                <a:hlinkClick r:id="rId3"/>
              </a:rPr>
              <a:t>-dvorek</a:t>
            </a:r>
            <a:r>
              <a:rPr lang="cs-CZ" dirty="0"/>
              <a:t>) </a:t>
            </a:r>
          </a:p>
          <a:p>
            <a:pPr marL="0" indent="0">
              <a:buNone/>
            </a:pPr>
            <a:endParaRPr lang="cs-CZ" dirty="0"/>
          </a:p>
          <a:p>
            <a:r>
              <a:rPr lang="cs-CZ" dirty="0" err="1"/>
              <a:t>You</a:t>
            </a:r>
            <a:r>
              <a:rPr lang="cs-CZ" dirty="0"/>
              <a:t> </a:t>
            </a:r>
            <a:r>
              <a:rPr lang="cs-CZ" dirty="0" err="1"/>
              <a:t>choose</a:t>
            </a:r>
            <a:r>
              <a:rPr lang="cs-CZ" dirty="0"/>
              <a:t> </a:t>
            </a:r>
            <a:r>
              <a:rPr lang="cs-CZ" dirty="0" err="1"/>
              <a:t>the</a:t>
            </a:r>
            <a:r>
              <a:rPr lang="cs-CZ" dirty="0"/>
              <a:t> </a:t>
            </a:r>
            <a:r>
              <a:rPr lang="cs-CZ" dirty="0" err="1"/>
              <a:t>assesment</a:t>
            </a:r>
            <a:r>
              <a:rPr lang="cs-CZ" dirty="0"/>
              <a:t> </a:t>
            </a:r>
            <a:r>
              <a:rPr lang="cs-CZ" dirty="0" err="1"/>
              <a:t>method</a:t>
            </a:r>
            <a:r>
              <a:rPr lang="cs-CZ" dirty="0"/>
              <a:t> (5 </a:t>
            </a:r>
            <a:r>
              <a:rPr lang="cs-CZ" dirty="0" err="1"/>
              <a:t>Freedoms</a:t>
            </a:r>
            <a:r>
              <a:rPr lang="cs-CZ" dirty="0"/>
              <a:t>, WQ, AWIN, </a:t>
            </a:r>
            <a:r>
              <a:rPr lang="cs-CZ" dirty="0" err="1"/>
              <a:t>Assure</a:t>
            </a:r>
            <a:r>
              <a:rPr lang="cs-CZ" dirty="0"/>
              <a:t> </a:t>
            </a:r>
            <a:r>
              <a:rPr lang="cs-CZ" dirty="0" err="1"/>
              <a:t>well</a:t>
            </a:r>
            <a:r>
              <a:rPr lang="cs-CZ" dirty="0"/>
              <a:t>,…) and use </a:t>
            </a:r>
            <a:r>
              <a:rPr lang="cs-CZ" dirty="0" err="1"/>
              <a:t>indicators</a:t>
            </a:r>
            <a:r>
              <a:rPr lang="cs-CZ" dirty="0"/>
              <a:t>.</a:t>
            </a:r>
          </a:p>
          <a:p>
            <a:pPr algn="just"/>
            <a:r>
              <a:rPr lang="cs-CZ" dirty="0"/>
              <a:t>E</a:t>
            </a:r>
            <a:r>
              <a:rPr lang="en-US" dirty="0"/>
              <a:t>valuation of these protocols is difficult. </a:t>
            </a:r>
            <a:r>
              <a:rPr lang="cs-CZ" dirty="0"/>
              <a:t>Y</a:t>
            </a:r>
            <a:r>
              <a:rPr lang="en-US" dirty="0" err="1"/>
              <a:t>ou</a:t>
            </a:r>
            <a:r>
              <a:rPr lang="en-US" dirty="0"/>
              <a:t> can make up</a:t>
            </a:r>
            <a:r>
              <a:rPr lang="cs-CZ" dirty="0"/>
              <a:t> </a:t>
            </a:r>
            <a:r>
              <a:rPr lang="cs-CZ" dirty="0" err="1"/>
              <a:t>own</a:t>
            </a:r>
            <a:r>
              <a:rPr lang="cs-CZ" dirty="0"/>
              <a:t> </a:t>
            </a:r>
            <a:r>
              <a:rPr lang="cs-CZ" dirty="0" err="1"/>
              <a:t>scoring</a:t>
            </a:r>
            <a:r>
              <a:rPr lang="cs-CZ" dirty="0"/>
              <a:t>/</a:t>
            </a:r>
            <a:r>
              <a:rPr lang="cs-CZ" dirty="0" err="1"/>
              <a:t>grading</a:t>
            </a:r>
            <a:r>
              <a:rPr lang="cs-CZ" dirty="0"/>
              <a:t>.</a:t>
            </a:r>
          </a:p>
          <a:p>
            <a:pPr algn="just"/>
            <a:r>
              <a:rPr lang="cs-CZ" dirty="0" err="1"/>
              <a:t>Presentation</a:t>
            </a:r>
            <a:r>
              <a:rPr lang="cs-CZ" dirty="0"/>
              <a:t> </a:t>
            </a:r>
            <a:r>
              <a:rPr lang="cs-CZ" dirty="0" err="1"/>
              <a:t>will</a:t>
            </a:r>
            <a:r>
              <a:rPr lang="cs-CZ" dirty="0"/>
              <a:t> </a:t>
            </a:r>
            <a:r>
              <a:rPr lang="cs-CZ" dirty="0" err="1"/>
              <a:t>be</a:t>
            </a:r>
            <a:r>
              <a:rPr lang="cs-CZ" dirty="0"/>
              <a:t> </a:t>
            </a:r>
            <a:r>
              <a:rPr lang="cs-CZ" dirty="0" err="1"/>
              <a:t>include</a:t>
            </a:r>
            <a:r>
              <a:rPr lang="cs-CZ" dirty="0"/>
              <a:t>: </a:t>
            </a:r>
            <a:r>
              <a:rPr lang="cs-CZ" dirty="0" err="1"/>
              <a:t>information</a:t>
            </a:r>
            <a:r>
              <a:rPr lang="cs-CZ" dirty="0"/>
              <a:t> </a:t>
            </a:r>
            <a:r>
              <a:rPr lang="cs-CZ" dirty="0" err="1"/>
              <a:t>about</a:t>
            </a:r>
            <a:r>
              <a:rPr lang="cs-CZ" dirty="0"/>
              <a:t> animal, </a:t>
            </a:r>
            <a:r>
              <a:rPr lang="cs-CZ" dirty="0" err="1"/>
              <a:t>breed</a:t>
            </a:r>
            <a:r>
              <a:rPr lang="cs-CZ" dirty="0"/>
              <a:t>, </a:t>
            </a:r>
            <a:r>
              <a:rPr lang="cs-CZ" dirty="0" err="1"/>
              <a:t>assesmet</a:t>
            </a:r>
            <a:r>
              <a:rPr lang="cs-CZ" dirty="0"/>
              <a:t> </a:t>
            </a:r>
            <a:r>
              <a:rPr lang="cs-CZ" dirty="0" err="1"/>
              <a:t>method</a:t>
            </a:r>
            <a:r>
              <a:rPr lang="cs-CZ" dirty="0"/>
              <a:t>, </a:t>
            </a:r>
            <a:r>
              <a:rPr lang="cs-CZ" dirty="0" err="1"/>
              <a:t>present</a:t>
            </a:r>
            <a:r>
              <a:rPr lang="cs-CZ" dirty="0"/>
              <a:t> </a:t>
            </a:r>
            <a:r>
              <a:rPr lang="cs-CZ" dirty="0" err="1"/>
              <a:t>what</a:t>
            </a:r>
            <a:r>
              <a:rPr lang="cs-CZ" dirty="0"/>
              <a:t> </a:t>
            </a:r>
            <a:r>
              <a:rPr lang="cs-CZ" dirty="0" err="1"/>
              <a:t>you</a:t>
            </a:r>
            <a:r>
              <a:rPr lang="cs-CZ" dirty="0"/>
              <a:t> </a:t>
            </a:r>
            <a:r>
              <a:rPr lang="cs-CZ" dirty="0" err="1"/>
              <a:t>see</a:t>
            </a:r>
            <a:r>
              <a:rPr lang="cs-CZ" dirty="0"/>
              <a:t> and </a:t>
            </a:r>
            <a:r>
              <a:rPr lang="cs-CZ" dirty="0" err="1"/>
              <a:t>evaluate</a:t>
            </a:r>
            <a:r>
              <a:rPr lang="cs-CZ" dirty="0"/>
              <a:t>, </a:t>
            </a:r>
            <a:r>
              <a:rPr lang="cs-CZ" dirty="0" err="1"/>
              <a:t>conclusion</a:t>
            </a:r>
            <a:r>
              <a:rPr lang="cs-CZ" dirty="0"/>
              <a:t>.</a:t>
            </a:r>
          </a:p>
          <a:p>
            <a:pPr algn="just"/>
            <a:r>
              <a:rPr lang="cs-CZ" dirty="0" err="1"/>
              <a:t>Presentation</a:t>
            </a:r>
            <a:r>
              <a:rPr lang="cs-CZ" dirty="0"/>
              <a:t>- 13. </a:t>
            </a:r>
            <a:r>
              <a:rPr lang="cs-CZ" dirty="0" err="1"/>
              <a:t>week</a:t>
            </a:r>
            <a:r>
              <a:rPr lang="cs-CZ" dirty="0"/>
              <a:t> (14. </a:t>
            </a:r>
            <a:r>
              <a:rPr lang="cs-CZ" dirty="0" err="1"/>
              <a:t>week</a:t>
            </a:r>
            <a:r>
              <a:rPr lang="cs-CZ" dirty="0"/>
              <a:t>)</a:t>
            </a:r>
          </a:p>
          <a:p>
            <a:endParaRPr lang="cs-CZ" dirty="0"/>
          </a:p>
          <a:p>
            <a:endParaRPr lang="cs-CZ" dirty="0"/>
          </a:p>
        </p:txBody>
      </p:sp>
      <p:pic>
        <p:nvPicPr>
          <p:cNvPr id="4" name="Obrázek 3"/>
          <p:cNvPicPr>
            <a:picLocks noChangeAspect="1"/>
          </p:cNvPicPr>
          <p:nvPr/>
        </p:nvPicPr>
        <p:blipFill>
          <a:blip r:embed="rId4"/>
          <a:stretch>
            <a:fillRect/>
          </a:stretch>
        </p:blipFill>
        <p:spPr>
          <a:xfrm>
            <a:off x="8047883" y="1248220"/>
            <a:ext cx="934934" cy="884938"/>
          </a:xfrm>
          <a:prstGeom prst="rect">
            <a:avLst/>
          </a:prstGeom>
        </p:spPr>
      </p:pic>
    </p:spTree>
    <p:extLst>
      <p:ext uri="{BB962C8B-B14F-4D97-AF65-F5344CB8AC3E}">
        <p14:creationId xmlns:p14="http://schemas.microsoft.com/office/powerpoint/2010/main" val="424005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D978D1-979D-46A1-BB39-A8CA3C2EE198}"/>
              </a:ext>
            </a:extLst>
          </p:cNvPr>
          <p:cNvSpPr>
            <a:spLocks noGrp="1"/>
          </p:cNvSpPr>
          <p:nvPr>
            <p:ph type="title"/>
          </p:nvPr>
        </p:nvSpPr>
        <p:spPr/>
        <p:txBody>
          <a:bodyPr>
            <a:normAutofit/>
          </a:bodyPr>
          <a:lstStyle/>
          <a:p>
            <a:r>
              <a:rPr lang="cs-CZ" dirty="0" err="1"/>
              <a:t>Assessment</a:t>
            </a:r>
            <a:r>
              <a:rPr lang="cs-CZ" dirty="0"/>
              <a:t> </a:t>
            </a:r>
            <a:r>
              <a:rPr lang="cs-CZ" dirty="0" err="1"/>
              <a:t>methods</a:t>
            </a:r>
            <a:r>
              <a:rPr lang="cs-CZ" dirty="0"/>
              <a:t> </a:t>
            </a:r>
            <a:r>
              <a:rPr lang="cs-CZ" dirty="0" err="1"/>
              <a:t>of</a:t>
            </a:r>
            <a:r>
              <a:rPr lang="cs-CZ" dirty="0"/>
              <a:t> animal </a:t>
            </a:r>
            <a:r>
              <a:rPr lang="cs-CZ" dirty="0" err="1"/>
              <a:t>welfare</a:t>
            </a:r>
            <a:r>
              <a:rPr lang="cs-CZ" dirty="0"/>
              <a:t> and </a:t>
            </a:r>
            <a:r>
              <a:rPr lang="cs-CZ" dirty="0" err="1"/>
              <a:t>indicators</a:t>
            </a:r>
            <a:r>
              <a:rPr lang="cs-CZ" dirty="0"/>
              <a:t> </a:t>
            </a:r>
          </a:p>
        </p:txBody>
      </p:sp>
      <p:sp>
        <p:nvSpPr>
          <p:cNvPr id="3" name="Zástupný obsah 2">
            <a:extLst>
              <a:ext uri="{FF2B5EF4-FFF2-40B4-BE49-F238E27FC236}">
                <a16:creationId xmlns:a16="http://schemas.microsoft.com/office/drawing/2014/main" id="{6E02D7B3-7B7C-467B-BB64-BD30F6C99872}"/>
              </a:ext>
            </a:extLst>
          </p:cNvPr>
          <p:cNvSpPr>
            <a:spLocks noGrp="1"/>
          </p:cNvSpPr>
          <p:nvPr>
            <p:ph idx="1"/>
          </p:nvPr>
        </p:nvSpPr>
        <p:spPr/>
        <p:txBody>
          <a:bodyPr>
            <a:normAutofit/>
          </a:bodyPr>
          <a:lstStyle/>
          <a:p>
            <a:pPr marL="0" algn="just" rtl="0" eaLnBrk="1" fontAlgn="t" latinLnBrk="0" hangingPunct="1">
              <a:lnSpc>
                <a:spcPct val="150000"/>
              </a:lnSpc>
              <a:spcBef>
                <a:spcPts val="0"/>
              </a:spcBef>
              <a:spcAft>
                <a:spcPts val="0"/>
              </a:spcAft>
            </a:pPr>
            <a:r>
              <a:rPr lang="cs-CZ" sz="1800" b="1" i="0" u="none" strike="noStrike" kern="1200" dirty="0">
                <a:solidFill>
                  <a:srgbClr val="FFFFFF"/>
                </a:solidFill>
                <a:effectLst/>
                <a:latin typeface="Calibri" panose="020F0502020204030204" pitchFamily="34" charset="0"/>
              </a:rPr>
              <a:t>Způsob hodnocení </a:t>
            </a:r>
            <a:endParaRPr lang="cs-CZ" sz="1800" b="0" i="0" u="none" strike="noStrike" dirty="0">
              <a:effectLst/>
              <a:latin typeface="Arial" panose="020B0604020202020204" pitchFamily="34" charset="0"/>
            </a:endParaRPr>
          </a:p>
          <a:p>
            <a:pPr marL="0" algn="just" rtl="0" eaLnBrk="1" fontAlgn="t" latinLnBrk="0" hangingPunct="1">
              <a:lnSpc>
                <a:spcPct val="150000"/>
              </a:lnSpc>
              <a:spcBef>
                <a:spcPts val="0"/>
              </a:spcBef>
              <a:spcAft>
                <a:spcPts val="0"/>
              </a:spcAft>
            </a:pPr>
            <a:r>
              <a:rPr lang="cs-CZ" sz="1800" b="1" i="0" u="none" strike="noStrike" kern="1200" dirty="0">
                <a:solidFill>
                  <a:srgbClr val="FFFFFF"/>
                </a:solidFill>
                <a:effectLst/>
                <a:latin typeface="Calibri" panose="020F0502020204030204" pitchFamily="34" charset="0"/>
              </a:rPr>
              <a:t>Popis</a:t>
            </a:r>
            <a:endParaRPr lang="cs-CZ" sz="1800" b="0" i="0" u="none" strike="noStrike" dirty="0">
              <a:effectLst/>
              <a:latin typeface="Arial" panose="020B0604020202020204" pitchFamily="34" charset="0"/>
            </a:endParaRPr>
          </a:p>
          <a:p>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907" y="2543039"/>
            <a:ext cx="5335795" cy="2291253"/>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43" y="1990165"/>
            <a:ext cx="2881257" cy="4075507"/>
          </a:xfrm>
          <a:prstGeom prst="rect">
            <a:avLst/>
          </a:prstGeom>
        </p:spPr>
      </p:pic>
      <p:sp>
        <p:nvSpPr>
          <p:cNvPr id="4" name="Obdélník 3"/>
          <p:cNvSpPr/>
          <p:nvPr/>
        </p:nvSpPr>
        <p:spPr>
          <a:xfrm>
            <a:off x="3968257" y="5624897"/>
            <a:ext cx="4712269" cy="707886"/>
          </a:xfrm>
          <a:prstGeom prst="rect">
            <a:avLst/>
          </a:prstGeom>
        </p:spPr>
        <p:txBody>
          <a:bodyPr wrap="square">
            <a:spAutoFit/>
          </a:bodyPr>
          <a:lstStyle/>
          <a:p>
            <a:r>
              <a:rPr lang="en-US" sz="2000" dirty="0"/>
              <a:t>You will talk about welfare assessment</a:t>
            </a:r>
            <a:endParaRPr lang="cs-CZ" sz="2000" dirty="0"/>
          </a:p>
          <a:p>
            <a:r>
              <a:rPr lang="en-US" sz="2000" dirty="0"/>
              <a:t> methods in lectures</a:t>
            </a:r>
            <a:r>
              <a:rPr lang="en-US" dirty="0"/>
              <a:t>​</a:t>
            </a:r>
            <a:r>
              <a:rPr lang="cs-CZ" dirty="0"/>
              <a:t>.</a:t>
            </a:r>
            <a:endParaRPr lang="en-US" dirty="0"/>
          </a:p>
        </p:txBody>
      </p:sp>
      <p:sp>
        <p:nvSpPr>
          <p:cNvPr id="7" name="Obdélník 6"/>
          <p:cNvSpPr/>
          <p:nvPr/>
        </p:nvSpPr>
        <p:spPr>
          <a:xfrm>
            <a:off x="4453217" y="3244334"/>
            <a:ext cx="237566" cy="369332"/>
          </a:xfrm>
          <a:prstGeom prst="rect">
            <a:avLst/>
          </a:prstGeom>
        </p:spPr>
        <p:txBody>
          <a:bodyPr wrap="none">
            <a:spAutoFit/>
          </a:bodyPr>
          <a:lstStyle/>
          <a:p>
            <a:r>
              <a:rPr lang="cs-CZ" dirty="0"/>
              <a:t> </a:t>
            </a:r>
          </a:p>
        </p:txBody>
      </p:sp>
      <p:sp>
        <p:nvSpPr>
          <p:cNvPr id="8" name="Obdélník 7"/>
          <p:cNvSpPr/>
          <p:nvPr/>
        </p:nvSpPr>
        <p:spPr>
          <a:xfrm>
            <a:off x="5393017" y="2038771"/>
            <a:ext cx="2734983" cy="369332"/>
          </a:xfrm>
          <a:prstGeom prst="rect">
            <a:avLst/>
          </a:prstGeom>
        </p:spPr>
        <p:txBody>
          <a:bodyPr wrap="square">
            <a:spAutoFit/>
          </a:bodyPr>
          <a:lstStyle/>
          <a:p>
            <a:r>
              <a:rPr lang="cs-CZ" dirty="0"/>
              <a:t> AWIN </a:t>
            </a:r>
            <a:r>
              <a:rPr lang="cs-CZ" dirty="0" err="1"/>
              <a:t>protocol</a:t>
            </a:r>
            <a:endParaRPr lang="cs-CZ" dirty="0"/>
          </a:p>
        </p:txBody>
      </p:sp>
    </p:spTree>
    <p:extLst>
      <p:ext uri="{BB962C8B-B14F-4D97-AF65-F5344CB8AC3E}">
        <p14:creationId xmlns:p14="http://schemas.microsoft.com/office/powerpoint/2010/main" val="2103170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Next</a:t>
            </a:r>
            <a:r>
              <a:rPr lang="cs-CZ" dirty="0"/>
              <a:t> </a:t>
            </a:r>
            <a:r>
              <a:rPr lang="cs-CZ" dirty="0" err="1"/>
              <a:t>practicals</a:t>
            </a:r>
            <a:endParaRPr lang="cs-CZ" dirty="0"/>
          </a:p>
        </p:txBody>
      </p:sp>
      <p:sp>
        <p:nvSpPr>
          <p:cNvPr id="3" name="Zástupný symbol pro obsah 2"/>
          <p:cNvSpPr>
            <a:spLocks noGrp="1"/>
          </p:cNvSpPr>
          <p:nvPr>
            <p:ph idx="1"/>
          </p:nvPr>
        </p:nvSpPr>
        <p:spPr/>
        <p:txBody>
          <a:bodyPr>
            <a:normAutofit lnSpcReduction="10000"/>
          </a:bodyPr>
          <a:lstStyle/>
          <a:p>
            <a:r>
              <a:rPr lang="cs-CZ" dirty="0"/>
              <a:t>1 </a:t>
            </a:r>
            <a:r>
              <a:rPr lang="cs-CZ" dirty="0" err="1"/>
              <a:t>presantation</a:t>
            </a:r>
            <a:r>
              <a:rPr lang="cs-CZ" dirty="0"/>
              <a:t> </a:t>
            </a:r>
            <a:r>
              <a:rPr lang="cs-CZ" dirty="0" err="1"/>
              <a:t>about</a:t>
            </a:r>
            <a:r>
              <a:rPr lang="cs-CZ" dirty="0"/>
              <a:t> </a:t>
            </a:r>
            <a:r>
              <a:rPr lang="cs-CZ" dirty="0" err="1"/>
              <a:t>dairy</a:t>
            </a:r>
            <a:r>
              <a:rPr lang="cs-CZ" dirty="0"/>
              <a:t> and </a:t>
            </a:r>
            <a:r>
              <a:rPr lang="cs-CZ" dirty="0" err="1"/>
              <a:t>beef</a:t>
            </a:r>
            <a:r>
              <a:rPr lang="cs-CZ" dirty="0"/>
              <a:t> </a:t>
            </a:r>
            <a:r>
              <a:rPr lang="cs-CZ" dirty="0" err="1"/>
              <a:t>cattle</a:t>
            </a:r>
            <a:endParaRPr lang="cs-CZ" dirty="0"/>
          </a:p>
          <a:p>
            <a:pPr lvl="1"/>
            <a:r>
              <a:rPr lang="cs-CZ" dirty="0" err="1"/>
              <a:t>characteristics</a:t>
            </a:r>
            <a:r>
              <a:rPr lang="cs-CZ" dirty="0"/>
              <a:t> </a:t>
            </a:r>
          </a:p>
          <a:p>
            <a:pPr lvl="1"/>
            <a:r>
              <a:rPr lang="cs-CZ" dirty="0" err="1"/>
              <a:t>Decree</a:t>
            </a:r>
            <a:r>
              <a:rPr lang="cs-CZ" dirty="0"/>
              <a:t>  - </a:t>
            </a:r>
            <a:r>
              <a:rPr lang="en-US" dirty="0"/>
              <a:t>Minimum standards for the protection of bovine animals</a:t>
            </a:r>
            <a:endParaRPr lang="cs-CZ" dirty="0"/>
          </a:p>
          <a:p>
            <a:pPr lvl="1"/>
            <a:endParaRPr lang="cs-CZ" dirty="0"/>
          </a:p>
          <a:p>
            <a:r>
              <a:rPr lang="en-US" dirty="0"/>
              <a:t>principles of handling and handling of </a:t>
            </a:r>
            <a:r>
              <a:rPr lang="cs-CZ" dirty="0" err="1"/>
              <a:t>cattle</a:t>
            </a:r>
            <a:endParaRPr lang="cs-CZ" dirty="0"/>
          </a:p>
          <a:p>
            <a:pPr marL="0" indent="0">
              <a:buNone/>
            </a:pPr>
            <a:r>
              <a:rPr lang="en-US" dirty="0"/>
              <a:t>(practical video demonstration)</a:t>
            </a:r>
            <a:endParaRPr lang="cs-CZ" dirty="0"/>
          </a:p>
          <a:p>
            <a:r>
              <a:rPr lang="en-US" dirty="0"/>
              <a:t> The most common problems in cattle welfare</a:t>
            </a:r>
            <a:endParaRPr lang="cs-CZ" dirty="0"/>
          </a:p>
          <a:p>
            <a:r>
              <a:rPr lang="en-US" dirty="0"/>
              <a:t>Model examples</a:t>
            </a:r>
            <a:r>
              <a:rPr lang="cs-CZ" dirty="0"/>
              <a:t> (</a:t>
            </a:r>
            <a:r>
              <a:rPr lang="cs-CZ" dirty="0" err="1"/>
              <a:t>we</a:t>
            </a:r>
            <a:r>
              <a:rPr lang="cs-CZ" dirty="0"/>
              <a:t> use </a:t>
            </a:r>
            <a:r>
              <a:rPr lang="cs-CZ" dirty="0" err="1"/>
              <a:t>the</a:t>
            </a:r>
            <a:r>
              <a:rPr lang="cs-CZ" dirty="0"/>
              <a:t> </a:t>
            </a:r>
            <a:r>
              <a:rPr lang="cs-CZ" dirty="0" err="1"/>
              <a:t>degree</a:t>
            </a:r>
            <a:r>
              <a:rPr lang="cs-CZ" dirty="0"/>
              <a:t>, </a:t>
            </a:r>
            <a:r>
              <a:rPr lang="cs-CZ" dirty="0" err="1"/>
              <a:t>you</a:t>
            </a:r>
            <a:r>
              <a:rPr lang="cs-CZ" dirty="0"/>
              <a:t> </a:t>
            </a:r>
            <a:r>
              <a:rPr lang="cs-CZ" dirty="0" err="1"/>
              <a:t>may</a:t>
            </a:r>
            <a:r>
              <a:rPr lang="cs-CZ" dirty="0"/>
              <a:t> </a:t>
            </a:r>
            <a:r>
              <a:rPr lang="cs-CZ" dirty="0" err="1"/>
              <a:t>bring</a:t>
            </a:r>
            <a:r>
              <a:rPr lang="cs-CZ" dirty="0"/>
              <a:t> copy </a:t>
            </a:r>
            <a:r>
              <a:rPr lang="cs-CZ" dirty="0" err="1"/>
              <a:t>or</a:t>
            </a:r>
            <a:r>
              <a:rPr lang="cs-CZ" dirty="0"/>
              <a:t> </a:t>
            </a:r>
            <a:r>
              <a:rPr lang="cs-CZ" dirty="0" err="1"/>
              <a:t>you</a:t>
            </a:r>
            <a:r>
              <a:rPr lang="cs-CZ" dirty="0"/>
              <a:t> </a:t>
            </a:r>
            <a:r>
              <a:rPr lang="cs-CZ" dirty="0" err="1"/>
              <a:t>can</a:t>
            </a:r>
            <a:r>
              <a:rPr lang="cs-CZ" dirty="0"/>
              <a:t> use </a:t>
            </a:r>
            <a:r>
              <a:rPr lang="cs-CZ" dirty="0" err="1"/>
              <a:t>your</a:t>
            </a:r>
            <a:r>
              <a:rPr lang="cs-CZ" dirty="0"/>
              <a:t> tablet)</a:t>
            </a:r>
          </a:p>
        </p:txBody>
      </p:sp>
    </p:spTree>
    <p:extLst>
      <p:ext uri="{BB962C8B-B14F-4D97-AF65-F5344CB8AC3E}">
        <p14:creationId xmlns:p14="http://schemas.microsoft.com/office/powerpoint/2010/main" val="3188325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Thanks</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a:t>
            </a:r>
          </a:p>
        </p:txBody>
      </p:sp>
    </p:spTree>
    <p:extLst>
      <p:ext uri="{BB962C8B-B14F-4D97-AF65-F5344CB8AC3E}">
        <p14:creationId xmlns:p14="http://schemas.microsoft.com/office/powerpoint/2010/main" val="277950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D57400-7EDB-4A9D-93AC-150704A939DC}"/>
              </a:ext>
            </a:extLst>
          </p:cNvPr>
          <p:cNvSpPr>
            <a:spLocks noGrp="1"/>
          </p:cNvSpPr>
          <p:nvPr>
            <p:ph type="title"/>
          </p:nvPr>
        </p:nvSpPr>
        <p:spPr/>
        <p:txBody>
          <a:bodyPr/>
          <a:lstStyle/>
          <a:p>
            <a:r>
              <a:rPr lang="cs-CZ" dirty="0" err="1"/>
              <a:t>Welfare</a:t>
            </a:r>
            <a:r>
              <a:rPr lang="cs-CZ" dirty="0"/>
              <a:t> </a:t>
            </a:r>
            <a:r>
              <a:rPr lang="cs-CZ" dirty="0" err="1"/>
              <a:t>of</a:t>
            </a:r>
            <a:r>
              <a:rPr lang="cs-CZ" dirty="0"/>
              <a:t> </a:t>
            </a:r>
            <a:r>
              <a:rPr lang="cs-CZ" dirty="0" err="1"/>
              <a:t>livestock</a:t>
            </a:r>
            <a:endParaRPr lang="cs-CZ" dirty="0"/>
          </a:p>
        </p:txBody>
      </p:sp>
      <p:sp>
        <p:nvSpPr>
          <p:cNvPr id="3" name="Zástupný obsah 2">
            <a:extLst>
              <a:ext uri="{FF2B5EF4-FFF2-40B4-BE49-F238E27FC236}">
                <a16:creationId xmlns:a16="http://schemas.microsoft.com/office/drawing/2014/main" id="{DD62E1C6-0328-4033-9B91-5B73DA25D922}"/>
              </a:ext>
            </a:extLst>
          </p:cNvPr>
          <p:cNvSpPr>
            <a:spLocks noGrp="1"/>
          </p:cNvSpPr>
          <p:nvPr>
            <p:ph idx="1"/>
          </p:nvPr>
        </p:nvSpPr>
        <p:spPr/>
        <p:txBody>
          <a:bodyPr/>
          <a:lstStyle/>
          <a:p>
            <a:r>
              <a:rPr lang="cs-CZ" sz="2400" dirty="0" err="1">
                <a:solidFill>
                  <a:srgbClr val="202124"/>
                </a:solidFill>
                <a:latin typeface="inherit"/>
                <a:ea typeface="Times New Roman" panose="02020603050405020304" pitchFamily="18" charset="0"/>
                <a:cs typeface="Courier New" panose="02070309020205020404" pitchFamily="49" charset="0"/>
              </a:rPr>
              <a:t>Include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knowledge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of</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the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b="1" dirty="0">
                <a:solidFill>
                  <a:srgbClr val="202124"/>
                </a:solidFill>
                <a:latin typeface="inherit"/>
                <a:ea typeface="Times New Roman" panose="02020603050405020304" pitchFamily="18" charset="0"/>
                <a:cs typeface="Courier New" panose="02070309020205020404" pitchFamily="49" charset="0"/>
              </a:rPr>
              <a:t>biology, </a:t>
            </a:r>
            <a:r>
              <a:rPr lang="cs-CZ" sz="2400" b="1" dirty="0" err="1">
                <a:solidFill>
                  <a:srgbClr val="202124"/>
                </a:solidFill>
                <a:latin typeface="inherit"/>
                <a:ea typeface="Times New Roman" panose="02020603050405020304" pitchFamily="18" charset="0"/>
                <a:cs typeface="Courier New" panose="02070309020205020404" pitchFamily="49" charset="0"/>
              </a:rPr>
              <a:t>ethology</a:t>
            </a:r>
            <a:r>
              <a:rPr lang="cs-CZ" sz="2400" b="1" dirty="0">
                <a:solidFill>
                  <a:srgbClr val="202124"/>
                </a:solidFill>
                <a:latin typeface="inherit"/>
                <a:ea typeface="Times New Roman" panose="02020603050405020304" pitchFamily="18" charset="0"/>
                <a:cs typeface="Courier New" panose="02070309020205020404" pitchFamily="49" charset="0"/>
              </a:rPr>
              <a:t> and </a:t>
            </a:r>
            <a:r>
              <a:rPr lang="cs-CZ" sz="2400" b="1" dirty="0" err="1">
                <a:solidFill>
                  <a:srgbClr val="202124"/>
                </a:solidFill>
                <a:latin typeface="inherit"/>
                <a:ea typeface="Times New Roman" panose="02020603050405020304" pitchFamily="18" charset="0"/>
                <a:cs typeface="Courier New" panose="02070309020205020404" pitchFamily="49" charset="0"/>
              </a:rPr>
              <a:t>physiology</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of</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animals</a:t>
            </a:r>
            <a:endParaRPr lang="cs-CZ" sz="2400" dirty="0">
              <a:solidFill>
                <a:srgbClr val="202124"/>
              </a:solidFill>
              <a:latin typeface="inherit"/>
              <a:ea typeface="Times New Roman" panose="02020603050405020304" pitchFamily="18" charset="0"/>
              <a:cs typeface="Courier New" panose="02070309020205020404" pitchFamily="49" charset="0"/>
            </a:endParaRPr>
          </a:p>
          <a:p>
            <a:r>
              <a:rPr lang="cs-CZ" sz="2400" b="1" dirty="0" err="1">
                <a:solidFill>
                  <a:srgbClr val="202124"/>
                </a:solidFill>
                <a:effectLst/>
                <a:latin typeface="inherit"/>
                <a:ea typeface="Times New Roman" panose="02020603050405020304" pitchFamily="18" charset="0"/>
                <a:cs typeface="Courier New" panose="02070309020205020404" pitchFamily="49" charset="0"/>
              </a:rPr>
              <a:t>Optimal</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conditions</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of</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farm</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animals</a:t>
            </a:r>
            <a:r>
              <a:rPr lang="cs-CZ" sz="2400" b="1" dirty="0">
                <a:solidFill>
                  <a:srgbClr val="202124"/>
                </a:solidFill>
                <a:effectLst/>
                <a:latin typeface="inherit"/>
                <a:ea typeface="Times New Roman" panose="02020603050405020304" pitchFamily="18" charset="0"/>
                <a:cs typeface="Courier New" panose="02070309020205020404" pitchFamily="49" charset="0"/>
              </a:rPr>
              <a:t> are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dependent</a:t>
            </a:r>
            <a:r>
              <a:rPr lang="cs-CZ" sz="2400" b="1" dirty="0">
                <a:solidFill>
                  <a:srgbClr val="202124"/>
                </a:solidFill>
                <a:effectLst/>
                <a:latin typeface="inherit"/>
                <a:ea typeface="Times New Roman" panose="02020603050405020304" pitchFamily="18" charset="0"/>
                <a:cs typeface="Courier New" panose="02070309020205020404" pitchFamily="49" charset="0"/>
              </a:rPr>
              <a:t> on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human</a:t>
            </a:r>
            <a:r>
              <a:rPr lang="cs-CZ" sz="2400" b="1" dirty="0">
                <a:solidFill>
                  <a:srgbClr val="202124"/>
                </a:solidFill>
                <a:effectLst/>
                <a:latin typeface="inherit"/>
                <a:ea typeface="Times New Roman" panose="02020603050405020304" pitchFamily="18" charset="0"/>
                <a:cs typeface="Courier New" panose="02070309020205020404" pitchFamily="49" charset="0"/>
              </a:rPr>
              <a:t> care</a:t>
            </a:r>
          </a:p>
          <a:p>
            <a:r>
              <a:rPr lang="cs-CZ" sz="2400" dirty="0" err="1">
                <a:solidFill>
                  <a:srgbClr val="202124"/>
                </a:solidFill>
                <a:latin typeface="inherit"/>
                <a:ea typeface="Times New Roman" panose="02020603050405020304" pitchFamily="18" charset="0"/>
                <a:cs typeface="Courier New" panose="02070309020205020404" pitchFamily="49" charset="0"/>
              </a:rPr>
              <a:t>Knowledge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of</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the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breeding</a:t>
            </a:r>
            <a:r>
              <a:rPr lang="cs-CZ" sz="2400" b="1" dirty="0">
                <a:solidFill>
                  <a:srgbClr val="202124"/>
                </a:solidFill>
                <a:latin typeface="inherit"/>
                <a:ea typeface="Times New Roman" panose="02020603050405020304" pitchFamily="18" charset="0"/>
                <a:cs typeface="Courier New" panose="02070309020205020404" pitchFamily="49" charset="0"/>
              </a:rPr>
              <a:t> and </a:t>
            </a:r>
            <a:r>
              <a:rPr lang="cs-CZ" sz="2400" b="1" dirty="0" err="1">
                <a:solidFill>
                  <a:srgbClr val="202124"/>
                </a:solidFill>
                <a:latin typeface="inherit"/>
                <a:ea typeface="Times New Roman" panose="02020603050405020304" pitchFamily="18" charset="0"/>
                <a:cs typeface="Courier New" panose="02070309020205020404" pitchFamily="49" charset="0"/>
              </a:rPr>
              <a:t>housing</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system</a:t>
            </a:r>
            <a:r>
              <a:rPr lang="cs-CZ" sz="2400" b="1" dirty="0">
                <a:solidFill>
                  <a:srgbClr val="202124"/>
                </a:solidFill>
                <a:latin typeface="inherit"/>
                <a:ea typeface="Times New Roman" panose="02020603050405020304" pitchFamily="18" charset="0"/>
                <a:cs typeface="Courier New" panose="02070309020205020404" pitchFamily="49" charset="0"/>
              </a:rPr>
              <a:t> are </a:t>
            </a:r>
            <a:r>
              <a:rPr lang="cs-CZ" sz="2400" b="1" dirty="0" err="1">
                <a:solidFill>
                  <a:srgbClr val="202124"/>
                </a:solidFill>
                <a:latin typeface="inherit"/>
                <a:ea typeface="Times New Roman" panose="02020603050405020304" pitchFamily="18" charset="0"/>
                <a:cs typeface="Courier New" panose="02070309020205020404" pitchFamily="49" charset="0"/>
              </a:rPr>
              <a:t>essential</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for</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livestock</a:t>
            </a:r>
            <a:endParaRPr lang="cs-CZ" sz="2400" b="1" dirty="0">
              <a:solidFill>
                <a:srgbClr val="202124"/>
              </a:solidFill>
              <a:latin typeface="inherit"/>
              <a:ea typeface="Times New Roman" panose="02020603050405020304" pitchFamily="18" charset="0"/>
              <a:cs typeface="Courier New" panose="02070309020205020404" pitchFamily="49" charset="0"/>
            </a:endParaRPr>
          </a:p>
          <a:p>
            <a:endParaRPr lang="cs-CZ" sz="2400" b="1" dirty="0">
              <a:solidFill>
                <a:srgbClr val="202124"/>
              </a:solidFill>
              <a:effectLst/>
              <a:latin typeface="inherit"/>
              <a:ea typeface="Times New Roman" panose="02020603050405020304" pitchFamily="18" charset="0"/>
              <a:cs typeface="Courier New" panose="02070309020205020404" pitchFamily="49" charset="0"/>
            </a:endParaRPr>
          </a:p>
          <a:p>
            <a:endParaRPr lang="cs-CZ" sz="2400" dirty="0">
              <a:solidFill>
                <a:srgbClr val="202124"/>
              </a:solidFill>
              <a:effectLst/>
              <a:latin typeface="inherit"/>
              <a:ea typeface="Times New Roman" panose="02020603050405020304" pitchFamily="18" charset="0"/>
              <a:cs typeface="Courier New" panose="02070309020205020404" pitchFamily="49" charset="0"/>
            </a:endParaRPr>
          </a:p>
          <a:p>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167" y="4259142"/>
            <a:ext cx="4195160" cy="2598858"/>
          </a:xfrm>
          <a:prstGeom prst="rect">
            <a:avLst/>
          </a:prstGeom>
        </p:spPr>
      </p:pic>
    </p:spTree>
    <p:extLst>
      <p:ext uri="{BB962C8B-B14F-4D97-AF65-F5344CB8AC3E}">
        <p14:creationId xmlns:p14="http://schemas.microsoft.com/office/powerpoint/2010/main" val="116337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We</a:t>
            </a:r>
            <a:r>
              <a:rPr lang="cs-CZ" dirty="0"/>
              <a:t> </a:t>
            </a:r>
            <a:r>
              <a:rPr lang="cs-CZ" dirty="0" err="1"/>
              <a:t>will</a:t>
            </a:r>
            <a:r>
              <a:rPr lang="cs-CZ" dirty="0"/>
              <a:t> </a:t>
            </a:r>
            <a:r>
              <a:rPr lang="cs-CZ" dirty="0" err="1"/>
              <a:t>be</a:t>
            </a:r>
            <a:r>
              <a:rPr lang="cs-CZ" dirty="0"/>
              <a:t> </a:t>
            </a:r>
            <a:r>
              <a:rPr lang="cs-CZ" dirty="0" err="1"/>
              <a:t>interested</a:t>
            </a:r>
            <a:r>
              <a:rPr lang="cs-CZ" dirty="0"/>
              <a:t> in </a:t>
            </a:r>
            <a:r>
              <a:rPr lang="cs-CZ" dirty="0" err="1"/>
              <a:t>protection</a:t>
            </a:r>
            <a:r>
              <a:rPr lang="cs-CZ" dirty="0"/>
              <a:t> on  </a:t>
            </a:r>
            <a:r>
              <a:rPr lang="cs-CZ" dirty="0" err="1"/>
              <a:t>farms</a:t>
            </a:r>
            <a:r>
              <a:rPr lang="cs-CZ" dirty="0"/>
              <a:t>, </a:t>
            </a:r>
            <a:r>
              <a:rPr lang="cs-CZ" dirty="0" err="1"/>
              <a:t>during</a:t>
            </a:r>
            <a:r>
              <a:rPr lang="cs-CZ" dirty="0"/>
              <a:t> </a:t>
            </a:r>
            <a:r>
              <a:rPr lang="cs-CZ" dirty="0" err="1"/>
              <a:t>transports</a:t>
            </a:r>
            <a:r>
              <a:rPr lang="cs-CZ" dirty="0"/>
              <a:t> and </a:t>
            </a:r>
            <a:r>
              <a:rPr lang="cs-CZ" dirty="0" err="1"/>
              <a:t>at</a:t>
            </a:r>
            <a:r>
              <a:rPr lang="cs-CZ" dirty="0"/>
              <a:t> </a:t>
            </a:r>
            <a:r>
              <a:rPr lang="cs-CZ" dirty="0" err="1"/>
              <a:t>the</a:t>
            </a:r>
            <a:r>
              <a:rPr lang="cs-CZ" dirty="0"/>
              <a:t> </a:t>
            </a:r>
            <a:r>
              <a:rPr lang="cs-CZ" dirty="0" err="1"/>
              <a:t>time</a:t>
            </a:r>
            <a:r>
              <a:rPr lang="cs-CZ" dirty="0"/>
              <a:t> </a:t>
            </a:r>
            <a:r>
              <a:rPr lang="cs-CZ" dirty="0" err="1"/>
              <a:t>of</a:t>
            </a:r>
            <a:r>
              <a:rPr lang="cs-CZ" dirty="0"/>
              <a:t> </a:t>
            </a:r>
            <a:r>
              <a:rPr lang="cs-CZ" dirty="0" err="1"/>
              <a:t>slaughter</a:t>
            </a:r>
            <a:r>
              <a:rPr lang="cs-CZ" dirty="0"/>
              <a:t>.</a:t>
            </a:r>
          </a:p>
        </p:txBody>
      </p:sp>
      <p:pic>
        <p:nvPicPr>
          <p:cNvPr id="4" name="Obrázek 3"/>
          <p:cNvPicPr>
            <a:picLocks noChangeAspect="1"/>
          </p:cNvPicPr>
          <p:nvPr/>
        </p:nvPicPr>
        <p:blipFill>
          <a:blip r:embed="rId2"/>
          <a:stretch>
            <a:fillRect/>
          </a:stretch>
        </p:blipFill>
        <p:spPr>
          <a:xfrm>
            <a:off x="6279041" y="1932080"/>
            <a:ext cx="2704234" cy="1974902"/>
          </a:xfrm>
          <a:prstGeom prst="rect">
            <a:avLst/>
          </a:prstGeom>
        </p:spPr>
      </p:pic>
      <p:pic>
        <p:nvPicPr>
          <p:cNvPr id="7" name="Obrázek 6"/>
          <p:cNvPicPr>
            <a:picLocks noChangeAspect="1"/>
          </p:cNvPicPr>
          <p:nvPr/>
        </p:nvPicPr>
        <p:blipFill>
          <a:blip r:embed="rId3"/>
          <a:stretch>
            <a:fillRect/>
          </a:stretch>
        </p:blipFill>
        <p:spPr>
          <a:xfrm>
            <a:off x="459468" y="1932080"/>
            <a:ext cx="3267739" cy="2450804"/>
          </a:xfrm>
          <a:prstGeom prst="rect">
            <a:avLst/>
          </a:prstGeom>
        </p:spPr>
      </p:pic>
      <p:pic>
        <p:nvPicPr>
          <p:cNvPr id="8" name="Obrázek 7"/>
          <p:cNvPicPr>
            <a:picLocks noChangeAspect="1"/>
          </p:cNvPicPr>
          <p:nvPr/>
        </p:nvPicPr>
        <p:blipFill>
          <a:blip r:embed="rId4"/>
          <a:stretch>
            <a:fillRect/>
          </a:stretch>
        </p:blipFill>
        <p:spPr>
          <a:xfrm>
            <a:off x="6402152" y="4940242"/>
            <a:ext cx="2458012" cy="1639674"/>
          </a:xfrm>
          <a:prstGeom prst="rect">
            <a:avLst/>
          </a:prstGeom>
        </p:spPr>
      </p:pic>
      <p:pic>
        <p:nvPicPr>
          <p:cNvPr id="10" name="Obrázek 9"/>
          <p:cNvPicPr>
            <a:picLocks noChangeAspect="1"/>
          </p:cNvPicPr>
          <p:nvPr/>
        </p:nvPicPr>
        <p:blipFill>
          <a:blip r:embed="rId5"/>
          <a:stretch>
            <a:fillRect/>
          </a:stretch>
        </p:blipFill>
        <p:spPr>
          <a:xfrm>
            <a:off x="459468" y="4666711"/>
            <a:ext cx="2544952" cy="1913205"/>
          </a:xfrm>
          <a:prstGeom prst="rect">
            <a:avLst/>
          </a:prstGeom>
        </p:spPr>
      </p:pic>
      <p:pic>
        <p:nvPicPr>
          <p:cNvPr id="11" name="Obrázek 10"/>
          <p:cNvPicPr>
            <a:picLocks noChangeAspect="1"/>
          </p:cNvPicPr>
          <p:nvPr/>
        </p:nvPicPr>
        <p:blipFill>
          <a:blip r:embed="rId6"/>
          <a:stretch>
            <a:fillRect/>
          </a:stretch>
        </p:blipFill>
        <p:spPr>
          <a:xfrm>
            <a:off x="3305754" y="4486106"/>
            <a:ext cx="2795063" cy="2093810"/>
          </a:xfrm>
          <a:prstGeom prst="rect">
            <a:avLst/>
          </a:prstGeom>
        </p:spPr>
      </p:pic>
      <p:pic>
        <p:nvPicPr>
          <p:cNvPr id="12" name="Obrázek 11"/>
          <p:cNvPicPr>
            <a:picLocks noChangeAspect="1"/>
          </p:cNvPicPr>
          <p:nvPr/>
        </p:nvPicPr>
        <p:blipFill>
          <a:blip r:embed="rId7"/>
          <a:stretch>
            <a:fillRect/>
          </a:stretch>
        </p:blipFill>
        <p:spPr>
          <a:xfrm>
            <a:off x="3964176" y="2560340"/>
            <a:ext cx="2077895" cy="1424234"/>
          </a:xfrm>
          <a:prstGeom prst="rect">
            <a:avLst/>
          </a:prstGeom>
        </p:spPr>
      </p:pic>
    </p:spTree>
    <p:extLst>
      <p:ext uri="{BB962C8B-B14F-4D97-AF65-F5344CB8AC3E}">
        <p14:creationId xmlns:p14="http://schemas.microsoft.com/office/powerpoint/2010/main" val="260686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96ED8-4F13-4C97-B083-F111205BAC7D}"/>
              </a:ext>
            </a:extLst>
          </p:cNvPr>
          <p:cNvSpPr>
            <a:spLocks noGrp="1"/>
          </p:cNvSpPr>
          <p:nvPr>
            <p:ph type="title"/>
          </p:nvPr>
        </p:nvSpPr>
        <p:spPr/>
        <p:txBody>
          <a:bodyPr/>
          <a:lstStyle/>
          <a:p>
            <a:r>
              <a:rPr lang="cs-CZ" dirty="0" err="1"/>
              <a:t>Syllabus</a:t>
            </a:r>
            <a:r>
              <a:rPr lang="cs-CZ" dirty="0"/>
              <a:t>- p</a:t>
            </a:r>
            <a:r>
              <a:rPr lang="en-US" dirty="0" err="1"/>
              <a:t>ractical</a:t>
            </a:r>
            <a:r>
              <a:rPr lang="en-US" dirty="0"/>
              <a:t> sessions:</a:t>
            </a:r>
            <a:br>
              <a:rPr lang="en-US" dirty="0"/>
            </a:br>
            <a:endParaRPr lang="cs-CZ" dirty="0"/>
          </a:p>
        </p:txBody>
      </p:sp>
      <p:sp>
        <p:nvSpPr>
          <p:cNvPr id="3" name="Zástupný obsah 2">
            <a:extLst>
              <a:ext uri="{FF2B5EF4-FFF2-40B4-BE49-F238E27FC236}">
                <a16:creationId xmlns:a16="http://schemas.microsoft.com/office/drawing/2014/main" id="{BECD1594-ED6F-492F-8CA6-732C3D9C82B7}"/>
              </a:ext>
            </a:extLst>
          </p:cNvPr>
          <p:cNvSpPr>
            <a:spLocks noGrp="1"/>
          </p:cNvSpPr>
          <p:nvPr>
            <p:ph idx="1"/>
          </p:nvPr>
        </p:nvSpPr>
        <p:spPr>
          <a:xfrm>
            <a:off x="628650" y="1417320"/>
            <a:ext cx="7886700" cy="4882896"/>
          </a:xfrm>
        </p:spPr>
        <p:txBody>
          <a:bodyPr>
            <a:normAutofit fontScale="62500" lnSpcReduction="20000"/>
          </a:bodyPr>
          <a:lstStyle/>
          <a:p>
            <a:pPr marL="0" indent="0">
              <a:buNone/>
            </a:pPr>
            <a:r>
              <a:rPr lang="en-US" dirty="0"/>
              <a:t>1. Welfare of livestock, introduction to the issue. Semester work assignment - evaluation of the level of animal welfare in a selected livestock farm.</a:t>
            </a:r>
            <a:br>
              <a:rPr lang="en-US" dirty="0"/>
            </a:br>
            <a:r>
              <a:rPr lang="en-US" dirty="0"/>
              <a:t>2. Welfare of </a:t>
            </a:r>
            <a:r>
              <a:rPr lang="en-US" dirty="0">
                <a:solidFill>
                  <a:srgbClr val="FF0000"/>
                </a:solidFill>
              </a:rPr>
              <a:t>dairy and beef cattle </a:t>
            </a:r>
            <a:r>
              <a:rPr lang="en-US" dirty="0"/>
              <a:t>- principles of handling and handling of animals (practical video demonstration). The most common problems in cattle welfare. Model examples.</a:t>
            </a:r>
            <a:br>
              <a:rPr lang="en-US" dirty="0"/>
            </a:br>
            <a:r>
              <a:rPr lang="en-US" dirty="0"/>
              <a:t>3. Welfare of </a:t>
            </a:r>
            <a:r>
              <a:rPr lang="en-US" dirty="0">
                <a:solidFill>
                  <a:srgbClr val="FF0000"/>
                </a:solidFill>
              </a:rPr>
              <a:t>pigs</a:t>
            </a:r>
            <a:r>
              <a:rPr lang="en-US" dirty="0"/>
              <a:t> - principles of animal handling and handling (practical video demonstration). Model examples.</a:t>
            </a:r>
            <a:br>
              <a:rPr lang="en-US" dirty="0"/>
            </a:br>
            <a:r>
              <a:rPr lang="en-US" dirty="0"/>
              <a:t>4. Welfare of </a:t>
            </a:r>
            <a:r>
              <a:rPr lang="en-US" dirty="0">
                <a:solidFill>
                  <a:srgbClr val="FF0000"/>
                </a:solidFill>
              </a:rPr>
              <a:t>sheep and goats </a:t>
            </a:r>
            <a:r>
              <a:rPr lang="en-US" dirty="0"/>
              <a:t>- principles of animal handling and handling (practical video demonstration). The most common problems in sheep and goat welfare. Model examples. Presentation of the most common problems in sheep and goat welfare.</a:t>
            </a:r>
            <a:br>
              <a:rPr lang="en-US" dirty="0"/>
            </a:br>
            <a:r>
              <a:rPr lang="en-US" dirty="0"/>
              <a:t>5. Welfare of </a:t>
            </a:r>
            <a:r>
              <a:rPr lang="en-US" dirty="0">
                <a:solidFill>
                  <a:srgbClr val="FF0000"/>
                </a:solidFill>
              </a:rPr>
              <a:t>poultry</a:t>
            </a:r>
            <a:r>
              <a:rPr lang="en-US" dirty="0"/>
              <a:t> - poultry welfare problems associated with the way they are kept (practical video demonstration). The most common welfare problems in poultry. Solutions to model examples.</a:t>
            </a:r>
            <a:br>
              <a:rPr lang="en-US" dirty="0"/>
            </a:br>
            <a:r>
              <a:rPr lang="en-US" dirty="0"/>
              <a:t>6. Welfare of </a:t>
            </a:r>
            <a:r>
              <a:rPr lang="en-US" dirty="0">
                <a:solidFill>
                  <a:srgbClr val="FF0000"/>
                </a:solidFill>
              </a:rPr>
              <a:t>ducks, geese and turkeys</a:t>
            </a:r>
            <a:r>
              <a:rPr lang="en-US" dirty="0"/>
              <a:t>. Solving model examples. Most common welfare problems in waterfowl and turkeys.</a:t>
            </a:r>
            <a:br>
              <a:rPr lang="en-US" dirty="0"/>
            </a:br>
            <a:r>
              <a:rPr lang="en-US" dirty="0"/>
              <a:t>7. Assessing livestock </a:t>
            </a:r>
            <a:r>
              <a:rPr lang="en-US" dirty="0">
                <a:solidFill>
                  <a:srgbClr val="FF0000"/>
                </a:solidFill>
              </a:rPr>
              <a:t>welfare at the </a:t>
            </a:r>
            <a:r>
              <a:rPr lang="en-US" dirty="0" err="1">
                <a:solidFill>
                  <a:srgbClr val="FF0000"/>
                </a:solidFill>
              </a:rPr>
              <a:t>exibitions</a:t>
            </a:r>
            <a:r>
              <a:rPr lang="en-US" dirty="0">
                <a:solidFill>
                  <a:srgbClr val="FF0000"/>
                </a:solidFill>
              </a:rPr>
              <a:t>, markets and during transport</a:t>
            </a:r>
            <a:r>
              <a:rPr lang="en-US" dirty="0"/>
              <a:t>.</a:t>
            </a:r>
            <a:br>
              <a:rPr lang="en-US" dirty="0"/>
            </a:br>
            <a:r>
              <a:rPr lang="en-US" dirty="0"/>
              <a:t>8. Welfare of animals at stunning and </a:t>
            </a:r>
            <a:r>
              <a:rPr lang="en-US" dirty="0">
                <a:solidFill>
                  <a:srgbClr val="FF0000"/>
                </a:solidFill>
              </a:rPr>
              <a:t>slaughter</a:t>
            </a:r>
            <a:r>
              <a:rPr lang="en-US" dirty="0"/>
              <a:t>. Practical video demonstration of livestock slaughter.</a:t>
            </a:r>
            <a:br>
              <a:rPr lang="en-US" dirty="0"/>
            </a:br>
            <a:r>
              <a:rPr lang="en-US" dirty="0"/>
              <a:t>9. - 12. </a:t>
            </a:r>
            <a:r>
              <a:rPr lang="en-US" dirty="0" err="1"/>
              <a:t>practicals</a:t>
            </a:r>
            <a:r>
              <a:rPr lang="en-US" dirty="0"/>
              <a:t>. Welfare of livestock - housing technology, nutrition, diseases and their impact on animal welfare (</a:t>
            </a:r>
            <a:r>
              <a:rPr lang="cs-CZ" dirty="0" err="1"/>
              <a:t>one</a:t>
            </a:r>
            <a:r>
              <a:rPr lang="en-US" dirty="0"/>
              <a:t>-day trip to the school farm</a:t>
            </a:r>
            <a:r>
              <a:rPr lang="cs-CZ" dirty="0"/>
              <a:t> in Kunin</a:t>
            </a:r>
            <a:r>
              <a:rPr lang="en-US" dirty="0"/>
              <a:t>).</a:t>
            </a:r>
            <a:br>
              <a:rPr lang="en-US" dirty="0"/>
            </a:br>
            <a:r>
              <a:rPr lang="en-US" dirty="0"/>
              <a:t>13</a:t>
            </a:r>
            <a:r>
              <a:rPr lang="cs-CZ" dirty="0"/>
              <a:t>.</a:t>
            </a:r>
            <a:r>
              <a:rPr lang="en-US" dirty="0"/>
              <a:t> Presentation of a semester study - evaluation of the level of animal welfare in a selected livestock farm.</a:t>
            </a:r>
            <a:br>
              <a:rPr lang="en-US" dirty="0"/>
            </a:br>
            <a:r>
              <a:rPr lang="en-US" dirty="0"/>
              <a:t>14. </a:t>
            </a:r>
            <a:r>
              <a:rPr lang="cs-CZ" dirty="0" err="1"/>
              <a:t>self</a:t>
            </a:r>
            <a:r>
              <a:rPr lang="cs-CZ" dirty="0"/>
              <a:t>- study </a:t>
            </a:r>
            <a:endParaRPr lang="en-US" dirty="0"/>
          </a:p>
          <a:p>
            <a:endParaRPr lang="cs-CZ" dirty="0"/>
          </a:p>
        </p:txBody>
      </p:sp>
    </p:spTree>
    <p:extLst>
      <p:ext uri="{BB962C8B-B14F-4D97-AF65-F5344CB8AC3E}">
        <p14:creationId xmlns:p14="http://schemas.microsoft.com/office/powerpoint/2010/main" val="426022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Literature</a:t>
            </a:r>
            <a:endParaRPr lang="cs-CZ"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370" y="1771837"/>
            <a:ext cx="3066175" cy="4351338"/>
          </a:xfr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1707613"/>
            <a:ext cx="3383280" cy="4690855"/>
          </a:xfrm>
          <a:prstGeom prst="rect">
            <a:avLst/>
          </a:prstGeom>
        </p:spPr>
      </p:pic>
    </p:spTree>
    <p:extLst>
      <p:ext uri="{BB962C8B-B14F-4D97-AF65-F5344CB8AC3E}">
        <p14:creationId xmlns:p14="http://schemas.microsoft.com/office/powerpoint/2010/main" val="11758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3"/>
          <a:stretch>
            <a:fillRect/>
          </a:stretch>
        </p:blipFill>
        <p:spPr>
          <a:xfrm>
            <a:off x="2137945" y="2470131"/>
            <a:ext cx="1755800" cy="2642845"/>
          </a:xfrm>
          <a:prstGeom prst="rect">
            <a:avLst/>
          </a:prstGeom>
        </p:spPr>
      </p:pic>
      <p:pic>
        <p:nvPicPr>
          <p:cNvPr id="5" name="Picture 2" descr="VÃ½sledek obrÃ¡zku pro RUSHEN, J., DE PASSILÃ, A.M., KEYSERLINGK, M.A.G., WEARY, D.M. The welfare of ca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3" y="900415"/>
            <a:ext cx="1712119" cy="2652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Ã½sledek obrÃ¡zku pro DWYER, C. The welfare of sh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073" y="1175814"/>
            <a:ext cx="1695797" cy="26157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Ã½sledek obrÃ¡zku pro MELLOR, D.J., PATTERSON-KANE, E., STAFFORD, K.J. The science of animal welf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480" y="900416"/>
            <a:ext cx="2031245" cy="28911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APPLEBY, M.C., MENCH, J.A., HUGHES, B.O. Poultry behaviour and welfa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3000" y="3283136"/>
            <a:ext cx="1791481" cy="26845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FRASER, A.F., BROOM, D.M. Farm animal behaviour and welfare"/>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80054" y="3697335"/>
            <a:ext cx="1643563" cy="217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374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Legislation regulating farm animal welfare</a:t>
            </a:r>
            <a:endParaRPr lang="cs-CZ" dirty="0"/>
          </a:p>
        </p:txBody>
      </p:sp>
      <p:sp>
        <p:nvSpPr>
          <p:cNvPr id="3" name="Zástupný symbol pro obsah 2"/>
          <p:cNvSpPr>
            <a:spLocks noGrp="1"/>
          </p:cNvSpPr>
          <p:nvPr>
            <p:ph idx="1"/>
          </p:nvPr>
        </p:nvSpPr>
        <p:spPr/>
        <p:txBody>
          <a:bodyPr>
            <a:normAutofit fontScale="70000" lnSpcReduction="20000"/>
          </a:bodyPr>
          <a:lstStyle/>
          <a:p>
            <a:pPr fontAlgn="base"/>
            <a:r>
              <a:rPr lang="cs-CZ" b="1" dirty="0">
                <a:solidFill>
                  <a:srgbClr val="FF0000"/>
                </a:solidFill>
              </a:rPr>
              <a:t>208/2004</a:t>
            </a:r>
            <a:r>
              <a:rPr lang="cs-CZ" dirty="0">
                <a:solidFill>
                  <a:srgbClr val="FF0000"/>
                </a:solidFill>
              </a:rPr>
              <a:t> </a:t>
            </a:r>
            <a:r>
              <a:rPr lang="en-US" b="1" dirty="0">
                <a:solidFill>
                  <a:srgbClr val="FF0000"/>
                </a:solidFill>
              </a:rPr>
              <a:t>Czech </a:t>
            </a:r>
            <a:r>
              <a:rPr lang="cs-CZ" b="1" dirty="0" err="1">
                <a:solidFill>
                  <a:srgbClr val="FF0000"/>
                </a:solidFill>
              </a:rPr>
              <a:t>decree</a:t>
            </a:r>
            <a:r>
              <a:rPr lang="cs-CZ" b="1" dirty="0">
                <a:solidFill>
                  <a:srgbClr val="FF0000"/>
                </a:solidFill>
              </a:rPr>
              <a:t> on M</a:t>
            </a:r>
            <a:r>
              <a:rPr lang="en-US" b="1" dirty="0" err="1">
                <a:solidFill>
                  <a:srgbClr val="FF0000"/>
                </a:solidFill>
              </a:rPr>
              <a:t>inimum</a:t>
            </a:r>
            <a:r>
              <a:rPr lang="en-US" b="1" dirty="0">
                <a:solidFill>
                  <a:srgbClr val="FF0000"/>
                </a:solidFill>
              </a:rPr>
              <a:t> </a:t>
            </a:r>
            <a:r>
              <a:rPr lang="cs-CZ" b="1" dirty="0" err="1">
                <a:solidFill>
                  <a:srgbClr val="FF0000"/>
                </a:solidFill>
              </a:rPr>
              <a:t>standards</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the</a:t>
            </a:r>
            <a:r>
              <a:rPr lang="cs-CZ" b="1" dirty="0">
                <a:solidFill>
                  <a:srgbClr val="FF0000"/>
                </a:solidFill>
              </a:rPr>
              <a:t> </a:t>
            </a:r>
            <a:r>
              <a:rPr lang="cs-CZ" b="1" dirty="0" err="1">
                <a:solidFill>
                  <a:srgbClr val="FF0000"/>
                </a:solidFill>
              </a:rPr>
              <a:t>protection</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farm</a:t>
            </a:r>
            <a:r>
              <a:rPr lang="cs-CZ" b="1" dirty="0">
                <a:solidFill>
                  <a:srgbClr val="FF0000"/>
                </a:solidFill>
              </a:rPr>
              <a:t> </a:t>
            </a:r>
            <a:r>
              <a:rPr lang="en-US" b="1" dirty="0">
                <a:solidFill>
                  <a:srgbClr val="FF0000"/>
                </a:solidFill>
              </a:rPr>
              <a:t>animals</a:t>
            </a:r>
            <a:r>
              <a:rPr lang="cs-CZ" dirty="0"/>
              <a:t>​</a:t>
            </a:r>
          </a:p>
          <a:p>
            <a:pPr fontAlgn="base"/>
            <a:r>
              <a:rPr lang="cs-CZ" b="1" i="1" dirty="0"/>
              <a:t>246/1992 </a:t>
            </a:r>
            <a:r>
              <a:rPr lang="en-US" b="1" i="1" dirty="0"/>
              <a:t>the Czech National Council on the Protection of Animals Against Cruelty </a:t>
            </a:r>
            <a:r>
              <a:rPr lang="cs-CZ" i="1" dirty="0"/>
              <a:t>(</a:t>
            </a:r>
            <a:r>
              <a:rPr lang="cs-CZ" i="1" dirty="0" err="1"/>
              <a:t>e.g</a:t>
            </a:r>
            <a:r>
              <a:rPr lang="cs-CZ" i="1" dirty="0"/>
              <a:t>. transport)</a:t>
            </a:r>
            <a:r>
              <a:rPr lang="cs-CZ" dirty="0"/>
              <a:t>​</a:t>
            </a:r>
          </a:p>
          <a:p>
            <a:pPr marL="0" indent="0" fontAlgn="base">
              <a:buNone/>
            </a:pPr>
            <a:endParaRPr lang="cs-CZ" dirty="0"/>
          </a:p>
          <a:p>
            <a:pPr fontAlgn="base"/>
            <a:r>
              <a:rPr lang="cs-CZ" dirty="0"/>
              <a:t>COUNCIL DIRECTIVE 98/58/EC </a:t>
            </a:r>
            <a:r>
              <a:rPr lang="en-US" dirty="0"/>
              <a:t>concerning the protection of animals kept for farming purposes</a:t>
            </a:r>
            <a:r>
              <a:rPr lang="cs-CZ" dirty="0"/>
              <a:t>​</a:t>
            </a:r>
          </a:p>
          <a:p>
            <a:pPr fontAlgn="base"/>
            <a:r>
              <a:rPr lang="cs-CZ" dirty="0"/>
              <a:t>COUNCIL DIRECTIVE 2008/119/EC </a:t>
            </a:r>
            <a:r>
              <a:rPr lang="en-US" dirty="0"/>
              <a:t>laying down minimum standards for the protection of calves</a:t>
            </a:r>
            <a:r>
              <a:rPr lang="cs-CZ" dirty="0"/>
              <a:t>​</a:t>
            </a:r>
          </a:p>
          <a:p>
            <a:pPr fontAlgn="base"/>
            <a:r>
              <a:rPr lang="cs-CZ" dirty="0"/>
              <a:t>COUNCIL DIRECTIVE 2007/43/EC </a:t>
            </a:r>
            <a:r>
              <a:rPr lang="en-US" dirty="0"/>
              <a:t>laying down minimum</a:t>
            </a:r>
            <a:r>
              <a:rPr lang="cs-CZ" dirty="0"/>
              <a:t> </a:t>
            </a:r>
            <a:r>
              <a:rPr lang="cs-CZ" dirty="0" err="1"/>
              <a:t>rules</a:t>
            </a:r>
            <a:r>
              <a:rPr lang="cs-CZ" dirty="0"/>
              <a:t> </a:t>
            </a:r>
            <a:r>
              <a:rPr lang="en-US" dirty="0"/>
              <a:t>for the protection of </a:t>
            </a:r>
            <a:r>
              <a:rPr lang="cs-CZ" dirty="0" err="1"/>
              <a:t>chickens</a:t>
            </a:r>
            <a:r>
              <a:rPr lang="cs-CZ" dirty="0"/>
              <a:t> </a:t>
            </a:r>
            <a:r>
              <a:rPr lang="cs-CZ" dirty="0" err="1"/>
              <a:t>kept</a:t>
            </a:r>
            <a:r>
              <a:rPr lang="cs-CZ" dirty="0"/>
              <a:t> </a:t>
            </a:r>
            <a:r>
              <a:rPr lang="cs-CZ" dirty="0" err="1"/>
              <a:t>for</a:t>
            </a:r>
            <a:r>
              <a:rPr lang="cs-CZ" dirty="0"/>
              <a:t> </a:t>
            </a:r>
            <a:r>
              <a:rPr lang="cs-CZ" dirty="0" err="1"/>
              <a:t>meat</a:t>
            </a:r>
            <a:r>
              <a:rPr lang="cs-CZ" dirty="0"/>
              <a:t> </a:t>
            </a:r>
            <a:r>
              <a:rPr lang="cs-CZ" dirty="0" err="1"/>
              <a:t>production</a:t>
            </a:r>
            <a:r>
              <a:rPr lang="cs-CZ" dirty="0"/>
              <a:t>​</a:t>
            </a:r>
          </a:p>
          <a:p>
            <a:pPr fontAlgn="base"/>
            <a:r>
              <a:rPr lang="cs-CZ" b="1" dirty="0" err="1"/>
              <a:t>Council</a:t>
            </a:r>
            <a:r>
              <a:rPr lang="cs-CZ" b="1" dirty="0"/>
              <a:t> </a:t>
            </a:r>
            <a:r>
              <a:rPr lang="cs-CZ" b="1" dirty="0" err="1"/>
              <a:t>Regulation</a:t>
            </a:r>
            <a:r>
              <a:rPr lang="cs-CZ" b="1" dirty="0"/>
              <a:t> 1099/2009/EC on </a:t>
            </a:r>
            <a:r>
              <a:rPr lang="cs-CZ" b="1" dirty="0" err="1"/>
              <a:t>the</a:t>
            </a:r>
            <a:r>
              <a:rPr lang="cs-CZ" b="1" dirty="0"/>
              <a:t> </a:t>
            </a:r>
            <a:r>
              <a:rPr lang="cs-CZ" b="1" dirty="0" err="1"/>
              <a:t>protection</a:t>
            </a:r>
            <a:r>
              <a:rPr lang="cs-CZ" b="1" dirty="0"/>
              <a:t> </a:t>
            </a:r>
            <a:r>
              <a:rPr lang="cs-CZ" b="1" dirty="0" err="1"/>
              <a:t>of</a:t>
            </a:r>
            <a:r>
              <a:rPr lang="cs-CZ" b="1" dirty="0"/>
              <a:t> </a:t>
            </a:r>
            <a:r>
              <a:rPr lang="cs-CZ" b="1" dirty="0" err="1"/>
              <a:t>animals</a:t>
            </a:r>
            <a:r>
              <a:rPr lang="cs-CZ" b="1" dirty="0"/>
              <a:t> </a:t>
            </a:r>
            <a:r>
              <a:rPr lang="cs-CZ" b="1" dirty="0" err="1"/>
              <a:t>at</a:t>
            </a:r>
            <a:r>
              <a:rPr lang="cs-CZ" b="1" dirty="0"/>
              <a:t> </a:t>
            </a:r>
            <a:r>
              <a:rPr lang="cs-CZ" b="1" dirty="0" err="1"/>
              <a:t>the</a:t>
            </a:r>
            <a:r>
              <a:rPr lang="cs-CZ" b="1" dirty="0"/>
              <a:t> </a:t>
            </a:r>
            <a:r>
              <a:rPr lang="cs-CZ" b="1" dirty="0" err="1"/>
              <a:t>time</a:t>
            </a:r>
            <a:r>
              <a:rPr lang="cs-CZ" b="1" dirty="0"/>
              <a:t> </a:t>
            </a:r>
            <a:r>
              <a:rPr lang="cs-CZ" b="1" dirty="0" err="1"/>
              <a:t>of</a:t>
            </a:r>
            <a:r>
              <a:rPr lang="cs-CZ" b="1" dirty="0"/>
              <a:t> </a:t>
            </a:r>
            <a:r>
              <a:rPr lang="cs-CZ" b="1" dirty="0" err="1"/>
              <a:t>killing</a:t>
            </a:r>
            <a:r>
              <a:rPr lang="cs-CZ" dirty="0"/>
              <a:t>​</a:t>
            </a:r>
          </a:p>
          <a:p>
            <a:pPr fontAlgn="base"/>
            <a:r>
              <a:rPr lang="en-US" b="1" dirty="0"/>
              <a:t>Council Regulation (EC) No 1/2005</a:t>
            </a:r>
            <a:r>
              <a:rPr lang="cs-CZ" b="1" dirty="0"/>
              <a:t>/EC</a:t>
            </a:r>
            <a:r>
              <a:rPr lang="en-US" b="1" dirty="0"/>
              <a:t>  on the protection of animals during transport</a:t>
            </a:r>
            <a:r>
              <a:rPr lang="cs-CZ" dirty="0"/>
              <a:t>​</a:t>
            </a:r>
          </a:p>
          <a:p>
            <a:endParaRPr lang="cs-CZ" dirty="0"/>
          </a:p>
        </p:txBody>
      </p:sp>
    </p:spTree>
    <p:extLst>
      <p:ext uri="{BB962C8B-B14F-4D97-AF65-F5344CB8AC3E}">
        <p14:creationId xmlns:p14="http://schemas.microsoft.com/office/powerpoint/2010/main" val="206439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Credit</a:t>
            </a:r>
            <a:r>
              <a:rPr lang="cs-CZ" dirty="0"/>
              <a:t> </a:t>
            </a:r>
            <a:r>
              <a:rPr lang="cs-CZ" dirty="0" err="1"/>
              <a:t>requirements</a:t>
            </a:r>
            <a:r>
              <a:rPr lang="cs-CZ" dirty="0"/>
              <a:t>:</a:t>
            </a:r>
            <a:endParaRPr lang="cs-CZ" dirty="0">
              <a:solidFill>
                <a:srgbClr val="FF0000"/>
              </a:solidFill>
            </a:endParaRPr>
          </a:p>
        </p:txBody>
      </p:sp>
      <p:sp>
        <p:nvSpPr>
          <p:cNvPr id="3" name="Zástupný symbol pro obsah 2"/>
          <p:cNvSpPr>
            <a:spLocks noGrp="1"/>
          </p:cNvSpPr>
          <p:nvPr>
            <p:ph idx="1"/>
          </p:nvPr>
        </p:nvSpPr>
        <p:spPr/>
        <p:txBody>
          <a:bodyPr>
            <a:normAutofit/>
          </a:bodyPr>
          <a:lstStyle/>
          <a:p>
            <a:r>
              <a:rPr lang="cs-CZ" dirty="0"/>
              <a:t>full </a:t>
            </a:r>
            <a:r>
              <a:rPr lang="cs-CZ" dirty="0" err="1"/>
              <a:t>attendance</a:t>
            </a:r>
            <a:r>
              <a:rPr lang="cs-CZ" dirty="0"/>
              <a:t> (1 </a:t>
            </a:r>
            <a:r>
              <a:rPr lang="cs-CZ" dirty="0" err="1"/>
              <a:t>excuse</a:t>
            </a:r>
            <a:r>
              <a:rPr lang="cs-CZ" dirty="0"/>
              <a:t> </a:t>
            </a:r>
            <a:r>
              <a:rPr lang="cs-CZ" dirty="0" err="1"/>
              <a:t>possible</a:t>
            </a:r>
            <a:r>
              <a:rPr lang="cs-CZ" dirty="0"/>
              <a:t>)</a:t>
            </a:r>
          </a:p>
          <a:p>
            <a:r>
              <a:rPr lang="cs-CZ" dirty="0" err="1"/>
              <a:t>activity</a:t>
            </a:r>
            <a:r>
              <a:rPr lang="cs-CZ" dirty="0"/>
              <a:t> </a:t>
            </a:r>
            <a:r>
              <a:rPr lang="cs-CZ" dirty="0" err="1"/>
              <a:t>during</a:t>
            </a:r>
            <a:r>
              <a:rPr lang="cs-CZ" dirty="0"/>
              <a:t> </a:t>
            </a:r>
            <a:r>
              <a:rPr lang="cs-CZ" dirty="0" err="1"/>
              <a:t>practicals</a:t>
            </a:r>
            <a:endParaRPr lang="cs-CZ" dirty="0"/>
          </a:p>
          <a:p>
            <a:r>
              <a:rPr lang="cs-CZ" dirty="0"/>
              <a:t>3 </a:t>
            </a:r>
            <a:r>
              <a:rPr lang="cs-CZ" dirty="0" err="1"/>
              <a:t>tasks</a:t>
            </a:r>
            <a:r>
              <a:rPr lang="cs-CZ" dirty="0"/>
              <a:t>:</a:t>
            </a:r>
          </a:p>
          <a:p>
            <a:pPr lvl="1"/>
            <a:r>
              <a:rPr lang="cs-CZ" dirty="0"/>
              <a:t>2 </a:t>
            </a:r>
            <a:r>
              <a:rPr lang="cs-CZ" dirty="0" err="1"/>
              <a:t>presentation</a:t>
            </a:r>
            <a:r>
              <a:rPr lang="cs-CZ" dirty="0"/>
              <a:t> 	</a:t>
            </a:r>
          </a:p>
          <a:p>
            <a:pPr lvl="1"/>
            <a:r>
              <a:rPr lang="cs-CZ" dirty="0"/>
              <a:t>1 </a:t>
            </a:r>
            <a:r>
              <a:rPr lang="cs-CZ" dirty="0" err="1"/>
              <a:t>essay</a:t>
            </a:r>
            <a:endParaRPr lang="cs-CZ" dirty="0"/>
          </a:p>
          <a:p>
            <a:pPr marL="0" indent="0">
              <a:buNone/>
            </a:pPr>
            <a:endParaRPr lang="cs-CZ" dirty="0"/>
          </a:p>
          <a:p>
            <a:pPr marL="0" indent="0">
              <a:buNone/>
            </a:pPr>
            <a:endParaRPr lang="cs-CZ" dirty="0"/>
          </a:p>
          <a:p>
            <a:endParaRPr lang="cs-CZ" dirty="0"/>
          </a:p>
          <a:p>
            <a:pPr marL="0" indent="0">
              <a:buNone/>
            </a:pPr>
            <a:endParaRPr lang="cs-CZ" dirty="0"/>
          </a:p>
          <a:p>
            <a:endParaRPr lang="cs-CZ" dirty="0"/>
          </a:p>
          <a:p>
            <a:endParaRPr lang="cs-CZ" dirty="0"/>
          </a:p>
        </p:txBody>
      </p:sp>
      <p:pic>
        <p:nvPicPr>
          <p:cNvPr id="4" name="Obrázek 3"/>
          <p:cNvPicPr>
            <a:picLocks noChangeAspect="1"/>
          </p:cNvPicPr>
          <p:nvPr/>
        </p:nvPicPr>
        <p:blipFill>
          <a:blip r:embed="rId3"/>
          <a:stretch>
            <a:fillRect/>
          </a:stretch>
        </p:blipFill>
        <p:spPr>
          <a:xfrm>
            <a:off x="4477061" y="3543300"/>
            <a:ext cx="3947068" cy="2248632"/>
          </a:xfrm>
          <a:prstGeom prst="rect">
            <a:avLst/>
          </a:prstGeom>
        </p:spPr>
      </p:pic>
    </p:spTree>
    <p:extLst>
      <p:ext uri="{BB962C8B-B14F-4D97-AF65-F5344CB8AC3E}">
        <p14:creationId xmlns:p14="http://schemas.microsoft.com/office/powerpoint/2010/main" val="3151533844"/>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2578</TotalTime>
  <Words>1362</Words>
  <Application>Microsoft Office PowerPoint</Application>
  <PresentationFormat>Předvádění na obrazovce (4:3)</PresentationFormat>
  <Paragraphs>150</Paragraphs>
  <Slides>24</Slides>
  <Notes>6</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24</vt:i4>
      </vt:variant>
    </vt:vector>
  </HeadingPairs>
  <TitlesOfParts>
    <vt:vector size="30" baseType="lpstr">
      <vt:lpstr>Arial</vt:lpstr>
      <vt:lpstr>Calibri</vt:lpstr>
      <vt:lpstr>Calibri Light</vt:lpstr>
      <vt:lpstr>inherit</vt:lpstr>
      <vt:lpstr>Wingdings</vt:lpstr>
      <vt:lpstr>Motiv Office</vt:lpstr>
      <vt:lpstr>Welfare of farm animals </vt:lpstr>
      <vt:lpstr>Teachers</vt:lpstr>
      <vt:lpstr>Welfare of livestock</vt:lpstr>
      <vt:lpstr>We will be interested in protection on  farms, during transports and at the time of slaughter.</vt:lpstr>
      <vt:lpstr>Syllabus- practical sessions: </vt:lpstr>
      <vt:lpstr>Literature</vt:lpstr>
      <vt:lpstr>Prezentace aplikace PowerPoint</vt:lpstr>
      <vt:lpstr>Legislation regulating farm animal welfare</vt:lpstr>
      <vt:lpstr>Credit requirements:</vt:lpstr>
      <vt:lpstr>Information and study materials</vt:lpstr>
      <vt:lpstr>Credit requirements: Introduction of tasks</vt:lpstr>
      <vt:lpstr>1. Presentation</vt:lpstr>
      <vt:lpstr>Prezentace aplikace PowerPoint</vt:lpstr>
      <vt:lpstr>Animals welfare control in Czech republic</vt:lpstr>
      <vt:lpstr>Minimal standards - summary</vt:lpstr>
      <vt:lpstr> Minimum standards for livestock facilities   </vt:lpstr>
      <vt:lpstr>Prezentace aplikace PowerPoint</vt:lpstr>
      <vt:lpstr>Cows - minimum stall dimensions​ (Annex 1)​</vt:lpstr>
      <vt:lpstr>Presentation schedule</vt:lpstr>
      <vt:lpstr>2.Practical lecture on the school farm in Nový Jičín</vt:lpstr>
      <vt:lpstr>3. Presentation of a semestral work:  Evaluation of the level of welfare of livestock in the (private) small farm</vt:lpstr>
      <vt:lpstr>Assessment methods of animal welfare and indicators </vt:lpstr>
      <vt:lpstr>Next practicals</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Welfare of farm animals</dc:title>
  <dc:creator>rokuda@seznam.cz</dc:creator>
  <cp:lastModifiedBy>Vladimíra Pištěková</cp:lastModifiedBy>
  <cp:revision>112</cp:revision>
  <dcterms:created xsi:type="dcterms:W3CDTF">2021-10-22T16:47:58Z</dcterms:created>
  <dcterms:modified xsi:type="dcterms:W3CDTF">2024-02-21T07:33:00Z</dcterms:modified>
</cp:coreProperties>
</file>