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4"/>
  </p:notesMasterIdLst>
  <p:sldIdLst>
    <p:sldId id="256" r:id="rId2"/>
    <p:sldId id="258" r:id="rId3"/>
    <p:sldId id="260" r:id="rId4"/>
    <p:sldId id="269" r:id="rId5"/>
    <p:sldId id="299" r:id="rId6"/>
    <p:sldId id="328" r:id="rId7"/>
    <p:sldId id="304" r:id="rId8"/>
    <p:sldId id="300" r:id="rId9"/>
    <p:sldId id="303" r:id="rId10"/>
    <p:sldId id="302" r:id="rId11"/>
    <p:sldId id="301" r:id="rId12"/>
    <p:sldId id="305" r:id="rId13"/>
    <p:sldId id="306" r:id="rId14"/>
    <p:sldId id="309" r:id="rId15"/>
    <p:sldId id="310" r:id="rId16"/>
    <p:sldId id="308" r:id="rId17"/>
    <p:sldId id="311" r:id="rId18"/>
    <p:sldId id="326" r:id="rId19"/>
    <p:sldId id="312" r:id="rId20"/>
    <p:sldId id="319" r:id="rId21"/>
    <p:sldId id="321" r:id="rId22"/>
    <p:sldId id="323" r:id="rId23"/>
    <p:sldId id="313" r:id="rId24"/>
    <p:sldId id="316" r:id="rId25"/>
    <p:sldId id="324" r:id="rId26"/>
    <p:sldId id="317" r:id="rId27"/>
    <p:sldId id="307" r:id="rId28"/>
    <p:sldId id="275" r:id="rId29"/>
    <p:sldId id="329" r:id="rId30"/>
    <p:sldId id="330" r:id="rId31"/>
    <p:sldId id="331" r:id="rId32"/>
    <p:sldId id="327" r:id="rId33"/>
    <p:sldId id="333" r:id="rId34"/>
    <p:sldId id="335" r:id="rId35"/>
    <p:sldId id="336" r:id="rId36"/>
    <p:sldId id="337" r:id="rId37"/>
    <p:sldId id="266" r:id="rId38"/>
    <p:sldId id="315" r:id="rId39"/>
    <p:sldId id="314" r:id="rId40"/>
    <p:sldId id="338" r:id="rId41"/>
    <p:sldId id="268" r:id="rId42"/>
    <p:sldId id="276" r:id="rId43"/>
    <p:sldId id="278" r:id="rId44"/>
    <p:sldId id="277" r:id="rId45"/>
    <p:sldId id="279" r:id="rId46"/>
    <p:sldId id="280" r:id="rId47"/>
    <p:sldId id="281" r:id="rId48"/>
    <p:sldId id="282" r:id="rId49"/>
    <p:sldId id="283" r:id="rId50"/>
    <p:sldId id="284" r:id="rId51"/>
    <p:sldId id="285" r:id="rId52"/>
    <p:sldId id="286" r:id="rId53"/>
    <p:sldId id="287" r:id="rId54"/>
    <p:sldId id="288" r:id="rId55"/>
    <p:sldId id="265" r:id="rId56"/>
    <p:sldId id="272" r:id="rId57"/>
    <p:sldId id="334" r:id="rId58"/>
    <p:sldId id="274" r:id="rId59"/>
    <p:sldId id="289" r:id="rId60"/>
    <p:sldId id="290" r:id="rId61"/>
    <p:sldId id="291" r:id="rId62"/>
    <p:sldId id="295" r:id="rId63"/>
    <p:sldId id="294" r:id="rId64"/>
    <p:sldId id="293" r:id="rId65"/>
    <p:sldId id="292" r:id="rId66"/>
    <p:sldId id="296" r:id="rId67"/>
    <p:sldId id="297" r:id="rId68"/>
    <p:sldId id="298" r:id="rId69"/>
    <p:sldId id="264" r:id="rId70"/>
    <p:sldId id="261" r:id="rId71"/>
    <p:sldId id="262" r:id="rId72"/>
    <p:sldId id="263" r:id="rId73"/>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73" autoAdjust="0"/>
    <p:restoredTop sz="94660"/>
  </p:normalViewPr>
  <p:slideViewPr>
    <p:cSldViewPr snapToGrid="0">
      <p:cViewPr varScale="1">
        <p:scale>
          <a:sx n="87" d="100"/>
          <a:sy n="87" d="100"/>
        </p:scale>
        <p:origin x="84" y="90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81C7F98-47DF-4411-A04B-238DA387022B}" type="datetimeFigureOut">
              <a:rPr lang="cs-CZ" smtClean="0"/>
              <a:t>14.5.2024</a:t>
            </a:fld>
            <a:endParaRPr lang="cs-CZ"/>
          </a:p>
        </p:txBody>
      </p:sp>
      <p:sp>
        <p:nvSpPr>
          <p:cNvPr id="4" name="Zástupný symbol pro obrázek snímk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46A3FA1-83DE-487A-A391-5D909C92C72C}" type="slidenum">
              <a:rPr lang="cs-CZ" smtClean="0"/>
              <a:t>‹#›</a:t>
            </a:fld>
            <a:endParaRPr lang="cs-CZ"/>
          </a:p>
        </p:txBody>
      </p:sp>
    </p:spTree>
    <p:extLst>
      <p:ext uri="{BB962C8B-B14F-4D97-AF65-F5344CB8AC3E}">
        <p14:creationId xmlns:p14="http://schemas.microsoft.com/office/powerpoint/2010/main" val="1298356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7B0FD226-2516-4214-834B-8566C3F7743F}" type="slidenum">
              <a:rPr lang="cs-CZ" smtClean="0"/>
              <a:t>2</a:t>
            </a:fld>
            <a:endParaRPr lang="cs-CZ"/>
          </a:p>
        </p:txBody>
      </p:sp>
    </p:spTree>
    <p:extLst>
      <p:ext uri="{BB962C8B-B14F-4D97-AF65-F5344CB8AC3E}">
        <p14:creationId xmlns:p14="http://schemas.microsoft.com/office/powerpoint/2010/main" val="8636714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1524000" y="1122363"/>
            <a:ext cx="9144000" cy="2387600"/>
          </a:xfrm>
        </p:spPr>
        <p:txBody>
          <a:bodyPr anchor="b"/>
          <a:lstStyle>
            <a:lvl1pPr algn="ctr">
              <a:defRPr sz="6000"/>
            </a:lvl1pPr>
          </a:lstStyle>
          <a:p>
            <a:r>
              <a:rPr lang="cs-CZ" smtClean="0"/>
              <a:t>Kliknutím lze upravit styl.</a:t>
            </a:r>
            <a:endParaRPr lang="cs-CZ"/>
          </a:p>
        </p:txBody>
      </p:sp>
      <p:sp>
        <p:nvSpPr>
          <p:cNvPr id="3" name="Podnadpis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smtClean="0"/>
              <a:t>Kliknutím můžete upravit styl předlohy.</a:t>
            </a:r>
            <a:endParaRPr lang="cs-CZ"/>
          </a:p>
        </p:txBody>
      </p:sp>
      <p:sp>
        <p:nvSpPr>
          <p:cNvPr id="4" name="Zástupný symbol pro datum 3"/>
          <p:cNvSpPr>
            <a:spLocks noGrp="1"/>
          </p:cNvSpPr>
          <p:nvPr>
            <p:ph type="dt" sz="half" idx="10"/>
          </p:nvPr>
        </p:nvSpPr>
        <p:spPr/>
        <p:txBody>
          <a:bodyPr/>
          <a:lstStyle/>
          <a:p>
            <a:fld id="{572625E4-3371-4B5B-BC32-9FDE48F6AB8B}" type="datetimeFigureOut">
              <a:rPr lang="cs-CZ" smtClean="0"/>
              <a:t>14.5.2024</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C2AC470F-C472-4A6E-87DE-FB0624C85F00}" type="slidenum">
              <a:rPr lang="cs-CZ" smtClean="0"/>
              <a:t>‹#›</a:t>
            </a:fld>
            <a:endParaRPr lang="cs-CZ"/>
          </a:p>
        </p:txBody>
      </p:sp>
    </p:spTree>
    <p:extLst>
      <p:ext uri="{BB962C8B-B14F-4D97-AF65-F5344CB8AC3E}">
        <p14:creationId xmlns:p14="http://schemas.microsoft.com/office/powerpoint/2010/main" val="2268096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svislý text 2"/>
          <p:cNvSpPr>
            <a:spLocks noGrp="1"/>
          </p:cNvSpPr>
          <p:nvPr>
            <p:ph type="body" orient="vert" idx="1"/>
          </p:nvPr>
        </p:nvSpPr>
        <p:spPr/>
        <p:txBody>
          <a:bodyPr vert="eaVert"/>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572625E4-3371-4B5B-BC32-9FDE48F6AB8B}" type="datetimeFigureOut">
              <a:rPr lang="cs-CZ" smtClean="0"/>
              <a:t>14.5.2024</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C2AC470F-C472-4A6E-87DE-FB0624C85F00}" type="slidenum">
              <a:rPr lang="cs-CZ" smtClean="0"/>
              <a:t>‹#›</a:t>
            </a:fld>
            <a:endParaRPr lang="cs-CZ"/>
          </a:p>
        </p:txBody>
      </p:sp>
    </p:spTree>
    <p:extLst>
      <p:ext uri="{BB962C8B-B14F-4D97-AF65-F5344CB8AC3E}">
        <p14:creationId xmlns:p14="http://schemas.microsoft.com/office/powerpoint/2010/main" val="32223217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8724900" y="365125"/>
            <a:ext cx="2628900" cy="5811838"/>
          </a:xfrm>
        </p:spPr>
        <p:txBody>
          <a:bodyPr vert="eaVert"/>
          <a:lstStyle/>
          <a:p>
            <a:r>
              <a:rPr lang="cs-CZ" smtClean="0"/>
              <a:t>Kliknutím lze upravit styl.</a:t>
            </a:r>
            <a:endParaRPr lang="cs-CZ"/>
          </a:p>
        </p:txBody>
      </p:sp>
      <p:sp>
        <p:nvSpPr>
          <p:cNvPr id="3" name="Zástupný symbol pro svislý text 2"/>
          <p:cNvSpPr>
            <a:spLocks noGrp="1"/>
          </p:cNvSpPr>
          <p:nvPr>
            <p:ph type="body" orient="vert" idx="1"/>
          </p:nvPr>
        </p:nvSpPr>
        <p:spPr>
          <a:xfrm>
            <a:off x="838200" y="365125"/>
            <a:ext cx="7734300" cy="5811838"/>
          </a:xfrm>
        </p:spPr>
        <p:txBody>
          <a:bodyPr vert="eaVert"/>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572625E4-3371-4B5B-BC32-9FDE48F6AB8B}" type="datetimeFigureOut">
              <a:rPr lang="cs-CZ" smtClean="0"/>
              <a:t>14.5.2024</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C2AC470F-C472-4A6E-87DE-FB0624C85F00}" type="slidenum">
              <a:rPr lang="cs-CZ" smtClean="0"/>
              <a:t>‹#›</a:t>
            </a:fld>
            <a:endParaRPr lang="cs-CZ"/>
          </a:p>
        </p:txBody>
      </p:sp>
    </p:spTree>
    <p:extLst>
      <p:ext uri="{BB962C8B-B14F-4D97-AF65-F5344CB8AC3E}">
        <p14:creationId xmlns:p14="http://schemas.microsoft.com/office/powerpoint/2010/main" val="26831236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idx="1"/>
          </p:nvPr>
        </p:nvSpPr>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572625E4-3371-4B5B-BC32-9FDE48F6AB8B}" type="datetimeFigureOut">
              <a:rPr lang="cs-CZ" smtClean="0"/>
              <a:t>14.5.2024</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C2AC470F-C472-4A6E-87DE-FB0624C85F00}" type="slidenum">
              <a:rPr lang="cs-CZ" smtClean="0"/>
              <a:t>‹#›</a:t>
            </a:fld>
            <a:endParaRPr lang="cs-CZ"/>
          </a:p>
        </p:txBody>
      </p:sp>
    </p:spTree>
    <p:extLst>
      <p:ext uri="{BB962C8B-B14F-4D97-AF65-F5344CB8AC3E}">
        <p14:creationId xmlns:p14="http://schemas.microsoft.com/office/powerpoint/2010/main" val="36752347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831850" y="1709738"/>
            <a:ext cx="10515600" cy="2852737"/>
          </a:xfrm>
        </p:spPr>
        <p:txBody>
          <a:bodyPr anchor="b"/>
          <a:lstStyle>
            <a:lvl1pPr>
              <a:defRPr sz="6000"/>
            </a:lvl1pPr>
          </a:lstStyle>
          <a:p>
            <a:r>
              <a:rPr lang="cs-CZ" smtClean="0"/>
              <a:t>Kliknutím lze upravit styl.</a:t>
            </a:r>
            <a:endParaRPr lang="cs-CZ"/>
          </a:p>
        </p:txBody>
      </p:sp>
      <p:sp>
        <p:nvSpPr>
          <p:cNvPr id="3" name="Zástupný symbol pro tex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smtClean="0"/>
              <a:t>Upravte styly předlohy textu.</a:t>
            </a:r>
          </a:p>
        </p:txBody>
      </p:sp>
      <p:sp>
        <p:nvSpPr>
          <p:cNvPr id="4" name="Zástupný symbol pro datum 3"/>
          <p:cNvSpPr>
            <a:spLocks noGrp="1"/>
          </p:cNvSpPr>
          <p:nvPr>
            <p:ph type="dt" sz="half" idx="10"/>
          </p:nvPr>
        </p:nvSpPr>
        <p:spPr/>
        <p:txBody>
          <a:bodyPr/>
          <a:lstStyle/>
          <a:p>
            <a:fld id="{572625E4-3371-4B5B-BC32-9FDE48F6AB8B}" type="datetimeFigureOut">
              <a:rPr lang="cs-CZ" smtClean="0"/>
              <a:t>14.5.2024</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C2AC470F-C472-4A6E-87DE-FB0624C85F00}" type="slidenum">
              <a:rPr lang="cs-CZ" smtClean="0"/>
              <a:t>‹#›</a:t>
            </a:fld>
            <a:endParaRPr lang="cs-CZ"/>
          </a:p>
        </p:txBody>
      </p:sp>
    </p:spTree>
    <p:extLst>
      <p:ext uri="{BB962C8B-B14F-4D97-AF65-F5344CB8AC3E}">
        <p14:creationId xmlns:p14="http://schemas.microsoft.com/office/powerpoint/2010/main" val="18487224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sz="half" idx="1"/>
          </p:nvPr>
        </p:nvSpPr>
        <p:spPr>
          <a:xfrm>
            <a:off x="838200" y="1825625"/>
            <a:ext cx="5181600" cy="4351338"/>
          </a:xfrm>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6172200" y="1825625"/>
            <a:ext cx="5181600" cy="4351338"/>
          </a:xfrm>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datum 4"/>
          <p:cNvSpPr>
            <a:spLocks noGrp="1"/>
          </p:cNvSpPr>
          <p:nvPr>
            <p:ph type="dt" sz="half" idx="10"/>
          </p:nvPr>
        </p:nvSpPr>
        <p:spPr/>
        <p:txBody>
          <a:bodyPr/>
          <a:lstStyle/>
          <a:p>
            <a:fld id="{572625E4-3371-4B5B-BC32-9FDE48F6AB8B}" type="datetimeFigureOut">
              <a:rPr lang="cs-CZ" smtClean="0"/>
              <a:t>14.5.2024</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C2AC470F-C472-4A6E-87DE-FB0624C85F00}" type="slidenum">
              <a:rPr lang="cs-CZ" smtClean="0"/>
              <a:t>‹#›</a:t>
            </a:fld>
            <a:endParaRPr lang="cs-CZ"/>
          </a:p>
        </p:txBody>
      </p:sp>
    </p:spTree>
    <p:extLst>
      <p:ext uri="{BB962C8B-B14F-4D97-AF65-F5344CB8AC3E}">
        <p14:creationId xmlns:p14="http://schemas.microsoft.com/office/powerpoint/2010/main" val="19056240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839788" y="365125"/>
            <a:ext cx="10515600" cy="1325563"/>
          </a:xfrm>
        </p:spPr>
        <p:txBody>
          <a:bodyPr/>
          <a:lstStyle/>
          <a:p>
            <a:r>
              <a:rPr lang="cs-CZ" smtClean="0"/>
              <a:t>Kliknutím lze upravit styl.</a:t>
            </a:r>
            <a:endParaRPr lang="cs-CZ"/>
          </a:p>
        </p:txBody>
      </p:sp>
      <p:sp>
        <p:nvSpPr>
          <p:cNvPr id="3" name="Zástupný symbol pro tex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Upravte styly předlohy textu.</a:t>
            </a:r>
          </a:p>
        </p:txBody>
      </p:sp>
      <p:sp>
        <p:nvSpPr>
          <p:cNvPr id="4" name="Zástupný symbol pro obsah 3"/>
          <p:cNvSpPr>
            <a:spLocks noGrp="1"/>
          </p:cNvSpPr>
          <p:nvPr>
            <p:ph sz="half" idx="2"/>
          </p:nvPr>
        </p:nvSpPr>
        <p:spPr>
          <a:xfrm>
            <a:off x="839788" y="2505075"/>
            <a:ext cx="5157787" cy="3684588"/>
          </a:xfrm>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Upravte styly předlohy textu.</a:t>
            </a:r>
          </a:p>
        </p:txBody>
      </p:sp>
      <p:sp>
        <p:nvSpPr>
          <p:cNvPr id="6" name="Zástupný symbol pro obsah 5"/>
          <p:cNvSpPr>
            <a:spLocks noGrp="1"/>
          </p:cNvSpPr>
          <p:nvPr>
            <p:ph sz="quarter" idx="4"/>
          </p:nvPr>
        </p:nvSpPr>
        <p:spPr>
          <a:xfrm>
            <a:off x="6172200" y="2505075"/>
            <a:ext cx="5183188" cy="3684588"/>
          </a:xfrm>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Zástupný symbol pro datum 6"/>
          <p:cNvSpPr>
            <a:spLocks noGrp="1"/>
          </p:cNvSpPr>
          <p:nvPr>
            <p:ph type="dt" sz="half" idx="10"/>
          </p:nvPr>
        </p:nvSpPr>
        <p:spPr/>
        <p:txBody>
          <a:bodyPr/>
          <a:lstStyle/>
          <a:p>
            <a:fld id="{572625E4-3371-4B5B-BC32-9FDE48F6AB8B}" type="datetimeFigureOut">
              <a:rPr lang="cs-CZ" smtClean="0"/>
              <a:t>14.5.2024</a:t>
            </a:fld>
            <a:endParaRPr lang="cs-CZ"/>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C2AC470F-C472-4A6E-87DE-FB0624C85F00}" type="slidenum">
              <a:rPr lang="cs-CZ" smtClean="0"/>
              <a:t>‹#›</a:t>
            </a:fld>
            <a:endParaRPr lang="cs-CZ"/>
          </a:p>
        </p:txBody>
      </p:sp>
    </p:spTree>
    <p:extLst>
      <p:ext uri="{BB962C8B-B14F-4D97-AF65-F5344CB8AC3E}">
        <p14:creationId xmlns:p14="http://schemas.microsoft.com/office/powerpoint/2010/main" val="17424480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datum 2"/>
          <p:cNvSpPr>
            <a:spLocks noGrp="1"/>
          </p:cNvSpPr>
          <p:nvPr>
            <p:ph type="dt" sz="half" idx="10"/>
          </p:nvPr>
        </p:nvSpPr>
        <p:spPr/>
        <p:txBody>
          <a:bodyPr/>
          <a:lstStyle/>
          <a:p>
            <a:fld id="{572625E4-3371-4B5B-BC32-9FDE48F6AB8B}" type="datetimeFigureOut">
              <a:rPr lang="cs-CZ" smtClean="0"/>
              <a:t>14.5.2024</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C2AC470F-C472-4A6E-87DE-FB0624C85F00}" type="slidenum">
              <a:rPr lang="cs-CZ" smtClean="0"/>
              <a:t>‹#›</a:t>
            </a:fld>
            <a:endParaRPr lang="cs-CZ"/>
          </a:p>
        </p:txBody>
      </p:sp>
    </p:spTree>
    <p:extLst>
      <p:ext uri="{BB962C8B-B14F-4D97-AF65-F5344CB8AC3E}">
        <p14:creationId xmlns:p14="http://schemas.microsoft.com/office/powerpoint/2010/main" val="7195105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572625E4-3371-4B5B-BC32-9FDE48F6AB8B}" type="datetimeFigureOut">
              <a:rPr lang="cs-CZ" smtClean="0"/>
              <a:t>14.5.2024</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C2AC470F-C472-4A6E-87DE-FB0624C85F00}" type="slidenum">
              <a:rPr lang="cs-CZ" smtClean="0"/>
              <a:t>‹#›</a:t>
            </a:fld>
            <a:endParaRPr lang="cs-CZ"/>
          </a:p>
        </p:txBody>
      </p:sp>
    </p:spTree>
    <p:extLst>
      <p:ext uri="{BB962C8B-B14F-4D97-AF65-F5344CB8AC3E}">
        <p14:creationId xmlns:p14="http://schemas.microsoft.com/office/powerpoint/2010/main" val="8082911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cs-CZ" smtClean="0"/>
              <a:t>Kliknutím lze upravit styl.</a:t>
            </a:r>
            <a:endParaRPr lang="cs-CZ"/>
          </a:p>
        </p:txBody>
      </p:sp>
      <p:sp>
        <p:nvSpPr>
          <p:cNvPr id="3" name="Zástupný symbol pro obsah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smtClean="0"/>
              <a:t>Upravte styly předlohy textu.</a:t>
            </a:r>
          </a:p>
        </p:txBody>
      </p:sp>
      <p:sp>
        <p:nvSpPr>
          <p:cNvPr id="5" name="Zástupný symbol pro datum 4"/>
          <p:cNvSpPr>
            <a:spLocks noGrp="1"/>
          </p:cNvSpPr>
          <p:nvPr>
            <p:ph type="dt" sz="half" idx="10"/>
          </p:nvPr>
        </p:nvSpPr>
        <p:spPr/>
        <p:txBody>
          <a:bodyPr/>
          <a:lstStyle/>
          <a:p>
            <a:fld id="{572625E4-3371-4B5B-BC32-9FDE48F6AB8B}" type="datetimeFigureOut">
              <a:rPr lang="cs-CZ" smtClean="0"/>
              <a:t>14.5.2024</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C2AC470F-C472-4A6E-87DE-FB0624C85F00}" type="slidenum">
              <a:rPr lang="cs-CZ" smtClean="0"/>
              <a:t>‹#›</a:t>
            </a:fld>
            <a:endParaRPr lang="cs-CZ"/>
          </a:p>
        </p:txBody>
      </p:sp>
    </p:spTree>
    <p:extLst>
      <p:ext uri="{BB962C8B-B14F-4D97-AF65-F5344CB8AC3E}">
        <p14:creationId xmlns:p14="http://schemas.microsoft.com/office/powerpoint/2010/main" val="12066644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cs-CZ" smtClean="0"/>
              <a:t>Kliknutím lze upravit styl.</a:t>
            </a:r>
            <a:endParaRPr lang="cs-CZ"/>
          </a:p>
        </p:txBody>
      </p:sp>
      <p:sp>
        <p:nvSpPr>
          <p:cNvPr id="3" name="Zástupný symbol pro obrázek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smtClean="0"/>
              <a:t>Upravte styly předlohy textu.</a:t>
            </a:r>
          </a:p>
        </p:txBody>
      </p:sp>
      <p:sp>
        <p:nvSpPr>
          <p:cNvPr id="5" name="Zástupný symbol pro datum 4"/>
          <p:cNvSpPr>
            <a:spLocks noGrp="1"/>
          </p:cNvSpPr>
          <p:nvPr>
            <p:ph type="dt" sz="half" idx="10"/>
          </p:nvPr>
        </p:nvSpPr>
        <p:spPr/>
        <p:txBody>
          <a:bodyPr/>
          <a:lstStyle/>
          <a:p>
            <a:fld id="{572625E4-3371-4B5B-BC32-9FDE48F6AB8B}" type="datetimeFigureOut">
              <a:rPr lang="cs-CZ" smtClean="0"/>
              <a:t>14.5.2024</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C2AC470F-C472-4A6E-87DE-FB0624C85F00}" type="slidenum">
              <a:rPr lang="cs-CZ" smtClean="0"/>
              <a:t>‹#›</a:t>
            </a:fld>
            <a:endParaRPr lang="cs-CZ"/>
          </a:p>
        </p:txBody>
      </p:sp>
    </p:spTree>
    <p:extLst>
      <p:ext uri="{BB962C8B-B14F-4D97-AF65-F5344CB8AC3E}">
        <p14:creationId xmlns:p14="http://schemas.microsoft.com/office/powerpoint/2010/main" val="15362453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smtClean="0"/>
              <a:t>Kliknutím lze upravit styl.</a:t>
            </a:r>
            <a:endParaRPr lang="cs-CZ"/>
          </a:p>
        </p:txBody>
      </p:sp>
      <p:sp>
        <p:nvSpPr>
          <p:cNvPr id="3" name="Zástupný symbol pro tex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72625E4-3371-4B5B-BC32-9FDE48F6AB8B}" type="datetimeFigureOut">
              <a:rPr lang="cs-CZ" smtClean="0"/>
              <a:t>14.5.2024</a:t>
            </a:fld>
            <a:endParaRPr lang="cs-CZ"/>
          </a:p>
        </p:txBody>
      </p:sp>
      <p:sp>
        <p:nvSpPr>
          <p:cNvPr id="5" name="Zástupný symbol pro zápatí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2AC470F-C472-4A6E-87DE-FB0624C85F00}" type="slidenum">
              <a:rPr lang="cs-CZ" smtClean="0"/>
              <a:t>‹#›</a:t>
            </a:fld>
            <a:endParaRPr lang="cs-CZ"/>
          </a:p>
        </p:txBody>
      </p:sp>
    </p:spTree>
    <p:extLst>
      <p:ext uri="{BB962C8B-B14F-4D97-AF65-F5344CB8AC3E}">
        <p14:creationId xmlns:p14="http://schemas.microsoft.com/office/powerpoint/2010/main" val="9674015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youtube.com/watch?v=vpgORQWEkno" TargetMode="External"/><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porkgateway.org/resource/ultrasounding-pregnancy-detections/" TargetMode="External"/><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hyperlink" Target="https://orgprints.org/id/eprint/38221/10/38221_Tool_Ok-Net-Ecofeed_groupe-suckling_CZ.pdf"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hyperlink" Target="https://vetparasitology.ugent.be/page34/index.html" TargetMode="External"/><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hyperlink" Target="https://vetparasitology.ugent.be/page34/index.html" TargetMode="External"/><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hyperlink" Target="https://porkgateway.org/wp-content/uploads/2015/07/swine-ectoparasites-hog-louse1.pdf" TargetMode="External"/><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hyperlink" Target="https://www.researchgate.net/publication/221894813_Scabies_in_animals_and_humans_history_evolutionary_perspectives_and_modern_clinical_management" TargetMode="External"/><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hyperlink" Target="https://www.nadis.org.uk/disease-a-z/pigs/sarcoptic-mange/" TargetMode="External"/><Relationship Id="rId4" Type="http://schemas.openxmlformats.org/officeDocument/2006/relationships/image" Target="../media/image25.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hyperlink" Target="https://www.msdvetmanual.com/integumentary-system/exudative-epidermitis/exudative-epidermitis-in-pigs" TargetMode="Externa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www.ontario.ca/page/determining-size-finisher-pigs-replacement-gilts-and-sows" TargetMode="External"/><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www.nationalhogfarmer.com/reproduction/management-gilt-breeding-and-first-gestation-longevity" TargetMode="External"/><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www.pig333.com/articles/practical-tips-to-induce-heat-in-gilts-and-sows_12495/" TargetMode="External"/><Relationship Id="rId2" Type="http://schemas.openxmlformats.org/officeDocument/2006/relationships/image" Target="../media/image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a:xfrm>
            <a:off x="1524000" y="1122363"/>
            <a:ext cx="9144000" cy="1124726"/>
          </a:xfrm>
        </p:spPr>
        <p:txBody>
          <a:bodyPr/>
          <a:lstStyle/>
          <a:p>
            <a:r>
              <a:rPr lang="cs-CZ" dirty="0" err="1" smtClean="0"/>
              <a:t>Pigs</a:t>
            </a:r>
            <a:r>
              <a:rPr lang="cs-CZ" dirty="0" smtClean="0"/>
              <a:t> </a:t>
            </a:r>
            <a:r>
              <a:rPr lang="cs-CZ" dirty="0" err="1" smtClean="0"/>
              <a:t>breeding</a:t>
            </a:r>
            <a:r>
              <a:rPr lang="cs-CZ" dirty="0" smtClean="0"/>
              <a:t> and </a:t>
            </a:r>
            <a:r>
              <a:rPr lang="cs-CZ" dirty="0" err="1" smtClean="0"/>
              <a:t>welfare</a:t>
            </a:r>
            <a:endParaRPr lang="cs-CZ" dirty="0"/>
          </a:p>
        </p:txBody>
      </p:sp>
      <p:sp>
        <p:nvSpPr>
          <p:cNvPr id="3" name="Podnadpis 2"/>
          <p:cNvSpPr>
            <a:spLocks noGrp="1"/>
          </p:cNvSpPr>
          <p:nvPr>
            <p:ph type="subTitle" idx="1"/>
          </p:nvPr>
        </p:nvSpPr>
        <p:spPr/>
        <p:txBody>
          <a:bodyPr/>
          <a:lstStyle/>
          <a:p>
            <a:endParaRPr lang="cs-CZ" dirty="0"/>
          </a:p>
        </p:txBody>
      </p:sp>
    </p:spTree>
    <p:extLst>
      <p:ext uri="{BB962C8B-B14F-4D97-AF65-F5344CB8AC3E}">
        <p14:creationId xmlns:p14="http://schemas.microsoft.com/office/powerpoint/2010/main" val="40086394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r>
              <a:rPr lang="cs-CZ" dirty="0" err="1">
                <a:latin typeface="Arial" panose="020B0604020202020204" pitchFamily="34" charset="0"/>
                <a:cs typeface="Arial" panose="020B0604020202020204" pitchFamily="34" charset="0"/>
              </a:rPr>
              <a:t>The</a:t>
            </a:r>
            <a:r>
              <a:rPr lang="cs-CZ" dirty="0">
                <a:latin typeface="Arial" panose="020B0604020202020204" pitchFamily="34" charset="0"/>
                <a:cs typeface="Arial" panose="020B0604020202020204" pitchFamily="34" charset="0"/>
              </a:rPr>
              <a:t> </a:t>
            </a:r>
            <a:r>
              <a:rPr lang="cs-CZ" dirty="0" err="1">
                <a:latin typeface="Arial" panose="020B0604020202020204" pitchFamily="34" charset="0"/>
                <a:cs typeface="Arial" panose="020B0604020202020204" pitchFamily="34" charset="0"/>
              </a:rPr>
              <a:t>insemination</a:t>
            </a:r>
            <a:r>
              <a:rPr lang="en-US" dirty="0">
                <a:latin typeface="Arial" panose="020B0604020202020204" pitchFamily="34" charset="0"/>
                <a:cs typeface="Arial" panose="020B0604020202020204" pitchFamily="34" charset="0"/>
              </a:rPr>
              <a:t> is </a:t>
            </a:r>
            <a:r>
              <a:rPr lang="cs-CZ" dirty="0" err="1">
                <a:latin typeface="Arial" panose="020B0604020202020204" pitchFamily="34" charset="0"/>
                <a:cs typeface="Arial" panose="020B0604020202020204" pitchFamily="34" charset="0"/>
              </a:rPr>
              <a:t>performed</a:t>
            </a:r>
            <a:r>
              <a:rPr lang="en-US" dirty="0">
                <a:latin typeface="Arial" panose="020B0604020202020204" pitchFamily="34" charset="0"/>
                <a:cs typeface="Arial" panose="020B0604020202020204" pitchFamily="34" charset="0"/>
              </a:rPr>
              <a:t> in 10 to 12 hours after the </a:t>
            </a:r>
            <a:r>
              <a:rPr lang="cs-CZ" dirty="0">
                <a:latin typeface="Arial" panose="020B0604020202020204" pitchFamily="34" charset="0"/>
                <a:cs typeface="Arial" panose="020B0604020202020204" pitchFamily="34" charset="0"/>
              </a:rPr>
              <a:t>reflex </a:t>
            </a:r>
            <a:r>
              <a:rPr lang="cs-CZ" dirty="0" err="1">
                <a:latin typeface="Arial" panose="020B0604020202020204" pitchFamily="34" charset="0"/>
                <a:cs typeface="Arial" panose="020B0604020202020204" pitchFamily="34" charset="0"/>
              </a:rPr>
              <a:t>of</a:t>
            </a:r>
            <a:r>
              <a:rPr lang="cs-CZ" dirty="0">
                <a:latin typeface="Arial" panose="020B0604020202020204" pitchFamily="34" charset="0"/>
                <a:cs typeface="Arial" panose="020B0604020202020204" pitchFamily="34" charset="0"/>
              </a:rPr>
              <a:t> </a:t>
            </a:r>
            <a:r>
              <a:rPr lang="cs-CZ" dirty="0" err="1">
                <a:latin typeface="Arial" panose="020B0604020202020204" pitchFamily="34" charset="0"/>
                <a:cs typeface="Arial" panose="020B0604020202020204" pitchFamily="34" charset="0"/>
              </a:rPr>
              <a:t>immobility</a:t>
            </a:r>
            <a:r>
              <a:rPr lang="cs-CZ"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is detected, and re</a:t>
            </a:r>
            <a:r>
              <a:rPr lang="cs-CZ" dirty="0">
                <a:latin typeface="Arial" panose="020B0604020202020204" pitchFamily="34" charset="0"/>
                <a:cs typeface="Arial" panose="020B0604020202020204" pitchFamily="34" charset="0"/>
              </a:rPr>
              <a:t>i</a:t>
            </a:r>
            <a:r>
              <a:rPr lang="en-US" dirty="0" err="1">
                <a:latin typeface="Arial" panose="020B0604020202020204" pitchFamily="34" charset="0"/>
                <a:cs typeface="Arial" panose="020B0604020202020204" pitchFamily="34" charset="0"/>
              </a:rPr>
              <a:t>nsemination</a:t>
            </a:r>
            <a:r>
              <a:rPr lang="en-US" dirty="0">
                <a:latin typeface="Arial" panose="020B0604020202020204" pitchFamily="34" charset="0"/>
                <a:cs typeface="Arial" panose="020B0604020202020204" pitchFamily="34" charset="0"/>
              </a:rPr>
              <a:t> is carried out in a further 10-12 hours.</a:t>
            </a:r>
            <a:r>
              <a:rPr lang="cs-CZ" dirty="0">
                <a:latin typeface="Arial" panose="020B0604020202020204" pitchFamily="34" charset="0"/>
                <a:cs typeface="Arial" panose="020B0604020202020204" pitchFamily="34" charset="0"/>
              </a:rPr>
              <a:t> </a:t>
            </a:r>
          </a:p>
          <a:p>
            <a:endParaRPr lang="cs-CZ" dirty="0" smtClean="0"/>
          </a:p>
          <a:p>
            <a:endParaRPr lang="cs-CZ" dirty="0"/>
          </a:p>
          <a:p>
            <a:pPr lvl="1"/>
            <a:endParaRPr lang="cs-CZ" dirty="0"/>
          </a:p>
        </p:txBody>
      </p:sp>
      <p:pic>
        <p:nvPicPr>
          <p:cNvPr id="4" name="Obrázek 3"/>
          <p:cNvPicPr>
            <a:picLocks noChangeAspect="1"/>
          </p:cNvPicPr>
          <p:nvPr/>
        </p:nvPicPr>
        <p:blipFill>
          <a:blip r:embed="rId2"/>
          <a:stretch>
            <a:fillRect/>
          </a:stretch>
        </p:blipFill>
        <p:spPr>
          <a:xfrm>
            <a:off x="3200400" y="3392218"/>
            <a:ext cx="5526087" cy="3110711"/>
          </a:xfrm>
          <a:prstGeom prst="rect">
            <a:avLst/>
          </a:prstGeom>
        </p:spPr>
      </p:pic>
      <p:sp>
        <p:nvSpPr>
          <p:cNvPr id="5" name="Obdélník 4"/>
          <p:cNvSpPr/>
          <p:nvPr/>
        </p:nvSpPr>
        <p:spPr>
          <a:xfrm>
            <a:off x="1964267" y="6502929"/>
            <a:ext cx="6096000" cy="215444"/>
          </a:xfrm>
          <a:prstGeom prst="rect">
            <a:avLst/>
          </a:prstGeom>
        </p:spPr>
        <p:txBody>
          <a:bodyPr>
            <a:spAutoFit/>
          </a:bodyPr>
          <a:lstStyle/>
          <a:p>
            <a:r>
              <a:rPr lang="en-US" sz="800" dirty="0">
                <a:hlinkClick r:id="rId3"/>
              </a:rPr>
              <a:t>Post-Cervical Artificial Insemination in Sows AS-623-WV - YouTube</a:t>
            </a:r>
            <a:endParaRPr lang="cs-CZ" sz="800" dirty="0"/>
          </a:p>
        </p:txBody>
      </p:sp>
    </p:spTree>
    <p:extLst>
      <p:ext uri="{BB962C8B-B14F-4D97-AF65-F5344CB8AC3E}">
        <p14:creationId xmlns:p14="http://schemas.microsoft.com/office/powerpoint/2010/main" val="22139967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Detection</a:t>
            </a:r>
            <a:r>
              <a:rPr lang="cs-CZ" dirty="0" smtClean="0"/>
              <a:t> </a:t>
            </a:r>
            <a:r>
              <a:rPr lang="cs-CZ" dirty="0" err="1" smtClean="0"/>
              <a:t>of</a:t>
            </a:r>
            <a:r>
              <a:rPr lang="cs-CZ" dirty="0" smtClean="0"/>
              <a:t> </a:t>
            </a:r>
            <a:r>
              <a:rPr lang="cs-CZ" dirty="0" err="1" smtClean="0"/>
              <a:t>pregnancy</a:t>
            </a:r>
            <a:endParaRPr lang="cs-CZ" dirty="0"/>
          </a:p>
        </p:txBody>
      </p:sp>
      <p:sp>
        <p:nvSpPr>
          <p:cNvPr id="3" name="Zástupný symbol pro obsah 2"/>
          <p:cNvSpPr>
            <a:spLocks noGrp="1"/>
          </p:cNvSpPr>
          <p:nvPr>
            <p:ph idx="1"/>
          </p:nvPr>
        </p:nvSpPr>
        <p:spPr/>
        <p:txBody>
          <a:bodyPr>
            <a:normAutofit lnSpcReduction="10000"/>
          </a:bodyPr>
          <a:lstStyle/>
          <a:p>
            <a:r>
              <a:rPr lang="cs-CZ" dirty="0" err="1">
                <a:latin typeface="Arial" panose="020B0604020202020204" pitchFamily="34" charset="0"/>
                <a:cs typeface="Arial" panose="020B0604020202020204" pitchFamily="34" charset="0"/>
              </a:rPr>
              <a:t>Laboratory</a:t>
            </a:r>
            <a:r>
              <a:rPr lang="cs-CZ" dirty="0">
                <a:latin typeface="Arial" panose="020B0604020202020204" pitchFamily="34" charset="0"/>
                <a:cs typeface="Arial" panose="020B0604020202020204" pitchFamily="34" charset="0"/>
              </a:rPr>
              <a:t> </a:t>
            </a:r>
            <a:r>
              <a:rPr lang="cs-CZ" dirty="0" err="1">
                <a:latin typeface="Arial" panose="020B0604020202020204" pitchFamily="34" charset="0"/>
                <a:cs typeface="Arial" panose="020B0604020202020204" pitchFamily="34" charset="0"/>
              </a:rPr>
              <a:t>method</a:t>
            </a:r>
            <a:r>
              <a:rPr lang="cs-CZ" dirty="0">
                <a:latin typeface="Arial" panose="020B0604020202020204" pitchFamily="34" charset="0"/>
                <a:cs typeface="Arial" panose="020B0604020202020204" pitchFamily="34" charset="0"/>
              </a:rPr>
              <a:t> </a:t>
            </a:r>
            <a:r>
              <a:rPr lang="cs-CZ" dirty="0" err="1">
                <a:latin typeface="Arial" panose="020B0604020202020204" pitchFamily="34" charset="0"/>
                <a:cs typeface="Arial" panose="020B0604020202020204" pitchFamily="34" charset="0"/>
              </a:rPr>
              <a:t>is</a:t>
            </a:r>
            <a:r>
              <a:rPr lang="cs-CZ"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determination of the concentration of the hormone progesterone on days </a:t>
            </a:r>
            <a:r>
              <a:rPr lang="en-US" dirty="0" smtClean="0">
                <a:latin typeface="Arial" panose="020B0604020202020204" pitchFamily="34" charset="0"/>
                <a:cs typeface="Arial" panose="020B0604020202020204" pitchFamily="34" charset="0"/>
              </a:rPr>
              <a:t>17</a:t>
            </a:r>
            <a:r>
              <a:rPr lang="cs-CZ" dirty="0" smtClean="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a:t>
            </a:r>
            <a:r>
              <a:rPr lang="cs-CZ" dirty="0" smtClean="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21</a:t>
            </a:r>
            <a:r>
              <a:rPr lang="cs-CZ" dirty="0" smtClean="0">
                <a:latin typeface="Arial" panose="020B0604020202020204" pitchFamily="34" charset="0"/>
                <a:cs typeface="Arial" panose="020B0604020202020204" pitchFamily="34" charset="0"/>
              </a:rPr>
              <a:t> ( </a:t>
            </a:r>
            <a:r>
              <a:rPr lang="cs-CZ" dirty="0" err="1">
                <a:latin typeface="Arial" panose="020B0604020202020204" pitchFamily="34" charset="0"/>
                <a:cs typeface="Arial" panose="020B0604020202020204" pitchFamily="34" charset="0"/>
              </a:rPr>
              <a:t>E</a:t>
            </a:r>
            <a:r>
              <a:rPr lang="cs-CZ" dirty="0" err="1" smtClean="0">
                <a:latin typeface="Arial" panose="020B0604020202020204" pitchFamily="34" charset="0"/>
                <a:cs typeface="Arial" panose="020B0604020202020204" pitchFamily="34" charset="0"/>
              </a:rPr>
              <a:t>xpensive</a:t>
            </a:r>
            <a:r>
              <a:rPr lang="cs-CZ" dirty="0" smtClean="0">
                <a:latin typeface="Arial" panose="020B0604020202020204" pitchFamily="34" charset="0"/>
                <a:cs typeface="Arial" panose="020B0604020202020204" pitchFamily="34" charset="0"/>
              </a:rPr>
              <a:t>)</a:t>
            </a:r>
          </a:p>
          <a:p>
            <a:r>
              <a:rPr lang="cs-CZ" dirty="0" smtClean="0">
                <a:latin typeface="Arial" panose="020B0604020202020204" pitchFamily="34" charset="0"/>
                <a:cs typeface="Arial" panose="020B0604020202020204" pitchFamily="34" charset="0"/>
              </a:rPr>
              <a:t>U</a:t>
            </a:r>
            <a:r>
              <a:rPr lang="en-US" dirty="0" err="1" smtClean="0">
                <a:latin typeface="Arial" panose="020B0604020202020204" pitchFamily="34" charset="0"/>
                <a:cs typeface="Arial" panose="020B0604020202020204" pitchFamily="34" charset="0"/>
              </a:rPr>
              <a:t>ltrasonography</a:t>
            </a:r>
            <a:r>
              <a:rPr lang="en-US" dirty="0" smtClean="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is performed from day 23. Ultrasound examination of sows is performed through the abdominal wall in the region of the groin, simply by placing the probe</a:t>
            </a:r>
            <a:r>
              <a:rPr lang="en-US" dirty="0" smtClean="0">
                <a:latin typeface="Arial" panose="020B0604020202020204" pitchFamily="34" charset="0"/>
                <a:cs typeface="Arial" panose="020B0604020202020204" pitchFamily="34" charset="0"/>
              </a:rPr>
              <a:t>.</a:t>
            </a:r>
            <a:r>
              <a:rPr lang="cs-CZ" dirty="0" smtClean="0">
                <a:latin typeface="Arial" panose="020B0604020202020204" pitchFamily="34" charset="0"/>
                <a:cs typeface="Arial" panose="020B0604020202020204" pitchFamily="34" charset="0"/>
              </a:rPr>
              <a:t> </a:t>
            </a:r>
            <a:endParaRPr lang="cs-CZ" dirty="0">
              <a:latin typeface="Arial" panose="020B0604020202020204" pitchFamily="34" charset="0"/>
              <a:cs typeface="Arial" panose="020B0604020202020204" pitchFamily="34" charset="0"/>
            </a:endParaRPr>
          </a:p>
          <a:p>
            <a:endParaRPr lang="cs-CZ" dirty="0" smtClean="0">
              <a:latin typeface="Arial" panose="020B0604020202020204" pitchFamily="34" charset="0"/>
              <a:cs typeface="Arial" panose="020B0604020202020204" pitchFamily="34" charset="0"/>
            </a:endParaRPr>
          </a:p>
          <a:p>
            <a:r>
              <a:rPr lang="en-US" dirty="0" smtClean="0">
                <a:latin typeface="Arial" panose="020B0604020202020204" pitchFamily="34" charset="0"/>
                <a:cs typeface="Arial" panose="020B0604020202020204" pitchFamily="34" charset="0"/>
              </a:rPr>
              <a:t>Another </a:t>
            </a:r>
            <a:r>
              <a:rPr lang="en-US" dirty="0">
                <a:latin typeface="Arial" panose="020B0604020202020204" pitchFamily="34" charset="0"/>
                <a:cs typeface="Arial" panose="020B0604020202020204" pitchFamily="34" charset="0"/>
              </a:rPr>
              <a:t>estrus will not occur in a pregnant female</a:t>
            </a:r>
            <a:r>
              <a:rPr lang="en-US" dirty="0" smtClean="0">
                <a:latin typeface="Arial" panose="020B0604020202020204" pitchFamily="34" charset="0"/>
                <a:cs typeface="Arial" panose="020B0604020202020204" pitchFamily="34" charset="0"/>
              </a:rPr>
              <a:t>.</a:t>
            </a:r>
            <a:endParaRPr lang="cs-CZ" dirty="0" smtClean="0">
              <a:latin typeface="Arial" panose="020B0604020202020204" pitchFamily="34" charset="0"/>
              <a:cs typeface="Arial" panose="020B0604020202020204" pitchFamily="34" charset="0"/>
            </a:endParaRPr>
          </a:p>
          <a:p>
            <a:r>
              <a:rPr lang="cs-CZ" dirty="0">
                <a:latin typeface="Arial" panose="020B0604020202020204" pitchFamily="34" charset="0"/>
                <a:cs typeface="Arial" panose="020B0604020202020204" pitchFamily="34" charset="0"/>
              </a:rPr>
              <a:t>P</a:t>
            </a:r>
            <a:r>
              <a:rPr lang="en-US" dirty="0" err="1">
                <a:latin typeface="Arial" panose="020B0604020202020204" pitchFamily="34" charset="0"/>
                <a:cs typeface="Arial" panose="020B0604020202020204" pitchFamily="34" charset="0"/>
              </a:rPr>
              <a:t>regnancy</a:t>
            </a:r>
            <a:r>
              <a:rPr lang="en-US" dirty="0">
                <a:latin typeface="Arial" panose="020B0604020202020204" pitchFamily="34" charset="0"/>
                <a:cs typeface="Arial" panose="020B0604020202020204" pitchFamily="34" charset="0"/>
              </a:rPr>
              <a:t> is repeatedly </a:t>
            </a:r>
            <a:r>
              <a:rPr lang="en-US" dirty="0" smtClean="0">
                <a:latin typeface="Arial" panose="020B0604020202020204" pitchFamily="34" charset="0"/>
                <a:cs typeface="Arial" panose="020B0604020202020204" pitchFamily="34" charset="0"/>
              </a:rPr>
              <a:t>checked</a:t>
            </a:r>
            <a:r>
              <a:rPr lang="cs-CZ" dirty="0" smtClean="0">
                <a:latin typeface="Arial" panose="020B0604020202020204" pitchFamily="34" charset="0"/>
                <a:cs typeface="Arial" panose="020B0604020202020204" pitchFamily="34" charset="0"/>
              </a:rPr>
              <a:t>.</a:t>
            </a:r>
          </a:p>
          <a:p>
            <a:r>
              <a:rPr lang="cs-CZ" dirty="0" err="1" smtClean="0">
                <a:latin typeface="Arial" panose="020B0604020202020204" pitchFamily="34" charset="0"/>
                <a:cs typeface="Arial" panose="020B0604020202020204" pitchFamily="34" charset="0"/>
              </a:rPr>
              <a:t>Breeder</a:t>
            </a:r>
            <a:r>
              <a:rPr lang="cs-CZ" dirty="0" smtClean="0">
                <a:latin typeface="Arial" panose="020B0604020202020204" pitchFamily="34" charset="0"/>
                <a:cs typeface="Arial" panose="020B0604020202020204" pitchFamily="34" charset="0"/>
              </a:rPr>
              <a:t> </a:t>
            </a:r>
            <a:r>
              <a:rPr lang="cs-CZ" dirty="0" err="1" smtClean="0">
                <a:latin typeface="Arial" panose="020B0604020202020204" pitchFamily="34" charset="0"/>
                <a:cs typeface="Arial" panose="020B0604020202020204" pitchFamily="34" charset="0"/>
              </a:rPr>
              <a:t>can</a:t>
            </a:r>
            <a:r>
              <a:rPr lang="cs-CZ" dirty="0" smtClean="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monitoring </a:t>
            </a:r>
            <a:r>
              <a:rPr lang="en-US" dirty="0">
                <a:latin typeface="Arial" panose="020B0604020202020204" pitchFamily="34" charset="0"/>
                <a:cs typeface="Arial" panose="020B0604020202020204" pitchFamily="34" charset="0"/>
              </a:rPr>
              <a:t>of external signs of abdominal distension in the higher stage of </a:t>
            </a:r>
            <a:r>
              <a:rPr lang="en-US" dirty="0" smtClean="0">
                <a:latin typeface="Arial" panose="020B0604020202020204" pitchFamily="34" charset="0"/>
                <a:cs typeface="Arial" panose="020B0604020202020204" pitchFamily="34" charset="0"/>
              </a:rPr>
              <a:t>pregnancy</a:t>
            </a:r>
            <a:r>
              <a:rPr lang="cs-CZ" dirty="0" smtClean="0">
                <a:latin typeface="Arial" panose="020B0604020202020204" pitchFamily="34" charset="0"/>
                <a:cs typeface="Arial" panose="020B0604020202020204" pitchFamily="34" charset="0"/>
              </a:rPr>
              <a:t>.</a:t>
            </a:r>
            <a:endParaRPr lang="cs-CZ"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411804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p:cNvPicPr>
            <a:picLocks noGrp="1" noChangeAspect="1"/>
          </p:cNvPicPr>
          <p:nvPr>
            <p:ph idx="1"/>
          </p:nvPr>
        </p:nvPicPr>
        <p:blipFill>
          <a:blip r:embed="rId2"/>
          <a:stretch>
            <a:fillRect/>
          </a:stretch>
        </p:blipFill>
        <p:spPr>
          <a:xfrm>
            <a:off x="1494309" y="365125"/>
            <a:ext cx="9203382" cy="4924073"/>
          </a:xfrm>
          <a:prstGeom prst="rect">
            <a:avLst/>
          </a:prstGeom>
        </p:spPr>
      </p:pic>
      <p:sp>
        <p:nvSpPr>
          <p:cNvPr id="6" name="Obdélník 5"/>
          <p:cNvSpPr/>
          <p:nvPr/>
        </p:nvSpPr>
        <p:spPr>
          <a:xfrm>
            <a:off x="1101011" y="5289198"/>
            <a:ext cx="6363478" cy="215444"/>
          </a:xfrm>
          <a:prstGeom prst="rect">
            <a:avLst/>
          </a:prstGeom>
        </p:spPr>
        <p:txBody>
          <a:bodyPr wrap="square">
            <a:spAutoFit/>
          </a:bodyPr>
          <a:lstStyle/>
          <a:p>
            <a:r>
              <a:rPr lang="en-US" sz="800" dirty="0" err="1">
                <a:hlinkClick r:id="rId3"/>
              </a:rPr>
              <a:t>Ultrasounding</a:t>
            </a:r>
            <a:r>
              <a:rPr lang="en-US" sz="800" dirty="0">
                <a:hlinkClick r:id="rId3"/>
              </a:rPr>
              <a:t> for Pregnancy Detection - Pork Information Gateway (porkgateway.org)</a:t>
            </a:r>
            <a:endParaRPr lang="cs-CZ" sz="800" dirty="0"/>
          </a:p>
        </p:txBody>
      </p:sp>
    </p:spTree>
    <p:extLst>
      <p:ext uri="{BB962C8B-B14F-4D97-AF65-F5344CB8AC3E}">
        <p14:creationId xmlns:p14="http://schemas.microsoft.com/office/powerpoint/2010/main" val="28853257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r>
              <a:rPr lang="en-US" dirty="0">
                <a:latin typeface="Arial" panose="020B0604020202020204" pitchFamily="34" charset="0"/>
                <a:cs typeface="Arial" panose="020B0604020202020204" pitchFamily="34" charset="0"/>
              </a:rPr>
              <a:t>Pregnancy in sows lasts 115 days. </a:t>
            </a:r>
            <a:endParaRPr lang="cs-CZ" dirty="0" smtClean="0">
              <a:latin typeface="Arial" panose="020B0604020202020204" pitchFamily="34" charset="0"/>
              <a:cs typeface="Arial" panose="020B0604020202020204" pitchFamily="34" charset="0"/>
            </a:endParaRPr>
          </a:p>
          <a:p>
            <a:r>
              <a:rPr lang="en-US" dirty="0" smtClean="0">
                <a:latin typeface="Arial" panose="020B0604020202020204" pitchFamily="34" charset="0"/>
                <a:cs typeface="Arial" panose="020B0604020202020204" pitchFamily="34" charset="0"/>
              </a:rPr>
              <a:t>In </a:t>
            </a:r>
            <a:r>
              <a:rPr lang="en-US" dirty="0">
                <a:latin typeface="Arial" panose="020B0604020202020204" pitchFamily="34" charset="0"/>
                <a:cs typeface="Arial" panose="020B0604020202020204" pitchFamily="34" charset="0"/>
              </a:rPr>
              <a:t>the conditions of large farms, farrowing takes place in individual farrowing pens. </a:t>
            </a:r>
            <a:endParaRPr lang="cs-CZ" dirty="0" smtClean="0">
              <a:latin typeface="Arial" panose="020B0604020202020204" pitchFamily="34" charset="0"/>
              <a:cs typeface="Arial" panose="020B0604020202020204" pitchFamily="34" charset="0"/>
            </a:endParaRPr>
          </a:p>
          <a:p>
            <a:r>
              <a:rPr lang="cs-CZ" dirty="0" err="1" smtClean="0">
                <a:latin typeface="Arial" panose="020B0604020202020204" pitchFamily="34" charset="0"/>
                <a:cs typeface="Arial" panose="020B0604020202020204" pitchFamily="34" charset="0"/>
              </a:rPr>
              <a:t>Pregnant</a:t>
            </a:r>
            <a:r>
              <a:rPr lang="cs-CZ" dirty="0" smtClean="0">
                <a:latin typeface="Arial" panose="020B0604020202020204" pitchFamily="34" charset="0"/>
                <a:cs typeface="Arial" panose="020B0604020202020204" pitchFamily="34" charset="0"/>
              </a:rPr>
              <a:t> </a:t>
            </a:r>
            <a:r>
              <a:rPr lang="cs-CZ" dirty="0" err="1" smtClean="0">
                <a:latin typeface="Arial" panose="020B0604020202020204" pitchFamily="34" charset="0"/>
                <a:cs typeface="Arial" panose="020B0604020202020204" pitchFamily="34" charset="0"/>
              </a:rPr>
              <a:t>gilts</a:t>
            </a:r>
            <a:r>
              <a:rPr lang="cs-CZ" dirty="0" smtClean="0">
                <a:latin typeface="Arial" panose="020B0604020202020204" pitchFamily="34" charset="0"/>
                <a:cs typeface="Arial" panose="020B0604020202020204" pitchFamily="34" charset="0"/>
              </a:rPr>
              <a:t> </a:t>
            </a:r>
            <a:r>
              <a:rPr lang="cs-CZ" dirty="0">
                <a:latin typeface="Arial" panose="020B0604020202020204" pitchFamily="34" charset="0"/>
                <a:cs typeface="Arial" panose="020B0604020202020204" pitchFamily="34" charset="0"/>
              </a:rPr>
              <a:t>and </a:t>
            </a:r>
            <a:r>
              <a:rPr lang="cs-CZ" dirty="0" err="1">
                <a:latin typeface="Arial" panose="020B0604020202020204" pitchFamily="34" charset="0"/>
                <a:cs typeface="Arial" panose="020B0604020202020204" pitchFamily="34" charset="0"/>
              </a:rPr>
              <a:t>sows</a:t>
            </a:r>
            <a:r>
              <a:rPr lang="cs-CZ" dirty="0">
                <a:latin typeface="Arial" panose="020B0604020202020204" pitchFamily="34" charset="0"/>
                <a:cs typeface="Arial" panose="020B0604020202020204" pitchFamily="34" charset="0"/>
              </a:rPr>
              <a:t> are </a:t>
            </a:r>
            <a:r>
              <a:rPr lang="cs-CZ" dirty="0" err="1">
                <a:latin typeface="Arial" panose="020B0604020202020204" pitchFamily="34" charset="0"/>
                <a:cs typeface="Arial" panose="020B0604020202020204" pitchFamily="34" charset="0"/>
              </a:rPr>
              <a:t>washed</a:t>
            </a:r>
            <a:r>
              <a:rPr lang="cs-CZ" dirty="0">
                <a:latin typeface="Arial" panose="020B0604020202020204" pitchFamily="34" charset="0"/>
                <a:cs typeface="Arial" panose="020B0604020202020204" pitchFamily="34" charset="0"/>
              </a:rPr>
              <a:t> a </a:t>
            </a:r>
            <a:r>
              <a:rPr lang="en-US" dirty="0">
                <a:latin typeface="Arial" panose="020B0604020202020204" pitchFamily="34" charset="0"/>
                <a:cs typeface="Arial" panose="020B0604020202020204" pitchFamily="34" charset="0"/>
              </a:rPr>
              <a:t>moved to the farrowing section a week before farrowing</a:t>
            </a:r>
            <a:r>
              <a:rPr lang="cs-CZ" dirty="0" smtClean="0">
                <a:latin typeface="Arial" panose="020B0604020202020204" pitchFamily="34" charset="0"/>
                <a:cs typeface="Arial" panose="020B0604020202020204" pitchFamily="34" charset="0"/>
              </a:rPr>
              <a:t>.</a:t>
            </a:r>
          </a:p>
          <a:p>
            <a:endParaRPr lang="cs-CZ" dirty="0">
              <a:latin typeface="Arial" panose="020B0604020202020204" pitchFamily="34" charset="0"/>
              <a:cs typeface="Arial" panose="020B0604020202020204" pitchFamily="34" charset="0"/>
            </a:endParaRPr>
          </a:p>
          <a:p>
            <a:endParaRPr lang="cs-CZ"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475156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latin typeface="Arial" panose="020B0604020202020204" pitchFamily="34" charset="0"/>
                <a:cs typeface="Arial" panose="020B0604020202020204" pitchFamily="34" charset="0"/>
              </a:rPr>
              <a:t>Sow</a:t>
            </a:r>
            <a:r>
              <a:rPr lang="cs-CZ" dirty="0">
                <a:latin typeface="Arial" panose="020B0604020202020204" pitchFamily="34" charset="0"/>
                <a:cs typeface="Arial" panose="020B0604020202020204" pitchFamily="34" charset="0"/>
              </a:rPr>
              <a:t> </a:t>
            </a:r>
            <a:r>
              <a:rPr lang="cs-CZ" dirty="0" err="1">
                <a:latin typeface="Arial" panose="020B0604020202020204" pitchFamily="34" charset="0"/>
                <a:cs typeface="Arial" panose="020B0604020202020204" pitchFamily="34" charset="0"/>
              </a:rPr>
              <a:t>housing</a:t>
            </a:r>
            <a:r>
              <a:rPr lang="cs-CZ" dirty="0">
                <a:latin typeface="Arial" panose="020B0604020202020204" pitchFamily="34" charset="0"/>
                <a:cs typeface="Arial" panose="020B0604020202020204" pitchFamily="34" charset="0"/>
              </a:rPr>
              <a:t> technology</a:t>
            </a:r>
          </a:p>
        </p:txBody>
      </p:sp>
      <p:sp>
        <p:nvSpPr>
          <p:cNvPr id="3" name="Zástupný symbol pro obsah 2"/>
          <p:cNvSpPr>
            <a:spLocks noGrp="1"/>
          </p:cNvSpPr>
          <p:nvPr>
            <p:ph idx="1"/>
          </p:nvPr>
        </p:nvSpPr>
        <p:spPr/>
        <p:txBody>
          <a:bodyPr>
            <a:normAutofit/>
          </a:bodyPr>
          <a:lstStyle/>
          <a:p>
            <a:pPr>
              <a:defRPr/>
            </a:pPr>
            <a:r>
              <a:rPr lang="en-US" dirty="0">
                <a:latin typeface="Arial" panose="020B0604020202020204" pitchFamily="34" charset="0"/>
                <a:cs typeface="Arial" panose="020B0604020202020204" pitchFamily="34" charset="0"/>
              </a:rPr>
              <a:t>It is one of the most demanding technological systems in </a:t>
            </a:r>
            <a:r>
              <a:rPr lang="en-US" dirty="0" smtClean="0">
                <a:latin typeface="Arial" panose="020B0604020202020204" pitchFamily="34" charset="0"/>
                <a:cs typeface="Arial" panose="020B0604020202020204" pitchFamily="34" charset="0"/>
              </a:rPr>
              <a:t>pig</a:t>
            </a:r>
            <a:r>
              <a:rPr lang="cs-CZ" dirty="0" smtClean="0">
                <a:latin typeface="Arial" panose="020B0604020202020204" pitchFamily="34" charset="0"/>
                <a:cs typeface="Arial" panose="020B0604020202020204" pitchFamily="34" charset="0"/>
              </a:rPr>
              <a:t>s</a:t>
            </a:r>
            <a:r>
              <a:rPr lang="en-US" dirty="0" smtClean="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breeding. </a:t>
            </a:r>
            <a:endParaRPr lang="cs-CZ" dirty="0" smtClean="0">
              <a:latin typeface="Arial" panose="020B0604020202020204" pitchFamily="34" charset="0"/>
              <a:cs typeface="Arial" panose="020B0604020202020204" pitchFamily="34" charset="0"/>
            </a:endParaRPr>
          </a:p>
          <a:p>
            <a:pPr>
              <a:defRPr/>
            </a:pPr>
            <a:r>
              <a:rPr lang="en-US" dirty="0" smtClean="0">
                <a:latin typeface="Arial" panose="020B0604020202020204" pitchFamily="34" charset="0"/>
                <a:cs typeface="Arial" panose="020B0604020202020204" pitchFamily="34" charset="0"/>
              </a:rPr>
              <a:t>Successful </a:t>
            </a:r>
            <a:r>
              <a:rPr lang="en-US" dirty="0">
                <a:latin typeface="Arial" panose="020B0604020202020204" pitchFamily="34" charset="0"/>
                <a:cs typeface="Arial" panose="020B0604020202020204" pitchFamily="34" charset="0"/>
              </a:rPr>
              <a:t>breeding results are determined </a:t>
            </a:r>
            <a:r>
              <a:rPr lang="en-US" dirty="0" smtClean="0">
                <a:latin typeface="Arial" panose="020B0604020202020204" pitchFamily="34" charset="0"/>
                <a:cs typeface="Arial" panose="020B0604020202020204" pitchFamily="34" charset="0"/>
              </a:rPr>
              <a:t>by</a:t>
            </a:r>
            <a:r>
              <a:rPr lang="cs-CZ" dirty="0" smtClean="0">
                <a:latin typeface="Arial" panose="020B0604020202020204" pitchFamily="34" charset="0"/>
                <a:cs typeface="Arial" panose="020B0604020202020204" pitchFamily="34" charset="0"/>
              </a:rPr>
              <a:t>:</a:t>
            </a:r>
          </a:p>
          <a:p>
            <a:pPr lvl="1">
              <a:defRPr/>
            </a:pPr>
            <a:r>
              <a:rPr lang="en-US" dirty="0" smtClean="0">
                <a:latin typeface="Arial" panose="020B0604020202020204" pitchFamily="34" charset="0"/>
                <a:cs typeface="Arial" panose="020B0604020202020204" pitchFamily="34" charset="0"/>
              </a:rPr>
              <a:t>the </a:t>
            </a:r>
            <a:r>
              <a:rPr lang="en-US" dirty="0">
                <a:latin typeface="Arial" panose="020B0604020202020204" pitchFamily="34" charset="0"/>
                <a:cs typeface="Arial" panose="020B0604020202020204" pitchFamily="34" charset="0"/>
              </a:rPr>
              <a:t>number of piglets reared per sow per </a:t>
            </a:r>
            <a:r>
              <a:rPr lang="en-US" dirty="0" smtClean="0">
                <a:latin typeface="Arial" panose="020B0604020202020204" pitchFamily="34" charset="0"/>
                <a:cs typeface="Arial" panose="020B0604020202020204" pitchFamily="34" charset="0"/>
              </a:rPr>
              <a:t>year</a:t>
            </a:r>
            <a:r>
              <a:rPr lang="cs-CZ" dirty="0" smtClean="0">
                <a:latin typeface="Arial" panose="020B0604020202020204" pitchFamily="34" charset="0"/>
                <a:cs typeface="Arial" panose="020B0604020202020204" pitchFamily="34" charset="0"/>
              </a:rPr>
              <a:t> (</a:t>
            </a:r>
            <a:r>
              <a:rPr lang="cs-CZ" dirty="0" err="1" smtClean="0">
                <a:latin typeface="Arial" panose="020B0604020202020204" pitchFamily="34" charset="0"/>
                <a:cs typeface="Arial" panose="020B0604020202020204" pitchFamily="34" charset="0"/>
              </a:rPr>
              <a:t>Minimally</a:t>
            </a:r>
            <a:r>
              <a:rPr lang="cs-CZ" dirty="0" smtClean="0">
                <a:latin typeface="Arial" panose="020B0604020202020204" pitchFamily="34" charset="0"/>
                <a:cs typeface="Arial" panose="020B0604020202020204" pitchFamily="34" charset="0"/>
              </a:rPr>
              <a:t> </a:t>
            </a:r>
            <a:r>
              <a:rPr lang="en-US" altLang="cs-CZ" dirty="0">
                <a:latin typeface="Arial" panose="020B0604020202020204" pitchFamily="34" charset="0"/>
                <a:cs typeface="Arial" panose="020B0604020202020204" pitchFamily="34" charset="0"/>
              </a:rPr>
              <a:t>22 piglets reared per </a:t>
            </a:r>
            <a:r>
              <a:rPr lang="en-US" altLang="cs-CZ" dirty="0" smtClean="0">
                <a:latin typeface="Arial" panose="020B0604020202020204" pitchFamily="34" charset="0"/>
                <a:cs typeface="Arial" panose="020B0604020202020204" pitchFamily="34" charset="0"/>
              </a:rPr>
              <a:t>sow/year</a:t>
            </a:r>
            <a:r>
              <a:rPr lang="cs-CZ" altLang="cs-CZ" dirty="0" smtClean="0">
                <a:latin typeface="Arial" panose="020B0604020202020204" pitchFamily="34" charset="0"/>
                <a:cs typeface="Arial" panose="020B0604020202020204" pitchFamily="34" charset="0"/>
              </a:rPr>
              <a:t>. </a:t>
            </a:r>
            <a:r>
              <a:rPr lang="cs-CZ" altLang="cs-CZ" dirty="0" err="1" smtClean="0">
                <a:latin typeface="Arial" panose="020B0604020202020204" pitchFamily="34" charset="0"/>
                <a:cs typeface="Arial" panose="020B0604020202020204" pitchFamily="34" charset="0"/>
              </a:rPr>
              <a:t>Is</a:t>
            </a:r>
            <a:r>
              <a:rPr lang="en-US" altLang="cs-CZ" dirty="0" smtClean="0">
                <a:latin typeface="Arial" panose="020B0604020202020204" pitchFamily="34" charset="0"/>
                <a:cs typeface="Arial" panose="020B0604020202020204" pitchFamily="34" charset="0"/>
              </a:rPr>
              <a:t> require</a:t>
            </a:r>
            <a:r>
              <a:rPr lang="cs-CZ" altLang="cs-CZ" dirty="0" smtClean="0">
                <a:latin typeface="Arial" panose="020B0604020202020204" pitchFamily="34" charset="0"/>
                <a:cs typeface="Arial" panose="020B0604020202020204" pitchFamily="34" charset="0"/>
              </a:rPr>
              <a:t>d</a:t>
            </a:r>
            <a:r>
              <a:rPr lang="en-US" altLang="cs-CZ" dirty="0" smtClean="0">
                <a:latin typeface="Arial" panose="020B0604020202020204" pitchFamily="34" charset="0"/>
                <a:cs typeface="Arial" panose="020B0604020202020204" pitchFamily="34" charset="0"/>
              </a:rPr>
              <a:t> 2.2</a:t>
            </a:r>
            <a:r>
              <a:rPr lang="cs-CZ" altLang="cs-CZ" dirty="0" smtClean="0">
                <a:latin typeface="Arial" panose="020B0604020202020204" pitchFamily="34" charset="0"/>
                <a:cs typeface="Arial" panose="020B0604020202020204" pitchFamily="34" charset="0"/>
              </a:rPr>
              <a:t> - 2.4</a:t>
            </a:r>
            <a:r>
              <a:rPr lang="en-US" altLang="cs-CZ" dirty="0" smtClean="0">
                <a:latin typeface="Arial" panose="020B0604020202020204" pitchFamily="34" charset="0"/>
                <a:cs typeface="Arial" panose="020B0604020202020204" pitchFamily="34" charset="0"/>
              </a:rPr>
              <a:t> </a:t>
            </a:r>
            <a:r>
              <a:rPr lang="en-US" altLang="cs-CZ" dirty="0">
                <a:latin typeface="Arial" panose="020B0604020202020204" pitchFamily="34" charset="0"/>
                <a:cs typeface="Arial" panose="020B0604020202020204" pitchFamily="34" charset="0"/>
              </a:rPr>
              <a:t>litters per sow per </a:t>
            </a:r>
            <a:r>
              <a:rPr lang="en-US" altLang="cs-CZ" dirty="0" smtClean="0">
                <a:latin typeface="Arial" panose="020B0604020202020204" pitchFamily="34" charset="0"/>
                <a:cs typeface="Arial" panose="020B0604020202020204" pitchFamily="34" charset="0"/>
              </a:rPr>
              <a:t>year</a:t>
            </a:r>
            <a:r>
              <a:rPr lang="cs-CZ" altLang="cs-CZ" dirty="0" smtClean="0">
                <a:latin typeface="Arial" panose="020B0604020202020204" pitchFamily="34" charset="0"/>
                <a:cs typeface="Arial" panose="020B0604020202020204" pitchFamily="34" charset="0"/>
              </a:rPr>
              <a:t>.) </a:t>
            </a:r>
            <a:endParaRPr lang="cs-CZ" altLang="cs-CZ" dirty="0">
              <a:latin typeface="Arial" panose="020B0604020202020204" pitchFamily="34" charset="0"/>
              <a:cs typeface="Arial" panose="020B0604020202020204" pitchFamily="34" charset="0"/>
            </a:endParaRPr>
          </a:p>
          <a:p>
            <a:pPr lvl="1">
              <a:defRPr/>
            </a:pPr>
            <a:r>
              <a:rPr lang="en-US" dirty="0" smtClean="0">
                <a:latin typeface="Arial" panose="020B0604020202020204" pitchFamily="34" charset="0"/>
                <a:cs typeface="Arial" panose="020B0604020202020204" pitchFamily="34" charset="0"/>
              </a:rPr>
              <a:t>their </a:t>
            </a:r>
            <a:r>
              <a:rPr lang="en-US" dirty="0">
                <a:latin typeface="Arial" panose="020B0604020202020204" pitchFamily="34" charset="0"/>
                <a:cs typeface="Arial" panose="020B0604020202020204" pitchFamily="34" charset="0"/>
              </a:rPr>
              <a:t>weaning </a:t>
            </a:r>
            <a:r>
              <a:rPr lang="en-US" dirty="0" smtClean="0">
                <a:latin typeface="Arial" panose="020B0604020202020204" pitchFamily="34" charset="0"/>
                <a:cs typeface="Arial" panose="020B0604020202020204" pitchFamily="34" charset="0"/>
              </a:rPr>
              <a:t>weight </a:t>
            </a:r>
            <a:endParaRPr lang="cs-CZ" dirty="0" smtClean="0">
              <a:latin typeface="Arial" panose="020B0604020202020204" pitchFamily="34" charset="0"/>
              <a:cs typeface="Arial" panose="020B0604020202020204" pitchFamily="34" charset="0"/>
            </a:endParaRPr>
          </a:p>
          <a:p>
            <a:pPr lvl="1">
              <a:defRPr/>
            </a:pPr>
            <a:r>
              <a:rPr lang="en-US" dirty="0" smtClean="0">
                <a:latin typeface="Arial" panose="020B0604020202020204" pitchFamily="34" charset="0"/>
                <a:cs typeface="Arial" panose="020B0604020202020204" pitchFamily="34" charset="0"/>
              </a:rPr>
              <a:t>piglet </a:t>
            </a:r>
            <a:r>
              <a:rPr lang="en-US" dirty="0">
                <a:latin typeface="Arial" panose="020B0604020202020204" pitchFamily="34" charset="0"/>
                <a:cs typeface="Arial" panose="020B0604020202020204" pitchFamily="34" charset="0"/>
              </a:rPr>
              <a:t>balance and piglet </a:t>
            </a:r>
            <a:r>
              <a:rPr lang="en-US" dirty="0" smtClean="0">
                <a:latin typeface="Arial" panose="020B0604020202020204" pitchFamily="34" charset="0"/>
                <a:cs typeface="Arial" panose="020B0604020202020204" pitchFamily="34" charset="0"/>
              </a:rPr>
              <a:t>vitality</a:t>
            </a:r>
            <a:endParaRPr lang="cs-CZ"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726026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latin typeface="Arial" panose="020B0604020202020204" pitchFamily="34" charset="0"/>
                <a:cs typeface="Arial" panose="020B0604020202020204" pitchFamily="34" charset="0"/>
              </a:rPr>
              <a:t>Sow</a:t>
            </a:r>
            <a:r>
              <a:rPr lang="cs-CZ" dirty="0">
                <a:latin typeface="Arial" panose="020B0604020202020204" pitchFamily="34" charset="0"/>
                <a:cs typeface="Arial" panose="020B0604020202020204" pitchFamily="34" charset="0"/>
              </a:rPr>
              <a:t> </a:t>
            </a:r>
            <a:r>
              <a:rPr lang="cs-CZ" dirty="0" err="1">
                <a:latin typeface="Arial" panose="020B0604020202020204" pitchFamily="34" charset="0"/>
                <a:cs typeface="Arial" panose="020B0604020202020204" pitchFamily="34" charset="0"/>
              </a:rPr>
              <a:t>housing</a:t>
            </a:r>
            <a:r>
              <a:rPr lang="cs-CZ" dirty="0">
                <a:latin typeface="Arial" panose="020B0604020202020204" pitchFamily="34" charset="0"/>
                <a:cs typeface="Arial" panose="020B0604020202020204" pitchFamily="34" charset="0"/>
              </a:rPr>
              <a:t> technology</a:t>
            </a:r>
            <a:endParaRPr lang="cs-CZ" dirty="0"/>
          </a:p>
        </p:txBody>
      </p:sp>
      <p:sp>
        <p:nvSpPr>
          <p:cNvPr id="3" name="Zástupný symbol pro obsah 2"/>
          <p:cNvSpPr>
            <a:spLocks noGrp="1"/>
          </p:cNvSpPr>
          <p:nvPr>
            <p:ph idx="1"/>
          </p:nvPr>
        </p:nvSpPr>
        <p:spPr/>
        <p:txBody>
          <a:bodyPr/>
          <a:lstStyle/>
          <a:p>
            <a:pPr>
              <a:defRPr/>
            </a:pPr>
            <a:r>
              <a:rPr lang="cs-CZ" u="sng" dirty="0" err="1">
                <a:latin typeface="Arial" panose="020B0604020202020204" pitchFamily="34" charset="0"/>
                <a:cs typeface="Arial" panose="020B0604020202020204" pitchFamily="34" charset="0"/>
              </a:rPr>
              <a:t>Categories</a:t>
            </a:r>
            <a:r>
              <a:rPr lang="cs-CZ" u="sng" dirty="0">
                <a:latin typeface="Arial" panose="020B0604020202020204" pitchFamily="34" charset="0"/>
                <a:cs typeface="Arial" panose="020B0604020202020204" pitchFamily="34" charset="0"/>
              </a:rPr>
              <a:t>:</a:t>
            </a:r>
          </a:p>
          <a:p>
            <a:pPr>
              <a:buClr>
                <a:schemeClr val="accent1"/>
              </a:buClr>
              <a:buSzPct val="90000"/>
              <a:buFontTx/>
              <a:buChar char="o"/>
              <a:defRPr/>
            </a:pPr>
            <a:r>
              <a:rPr lang="en-US" dirty="0">
                <a:latin typeface="Arial" panose="020B0604020202020204" pitchFamily="34" charset="0"/>
                <a:cs typeface="Arial" panose="020B0604020202020204" pitchFamily="34" charset="0"/>
              </a:rPr>
              <a:t>Sows not </a:t>
            </a:r>
            <a:r>
              <a:rPr lang="cs-CZ" dirty="0" err="1">
                <a:latin typeface="Arial" panose="020B0604020202020204" pitchFamily="34" charset="0"/>
                <a:cs typeface="Arial" panose="020B0604020202020204" pitchFamily="34" charset="0"/>
              </a:rPr>
              <a:t>inseminated</a:t>
            </a:r>
            <a:r>
              <a:rPr lang="en-US" dirty="0">
                <a:latin typeface="Arial" panose="020B0604020202020204" pitchFamily="34" charset="0"/>
                <a:cs typeface="Arial" panose="020B0604020202020204" pitchFamily="34" charset="0"/>
              </a:rPr>
              <a:t>, in the period of </a:t>
            </a:r>
            <a:r>
              <a:rPr lang="cs-CZ" dirty="0" err="1" smtClean="0">
                <a:latin typeface="Arial" panose="020B0604020202020204" pitchFamily="34" charset="0"/>
                <a:cs typeface="Arial" panose="020B0604020202020204" pitchFamily="34" charset="0"/>
              </a:rPr>
              <a:t>insemination</a:t>
            </a:r>
            <a:r>
              <a:rPr lang="en-US" dirty="0" smtClean="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and early pregnant</a:t>
            </a:r>
            <a:r>
              <a:rPr lang="en-US" dirty="0" smtClean="0">
                <a:latin typeface="Arial" panose="020B0604020202020204" pitchFamily="34" charset="0"/>
                <a:cs typeface="Arial" panose="020B0604020202020204" pitchFamily="34" charset="0"/>
              </a:rPr>
              <a:t>,</a:t>
            </a:r>
            <a:r>
              <a:rPr lang="cs-CZ" dirty="0" smtClean="0">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a:p>
            <a:pPr>
              <a:buClr>
                <a:schemeClr val="accent1"/>
              </a:buClr>
              <a:buSzPct val="90000"/>
              <a:buFontTx/>
              <a:buChar char="o"/>
              <a:defRPr/>
            </a:pPr>
            <a:r>
              <a:rPr lang="en-US" dirty="0">
                <a:latin typeface="Arial" panose="020B0604020202020204" pitchFamily="34" charset="0"/>
                <a:cs typeface="Arial" panose="020B0604020202020204" pitchFamily="34" charset="0"/>
              </a:rPr>
              <a:t>Pregnant sows </a:t>
            </a:r>
            <a:r>
              <a:rPr lang="en-US" dirty="0" smtClean="0">
                <a:latin typeface="Arial" panose="020B0604020202020204" pitchFamily="34" charset="0"/>
                <a:cs typeface="Arial" panose="020B0604020202020204" pitchFamily="34" charset="0"/>
              </a:rPr>
              <a:t>(</a:t>
            </a:r>
            <a:r>
              <a:rPr lang="cs-CZ" dirty="0" err="1" smtClean="0">
                <a:latin typeface="Arial" panose="020B0604020202020204" pitchFamily="34" charset="0"/>
                <a:cs typeface="Arial" panose="020B0604020202020204" pitchFamily="34" charset="0"/>
              </a:rPr>
              <a:t>pregnant</a:t>
            </a:r>
            <a:r>
              <a:rPr lang="cs-CZ" dirty="0" smtClean="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to </a:t>
            </a:r>
            <a:r>
              <a:rPr lang="en-US" dirty="0">
                <a:latin typeface="Arial" panose="020B0604020202020204" pitchFamily="34" charset="0"/>
                <a:cs typeface="Arial" panose="020B0604020202020204" pitchFamily="34" charset="0"/>
              </a:rPr>
              <a:t>about day 108 of gestation),</a:t>
            </a:r>
          </a:p>
          <a:p>
            <a:pPr>
              <a:buClr>
                <a:schemeClr val="accent1"/>
              </a:buClr>
              <a:buSzPct val="90000"/>
              <a:buFontTx/>
              <a:buChar char="o"/>
              <a:defRPr/>
            </a:pPr>
            <a:r>
              <a:rPr lang="en-US" dirty="0">
                <a:latin typeface="Arial" panose="020B0604020202020204" pitchFamily="34" charset="0"/>
                <a:cs typeface="Arial" panose="020B0604020202020204" pitchFamily="34" charset="0"/>
              </a:rPr>
              <a:t>Pre-parturition, farrowing and lactating sows (7 days</a:t>
            </a:r>
            <a:r>
              <a:rPr lang="en-US" b="1"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before farrowing and from farrowing to weaning of </a:t>
            </a:r>
            <a:r>
              <a:rPr lang="en-US" dirty="0" smtClean="0">
                <a:latin typeface="Arial" panose="020B0604020202020204" pitchFamily="34" charset="0"/>
                <a:cs typeface="Arial" panose="020B0604020202020204" pitchFamily="34" charset="0"/>
              </a:rPr>
              <a:t>piglets</a:t>
            </a:r>
            <a:r>
              <a:rPr lang="cs-CZ" dirty="0" smtClean="0">
                <a:latin typeface="Arial" panose="020B0604020202020204" pitchFamily="34" charset="0"/>
                <a:cs typeface="Arial" panose="020B0604020202020204" pitchFamily="34" charset="0"/>
              </a:rPr>
              <a:t>)</a:t>
            </a:r>
            <a:r>
              <a:rPr lang="en-US" dirty="0" smtClean="0">
                <a:latin typeface="Arial" panose="020B0604020202020204" pitchFamily="34" charset="0"/>
                <a:cs typeface="Arial" panose="020B0604020202020204" pitchFamily="34" charset="0"/>
              </a:rPr>
              <a:t>.</a:t>
            </a:r>
            <a:endParaRPr lang="cs-CZ" dirty="0">
              <a:latin typeface="Arial" panose="020B0604020202020204" pitchFamily="34" charset="0"/>
              <a:cs typeface="Arial" panose="020B0604020202020204" pitchFamily="34" charset="0"/>
            </a:endParaRPr>
          </a:p>
          <a:p>
            <a:endParaRPr lang="cs-CZ"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769339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Housing</a:t>
            </a:r>
            <a:endParaRPr lang="cs-CZ" dirty="0"/>
          </a:p>
        </p:txBody>
      </p:sp>
      <p:sp>
        <p:nvSpPr>
          <p:cNvPr id="3" name="Zástupný symbol pro obsah 2"/>
          <p:cNvSpPr>
            <a:spLocks noGrp="1"/>
          </p:cNvSpPr>
          <p:nvPr>
            <p:ph idx="1"/>
          </p:nvPr>
        </p:nvSpPr>
        <p:spPr/>
        <p:txBody>
          <a:bodyPr>
            <a:normAutofit lnSpcReduction="10000"/>
          </a:bodyPr>
          <a:lstStyle/>
          <a:p>
            <a:r>
              <a:rPr lang="en-US" dirty="0">
                <a:latin typeface="Arial" panose="020B0604020202020204" pitchFamily="34" charset="0"/>
                <a:cs typeface="Arial" panose="020B0604020202020204" pitchFamily="34" charset="0"/>
              </a:rPr>
              <a:t>Individual boxes - this system is preferred especially in large farms where sow insemination is used. </a:t>
            </a:r>
            <a:endParaRPr lang="cs-CZ" dirty="0" smtClean="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Ind. housing covers the period from the beginning of estrus to the detection of pregnancy </a:t>
            </a:r>
            <a:endParaRPr lang="cs-CZ" dirty="0">
              <a:latin typeface="Arial" panose="020B0604020202020204" pitchFamily="34" charset="0"/>
              <a:cs typeface="Arial" panose="020B0604020202020204" pitchFamily="34" charset="0"/>
            </a:endParaRPr>
          </a:p>
          <a:p>
            <a:endParaRPr lang="cs-CZ" dirty="0" smtClean="0">
              <a:latin typeface="Arial" panose="020B0604020202020204" pitchFamily="34" charset="0"/>
              <a:cs typeface="Arial" panose="020B0604020202020204" pitchFamily="34" charset="0"/>
            </a:endParaRPr>
          </a:p>
          <a:p>
            <a:r>
              <a:rPr lang="en-US" altLang="cs-CZ" dirty="0" smtClean="0">
                <a:latin typeface="Arial" panose="020B0604020202020204" pitchFamily="34" charset="0"/>
                <a:cs typeface="Arial" panose="020B0604020202020204" pitchFamily="34" charset="0"/>
              </a:rPr>
              <a:t>The </a:t>
            </a:r>
            <a:r>
              <a:rPr lang="en-US" altLang="cs-CZ" dirty="0">
                <a:latin typeface="Arial" panose="020B0604020202020204" pitchFamily="34" charset="0"/>
                <a:cs typeface="Arial" panose="020B0604020202020204" pitchFamily="34" charset="0"/>
              </a:rPr>
              <a:t>advantages of housing are a better overview of animal </a:t>
            </a:r>
            <a:r>
              <a:rPr lang="en-US" altLang="cs-CZ" dirty="0" err="1">
                <a:latin typeface="Arial" panose="020B0604020202020204" pitchFamily="34" charset="0"/>
                <a:cs typeface="Arial" panose="020B0604020202020204" pitchFamily="34" charset="0"/>
              </a:rPr>
              <a:t>behaviour</a:t>
            </a:r>
            <a:r>
              <a:rPr lang="en-US" altLang="cs-CZ" dirty="0">
                <a:latin typeface="Arial" panose="020B0604020202020204" pitchFamily="34" charset="0"/>
                <a:cs typeface="Arial" panose="020B0604020202020204" pitchFamily="34" charset="0"/>
              </a:rPr>
              <a:t>, feed intake, health and </a:t>
            </a:r>
            <a:r>
              <a:rPr lang="en-US" altLang="cs-CZ" dirty="0" smtClean="0">
                <a:latin typeface="Arial" panose="020B0604020202020204" pitchFamily="34" charset="0"/>
                <a:cs typeface="Arial" panose="020B0604020202020204" pitchFamily="34" charset="0"/>
              </a:rPr>
              <a:t>care. </a:t>
            </a:r>
            <a:endParaRPr lang="cs-CZ" altLang="cs-CZ" dirty="0" smtClean="0">
              <a:latin typeface="Arial" panose="020B0604020202020204" pitchFamily="34" charset="0"/>
              <a:cs typeface="Arial" panose="020B0604020202020204" pitchFamily="34" charset="0"/>
            </a:endParaRPr>
          </a:p>
          <a:p>
            <a:r>
              <a:rPr lang="en-US" altLang="cs-CZ" dirty="0" smtClean="0">
                <a:latin typeface="Arial" panose="020B0604020202020204" pitchFamily="34" charset="0"/>
                <a:cs typeface="Arial" panose="020B0604020202020204" pitchFamily="34" charset="0"/>
              </a:rPr>
              <a:t>Disadvantages </a:t>
            </a:r>
            <a:r>
              <a:rPr lang="en-US" altLang="cs-CZ" dirty="0">
                <a:latin typeface="Arial" panose="020B0604020202020204" pitchFamily="34" charset="0"/>
                <a:cs typeface="Arial" panose="020B0604020202020204" pitchFamily="34" charset="0"/>
              </a:rPr>
              <a:t>- poorer estrus display and recognition, more </a:t>
            </a:r>
            <a:r>
              <a:rPr lang="en-US" altLang="cs-CZ" dirty="0" err="1">
                <a:latin typeface="Arial" panose="020B0604020202020204" pitchFamily="34" charset="0"/>
                <a:cs typeface="Arial" panose="020B0604020202020204" pitchFamily="34" charset="0"/>
              </a:rPr>
              <a:t>labour</a:t>
            </a:r>
            <a:r>
              <a:rPr lang="en-US" altLang="cs-CZ" dirty="0">
                <a:latin typeface="Arial" panose="020B0604020202020204" pitchFamily="34" charset="0"/>
                <a:cs typeface="Arial" panose="020B0604020202020204" pitchFamily="34" charset="0"/>
              </a:rPr>
              <a:t> intensive, sows have limited exercise during the period of </a:t>
            </a:r>
            <a:r>
              <a:rPr lang="cs-CZ" altLang="cs-CZ" dirty="0" err="1">
                <a:latin typeface="Arial" panose="020B0604020202020204" pitchFamily="34" charset="0"/>
                <a:cs typeface="Arial" panose="020B0604020202020204" pitchFamily="34" charset="0"/>
              </a:rPr>
              <a:t>insemination</a:t>
            </a:r>
            <a:r>
              <a:rPr lang="en-US" altLang="cs-CZ" dirty="0">
                <a:latin typeface="Arial" panose="020B0604020202020204" pitchFamily="34" charset="0"/>
                <a:cs typeface="Arial" panose="020B0604020202020204" pitchFamily="34" charset="0"/>
              </a:rPr>
              <a:t> until </a:t>
            </a:r>
            <a:r>
              <a:rPr lang="en-US" altLang="cs-CZ" dirty="0" smtClean="0">
                <a:latin typeface="Arial" panose="020B0604020202020204" pitchFamily="34" charset="0"/>
                <a:cs typeface="Arial" panose="020B0604020202020204" pitchFamily="34" charset="0"/>
              </a:rPr>
              <a:t>pregnancy</a:t>
            </a:r>
            <a:endParaRPr lang="cs-CZ"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42548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Box pens</a:t>
            </a:r>
            <a:endParaRPr lang="cs-CZ" dirty="0"/>
          </a:p>
        </p:txBody>
      </p:sp>
      <p:sp>
        <p:nvSpPr>
          <p:cNvPr id="3" name="Zástupný symbol pro obsah 2"/>
          <p:cNvSpPr>
            <a:spLocks noGrp="1"/>
          </p:cNvSpPr>
          <p:nvPr>
            <p:ph idx="1"/>
          </p:nvPr>
        </p:nvSpPr>
        <p:spPr/>
        <p:txBody>
          <a:bodyPr/>
          <a:lstStyle/>
          <a:p>
            <a:r>
              <a:rPr lang="en-US" dirty="0">
                <a:latin typeface="Arial" panose="020B0604020202020204" pitchFamily="34" charset="0"/>
                <a:cs typeface="Arial" panose="020B0604020202020204" pitchFamily="34" charset="0"/>
              </a:rPr>
              <a:t>It is a combination of group and individual housing. Each sow has her own individual stall with the possibility of fixation, behind which there is a common area.</a:t>
            </a:r>
            <a:endParaRPr lang="cs-CZ" dirty="0">
              <a:latin typeface="Arial" panose="020B0604020202020204" pitchFamily="34" charset="0"/>
              <a:cs typeface="Arial" panose="020B0604020202020204" pitchFamily="34" charset="0"/>
            </a:endParaRPr>
          </a:p>
          <a:p>
            <a:endParaRPr lang="cs-CZ" altLang="cs-CZ" dirty="0" smtClean="0"/>
          </a:p>
          <a:p>
            <a:endParaRPr lang="cs-CZ" altLang="cs-CZ" dirty="0" smtClean="0"/>
          </a:p>
        </p:txBody>
      </p:sp>
    </p:spTree>
    <p:extLst>
      <p:ext uri="{BB962C8B-B14F-4D97-AF65-F5344CB8AC3E}">
        <p14:creationId xmlns:p14="http://schemas.microsoft.com/office/powerpoint/2010/main" val="35647767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r>
              <a:rPr lang="en-US" altLang="cs-CZ" dirty="0">
                <a:latin typeface="Arial" panose="020B0604020202020204" pitchFamily="34" charset="0"/>
                <a:cs typeface="Arial" panose="020B0604020202020204" pitchFamily="34" charset="0"/>
              </a:rPr>
              <a:t>Sows are group housed and they can move until estrus</a:t>
            </a:r>
            <a:r>
              <a:rPr lang="en-US" altLang="cs-CZ" dirty="0" smtClean="0">
                <a:latin typeface="Arial" panose="020B0604020202020204" pitchFamily="34" charset="0"/>
                <a:cs typeface="Arial" panose="020B0604020202020204" pitchFamily="34" charset="0"/>
              </a:rPr>
              <a:t>.</a:t>
            </a:r>
            <a:endParaRPr lang="cs-CZ" altLang="cs-CZ" dirty="0" smtClean="0">
              <a:latin typeface="Arial" panose="020B0604020202020204" pitchFamily="34" charset="0"/>
              <a:cs typeface="Arial" panose="020B0604020202020204" pitchFamily="34" charset="0"/>
            </a:endParaRPr>
          </a:p>
          <a:p>
            <a:r>
              <a:rPr lang="cs-CZ" altLang="cs-CZ" dirty="0" err="1" smtClean="0">
                <a:latin typeface="Arial" panose="020B0604020202020204" pitchFamily="34" charset="0"/>
                <a:cs typeface="Arial" panose="020B0604020202020204" pitchFamily="34" charset="0"/>
              </a:rPr>
              <a:t>The</a:t>
            </a:r>
            <a:r>
              <a:rPr lang="cs-CZ" altLang="cs-CZ" dirty="0" smtClean="0">
                <a:latin typeface="Arial" panose="020B0604020202020204" pitchFamily="34" charset="0"/>
                <a:cs typeface="Arial" panose="020B0604020202020204" pitchFamily="34" charset="0"/>
              </a:rPr>
              <a:t> </a:t>
            </a:r>
            <a:r>
              <a:rPr lang="en-US" altLang="cs-CZ" dirty="0" smtClean="0">
                <a:latin typeface="Arial" panose="020B0604020202020204" pitchFamily="34" charset="0"/>
                <a:cs typeface="Arial" panose="020B0604020202020204" pitchFamily="34" charset="0"/>
              </a:rPr>
              <a:t>sows </a:t>
            </a:r>
            <a:r>
              <a:rPr lang="en-US" altLang="cs-CZ" dirty="0">
                <a:latin typeface="Arial" panose="020B0604020202020204" pitchFamily="34" charset="0"/>
                <a:cs typeface="Arial" panose="020B0604020202020204" pitchFamily="34" charset="0"/>
              </a:rPr>
              <a:t>are </a:t>
            </a:r>
            <a:r>
              <a:rPr lang="en-US" altLang="cs-CZ" dirty="0" smtClean="0">
                <a:latin typeface="Arial" panose="020B0604020202020204" pitchFamily="34" charset="0"/>
                <a:cs typeface="Arial" panose="020B0604020202020204" pitchFamily="34" charset="0"/>
              </a:rPr>
              <a:t>fixed </a:t>
            </a:r>
            <a:r>
              <a:rPr lang="en-US" altLang="cs-CZ" dirty="0">
                <a:latin typeface="Arial" panose="020B0604020202020204" pitchFamily="34" charset="0"/>
                <a:cs typeface="Arial" panose="020B0604020202020204" pitchFamily="34" charset="0"/>
              </a:rPr>
              <a:t>in individual </a:t>
            </a:r>
            <a:r>
              <a:rPr lang="en-US" altLang="cs-CZ" dirty="0" smtClean="0">
                <a:latin typeface="Arial" panose="020B0604020202020204" pitchFamily="34" charset="0"/>
                <a:cs typeface="Arial" panose="020B0604020202020204" pitchFamily="34" charset="0"/>
              </a:rPr>
              <a:t>crates</a:t>
            </a:r>
            <a:r>
              <a:rPr lang="cs-CZ" altLang="cs-CZ" dirty="0" smtClean="0">
                <a:latin typeface="Arial" panose="020B0604020202020204" pitchFamily="34" charset="0"/>
                <a:cs typeface="Arial" panose="020B0604020202020204" pitchFamily="34" charset="0"/>
              </a:rPr>
              <a:t> f</a:t>
            </a:r>
            <a:r>
              <a:rPr lang="en-US" altLang="cs-CZ" dirty="0" smtClean="0">
                <a:latin typeface="Arial" panose="020B0604020202020204" pitchFamily="34" charset="0"/>
                <a:cs typeface="Arial" panose="020B0604020202020204" pitchFamily="34" charset="0"/>
              </a:rPr>
              <a:t>rom </a:t>
            </a:r>
            <a:r>
              <a:rPr lang="en-US" altLang="cs-CZ" dirty="0">
                <a:latin typeface="Arial" panose="020B0604020202020204" pitchFamily="34" charset="0"/>
                <a:cs typeface="Arial" panose="020B0604020202020204" pitchFamily="34" charset="0"/>
              </a:rPr>
              <a:t>the beginning of </a:t>
            </a:r>
            <a:r>
              <a:rPr lang="en-US" altLang="cs-CZ" dirty="0" smtClean="0">
                <a:latin typeface="Arial" panose="020B0604020202020204" pitchFamily="34" charset="0"/>
                <a:cs typeface="Arial" panose="020B0604020202020204" pitchFamily="34" charset="0"/>
              </a:rPr>
              <a:t>estrus. </a:t>
            </a:r>
            <a:endParaRPr lang="cs-CZ" altLang="cs-CZ" dirty="0" smtClean="0">
              <a:latin typeface="Arial" panose="020B0604020202020204" pitchFamily="34" charset="0"/>
              <a:cs typeface="Arial" panose="020B0604020202020204" pitchFamily="34" charset="0"/>
            </a:endParaRPr>
          </a:p>
          <a:p>
            <a:r>
              <a:rPr lang="en-US" altLang="cs-CZ" dirty="0">
                <a:latin typeface="Arial" panose="020B0604020202020204" pitchFamily="34" charset="0"/>
                <a:cs typeface="Arial" panose="020B0604020202020204" pitchFamily="34" charset="0"/>
              </a:rPr>
              <a:t>They are kept here until pregnancy is established. </a:t>
            </a:r>
            <a:endParaRPr lang="cs-CZ" altLang="cs-CZ" dirty="0" smtClean="0">
              <a:latin typeface="Arial" panose="020B0604020202020204" pitchFamily="34" charset="0"/>
              <a:cs typeface="Arial" panose="020B0604020202020204" pitchFamily="34" charset="0"/>
            </a:endParaRPr>
          </a:p>
          <a:p>
            <a:r>
              <a:rPr lang="cs-CZ" altLang="cs-CZ" dirty="0">
                <a:latin typeface="Arial" panose="020B0604020202020204" pitchFamily="34" charset="0"/>
                <a:cs typeface="Arial" panose="020B0604020202020204" pitchFamily="34" charset="0"/>
              </a:rPr>
              <a:t>T</a:t>
            </a:r>
            <a:r>
              <a:rPr lang="en-US" altLang="cs-CZ" dirty="0" smtClean="0">
                <a:latin typeface="Arial" panose="020B0604020202020204" pitchFamily="34" charset="0"/>
                <a:cs typeface="Arial" panose="020B0604020202020204" pitchFamily="34" charset="0"/>
              </a:rPr>
              <a:t>he </a:t>
            </a:r>
            <a:r>
              <a:rPr lang="en-US" altLang="cs-CZ" dirty="0">
                <a:latin typeface="Arial" panose="020B0604020202020204" pitchFamily="34" charset="0"/>
                <a:cs typeface="Arial" panose="020B0604020202020204" pitchFamily="34" charset="0"/>
              </a:rPr>
              <a:t>box </a:t>
            </a:r>
            <a:r>
              <a:rPr lang="cs-CZ" altLang="cs-CZ" dirty="0" err="1" smtClean="0">
                <a:latin typeface="Arial" panose="020B0604020202020204" pitchFamily="34" charset="0"/>
                <a:cs typeface="Arial" panose="020B0604020202020204" pitchFamily="34" charset="0"/>
              </a:rPr>
              <a:t>pen</a:t>
            </a:r>
            <a:r>
              <a:rPr lang="cs-CZ" altLang="cs-CZ" dirty="0" smtClean="0">
                <a:latin typeface="Arial" panose="020B0604020202020204" pitchFamily="34" charset="0"/>
                <a:cs typeface="Arial" panose="020B0604020202020204" pitchFamily="34" charset="0"/>
              </a:rPr>
              <a:t> </a:t>
            </a:r>
            <a:r>
              <a:rPr lang="en-US" altLang="cs-CZ" dirty="0" smtClean="0">
                <a:latin typeface="Arial" panose="020B0604020202020204" pitchFamily="34" charset="0"/>
                <a:cs typeface="Arial" panose="020B0604020202020204" pitchFamily="34" charset="0"/>
              </a:rPr>
              <a:t>is open</a:t>
            </a:r>
            <a:r>
              <a:rPr lang="cs-CZ" altLang="cs-CZ" dirty="0" err="1" smtClean="0">
                <a:latin typeface="Arial" panose="020B0604020202020204" pitchFamily="34" charset="0"/>
                <a:cs typeface="Arial" panose="020B0604020202020204" pitchFamily="34" charset="0"/>
              </a:rPr>
              <a:t>ed</a:t>
            </a:r>
            <a:r>
              <a:rPr lang="en-US" altLang="cs-CZ" dirty="0" smtClean="0">
                <a:latin typeface="Arial" panose="020B0604020202020204" pitchFamily="34" charset="0"/>
                <a:cs typeface="Arial" panose="020B0604020202020204" pitchFamily="34" charset="0"/>
              </a:rPr>
              <a:t> </a:t>
            </a:r>
            <a:r>
              <a:rPr lang="en-US" altLang="cs-CZ" dirty="0">
                <a:latin typeface="Arial" panose="020B0604020202020204" pitchFamily="34" charset="0"/>
                <a:cs typeface="Arial" panose="020B0604020202020204" pitchFamily="34" charset="0"/>
              </a:rPr>
              <a:t>and they are allowed to move </a:t>
            </a:r>
            <a:r>
              <a:rPr lang="en-US" altLang="cs-CZ" dirty="0" smtClean="0">
                <a:latin typeface="Arial" panose="020B0604020202020204" pitchFamily="34" charset="0"/>
                <a:cs typeface="Arial" panose="020B0604020202020204" pitchFamily="34" charset="0"/>
              </a:rPr>
              <a:t>freely</a:t>
            </a:r>
            <a:r>
              <a:rPr lang="cs-CZ" altLang="cs-CZ" dirty="0">
                <a:latin typeface="Arial" panose="020B0604020202020204" pitchFamily="34" charset="0"/>
                <a:cs typeface="Arial" panose="020B0604020202020204" pitchFamily="34" charset="0"/>
              </a:rPr>
              <a:t> </a:t>
            </a:r>
            <a:r>
              <a:rPr lang="cs-CZ" altLang="cs-CZ" dirty="0" err="1" smtClean="0">
                <a:latin typeface="Arial" panose="020B0604020202020204" pitchFamily="34" charset="0"/>
                <a:cs typeface="Arial" panose="020B0604020202020204" pitchFamily="34" charset="0"/>
              </a:rPr>
              <a:t>again</a:t>
            </a:r>
            <a:r>
              <a:rPr lang="cs-CZ" altLang="cs-CZ" dirty="0" smtClean="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727610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Group </a:t>
            </a:r>
            <a:r>
              <a:rPr lang="cs-CZ" dirty="0" err="1" smtClean="0"/>
              <a:t>housing</a:t>
            </a:r>
            <a:endParaRPr lang="cs-CZ" dirty="0"/>
          </a:p>
        </p:txBody>
      </p:sp>
      <p:sp>
        <p:nvSpPr>
          <p:cNvPr id="3" name="Zástupný symbol pro obsah 2"/>
          <p:cNvSpPr>
            <a:spLocks noGrp="1"/>
          </p:cNvSpPr>
          <p:nvPr>
            <p:ph idx="1"/>
          </p:nvPr>
        </p:nvSpPr>
        <p:spPr/>
        <p:txBody>
          <a:bodyPr>
            <a:normAutofit/>
          </a:bodyPr>
          <a:lstStyle/>
          <a:p>
            <a:r>
              <a:rPr lang="cs-CZ" dirty="0">
                <a:latin typeface="Arial" panose="020B0604020202020204" pitchFamily="34" charset="0"/>
                <a:cs typeface="Arial" panose="020B0604020202020204" pitchFamily="34" charset="0"/>
              </a:rPr>
              <a:t>T</a:t>
            </a:r>
            <a:r>
              <a:rPr lang="en-US" dirty="0" smtClean="0">
                <a:latin typeface="Arial" panose="020B0604020202020204" pitchFamily="34" charset="0"/>
                <a:cs typeface="Arial" panose="020B0604020202020204" pitchFamily="34" charset="0"/>
              </a:rPr>
              <a:t>here </a:t>
            </a:r>
            <a:r>
              <a:rPr lang="en-US" dirty="0">
                <a:latin typeface="Arial" panose="020B0604020202020204" pitchFamily="34" charset="0"/>
                <a:cs typeface="Arial" panose="020B0604020202020204" pitchFamily="34" charset="0"/>
              </a:rPr>
              <a:t>are usually </a:t>
            </a:r>
            <a:r>
              <a:rPr lang="en-US" dirty="0" smtClean="0">
                <a:latin typeface="Arial" panose="020B0604020202020204" pitchFamily="34" charset="0"/>
                <a:cs typeface="Arial" panose="020B0604020202020204" pitchFamily="34" charset="0"/>
              </a:rPr>
              <a:t>6</a:t>
            </a:r>
            <a:r>
              <a:rPr lang="cs-CZ" dirty="0" smtClean="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a:t>
            </a:r>
            <a:r>
              <a:rPr lang="cs-CZ" dirty="0" smtClean="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8 </a:t>
            </a:r>
            <a:r>
              <a:rPr lang="en-US" dirty="0">
                <a:latin typeface="Arial" panose="020B0604020202020204" pitchFamily="34" charset="0"/>
                <a:cs typeface="Arial" panose="020B0604020202020204" pitchFamily="34" charset="0"/>
              </a:rPr>
              <a:t>sows of the same age and approximately the same weight and </a:t>
            </a:r>
            <a:r>
              <a:rPr lang="en-US" dirty="0" smtClean="0">
                <a:latin typeface="Arial" panose="020B0604020202020204" pitchFamily="34" charset="0"/>
                <a:cs typeface="Arial" panose="020B0604020202020204" pitchFamily="34" charset="0"/>
              </a:rPr>
              <a:t>in </a:t>
            </a:r>
            <a:r>
              <a:rPr lang="en-US" dirty="0">
                <a:latin typeface="Arial" panose="020B0604020202020204" pitchFamily="34" charset="0"/>
                <a:cs typeface="Arial" panose="020B0604020202020204" pitchFamily="34" charset="0"/>
              </a:rPr>
              <a:t>the same stage of </a:t>
            </a:r>
            <a:r>
              <a:rPr lang="en-US" dirty="0" smtClean="0">
                <a:latin typeface="Arial" panose="020B0604020202020204" pitchFamily="34" charset="0"/>
                <a:cs typeface="Arial" panose="020B0604020202020204" pitchFamily="34" charset="0"/>
              </a:rPr>
              <a:t>pregnancy</a:t>
            </a:r>
            <a:r>
              <a:rPr lang="cs-CZ" dirty="0">
                <a:latin typeface="Arial" panose="020B0604020202020204" pitchFamily="34" charset="0"/>
                <a:cs typeface="Arial" panose="020B0604020202020204" pitchFamily="34" charset="0"/>
              </a:rPr>
              <a:t> </a:t>
            </a:r>
            <a:r>
              <a:rPr lang="cs-CZ" dirty="0" smtClean="0">
                <a:latin typeface="Arial" panose="020B0604020202020204" pitchFamily="34" charset="0"/>
                <a:cs typeface="Arial" panose="020B0604020202020204" pitchFamily="34" charset="0"/>
              </a:rPr>
              <a:t>i</a:t>
            </a:r>
            <a:r>
              <a:rPr lang="en-US" dirty="0" smtClean="0">
                <a:latin typeface="Arial" panose="020B0604020202020204" pitchFamily="34" charset="0"/>
                <a:cs typeface="Arial" panose="020B0604020202020204" pitchFamily="34" charset="0"/>
              </a:rPr>
              <a:t>n </a:t>
            </a:r>
            <a:r>
              <a:rPr lang="en-US" dirty="0">
                <a:latin typeface="Arial" panose="020B0604020202020204" pitchFamily="34" charset="0"/>
                <a:cs typeface="Arial" panose="020B0604020202020204" pitchFamily="34" charset="0"/>
              </a:rPr>
              <a:t>one pen </a:t>
            </a:r>
          </a:p>
          <a:p>
            <a:r>
              <a:rPr lang="en-US" dirty="0">
                <a:latin typeface="Arial" panose="020B0604020202020204" pitchFamily="34" charset="0"/>
                <a:cs typeface="Arial" panose="020B0604020202020204" pitchFamily="34" charset="0"/>
              </a:rPr>
              <a:t>Advantage:</a:t>
            </a:r>
          </a:p>
          <a:p>
            <a:r>
              <a:rPr lang="en-US" dirty="0">
                <a:latin typeface="Arial" panose="020B0604020202020204" pitchFamily="34" charset="0"/>
                <a:cs typeface="Arial" panose="020B0604020202020204" pitchFamily="34" charset="0"/>
              </a:rPr>
              <a:t>Better stimulation and more pronounced estrus.</a:t>
            </a:r>
          </a:p>
          <a:p>
            <a:r>
              <a:rPr lang="en-US" dirty="0">
                <a:latin typeface="Arial" panose="020B0604020202020204" pitchFamily="34" charset="0"/>
                <a:cs typeface="Arial" panose="020B0604020202020204" pitchFamily="34" charset="0"/>
              </a:rPr>
              <a:t> Intolerant sows must not be kept with others </a:t>
            </a:r>
            <a:r>
              <a:rPr lang="en-US" dirty="0" smtClean="0">
                <a:latin typeface="Arial" panose="020B0604020202020204" pitchFamily="34" charset="0"/>
                <a:cs typeface="Arial" panose="020B0604020202020204" pitchFamily="34" charset="0"/>
              </a:rPr>
              <a:t>in </a:t>
            </a:r>
            <a:r>
              <a:rPr lang="en-US" dirty="0">
                <a:latin typeface="Arial" panose="020B0604020202020204" pitchFamily="34" charset="0"/>
                <a:cs typeface="Arial" panose="020B0604020202020204" pitchFamily="34" charset="0"/>
              </a:rPr>
              <a:t>a group!</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 Sows can be reared in traditional technologies </a:t>
            </a:r>
            <a:r>
              <a:rPr lang="en-US" dirty="0" smtClean="0">
                <a:latin typeface="Arial" panose="020B0604020202020204" pitchFamily="34" charset="0"/>
                <a:cs typeface="Arial" panose="020B0604020202020204" pitchFamily="34" charset="0"/>
              </a:rPr>
              <a:t>on</a:t>
            </a:r>
            <a:r>
              <a:rPr lang="cs-CZ" dirty="0" smtClean="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bedding, on deep bedding or without bedding (</a:t>
            </a:r>
            <a:r>
              <a:rPr lang="en-US" dirty="0" smtClean="0">
                <a:latin typeface="Arial" panose="020B0604020202020204" pitchFamily="34" charset="0"/>
                <a:cs typeface="Arial" panose="020B0604020202020204" pitchFamily="34" charset="0"/>
              </a:rPr>
              <a:t>slatted</a:t>
            </a:r>
            <a:r>
              <a:rPr lang="cs-CZ" dirty="0" smtClean="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floors</a:t>
            </a:r>
            <a:r>
              <a:rPr lang="en-US" dirty="0">
                <a:latin typeface="Arial" panose="020B0604020202020204" pitchFamily="34" charset="0"/>
                <a:cs typeface="Arial" panose="020B0604020202020204" pitchFamily="34" charset="0"/>
              </a:rPr>
              <a:t>).</a:t>
            </a:r>
            <a:endParaRPr lang="cs-CZ"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610853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Reasons</a:t>
            </a:r>
            <a:r>
              <a:rPr lang="cs-CZ" dirty="0" smtClean="0"/>
              <a:t> </a:t>
            </a:r>
            <a:r>
              <a:rPr lang="cs-CZ" dirty="0" err="1" smtClean="0"/>
              <a:t>for</a:t>
            </a:r>
            <a:r>
              <a:rPr lang="cs-CZ" dirty="0" smtClean="0"/>
              <a:t> </a:t>
            </a:r>
            <a:r>
              <a:rPr lang="cs-CZ" dirty="0" err="1" smtClean="0"/>
              <a:t>breading</a:t>
            </a:r>
            <a:r>
              <a:rPr lang="cs-CZ" dirty="0" smtClean="0"/>
              <a:t> </a:t>
            </a:r>
            <a:r>
              <a:rPr lang="cs-CZ" dirty="0" err="1" smtClean="0"/>
              <a:t>of</a:t>
            </a:r>
            <a:r>
              <a:rPr lang="cs-CZ" dirty="0" smtClean="0"/>
              <a:t> </a:t>
            </a:r>
            <a:r>
              <a:rPr lang="cs-CZ" dirty="0" err="1" smtClean="0"/>
              <a:t>pigs</a:t>
            </a:r>
            <a:endParaRPr lang="cs-CZ" dirty="0"/>
          </a:p>
        </p:txBody>
      </p:sp>
      <p:sp>
        <p:nvSpPr>
          <p:cNvPr id="3" name="Zástupný symbol pro obsah 2"/>
          <p:cNvSpPr>
            <a:spLocks noGrp="1"/>
          </p:cNvSpPr>
          <p:nvPr>
            <p:ph sz="half" idx="1"/>
          </p:nvPr>
        </p:nvSpPr>
        <p:spPr/>
        <p:txBody>
          <a:bodyPr>
            <a:normAutofit fontScale="85000" lnSpcReduction="20000"/>
          </a:bodyPr>
          <a:lstStyle/>
          <a:p>
            <a:r>
              <a:rPr lang="cs-CZ" dirty="0" err="1" smtClean="0"/>
              <a:t>Meat</a:t>
            </a:r>
            <a:endParaRPr lang="cs-CZ" dirty="0" smtClean="0"/>
          </a:p>
          <a:p>
            <a:endParaRPr lang="cs-CZ" dirty="0" smtClean="0"/>
          </a:p>
          <a:p>
            <a:r>
              <a:rPr lang="cs-CZ" dirty="0" smtClean="0"/>
              <a:t>Skin – </a:t>
            </a:r>
            <a:r>
              <a:rPr lang="cs-CZ" dirty="0" err="1" smtClean="0"/>
              <a:t>leather</a:t>
            </a:r>
            <a:r>
              <a:rPr lang="cs-CZ" dirty="0" smtClean="0"/>
              <a:t> </a:t>
            </a:r>
            <a:r>
              <a:rPr lang="cs-CZ" dirty="0" err="1" smtClean="0"/>
              <a:t>products</a:t>
            </a:r>
            <a:endParaRPr lang="cs-CZ" dirty="0" smtClean="0"/>
          </a:p>
          <a:p>
            <a:endParaRPr lang="cs-CZ" dirty="0" smtClean="0"/>
          </a:p>
        </p:txBody>
      </p:sp>
      <p:sp>
        <p:nvSpPr>
          <p:cNvPr id="10" name="Zástupný symbol pro obsah 9"/>
          <p:cNvSpPr>
            <a:spLocks noGrp="1"/>
          </p:cNvSpPr>
          <p:nvPr>
            <p:ph sz="half" idx="2"/>
          </p:nvPr>
        </p:nvSpPr>
        <p:spPr/>
        <p:txBody>
          <a:bodyPr>
            <a:normAutofit fontScale="85000" lnSpcReduction="20000"/>
          </a:bodyPr>
          <a:lstStyle/>
          <a:p>
            <a:r>
              <a:rPr lang="cs-CZ" dirty="0" err="1"/>
              <a:t>Bristles</a:t>
            </a:r>
            <a:r>
              <a:rPr lang="cs-CZ" dirty="0"/>
              <a:t> </a:t>
            </a:r>
            <a:r>
              <a:rPr lang="cs-CZ" dirty="0" err="1" smtClean="0"/>
              <a:t>hair</a:t>
            </a:r>
            <a:r>
              <a:rPr lang="cs-CZ" dirty="0" smtClean="0"/>
              <a:t> </a:t>
            </a:r>
            <a:r>
              <a:rPr lang="cs-CZ" dirty="0" err="1"/>
              <a:t>brushes</a:t>
            </a:r>
            <a:r>
              <a:rPr lang="cs-CZ" dirty="0"/>
              <a:t>, </a:t>
            </a:r>
            <a:r>
              <a:rPr lang="cs-CZ" dirty="0" err="1"/>
              <a:t>paint</a:t>
            </a:r>
            <a:r>
              <a:rPr lang="cs-CZ" dirty="0"/>
              <a:t> </a:t>
            </a:r>
            <a:r>
              <a:rPr lang="cs-CZ" dirty="0" err="1" smtClean="0"/>
              <a:t>brushes</a:t>
            </a:r>
            <a:endParaRPr lang="cs-CZ" dirty="0" smtClean="0"/>
          </a:p>
          <a:p>
            <a:endParaRPr lang="cs-CZ" dirty="0"/>
          </a:p>
          <a:p>
            <a:endParaRPr lang="cs-CZ" dirty="0" smtClean="0"/>
          </a:p>
          <a:p>
            <a:endParaRPr lang="cs-CZ" dirty="0"/>
          </a:p>
          <a:p>
            <a:r>
              <a:rPr lang="cs-CZ" dirty="0" smtClean="0"/>
              <a:t>Works - </a:t>
            </a:r>
            <a:r>
              <a:rPr lang="cs-CZ" dirty="0" err="1" smtClean="0"/>
              <a:t>Truffle</a:t>
            </a:r>
            <a:r>
              <a:rPr lang="cs-CZ" dirty="0" smtClean="0"/>
              <a:t> </a:t>
            </a:r>
            <a:r>
              <a:rPr lang="cs-CZ" dirty="0" err="1" smtClean="0"/>
              <a:t>search</a:t>
            </a:r>
            <a:r>
              <a:rPr lang="cs-CZ" dirty="0" smtClean="0"/>
              <a:t> (France)</a:t>
            </a:r>
          </a:p>
          <a:p>
            <a:endParaRPr lang="cs-CZ" dirty="0"/>
          </a:p>
          <a:p>
            <a:endParaRPr lang="cs-CZ" dirty="0" smtClean="0"/>
          </a:p>
          <a:p>
            <a:endParaRPr lang="cs-CZ" dirty="0" smtClean="0"/>
          </a:p>
          <a:p>
            <a:endParaRPr lang="cs-CZ" dirty="0"/>
          </a:p>
          <a:p>
            <a:endParaRPr lang="cs-CZ" dirty="0" smtClean="0"/>
          </a:p>
          <a:p>
            <a:r>
              <a:rPr lang="cs-CZ" dirty="0" smtClean="0"/>
              <a:t>(</a:t>
            </a:r>
            <a:r>
              <a:rPr lang="cs-CZ" dirty="0" err="1" smtClean="0"/>
              <a:t>Manure</a:t>
            </a:r>
            <a:r>
              <a:rPr lang="cs-CZ" dirty="0" smtClean="0"/>
              <a:t>)</a:t>
            </a:r>
          </a:p>
          <a:p>
            <a:endParaRPr lang="cs-CZ" dirty="0"/>
          </a:p>
          <a:p>
            <a:endParaRPr lang="cs-CZ" dirty="0"/>
          </a:p>
        </p:txBody>
      </p:sp>
    </p:spTree>
    <p:extLst>
      <p:ext uri="{BB962C8B-B14F-4D97-AF65-F5344CB8AC3E}">
        <p14:creationId xmlns:p14="http://schemas.microsoft.com/office/powerpoint/2010/main" val="14308864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p:cNvPicPr>
            <a:picLocks noGrp="1" noChangeAspect="1"/>
          </p:cNvPicPr>
          <p:nvPr>
            <p:ph idx="1"/>
          </p:nvPr>
        </p:nvPicPr>
        <p:blipFill>
          <a:blip r:embed="rId2"/>
          <a:stretch>
            <a:fillRect/>
          </a:stretch>
        </p:blipFill>
        <p:spPr>
          <a:xfrm>
            <a:off x="838200" y="304740"/>
            <a:ext cx="4701777" cy="6269038"/>
          </a:xfrm>
          <a:prstGeom prst="rect">
            <a:avLst/>
          </a:prstGeom>
        </p:spPr>
      </p:pic>
      <p:pic>
        <p:nvPicPr>
          <p:cNvPr id="5" name="Obrázek 4"/>
          <p:cNvPicPr>
            <a:picLocks noChangeAspect="1"/>
          </p:cNvPicPr>
          <p:nvPr/>
        </p:nvPicPr>
        <p:blipFill>
          <a:blip r:embed="rId3"/>
          <a:stretch>
            <a:fillRect/>
          </a:stretch>
        </p:blipFill>
        <p:spPr>
          <a:xfrm>
            <a:off x="6020470" y="304740"/>
            <a:ext cx="4852837" cy="6269038"/>
          </a:xfrm>
          <a:prstGeom prst="rect">
            <a:avLst/>
          </a:prstGeom>
        </p:spPr>
      </p:pic>
    </p:spTree>
    <p:extLst>
      <p:ext uri="{BB962C8B-B14F-4D97-AF65-F5344CB8AC3E}">
        <p14:creationId xmlns:p14="http://schemas.microsoft.com/office/powerpoint/2010/main" val="14261898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endParaRPr lang="cs-CZ"/>
          </a:p>
        </p:txBody>
      </p:sp>
      <p:pic>
        <p:nvPicPr>
          <p:cNvPr id="4" name="Obrázek 3"/>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11749205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p:cNvPicPr>
            <a:picLocks noGrp="1" noChangeAspect="1"/>
          </p:cNvPicPr>
          <p:nvPr>
            <p:ph idx="1"/>
          </p:nvPr>
        </p:nvPicPr>
        <p:blipFill>
          <a:blip r:embed="rId2"/>
          <a:stretch>
            <a:fillRect/>
          </a:stretch>
        </p:blipFill>
        <p:spPr>
          <a:xfrm>
            <a:off x="5636383" y="1609965"/>
            <a:ext cx="5801784" cy="4351338"/>
          </a:xfrm>
          <a:prstGeom prst="rect">
            <a:avLst/>
          </a:prstGeom>
        </p:spPr>
      </p:pic>
      <p:pic>
        <p:nvPicPr>
          <p:cNvPr id="5" name="Obrázek 4"/>
          <p:cNvPicPr>
            <a:picLocks noChangeAspect="1"/>
          </p:cNvPicPr>
          <p:nvPr/>
        </p:nvPicPr>
        <p:blipFill rotWithShape="1">
          <a:blip r:embed="rId3"/>
          <a:srcRect l="15241" t="23494" r="283" b="18441"/>
          <a:stretch/>
        </p:blipFill>
        <p:spPr>
          <a:xfrm>
            <a:off x="1674407" y="2139352"/>
            <a:ext cx="3363419" cy="3079630"/>
          </a:xfrm>
          <a:prstGeom prst="rect">
            <a:avLst/>
          </a:prstGeom>
        </p:spPr>
      </p:pic>
    </p:spTree>
    <p:extLst>
      <p:ext uri="{BB962C8B-B14F-4D97-AF65-F5344CB8AC3E}">
        <p14:creationId xmlns:p14="http://schemas.microsoft.com/office/powerpoint/2010/main" val="38691337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en-US" dirty="0">
                <a:latin typeface="Arial" panose="020B0604020202020204" pitchFamily="34" charset="0"/>
                <a:cs typeface="Arial" panose="020B0604020202020204" pitchFamily="34" charset="0"/>
              </a:rPr>
              <a:t>Housing for pregnant, lactating and farrowing sows (farrowing house)</a:t>
            </a:r>
            <a:endParaRPr lang="cs-CZ" dirty="0">
              <a:latin typeface="Arial" panose="020B0604020202020204" pitchFamily="34" charset="0"/>
              <a:cs typeface="Arial" panose="020B0604020202020204" pitchFamily="34" charset="0"/>
            </a:endParaRPr>
          </a:p>
        </p:txBody>
      </p:sp>
      <p:sp>
        <p:nvSpPr>
          <p:cNvPr id="3" name="Zástupný symbol pro obsah 2"/>
          <p:cNvSpPr>
            <a:spLocks noGrp="1"/>
          </p:cNvSpPr>
          <p:nvPr>
            <p:ph idx="1"/>
          </p:nvPr>
        </p:nvSpPr>
        <p:spPr/>
        <p:txBody>
          <a:bodyPr>
            <a:normAutofit fontScale="92500" lnSpcReduction="20000"/>
          </a:bodyPr>
          <a:lstStyle/>
          <a:p>
            <a:pPr>
              <a:defRPr/>
            </a:pPr>
            <a:r>
              <a:rPr lang="en-US" dirty="0">
                <a:latin typeface="Arial" panose="020B0604020202020204" pitchFamily="34" charset="0"/>
                <a:cs typeface="Arial" panose="020B0604020202020204" pitchFamily="34" charset="0"/>
              </a:rPr>
              <a:t>Individual housing is used. Sows are transferred to an individual pen 7-10 days before farrowing, where their movement is </a:t>
            </a:r>
            <a:r>
              <a:rPr lang="cs-CZ" dirty="0" err="1">
                <a:latin typeface="Arial" panose="020B0604020202020204" pitchFamily="34" charset="0"/>
                <a:cs typeface="Arial" panose="020B0604020202020204" pitchFamily="34" charset="0"/>
              </a:rPr>
              <a:t>limi</a:t>
            </a:r>
            <a:r>
              <a:rPr lang="en-US" dirty="0">
                <a:latin typeface="Arial" panose="020B0604020202020204" pitchFamily="34" charset="0"/>
                <a:cs typeface="Arial" panose="020B0604020202020204" pitchFamily="34" charset="0"/>
              </a:rPr>
              <a:t>ted by restraints.</a:t>
            </a:r>
            <a:endParaRPr lang="cs-CZ" dirty="0">
              <a:latin typeface="Arial" panose="020B0604020202020204" pitchFamily="34" charset="0"/>
              <a:cs typeface="Arial" panose="020B0604020202020204" pitchFamily="34" charset="0"/>
            </a:endParaRPr>
          </a:p>
          <a:p>
            <a:pPr>
              <a:defRPr/>
            </a:pPr>
            <a:r>
              <a:rPr lang="cs-CZ" u="sng" dirty="0" err="1">
                <a:latin typeface="Arial" panose="020B0604020202020204" pitchFamily="34" charset="0"/>
                <a:cs typeface="Arial" panose="020B0604020202020204" pitchFamily="34" charset="0"/>
              </a:rPr>
              <a:t>Purpose</a:t>
            </a:r>
            <a:r>
              <a:rPr lang="cs-CZ" u="sng" dirty="0">
                <a:latin typeface="Arial" panose="020B0604020202020204" pitchFamily="34" charset="0"/>
                <a:cs typeface="Arial" panose="020B0604020202020204" pitchFamily="34" charset="0"/>
              </a:rPr>
              <a:t>:</a:t>
            </a:r>
          </a:p>
          <a:p>
            <a:pPr>
              <a:buClr>
                <a:schemeClr val="accent1"/>
              </a:buClr>
              <a:buNone/>
              <a:defRPr/>
            </a:pPr>
            <a:r>
              <a:rPr lang="cs-CZ" dirty="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Significant </a:t>
            </a:r>
            <a:r>
              <a:rPr lang="en-US" dirty="0">
                <a:latin typeface="Arial" panose="020B0604020202020204" pitchFamily="34" charset="0"/>
                <a:cs typeface="Arial" panose="020B0604020202020204" pitchFamily="34" charset="0"/>
              </a:rPr>
              <a:t>reduction of piglet losses by sow</a:t>
            </a:r>
            <a:r>
              <a:rPr lang="cs-CZ" dirty="0">
                <a:latin typeface="Arial" panose="020B0604020202020204" pitchFamily="34" charset="0"/>
                <a:cs typeface="Arial" panose="020B0604020202020204" pitchFamily="34" charset="0"/>
              </a:rPr>
              <a:t>.</a:t>
            </a:r>
          </a:p>
          <a:p>
            <a:pPr>
              <a:buClr>
                <a:schemeClr val="accent1"/>
              </a:buClr>
              <a:buNone/>
              <a:defRPr/>
            </a:pPr>
            <a:r>
              <a:rPr lang="cs-CZ" dirty="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The </a:t>
            </a:r>
            <a:r>
              <a:rPr lang="en-US" dirty="0">
                <a:latin typeface="Arial" panose="020B0604020202020204" pitchFamily="34" charset="0"/>
                <a:cs typeface="Arial" panose="020B0604020202020204" pitchFamily="34" charset="0"/>
              </a:rPr>
              <a:t>floor is fully or partially slatted, mostly without bedding. </a:t>
            </a:r>
            <a:r>
              <a:rPr lang="en-US" dirty="0" smtClean="0">
                <a:latin typeface="Arial" panose="020B0604020202020204" pitchFamily="34" charset="0"/>
                <a:cs typeface="Arial" panose="020B0604020202020204" pitchFamily="34" charset="0"/>
              </a:rPr>
              <a:t>The pen equipment includes a trough and </a:t>
            </a:r>
            <a:r>
              <a:rPr lang="cs-CZ" dirty="0" err="1" smtClean="0">
                <a:latin typeface="Arial" panose="020B0604020202020204" pitchFamily="34" charset="0"/>
                <a:cs typeface="Arial" panose="020B0604020202020204" pitchFamily="34" charset="0"/>
              </a:rPr>
              <a:t>drinkers</a:t>
            </a:r>
            <a:r>
              <a:rPr lang="cs-CZ" dirty="0" smtClean="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for the sow, a drop </a:t>
            </a:r>
            <a:r>
              <a:rPr lang="en-US" dirty="0">
                <a:latin typeface="Arial" panose="020B0604020202020204" pitchFamily="34" charset="0"/>
                <a:cs typeface="Arial" panose="020B0604020202020204" pitchFamily="34" charset="0"/>
              </a:rPr>
              <a:t>feeder, a </a:t>
            </a:r>
            <a:r>
              <a:rPr lang="cs-CZ" dirty="0" err="1" smtClean="0">
                <a:latin typeface="Arial" panose="020B0604020202020204" pitchFamily="34" charset="0"/>
                <a:cs typeface="Arial" panose="020B0604020202020204" pitchFamily="34" charset="0"/>
              </a:rPr>
              <a:t>drinkers</a:t>
            </a:r>
            <a:r>
              <a:rPr lang="cs-CZ" dirty="0" smtClean="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and </a:t>
            </a:r>
            <a:r>
              <a:rPr lang="en-US" dirty="0">
                <a:latin typeface="Arial" panose="020B0604020202020204" pitchFamily="34" charset="0"/>
                <a:cs typeface="Arial" panose="020B0604020202020204" pitchFamily="34" charset="0"/>
              </a:rPr>
              <a:t>a burrow for the piglets. </a:t>
            </a:r>
            <a:endParaRPr lang="cs-CZ" dirty="0" smtClean="0">
              <a:latin typeface="Arial" panose="020B0604020202020204" pitchFamily="34" charset="0"/>
              <a:cs typeface="Arial" panose="020B0604020202020204" pitchFamily="34" charset="0"/>
            </a:endParaRPr>
          </a:p>
          <a:p>
            <a:pPr>
              <a:buClr>
                <a:schemeClr val="accent1"/>
              </a:buClr>
              <a:buNone/>
              <a:defRPr/>
            </a:pPr>
            <a:r>
              <a:rPr lang="cs-CZ" dirty="0" smtClean="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The </a:t>
            </a:r>
            <a:r>
              <a:rPr lang="en-US" dirty="0">
                <a:latin typeface="Arial" panose="020B0604020202020204" pitchFamily="34" charset="0"/>
                <a:cs typeface="Arial" panose="020B0604020202020204" pitchFamily="34" charset="0"/>
              </a:rPr>
              <a:t>farrowing house is air-conditioned with a temperature of 21-22</a:t>
            </a:r>
            <a:r>
              <a:rPr lang="en-US" baseline="30000" dirty="0">
                <a:latin typeface="Arial" panose="020B0604020202020204" pitchFamily="34" charset="0"/>
                <a:cs typeface="Arial" panose="020B0604020202020204" pitchFamily="34" charset="0"/>
              </a:rPr>
              <a:t>o</a:t>
            </a:r>
            <a:r>
              <a:rPr lang="en-US" dirty="0">
                <a:latin typeface="Arial" panose="020B0604020202020204" pitchFamily="34" charset="0"/>
                <a:cs typeface="Arial" panose="020B0604020202020204" pitchFamily="34" charset="0"/>
              </a:rPr>
              <a:t>C and a relative humidity of </a:t>
            </a:r>
            <a:r>
              <a:rPr lang="en-US" dirty="0" smtClean="0">
                <a:latin typeface="Arial" panose="020B0604020202020204" pitchFamily="34" charset="0"/>
                <a:cs typeface="Arial" panose="020B0604020202020204" pitchFamily="34" charset="0"/>
              </a:rPr>
              <a:t>75</a:t>
            </a:r>
            <a:r>
              <a:rPr lang="cs-CZ" dirty="0" smtClean="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 </a:t>
            </a:r>
            <a:endParaRPr lang="cs-CZ" dirty="0">
              <a:latin typeface="Arial" panose="020B0604020202020204" pitchFamily="34" charset="0"/>
              <a:cs typeface="Arial" panose="020B0604020202020204" pitchFamily="34" charset="0"/>
            </a:endParaRPr>
          </a:p>
          <a:p>
            <a:pPr>
              <a:buClr>
                <a:schemeClr val="accent1"/>
              </a:buClr>
              <a:buNone/>
              <a:defRPr/>
            </a:pPr>
            <a:r>
              <a:rPr lang="cs-CZ" dirty="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After </a:t>
            </a:r>
            <a:r>
              <a:rPr lang="en-US" dirty="0">
                <a:latin typeface="Arial" panose="020B0604020202020204" pitchFamily="34" charset="0"/>
                <a:cs typeface="Arial" panose="020B0604020202020204" pitchFamily="34" charset="0"/>
              </a:rPr>
              <a:t>weaning, the piglets are moved to the finishing room and the sows to the "farrowing room" where they await insemination</a:t>
            </a:r>
            <a:r>
              <a:rPr lang="en-US" dirty="0">
                <a:latin typeface="Constantia" panose="02030602050306030303" pitchFamily="18" charset="0"/>
              </a:rPr>
              <a:t>.</a:t>
            </a:r>
            <a:endParaRPr lang="cs-CZ" b="1" dirty="0">
              <a:latin typeface="Constantia" panose="02030602050306030303" pitchFamily="18" charset="0"/>
            </a:endParaRPr>
          </a:p>
          <a:p>
            <a:endParaRPr lang="cs-CZ" dirty="0"/>
          </a:p>
        </p:txBody>
      </p:sp>
    </p:spTree>
    <p:extLst>
      <p:ext uri="{BB962C8B-B14F-4D97-AF65-F5344CB8AC3E}">
        <p14:creationId xmlns:p14="http://schemas.microsoft.com/office/powerpoint/2010/main" val="9328805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p:cNvPicPr>
            <a:picLocks noGrp="1" noChangeAspect="1"/>
          </p:cNvPicPr>
          <p:nvPr>
            <p:ph idx="1"/>
          </p:nvPr>
        </p:nvPicPr>
        <p:blipFill>
          <a:blip r:embed="rId2"/>
          <a:stretch>
            <a:fillRect/>
          </a:stretch>
        </p:blipFill>
        <p:spPr>
          <a:xfrm>
            <a:off x="451909" y="669684"/>
            <a:ext cx="6958182" cy="5218637"/>
          </a:xfrm>
          <a:prstGeom prst="rect">
            <a:avLst/>
          </a:prstGeom>
        </p:spPr>
      </p:pic>
      <p:sp>
        <p:nvSpPr>
          <p:cNvPr id="7" name="Obdélník 6"/>
          <p:cNvSpPr/>
          <p:nvPr/>
        </p:nvSpPr>
        <p:spPr>
          <a:xfrm>
            <a:off x="451909" y="6031360"/>
            <a:ext cx="6962162" cy="523220"/>
          </a:xfrm>
          <a:prstGeom prst="rect">
            <a:avLst/>
          </a:prstGeom>
        </p:spPr>
        <p:txBody>
          <a:bodyPr wrap="none">
            <a:spAutoFit/>
          </a:bodyPr>
          <a:lstStyle/>
          <a:p>
            <a:r>
              <a:rPr lang="cs-CZ" sz="2000" b="1" dirty="0" err="1" smtClean="0">
                <a:solidFill>
                  <a:prstClr val="black"/>
                </a:solidFill>
                <a:latin typeface="Arial" panose="020B0604020202020204" pitchFamily="34" charset="0"/>
                <a:cs typeface="Arial" panose="020B0604020202020204" pitchFamily="34" charset="0"/>
              </a:rPr>
              <a:t>Clean</a:t>
            </a:r>
            <a:r>
              <a:rPr lang="cs-CZ" sz="2000" b="1" dirty="0" smtClean="0">
                <a:solidFill>
                  <a:prstClr val="black"/>
                </a:solidFill>
                <a:latin typeface="Arial" panose="020B0604020202020204" pitchFamily="34" charset="0"/>
                <a:cs typeface="Arial" panose="020B0604020202020204" pitchFamily="34" charset="0"/>
              </a:rPr>
              <a:t> </a:t>
            </a:r>
            <a:r>
              <a:rPr lang="cs-CZ" sz="2000" b="1" dirty="0" err="1" smtClean="0">
                <a:solidFill>
                  <a:prstClr val="black"/>
                </a:solidFill>
                <a:latin typeface="Arial" panose="020B0604020202020204" pitchFamily="34" charset="0"/>
                <a:cs typeface="Arial" panose="020B0604020202020204" pitchFamily="34" charset="0"/>
              </a:rPr>
              <a:t>farrowings</a:t>
            </a:r>
            <a:r>
              <a:rPr lang="cs-CZ" sz="2000" b="1" dirty="0" smtClean="0">
                <a:solidFill>
                  <a:prstClr val="black"/>
                </a:solidFill>
                <a:latin typeface="Arial" panose="020B0604020202020204" pitchFamily="34" charset="0"/>
                <a:cs typeface="Arial" panose="020B0604020202020204" pitchFamily="34" charset="0"/>
              </a:rPr>
              <a:t> </a:t>
            </a:r>
            <a:r>
              <a:rPr lang="cs-CZ" sz="2000" b="1" dirty="0" err="1" smtClean="0">
                <a:solidFill>
                  <a:prstClr val="black"/>
                </a:solidFill>
                <a:latin typeface="Arial" panose="020B0604020202020204" pitchFamily="34" charset="0"/>
                <a:cs typeface="Arial" panose="020B0604020202020204" pitchFamily="34" charset="0"/>
              </a:rPr>
              <a:t>crate</a:t>
            </a:r>
            <a:r>
              <a:rPr lang="cs-CZ" sz="2000" b="1" dirty="0" smtClean="0">
                <a:solidFill>
                  <a:prstClr val="black"/>
                </a:solidFill>
                <a:latin typeface="Arial" panose="020B0604020202020204" pitchFamily="34" charset="0"/>
                <a:cs typeface="Arial" panose="020B0604020202020204" pitchFamily="34" charset="0"/>
              </a:rPr>
              <a:t> are </a:t>
            </a:r>
            <a:r>
              <a:rPr lang="cs-CZ" sz="2000" b="1" dirty="0" err="1" smtClean="0">
                <a:solidFill>
                  <a:prstClr val="black"/>
                </a:solidFill>
                <a:latin typeface="Arial" panose="020B0604020202020204" pitchFamily="34" charset="0"/>
                <a:cs typeface="Arial" panose="020B0604020202020204" pitchFamily="34" charset="0"/>
              </a:rPr>
              <a:t>prepared</a:t>
            </a:r>
            <a:r>
              <a:rPr lang="cs-CZ" sz="2000" b="1" dirty="0" smtClean="0">
                <a:solidFill>
                  <a:prstClr val="black"/>
                </a:solidFill>
                <a:latin typeface="Arial" panose="020B0604020202020204" pitchFamily="34" charset="0"/>
                <a:cs typeface="Arial" panose="020B0604020202020204" pitchFamily="34" charset="0"/>
              </a:rPr>
              <a:t> </a:t>
            </a:r>
            <a:r>
              <a:rPr lang="cs-CZ" sz="2000" b="1" dirty="0" err="1" smtClean="0">
                <a:solidFill>
                  <a:prstClr val="black"/>
                </a:solidFill>
                <a:latin typeface="Arial" panose="020B0604020202020204" pitchFamily="34" charset="0"/>
                <a:cs typeface="Arial" panose="020B0604020202020204" pitchFamily="34" charset="0"/>
              </a:rPr>
              <a:t>for</a:t>
            </a:r>
            <a:r>
              <a:rPr lang="cs-CZ" sz="2000" b="1" dirty="0" smtClean="0">
                <a:solidFill>
                  <a:prstClr val="black"/>
                </a:solidFill>
                <a:latin typeface="Arial" panose="020B0604020202020204" pitchFamily="34" charset="0"/>
                <a:cs typeface="Arial" panose="020B0604020202020204" pitchFamily="34" charset="0"/>
              </a:rPr>
              <a:t> </a:t>
            </a:r>
            <a:r>
              <a:rPr lang="cs-CZ" sz="2000" b="1" dirty="0" err="1" smtClean="0">
                <a:solidFill>
                  <a:prstClr val="black"/>
                </a:solidFill>
                <a:latin typeface="Arial" panose="020B0604020202020204" pitchFamily="34" charset="0"/>
                <a:cs typeface="Arial" panose="020B0604020202020204" pitchFamily="34" charset="0"/>
              </a:rPr>
              <a:t>pregnant</a:t>
            </a:r>
            <a:r>
              <a:rPr lang="cs-CZ" sz="2000" b="1" dirty="0" smtClean="0">
                <a:solidFill>
                  <a:prstClr val="black"/>
                </a:solidFill>
                <a:latin typeface="Arial" panose="020B0604020202020204" pitchFamily="34" charset="0"/>
                <a:cs typeface="Arial" panose="020B0604020202020204" pitchFamily="34" charset="0"/>
              </a:rPr>
              <a:t> </a:t>
            </a:r>
            <a:r>
              <a:rPr lang="cs-CZ" sz="2000" b="1" dirty="0" err="1" smtClean="0">
                <a:solidFill>
                  <a:prstClr val="black"/>
                </a:solidFill>
                <a:latin typeface="Arial" panose="020B0604020202020204" pitchFamily="34" charset="0"/>
                <a:cs typeface="Arial" panose="020B0604020202020204" pitchFamily="34" charset="0"/>
              </a:rPr>
              <a:t>sows</a:t>
            </a:r>
            <a:r>
              <a:rPr lang="cs-CZ" sz="2800" b="1" dirty="0" smtClean="0">
                <a:solidFill>
                  <a:prstClr val="black"/>
                </a:solidFill>
                <a:latin typeface="Arial" panose="020B0604020202020204" pitchFamily="34" charset="0"/>
                <a:cs typeface="Arial" panose="020B0604020202020204" pitchFamily="34" charset="0"/>
              </a:rPr>
              <a:t>.</a:t>
            </a:r>
            <a:endParaRPr lang="cs-CZ"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182873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p:cNvPicPr>
            <a:picLocks noGrp="1" noChangeAspect="1"/>
          </p:cNvPicPr>
          <p:nvPr>
            <p:ph idx="1"/>
          </p:nvPr>
        </p:nvPicPr>
        <p:blipFill>
          <a:blip r:embed="rId2"/>
          <a:stretch>
            <a:fillRect/>
          </a:stretch>
        </p:blipFill>
        <p:spPr>
          <a:xfrm>
            <a:off x="3257550" y="1872456"/>
            <a:ext cx="5676900" cy="4257675"/>
          </a:xfrm>
          <a:prstGeom prst="rect">
            <a:avLst/>
          </a:prstGeom>
        </p:spPr>
      </p:pic>
    </p:spTree>
    <p:extLst>
      <p:ext uri="{BB962C8B-B14F-4D97-AF65-F5344CB8AC3E}">
        <p14:creationId xmlns:p14="http://schemas.microsoft.com/office/powerpoint/2010/main" val="33586155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92500" lnSpcReduction="20000"/>
          </a:bodyPr>
          <a:lstStyle/>
          <a:p>
            <a:endParaRPr lang="cs-CZ" dirty="0" smtClean="0"/>
          </a:p>
          <a:p>
            <a:endParaRPr lang="cs-CZ" dirty="0"/>
          </a:p>
          <a:p>
            <a:endParaRPr lang="cs-CZ" dirty="0" smtClean="0"/>
          </a:p>
          <a:p>
            <a:endParaRPr lang="cs-CZ" dirty="0"/>
          </a:p>
          <a:p>
            <a:endParaRPr lang="cs-CZ" dirty="0" smtClean="0"/>
          </a:p>
          <a:p>
            <a:endParaRPr lang="cs-CZ" dirty="0"/>
          </a:p>
          <a:p>
            <a:endParaRPr lang="cs-CZ" dirty="0" smtClean="0"/>
          </a:p>
          <a:p>
            <a:endParaRPr lang="cs-CZ" dirty="0"/>
          </a:p>
          <a:p>
            <a:pPr marL="0" indent="0">
              <a:buNone/>
            </a:pPr>
            <a:r>
              <a:rPr lang="cs-CZ" dirty="0" err="1" smtClean="0"/>
              <a:t>Sows</a:t>
            </a:r>
            <a:r>
              <a:rPr lang="cs-CZ" dirty="0" smtClean="0"/>
              <a:t> in </a:t>
            </a:r>
            <a:r>
              <a:rPr lang="cs-CZ" dirty="0" err="1" smtClean="0"/>
              <a:t>farrowing</a:t>
            </a:r>
            <a:r>
              <a:rPr lang="cs-CZ" dirty="0" smtClean="0"/>
              <a:t> </a:t>
            </a:r>
            <a:r>
              <a:rPr lang="cs-CZ" dirty="0" err="1" smtClean="0"/>
              <a:t>crate</a:t>
            </a:r>
            <a:r>
              <a:rPr lang="cs-CZ" dirty="0" smtClean="0"/>
              <a:t> </a:t>
            </a:r>
          </a:p>
          <a:p>
            <a:pPr marL="0" indent="0">
              <a:buNone/>
            </a:pPr>
            <a:r>
              <a:rPr lang="cs-CZ" dirty="0" err="1" smtClean="0"/>
              <a:t>with</a:t>
            </a:r>
            <a:r>
              <a:rPr lang="cs-CZ" dirty="0" smtClean="0"/>
              <a:t> </a:t>
            </a:r>
            <a:r>
              <a:rPr lang="cs-CZ" dirty="0" err="1" smtClean="0"/>
              <a:t>piglets</a:t>
            </a:r>
            <a:r>
              <a:rPr lang="cs-CZ" dirty="0" smtClean="0"/>
              <a:t>.</a:t>
            </a:r>
          </a:p>
          <a:p>
            <a:endParaRPr lang="cs-CZ" dirty="0"/>
          </a:p>
        </p:txBody>
      </p:sp>
      <p:pic>
        <p:nvPicPr>
          <p:cNvPr id="4" name="Obráze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45551" y="0"/>
            <a:ext cx="5073411" cy="6858000"/>
          </a:xfrm>
          <a:prstGeom prst="rect">
            <a:avLst/>
          </a:prstGeom>
        </p:spPr>
      </p:pic>
    </p:spTree>
    <p:extLst>
      <p:ext uri="{BB962C8B-B14F-4D97-AF65-F5344CB8AC3E}">
        <p14:creationId xmlns:p14="http://schemas.microsoft.com/office/powerpoint/2010/main" val="11702531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a:latin typeface="Arial" panose="020B0604020202020204" pitchFamily="34" charset="0"/>
                <a:cs typeface="Arial" panose="020B0604020202020204" pitchFamily="34" charset="0"/>
              </a:rPr>
              <a:t>Signs of impending parturition:</a:t>
            </a:r>
            <a:r>
              <a:rPr lang="en-US" u="sng" dirty="0">
                <a:latin typeface="Arial" panose="020B0604020202020204" pitchFamily="34" charset="0"/>
                <a:cs typeface="Arial" panose="020B0604020202020204" pitchFamily="34" charset="0"/>
              </a:rPr>
              <a:t/>
            </a:r>
            <a:br>
              <a:rPr lang="en-US" u="sng" dirty="0">
                <a:latin typeface="Arial" panose="020B0604020202020204" pitchFamily="34" charset="0"/>
                <a:cs typeface="Arial" panose="020B0604020202020204" pitchFamily="34" charset="0"/>
              </a:rPr>
            </a:br>
            <a:endParaRPr lang="cs-CZ" dirty="0"/>
          </a:p>
        </p:txBody>
      </p:sp>
      <p:sp>
        <p:nvSpPr>
          <p:cNvPr id="3" name="Zástupný symbol pro obsah 2"/>
          <p:cNvSpPr>
            <a:spLocks noGrp="1"/>
          </p:cNvSpPr>
          <p:nvPr>
            <p:ph idx="1"/>
          </p:nvPr>
        </p:nvSpPr>
        <p:spPr/>
        <p:txBody>
          <a:bodyPr>
            <a:normAutofit/>
          </a:bodyPr>
          <a:lstStyle/>
          <a:p>
            <a:pPr marL="0" indent="0">
              <a:buClr>
                <a:srgbClr val="FFFF00"/>
              </a:buClr>
              <a:buNone/>
              <a:defRPr/>
            </a:pPr>
            <a:r>
              <a:rPr lang="en-US" dirty="0" smtClean="0">
                <a:latin typeface="Arial" panose="020B0604020202020204" pitchFamily="34" charset="0"/>
                <a:cs typeface="Arial" panose="020B0604020202020204" pitchFamily="34" charset="0"/>
              </a:rPr>
              <a:t>Characteristic </a:t>
            </a:r>
            <a:r>
              <a:rPr lang="en-US" dirty="0">
                <a:latin typeface="Arial" panose="020B0604020202020204" pitchFamily="34" charset="0"/>
                <a:cs typeface="Arial" panose="020B0604020202020204" pitchFamily="34" charset="0"/>
              </a:rPr>
              <a:t>weakness of the pelvic ligaments, the external parts of the genital tract become enlarged and vascularized, the sow is restless, frequently urinates and defecates, gets up and lies down.</a:t>
            </a:r>
          </a:p>
          <a:p>
            <a:pPr marL="0" indent="0">
              <a:buClr>
                <a:srgbClr val="FFFF00"/>
              </a:buClr>
              <a:buNone/>
              <a:defRPr/>
            </a:pPr>
            <a:r>
              <a:rPr lang="en-US" dirty="0">
                <a:latin typeface="Arial" panose="020B0604020202020204" pitchFamily="34" charset="0"/>
                <a:cs typeface="Arial" panose="020B0604020202020204" pitchFamily="34" charset="0"/>
              </a:rPr>
              <a:t>The sow is not fed on the day of </a:t>
            </a:r>
            <a:r>
              <a:rPr lang="cs-CZ" dirty="0" err="1" smtClean="0">
                <a:latin typeface="Arial" panose="020B0604020202020204" pitchFamily="34" charset="0"/>
                <a:cs typeface="Arial" panose="020B0604020202020204" pitchFamily="34" charset="0"/>
              </a:rPr>
              <a:t>birth</a:t>
            </a:r>
            <a:r>
              <a:rPr lang="en-US" dirty="0" smtClean="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and </a:t>
            </a:r>
            <a:r>
              <a:rPr lang="en-US" dirty="0" smtClean="0">
                <a:latin typeface="Arial" panose="020B0604020202020204" pitchFamily="34" charset="0"/>
                <a:cs typeface="Arial" panose="020B0604020202020204" pitchFamily="34" charset="0"/>
              </a:rPr>
              <a:t>must </a:t>
            </a:r>
            <a:r>
              <a:rPr lang="en-US" dirty="0">
                <a:latin typeface="Arial" panose="020B0604020202020204" pitchFamily="34" charset="0"/>
                <a:cs typeface="Arial" panose="020B0604020202020204" pitchFamily="34" charset="0"/>
              </a:rPr>
              <a:t>have access to </a:t>
            </a:r>
            <a:r>
              <a:rPr lang="en-US" dirty="0" smtClean="0">
                <a:latin typeface="Arial" panose="020B0604020202020204" pitchFamily="34" charset="0"/>
                <a:cs typeface="Arial" panose="020B0604020202020204" pitchFamily="34" charset="0"/>
              </a:rPr>
              <a:t>water.</a:t>
            </a:r>
            <a:endParaRPr lang="cs-CZ" dirty="0">
              <a:latin typeface="Arial" panose="020B0604020202020204" pitchFamily="34" charset="0"/>
              <a:cs typeface="Arial" panose="020B0604020202020204" pitchFamily="34" charset="0"/>
            </a:endParaRPr>
          </a:p>
          <a:p>
            <a:pPr marL="0" indent="0">
              <a:buClr>
                <a:srgbClr val="FFFF00"/>
              </a:buClr>
              <a:buNone/>
              <a:defRPr/>
            </a:pPr>
            <a:r>
              <a:rPr lang="en-US" dirty="0">
                <a:latin typeface="Arial" panose="020B0604020202020204" pitchFamily="34" charset="0"/>
                <a:cs typeface="Arial" panose="020B0604020202020204" pitchFamily="34" charset="0"/>
              </a:rPr>
              <a:t>The feed ration is reduced according to the scheme </a:t>
            </a:r>
            <a:r>
              <a:rPr lang="en-US" dirty="0" smtClean="0">
                <a:latin typeface="Arial" panose="020B0604020202020204" pitchFamily="34" charset="0"/>
                <a:cs typeface="Arial" panose="020B0604020202020204" pitchFamily="34" charset="0"/>
              </a:rPr>
              <a:t>3</a:t>
            </a:r>
            <a:r>
              <a:rPr lang="cs-CZ" dirty="0" smtClean="0">
                <a:latin typeface="Arial" panose="020B0604020202020204" pitchFamily="34" charset="0"/>
                <a:cs typeface="Arial" panose="020B0604020202020204" pitchFamily="34" charset="0"/>
              </a:rPr>
              <a:t>-</a:t>
            </a:r>
            <a:r>
              <a:rPr lang="en-US" dirty="0" smtClean="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2 </a:t>
            </a:r>
            <a:r>
              <a:rPr lang="cs-CZ" dirty="0" smtClean="0">
                <a:latin typeface="Arial" panose="020B0604020202020204" pitchFamily="34" charset="0"/>
                <a:cs typeface="Arial" panose="020B0604020202020204" pitchFamily="34" charset="0"/>
              </a:rPr>
              <a:t>-</a:t>
            </a:r>
            <a:r>
              <a:rPr lang="en-US" dirty="0" smtClean="0">
                <a:latin typeface="Arial" panose="020B0604020202020204" pitchFamily="34" charset="0"/>
                <a:cs typeface="Arial" panose="020B0604020202020204" pitchFamily="34" charset="0"/>
              </a:rPr>
              <a:t>1</a:t>
            </a:r>
            <a:r>
              <a:rPr lang="cs-CZ" dirty="0" smtClean="0">
                <a:latin typeface="Arial" panose="020B0604020202020204" pitchFamily="34" charset="0"/>
                <a:cs typeface="Arial" panose="020B0604020202020204" pitchFamily="34" charset="0"/>
              </a:rPr>
              <a:t>-</a:t>
            </a:r>
            <a:r>
              <a:rPr lang="en-US" dirty="0" smtClean="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0 </a:t>
            </a:r>
            <a:endParaRPr lang="cs-CZ" dirty="0" smtClean="0">
              <a:latin typeface="Arial" panose="020B0604020202020204" pitchFamily="34" charset="0"/>
              <a:cs typeface="Arial" panose="020B0604020202020204" pitchFamily="34" charset="0"/>
            </a:endParaRPr>
          </a:p>
          <a:p>
            <a:pPr marL="0" indent="0">
              <a:buClr>
                <a:srgbClr val="FFFF00"/>
              </a:buClr>
              <a:buNone/>
              <a:defRPr/>
            </a:pPr>
            <a:r>
              <a:rPr lang="en-US" dirty="0" smtClean="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3 days before </a:t>
            </a:r>
            <a:r>
              <a:rPr lang="cs-CZ" dirty="0" err="1" smtClean="0">
                <a:latin typeface="Arial" panose="020B0604020202020204" pitchFamily="34" charset="0"/>
                <a:cs typeface="Arial" panose="020B0604020202020204" pitchFamily="34" charset="0"/>
              </a:rPr>
              <a:t>birth</a:t>
            </a:r>
            <a:r>
              <a:rPr lang="cs-CZ" dirty="0" smtClean="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the </a:t>
            </a:r>
            <a:r>
              <a:rPr lang="en-US" dirty="0">
                <a:latin typeface="Arial" panose="020B0604020202020204" pitchFamily="34" charset="0"/>
                <a:cs typeface="Arial" panose="020B0604020202020204" pitchFamily="34" charset="0"/>
              </a:rPr>
              <a:t>feed ration is reduced by a quarter, two days before </a:t>
            </a:r>
            <a:r>
              <a:rPr lang="cs-CZ" dirty="0" err="1" smtClean="0">
                <a:latin typeface="Arial" panose="020B0604020202020204" pitchFamily="34" charset="0"/>
                <a:cs typeface="Arial" panose="020B0604020202020204" pitchFamily="34" charset="0"/>
              </a:rPr>
              <a:t>birth</a:t>
            </a:r>
            <a:r>
              <a:rPr lang="en-US" dirty="0" smtClean="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by half and the day before </a:t>
            </a:r>
            <a:r>
              <a:rPr lang="cs-CZ" dirty="0" err="1" smtClean="0">
                <a:latin typeface="Arial" panose="020B0604020202020204" pitchFamily="34" charset="0"/>
                <a:cs typeface="Arial" panose="020B0604020202020204" pitchFamily="34" charset="0"/>
              </a:rPr>
              <a:t>birth</a:t>
            </a:r>
            <a:r>
              <a:rPr lang="en-US" dirty="0" smtClean="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by ¾.</a:t>
            </a:r>
            <a:endParaRPr lang="cs-CZ" dirty="0">
              <a:latin typeface="Arial" panose="020B0604020202020204" pitchFamily="34" charset="0"/>
              <a:cs typeface="Arial" panose="020B0604020202020204" pitchFamily="34" charset="0"/>
            </a:endParaRPr>
          </a:p>
          <a:p>
            <a:endParaRPr lang="cs-CZ" dirty="0"/>
          </a:p>
        </p:txBody>
      </p:sp>
    </p:spTree>
    <p:extLst>
      <p:ext uri="{BB962C8B-B14F-4D97-AF65-F5344CB8AC3E}">
        <p14:creationId xmlns:p14="http://schemas.microsoft.com/office/powerpoint/2010/main" val="25225932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a:latin typeface="Arial" panose="020B0604020202020204" pitchFamily="34" charset="0"/>
                <a:cs typeface="Arial" panose="020B0604020202020204" pitchFamily="34" charset="0"/>
              </a:rPr>
              <a:t>Treatment of piglets after birth</a:t>
            </a:r>
            <a:endParaRPr lang="cs-CZ" dirty="0">
              <a:latin typeface="Arial" panose="020B0604020202020204" pitchFamily="34" charset="0"/>
              <a:cs typeface="Arial" panose="020B0604020202020204" pitchFamily="34" charset="0"/>
            </a:endParaRPr>
          </a:p>
        </p:txBody>
      </p:sp>
      <p:sp>
        <p:nvSpPr>
          <p:cNvPr id="3" name="Zástupný symbol pro obsah 2"/>
          <p:cNvSpPr>
            <a:spLocks noGrp="1"/>
          </p:cNvSpPr>
          <p:nvPr>
            <p:ph idx="1"/>
          </p:nvPr>
        </p:nvSpPr>
        <p:spPr/>
        <p:txBody>
          <a:bodyPr>
            <a:normAutofit fontScale="85000" lnSpcReduction="20000"/>
          </a:bodyPr>
          <a:lstStyle/>
          <a:p>
            <a:pPr>
              <a:defRPr/>
            </a:pPr>
            <a:r>
              <a:rPr lang="en-US" dirty="0">
                <a:latin typeface="Arial" panose="020B0604020202020204" pitchFamily="34" charset="0"/>
                <a:cs typeface="Arial" panose="020B0604020202020204" pitchFamily="34" charset="0"/>
              </a:rPr>
              <a:t>Breeder checks </a:t>
            </a:r>
            <a:r>
              <a:rPr lang="en-US" dirty="0" smtClean="0">
                <a:latin typeface="Arial" panose="020B0604020202020204" pitchFamily="34" charset="0"/>
                <a:cs typeface="Arial" panose="020B0604020202020204" pitchFamily="34" charset="0"/>
              </a:rPr>
              <a:t>pregnant</a:t>
            </a:r>
            <a:r>
              <a:rPr lang="cs-CZ" dirty="0">
                <a:latin typeface="Arial" panose="020B0604020202020204" pitchFamily="34" charset="0"/>
                <a:cs typeface="Arial" panose="020B0604020202020204" pitchFamily="34" charset="0"/>
              </a:rPr>
              <a:t> </a:t>
            </a:r>
            <a:r>
              <a:rPr lang="cs-CZ" dirty="0" err="1" smtClean="0">
                <a:latin typeface="Arial" panose="020B0604020202020204" pitchFamily="34" charset="0"/>
                <a:cs typeface="Arial" panose="020B0604020202020204" pitchFamily="34" charset="0"/>
              </a:rPr>
              <a:t>gilt</a:t>
            </a:r>
            <a:r>
              <a:rPr lang="cs-CZ" dirty="0" smtClean="0">
                <a:latin typeface="Arial" panose="020B0604020202020204" pitchFamily="34" charset="0"/>
                <a:cs typeface="Arial" panose="020B0604020202020204" pitchFamily="34" charset="0"/>
              </a:rPr>
              <a:t>/</a:t>
            </a:r>
            <a:r>
              <a:rPr lang="cs-CZ" dirty="0" err="1" smtClean="0">
                <a:latin typeface="Arial" panose="020B0604020202020204" pitchFamily="34" charset="0"/>
                <a:cs typeface="Arial" panose="020B0604020202020204" pitchFamily="34" charset="0"/>
              </a:rPr>
              <a:t>sows</a:t>
            </a:r>
            <a:r>
              <a:rPr lang="cs-CZ" dirty="0" smtClean="0">
                <a:latin typeface="Arial" panose="020B0604020202020204" pitchFamily="34" charset="0"/>
                <a:cs typeface="Arial" panose="020B0604020202020204" pitchFamily="34" charset="0"/>
              </a:rPr>
              <a:t> </a:t>
            </a:r>
            <a:r>
              <a:rPr lang="cs-CZ" dirty="0" err="1" smtClean="0">
                <a:latin typeface="Arial" panose="020B0604020202020204" pitchFamily="34" charset="0"/>
                <a:cs typeface="Arial" panose="020B0604020202020204" pitchFamily="34" charset="0"/>
              </a:rPr>
              <a:t>before</a:t>
            </a:r>
            <a:r>
              <a:rPr lang="cs-CZ" dirty="0" smtClean="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and </a:t>
            </a:r>
            <a:r>
              <a:rPr lang="en-US" dirty="0" err="1" smtClean="0">
                <a:latin typeface="Arial" panose="020B0604020202020204" pitchFamily="34" charset="0"/>
                <a:cs typeface="Arial" panose="020B0604020202020204" pitchFamily="34" charset="0"/>
              </a:rPr>
              <a:t>durin</a:t>
            </a:r>
            <a:r>
              <a:rPr lang="cs-CZ" dirty="0" smtClean="0">
                <a:latin typeface="Arial" panose="020B0604020202020204" pitchFamily="34" charset="0"/>
                <a:cs typeface="Arial" panose="020B0604020202020204" pitchFamily="34" charset="0"/>
              </a:rPr>
              <a:t>g</a:t>
            </a:r>
            <a:r>
              <a:rPr lang="en-US" dirty="0" smtClean="0">
                <a:latin typeface="Arial" panose="020B0604020202020204" pitchFamily="34" charset="0"/>
                <a:cs typeface="Arial" panose="020B0604020202020204" pitchFamily="34" charset="0"/>
              </a:rPr>
              <a:t> birth</a:t>
            </a:r>
            <a:r>
              <a:rPr lang="cs-CZ" dirty="0" smtClean="0">
                <a:latin typeface="Arial" panose="020B0604020202020204" pitchFamily="34" charset="0"/>
                <a:cs typeface="Arial" panose="020B0604020202020204" pitchFamily="34" charset="0"/>
              </a:rPr>
              <a:t>.</a:t>
            </a:r>
          </a:p>
          <a:p>
            <a:pPr>
              <a:defRPr/>
            </a:pPr>
            <a:r>
              <a:rPr lang="cs-CZ" dirty="0" err="1" smtClean="0">
                <a:latin typeface="Arial" panose="020B0604020202020204" pitchFamily="34" charset="0"/>
                <a:cs typeface="Arial" panose="020B0604020202020204" pitchFamily="34" charset="0"/>
              </a:rPr>
              <a:t>Assistence</a:t>
            </a:r>
            <a:r>
              <a:rPr lang="cs-CZ" dirty="0" smtClean="0">
                <a:latin typeface="Arial" panose="020B0604020202020204" pitchFamily="34" charset="0"/>
                <a:cs typeface="Arial" panose="020B0604020202020204" pitchFamily="34" charset="0"/>
              </a:rPr>
              <a:t> </a:t>
            </a:r>
            <a:r>
              <a:rPr lang="cs-CZ" dirty="0" err="1" smtClean="0">
                <a:latin typeface="Arial" panose="020B0604020202020204" pitchFamily="34" charset="0"/>
                <a:cs typeface="Arial" panose="020B0604020202020204" pitchFamily="34" charset="0"/>
              </a:rPr>
              <a:t>is</a:t>
            </a:r>
            <a:r>
              <a:rPr lang="cs-CZ" dirty="0" smtClean="0">
                <a:latin typeface="Arial" panose="020B0604020202020204" pitchFamily="34" charset="0"/>
                <a:cs typeface="Arial" panose="020B0604020202020204" pitchFamily="34" charset="0"/>
              </a:rPr>
              <a:t> not </a:t>
            </a:r>
            <a:r>
              <a:rPr lang="cs-CZ" dirty="0" err="1" smtClean="0">
                <a:latin typeface="Arial" panose="020B0604020202020204" pitchFamily="34" charset="0"/>
                <a:cs typeface="Arial" panose="020B0604020202020204" pitchFamily="34" charset="0"/>
              </a:rPr>
              <a:t>required</a:t>
            </a:r>
            <a:r>
              <a:rPr lang="cs-CZ" dirty="0" smtClean="0">
                <a:latin typeface="Arial" panose="020B0604020202020204" pitchFamily="34" charset="0"/>
                <a:cs typeface="Arial" panose="020B0604020202020204" pitchFamily="34" charset="0"/>
              </a:rPr>
              <a:t>.</a:t>
            </a:r>
          </a:p>
          <a:p>
            <a:pPr>
              <a:defRPr/>
            </a:pPr>
            <a:r>
              <a:rPr lang="cs-CZ" dirty="0" smtClean="0">
                <a:latin typeface="Arial" panose="020B0604020202020204" pitchFamily="34" charset="0"/>
                <a:cs typeface="Arial" panose="020B0604020202020204" pitchFamily="34" charset="0"/>
              </a:rPr>
              <a:t>But: </a:t>
            </a:r>
            <a:endParaRPr lang="cs-CZ" dirty="0">
              <a:latin typeface="Arial" panose="020B0604020202020204" pitchFamily="34" charset="0"/>
              <a:cs typeface="Arial" panose="020B0604020202020204" pitchFamily="34" charset="0"/>
            </a:endParaRPr>
          </a:p>
          <a:p>
            <a:pPr>
              <a:defRPr/>
            </a:pPr>
            <a:r>
              <a:rPr lang="cs-CZ" dirty="0" err="1" smtClean="0">
                <a:latin typeface="Arial" panose="020B0604020202020204" pitchFamily="34" charset="0"/>
                <a:cs typeface="Arial" panose="020B0604020202020204" pitchFamily="34" charset="0"/>
              </a:rPr>
              <a:t>If</a:t>
            </a:r>
            <a:r>
              <a:rPr lang="cs-CZ" dirty="0" smtClean="0">
                <a:latin typeface="Arial" panose="020B0604020202020204" pitchFamily="34" charset="0"/>
                <a:cs typeface="Arial" panose="020B0604020202020204" pitchFamily="34" charset="0"/>
              </a:rPr>
              <a:t> </a:t>
            </a:r>
            <a:r>
              <a:rPr lang="cs-CZ" dirty="0" err="1" smtClean="0">
                <a:latin typeface="Arial" panose="020B0604020202020204" pitchFamily="34" charset="0"/>
                <a:cs typeface="Arial" panose="020B0604020202020204" pitchFamily="34" charset="0"/>
              </a:rPr>
              <a:t>the</a:t>
            </a:r>
            <a:r>
              <a:rPr lang="cs-CZ" dirty="0" smtClean="0">
                <a:latin typeface="Arial" panose="020B0604020202020204" pitchFamily="34" charset="0"/>
                <a:cs typeface="Arial" panose="020B0604020202020204" pitchFamily="34" charset="0"/>
              </a:rPr>
              <a:t> </a:t>
            </a:r>
            <a:r>
              <a:rPr lang="cs-CZ" dirty="0" err="1" smtClean="0">
                <a:latin typeface="Arial" panose="020B0604020202020204" pitchFamily="34" charset="0"/>
                <a:cs typeface="Arial" panose="020B0604020202020204" pitchFamily="34" charset="0"/>
              </a:rPr>
              <a:t>piglet</a:t>
            </a:r>
            <a:r>
              <a:rPr lang="cs-CZ" dirty="0" smtClean="0">
                <a:latin typeface="Arial" panose="020B0604020202020204" pitchFamily="34" charset="0"/>
                <a:cs typeface="Arial" panose="020B0604020202020204" pitchFamily="34" charset="0"/>
              </a:rPr>
              <a:t> in </a:t>
            </a:r>
            <a:r>
              <a:rPr lang="cs-CZ" dirty="0" err="1" smtClean="0">
                <a:latin typeface="Arial" panose="020B0604020202020204" pitchFamily="34" charset="0"/>
                <a:cs typeface="Arial" panose="020B0604020202020204" pitchFamily="34" charset="0"/>
              </a:rPr>
              <a:t>the</a:t>
            </a:r>
            <a:r>
              <a:rPr lang="cs-CZ" dirty="0" smtClean="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amniotic sac</a:t>
            </a:r>
            <a:r>
              <a:rPr lang="cs-CZ" dirty="0" smtClean="0">
                <a:latin typeface="Arial" panose="020B0604020202020204" pitchFamily="34" charset="0"/>
                <a:cs typeface="Arial" panose="020B0604020202020204" pitchFamily="34" charset="0"/>
              </a:rPr>
              <a:t>, </a:t>
            </a:r>
            <a:r>
              <a:rPr lang="cs-CZ" dirty="0" err="1" smtClean="0">
                <a:latin typeface="Arial" panose="020B0604020202020204" pitchFamily="34" charset="0"/>
                <a:cs typeface="Arial" panose="020B0604020202020204" pitchFamily="34" charset="0"/>
              </a:rPr>
              <a:t>remove</a:t>
            </a:r>
            <a:r>
              <a:rPr lang="cs-CZ" dirty="0" smtClean="0">
                <a:latin typeface="Arial" panose="020B0604020202020204" pitchFamily="34" charset="0"/>
                <a:cs typeface="Arial" panose="020B0604020202020204" pitchFamily="34" charset="0"/>
              </a:rPr>
              <a:t> </a:t>
            </a:r>
            <a:r>
              <a:rPr lang="cs-CZ" dirty="0" err="1" smtClean="0">
                <a:latin typeface="Arial" panose="020B0604020202020204" pitchFamily="34" charset="0"/>
                <a:cs typeface="Arial" panose="020B0604020202020204" pitchFamily="34" charset="0"/>
              </a:rPr>
              <a:t>it</a:t>
            </a:r>
            <a:r>
              <a:rPr lang="cs-CZ" dirty="0" smtClean="0">
                <a:latin typeface="Arial" panose="020B0604020202020204" pitchFamily="34" charset="0"/>
                <a:cs typeface="Arial" panose="020B0604020202020204" pitchFamily="34" charset="0"/>
              </a:rPr>
              <a:t> </a:t>
            </a:r>
          </a:p>
          <a:p>
            <a:pPr>
              <a:defRPr/>
            </a:pPr>
            <a:r>
              <a:rPr lang="cs-CZ" dirty="0" err="1" smtClean="0">
                <a:latin typeface="Arial" panose="020B0604020202020204" pitchFamily="34" charset="0"/>
                <a:cs typeface="Arial" panose="020B0604020202020204" pitchFamily="34" charset="0"/>
              </a:rPr>
              <a:t>You</a:t>
            </a:r>
            <a:r>
              <a:rPr lang="cs-CZ" dirty="0" smtClean="0">
                <a:latin typeface="Arial" panose="020B0604020202020204" pitchFamily="34" charset="0"/>
                <a:cs typeface="Arial" panose="020B0604020202020204" pitchFamily="34" charset="0"/>
              </a:rPr>
              <a:t> </a:t>
            </a:r>
            <a:r>
              <a:rPr lang="cs-CZ" dirty="0" err="1" smtClean="0">
                <a:latin typeface="Arial" panose="020B0604020202020204" pitchFamily="34" charset="0"/>
                <a:cs typeface="Arial" panose="020B0604020202020204" pitchFamily="34" charset="0"/>
              </a:rPr>
              <a:t>have</a:t>
            </a:r>
            <a:r>
              <a:rPr lang="cs-CZ" dirty="0" smtClean="0">
                <a:latin typeface="Arial" panose="020B0604020202020204" pitchFamily="34" charset="0"/>
                <a:cs typeface="Arial" panose="020B0604020202020204" pitchFamily="34" charset="0"/>
              </a:rPr>
              <a:t> to </a:t>
            </a:r>
            <a:r>
              <a:rPr lang="en-US" dirty="0" smtClean="0">
                <a:latin typeface="Arial" panose="020B0604020202020204" pitchFamily="34" charset="0"/>
                <a:cs typeface="Arial" panose="020B0604020202020204" pitchFamily="34" charset="0"/>
              </a:rPr>
              <a:t>clean </a:t>
            </a:r>
            <a:r>
              <a:rPr lang="en-US" dirty="0">
                <a:latin typeface="Arial" panose="020B0604020202020204" pitchFamily="34" charset="0"/>
                <a:cs typeface="Arial" panose="020B0604020202020204" pitchFamily="34" charset="0"/>
              </a:rPr>
              <a:t>the oral cavity and </a:t>
            </a:r>
            <a:r>
              <a:rPr lang="en-US" dirty="0" smtClean="0">
                <a:latin typeface="Arial" panose="020B0604020202020204" pitchFamily="34" charset="0"/>
                <a:cs typeface="Arial" panose="020B0604020202020204" pitchFamily="34" charset="0"/>
              </a:rPr>
              <a:t>nostrils</a:t>
            </a:r>
            <a:endParaRPr lang="cs-CZ" dirty="0">
              <a:latin typeface="Arial" panose="020B0604020202020204" pitchFamily="34" charset="0"/>
              <a:cs typeface="Arial" panose="020B0604020202020204" pitchFamily="34" charset="0"/>
            </a:endParaRPr>
          </a:p>
          <a:p>
            <a:pPr>
              <a:defRPr/>
            </a:pPr>
            <a:r>
              <a:rPr lang="cs-CZ" dirty="0">
                <a:latin typeface="Arial" panose="020B0604020202020204" pitchFamily="34" charset="0"/>
                <a:cs typeface="Arial" panose="020B0604020202020204" pitchFamily="34" charset="0"/>
              </a:rPr>
              <a:t>U</a:t>
            </a:r>
            <a:r>
              <a:rPr lang="en-US" dirty="0" err="1" smtClean="0">
                <a:latin typeface="Arial" panose="020B0604020202020204" pitchFamily="34" charset="0"/>
                <a:cs typeface="Arial" panose="020B0604020202020204" pitchFamily="34" charset="0"/>
              </a:rPr>
              <a:t>mbilical</a:t>
            </a:r>
            <a:r>
              <a:rPr lang="en-US" dirty="0" smtClean="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cord </a:t>
            </a:r>
            <a:r>
              <a:rPr lang="cs-CZ" dirty="0" err="1" smtClean="0">
                <a:latin typeface="Arial" panose="020B0604020202020204" pitchFamily="34" charset="0"/>
                <a:cs typeface="Arial" panose="020B0604020202020204" pitchFamily="34" charset="0"/>
              </a:rPr>
              <a:t>is</a:t>
            </a:r>
            <a:r>
              <a:rPr lang="cs-CZ" dirty="0" smtClean="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usually breaks</a:t>
            </a:r>
            <a:r>
              <a:rPr lang="cs-CZ" dirty="0" smtClean="0">
                <a:latin typeface="Arial" panose="020B0604020202020204" pitchFamily="34" charset="0"/>
                <a:cs typeface="Arial" panose="020B0604020202020204" pitchFamily="34" charset="0"/>
              </a:rPr>
              <a:t>, </a:t>
            </a:r>
            <a:r>
              <a:rPr lang="cs-CZ" dirty="0" err="1" smtClean="0">
                <a:latin typeface="Arial" panose="020B0604020202020204" pitchFamily="34" charset="0"/>
                <a:cs typeface="Arial" panose="020B0604020202020204" pitchFamily="34" charset="0"/>
              </a:rPr>
              <a:t>desinfect</a:t>
            </a:r>
            <a:r>
              <a:rPr lang="cs-CZ" dirty="0" smtClean="0">
                <a:latin typeface="Arial" panose="020B0604020202020204" pitchFamily="34" charset="0"/>
                <a:cs typeface="Arial" panose="020B0604020202020204" pitchFamily="34" charset="0"/>
              </a:rPr>
              <a:t> </a:t>
            </a:r>
            <a:r>
              <a:rPr lang="cs-CZ" dirty="0" err="1" smtClean="0">
                <a:latin typeface="Arial" panose="020B0604020202020204" pitchFamily="34" charset="0"/>
                <a:cs typeface="Arial" panose="020B0604020202020204" pitchFamily="34" charset="0"/>
              </a:rPr>
              <a:t>them</a:t>
            </a:r>
            <a:endParaRPr lang="cs-CZ" dirty="0" smtClean="0">
              <a:latin typeface="Arial" panose="020B0604020202020204" pitchFamily="34" charset="0"/>
              <a:cs typeface="Arial" panose="020B0604020202020204" pitchFamily="34" charset="0"/>
            </a:endParaRPr>
          </a:p>
          <a:p>
            <a:pPr>
              <a:defRPr/>
            </a:pPr>
            <a:r>
              <a:rPr lang="cs-CZ" dirty="0" err="1" smtClean="0">
                <a:latin typeface="Arial" panose="020B0604020202020204" pitchFamily="34" charset="0"/>
                <a:cs typeface="Arial" panose="020B0604020202020204" pitchFamily="34" charset="0"/>
              </a:rPr>
              <a:t>You</a:t>
            </a:r>
            <a:r>
              <a:rPr lang="cs-CZ" dirty="0" smtClean="0">
                <a:latin typeface="Arial" panose="020B0604020202020204" pitchFamily="34" charset="0"/>
                <a:cs typeface="Arial" panose="020B0604020202020204" pitchFamily="34" charset="0"/>
              </a:rPr>
              <a:t> </a:t>
            </a:r>
            <a:r>
              <a:rPr lang="cs-CZ" dirty="0" err="1" smtClean="0">
                <a:latin typeface="Arial" panose="020B0604020202020204" pitchFamily="34" charset="0"/>
                <a:cs typeface="Arial" panose="020B0604020202020204" pitchFamily="34" charset="0"/>
              </a:rPr>
              <a:t>can</a:t>
            </a:r>
            <a:r>
              <a:rPr lang="cs-CZ" dirty="0" smtClean="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attach </a:t>
            </a:r>
            <a:r>
              <a:rPr lang="en-US" dirty="0">
                <a:latin typeface="Arial" panose="020B0604020202020204" pitchFamily="34" charset="0"/>
                <a:cs typeface="Arial" panose="020B0604020202020204" pitchFamily="34" charset="0"/>
              </a:rPr>
              <a:t>the pig to the mammary </a:t>
            </a:r>
            <a:r>
              <a:rPr lang="en-US" dirty="0" smtClean="0">
                <a:latin typeface="Arial" panose="020B0604020202020204" pitchFamily="34" charset="0"/>
                <a:cs typeface="Arial" panose="020B0604020202020204" pitchFamily="34" charset="0"/>
              </a:rPr>
              <a:t>gland</a:t>
            </a:r>
            <a:r>
              <a:rPr lang="cs-CZ" dirty="0" smtClean="0">
                <a:latin typeface="Arial" panose="020B0604020202020204" pitchFamily="34" charset="0"/>
                <a:cs typeface="Arial" panose="020B0604020202020204" pitchFamily="34" charset="0"/>
              </a:rPr>
              <a:t>.</a:t>
            </a:r>
          </a:p>
          <a:p>
            <a:endParaRPr lang="cs-CZ" dirty="0" smtClean="0">
              <a:latin typeface="Arial" panose="020B0604020202020204" pitchFamily="34" charset="0"/>
              <a:cs typeface="Arial" panose="020B0604020202020204" pitchFamily="34" charset="0"/>
            </a:endParaRPr>
          </a:p>
          <a:p>
            <a:r>
              <a:rPr lang="en-US" dirty="0" smtClean="0">
                <a:latin typeface="Arial" panose="020B0604020202020204" pitchFamily="34" charset="0"/>
                <a:cs typeface="Arial" panose="020B0604020202020204" pitchFamily="34" charset="0"/>
              </a:rPr>
              <a:t>The </a:t>
            </a:r>
            <a:r>
              <a:rPr lang="en-US" dirty="0">
                <a:latin typeface="Arial" panose="020B0604020202020204" pitchFamily="34" charset="0"/>
                <a:cs typeface="Arial" panose="020B0604020202020204" pitchFamily="34" charset="0"/>
              </a:rPr>
              <a:t>piglets do not have developed thermoregulation after birth, so they need to be moved to a room where the temperature is 32-35 </a:t>
            </a:r>
            <a:r>
              <a:rPr lang="en-US" dirty="0" err="1">
                <a:latin typeface="Arial" panose="020B0604020202020204" pitchFamily="34" charset="0"/>
                <a:cs typeface="Arial" panose="020B0604020202020204" pitchFamily="34" charset="0"/>
              </a:rPr>
              <a:t>oC</a:t>
            </a:r>
            <a:r>
              <a:rPr lang="en-US" dirty="0">
                <a:latin typeface="Arial" panose="020B0604020202020204" pitchFamily="34" charset="0"/>
                <a:cs typeface="Arial" panose="020B0604020202020204" pitchFamily="34" charset="0"/>
              </a:rPr>
              <a:t>, the piglet room is heated either by </a:t>
            </a:r>
            <a:r>
              <a:rPr lang="en-US" dirty="0" smtClean="0">
                <a:latin typeface="Arial" panose="020B0604020202020204" pitchFamily="34" charset="0"/>
                <a:cs typeface="Arial" panose="020B0604020202020204" pitchFamily="34" charset="0"/>
              </a:rPr>
              <a:t>electrically</a:t>
            </a:r>
            <a:r>
              <a:rPr lang="cs-CZ" dirty="0" smtClean="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heating </a:t>
            </a:r>
            <a:r>
              <a:rPr lang="en-US" dirty="0">
                <a:latin typeface="Arial" panose="020B0604020202020204" pitchFamily="34" charset="0"/>
                <a:cs typeface="Arial" panose="020B0604020202020204" pitchFamily="34" charset="0"/>
              </a:rPr>
              <a:t>plates or infrared heaters, e.g. </a:t>
            </a:r>
            <a:r>
              <a:rPr lang="en-US" dirty="0" err="1">
                <a:latin typeface="Arial" panose="020B0604020202020204" pitchFamily="34" charset="0"/>
                <a:cs typeface="Arial" panose="020B0604020202020204" pitchFamily="34" charset="0"/>
              </a:rPr>
              <a:t>infralamp</a:t>
            </a:r>
            <a:r>
              <a:rPr lang="en-US" dirty="0">
                <a:latin typeface="Arial" panose="020B0604020202020204" pitchFamily="34" charset="0"/>
                <a:cs typeface="Arial" panose="020B0604020202020204" pitchFamily="34" charset="0"/>
              </a:rPr>
              <a:t>. Thermoregulation is developed at 21 days </a:t>
            </a:r>
            <a:r>
              <a:rPr lang="en-US" dirty="0"/>
              <a:t>of age.</a:t>
            </a:r>
            <a:endParaRPr lang="cs-CZ" dirty="0"/>
          </a:p>
        </p:txBody>
      </p:sp>
    </p:spTree>
    <p:extLst>
      <p:ext uri="{BB962C8B-B14F-4D97-AF65-F5344CB8AC3E}">
        <p14:creationId xmlns:p14="http://schemas.microsoft.com/office/powerpoint/2010/main" val="28064995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sp>
        <p:nvSpPr>
          <p:cNvPr id="3" name="Zástupný symbol pro obsah 2"/>
          <p:cNvSpPr>
            <a:spLocks noGrp="1"/>
          </p:cNvSpPr>
          <p:nvPr>
            <p:ph idx="1"/>
          </p:nvPr>
        </p:nvSpPr>
        <p:spPr>
          <a:xfrm>
            <a:off x="838200" y="1116056"/>
            <a:ext cx="10515600" cy="5284743"/>
          </a:xfrm>
        </p:spPr>
        <p:txBody>
          <a:bodyPr>
            <a:normAutofit fontScale="62500" lnSpcReduction="20000"/>
          </a:bodyPr>
          <a:lstStyle/>
          <a:p>
            <a:endParaRPr lang="cs-CZ" dirty="0" smtClean="0">
              <a:latin typeface="Constantia" panose="02030602050306030303" pitchFamily="18" charset="0"/>
            </a:endParaRPr>
          </a:p>
          <a:p>
            <a:r>
              <a:rPr lang="en-US" sz="3100" dirty="0" smtClean="0">
                <a:latin typeface="Arial" panose="020B0604020202020204" pitchFamily="34" charset="0"/>
                <a:cs typeface="Arial" panose="020B0604020202020204" pitchFamily="34" charset="0"/>
              </a:rPr>
              <a:t>Piglets that weigh less than 1 kg at birth are problem</a:t>
            </a:r>
            <a:r>
              <a:rPr lang="cs-CZ" sz="3100" dirty="0" err="1" smtClean="0">
                <a:latin typeface="Arial" panose="020B0604020202020204" pitchFamily="34" charset="0"/>
                <a:cs typeface="Arial" panose="020B0604020202020204" pitchFamily="34" charset="0"/>
              </a:rPr>
              <a:t>atic</a:t>
            </a:r>
            <a:r>
              <a:rPr lang="cs-CZ" sz="3100" dirty="0" smtClean="0">
                <a:latin typeface="Arial" panose="020B0604020202020204" pitchFamily="34" charset="0"/>
                <a:cs typeface="Arial" panose="020B0604020202020204" pitchFamily="34" charset="0"/>
              </a:rPr>
              <a:t>. I</a:t>
            </a:r>
            <a:r>
              <a:rPr lang="en-US" sz="3100" dirty="0" smtClean="0">
                <a:latin typeface="Arial" panose="020B0604020202020204" pitchFamily="34" charset="0"/>
                <a:cs typeface="Arial" panose="020B0604020202020204" pitchFamily="34" charset="0"/>
              </a:rPr>
              <a:t>f they are not given extra care - they starve to death. The optimum weight of a live-born piglet should be 1,3-1,6 kg</a:t>
            </a:r>
            <a:r>
              <a:rPr lang="cs-CZ" sz="3100" dirty="0">
                <a:solidFill>
                  <a:srgbClr val="FFFF00"/>
                </a:solidFill>
                <a:latin typeface="Arial" panose="020B0604020202020204" pitchFamily="34" charset="0"/>
                <a:cs typeface="Arial" panose="020B0604020202020204" pitchFamily="34" charset="0"/>
              </a:rPr>
              <a:t>.</a:t>
            </a:r>
            <a:endParaRPr lang="en-US" sz="3100" dirty="0">
              <a:solidFill>
                <a:srgbClr val="FFFF00"/>
              </a:solidFill>
              <a:latin typeface="Arial" panose="020B0604020202020204" pitchFamily="34" charset="0"/>
              <a:cs typeface="Arial" panose="020B0604020202020204" pitchFamily="34" charset="0"/>
            </a:endParaRPr>
          </a:p>
          <a:p>
            <a:r>
              <a:rPr lang="en-US" sz="3100" dirty="0" smtClean="0">
                <a:latin typeface="Arial" panose="020B0604020202020204" pitchFamily="34" charset="0"/>
                <a:cs typeface="Arial" panose="020B0604020202020204" pitchFamily="34" charset="0"/>
              </a:rPr>
              <a:t>Newborn </a:t>
            </a:r>
            <a:r>
              <a:rPr lang="en-US" sz="3100" dirty="0">
                <a:latin typeface="Arial" panose="020B0604020202020204" pitchFamily="34" charset="0"/>
                <a:cs typeface="Arial" panose="020B0604020202020204" pitchFamily="34" charset="0"/>
              </a:rPr>
              <a:t>piglets are looking for a mammary gland. The first piglets drink during birth</a:t>
            </a:r>
            <a:r>
              <a:rPr lang="en-US" sz="3100" dirty="0" smtClean="0">
                <a:latin typeface="Arial" panose="020B0604020202020204" pitchFamily="34" charset="0"/>
                <a:cs typeface="Arial" panose="020B0604020202020204" pitchFamily="34" charset="0"/>
              </a:rPr>
              <a:t>.</a:t>
            </a:r>
            <a:endParaRPr lang="cs-CZ" sz="3100" dirty="0" smtClean="0">
              <a:latin typeface="Arial" panose="020B0604020202020204" pitchFamily="34" charset="0"/>
              <a:cs typeface="Arial" panose="020B0604020202020204" pitchFamily="34" charset="0"/>
            </a:endParaRPr>
          </a:p>
          <a:p>
            <a:r>
              <a:rPr lang="en-US" altLang="cs-CZ" sz="3100" dirty="0">
                <a:latin typeface="Arial" panose="020B0604020202020204" pitchFamily="34" charset="0"/>
              </a:rPr>
              <a:t>Piglets from multiple litters can be removed from the sow and added to a sow with a less numerous litter.</a:t>
            </a:r>
            <a:endParaRPr lang="cs-CZ" altLang="cs-CZ" sz="3100" dirty="0">
              <a:latin typeface="Arial" panose="020B0604020202020204" pitchFamily="34" charset="0"/>
            </a:endParaRPr>
          </a:p>
          <a:p>
            <a:endParaRPr lang="cs-CZ" sz="3100" dirty="0">
              <a:latin typeface="Arial" panose="020B0604020202020204" pitchFamily="34" charset="0"/>
              <a:cs typeface="Arial" panose="020B0604020202020204" pitchFamily="34" charset="0"/>
            </a:endParaRPr>
          </a:p>
          <a:p>
            <a:pPr marL="0" indent="0">
              <a:buNone/>
            </a:pPr>
            <a:endParaRPr lang="cs-CZ" sz="3100" dirty="0" smtClean="0">
              <a:latin typeface="Arial" panose="020B0604020202020204" pitchFamily="34" charset="0"/>
              <a:cs typeface="Arial" panose="020B0604020202020204" pitchFamily="34" charset="0"/>
            </a:endParaRPr>
          </a:p>
          <a:p>
            <a:r>
              <a:rPr lang="cs-CZ" sz="3100" dirty="0" err="1" smtClean="0">
                <a:latin typeface="Arial" panose="020B0604020202020204" pitchFamily="34" charset="0"/>
                <a:cs typeface="Arial" panose="020B0604020202020204" pitchFamily="34" charset="0"/>
              </a:rPr>
              <a:t>During</a:t>
            </a:r>
            <a:r>
              <a:rPr lang="cs-CZ" sz="3100" dirty="0" smtClean="0">
                <a:latin typeface="Arial" panose="020B0604020202020204" pitchFamily="34" charset="0"/>
                <a:cs typeface="Arial" panose="020B0604020202020204" pitchFamily="34" charset="0"/>
              </a:rPr>
              <a:t> </a:t>
            </a:r>
            <a:r>
              <a:rPr lang="cs-CZ" sz="3100" dirty="0" err="1">
                <a:latin typeface="Arial" panose="020B0604020202020204" pitchFamily="34" charset="0"/>
                <a:cs typeface="Arial" panose="020B0604020202020204" pitchFamily="34" charset="0"/>
              </a:rPr>
              <a:t>the</a:t>
            </a:r>
            <a:r>
              <a:rPr lang="cs-CZ" sz="3100" dirty="0">
                <a:latin typeface="Arial" panose="020B0604020202020204" pitchFamily="34" charset="0"/>
                <a:cs typeface="Arial" panose="020B0604020202020204" pitchFamily="34" charset="0"/>
              </a:rPr>
              <a:t> </a:t>
            </a:r>
            <a:r>
              <a:rPr lang="cs-CZ" sz="3100" dirty="0" err="1">
                <a:latin typeface="Arial" panose="020B0604020202020204" pitchFamily="34" charset="0"/>
                <a:cs typeface="Arial" panose="020B0604020202020204" pitchFamily="34" charset="0"/>
              </a:rPr>
              <a:t>first</a:t>
            </a:r>
            <a:r>
              <a:rPr lang="cs-CZ" sz="3100" dirty="0">
                <a:latin typeface="Arial" panose="020B0604020202020204" pitchFamily="34" charset="0"/>
                <a:cs typeface="Arial" panose="020B0604020202020204" pitchFamily="34" charset="0"/>
              </a:rPr>
              <a:t> </a:t>
            </a:r>
            <a:r>
              <a:rPr lang="cs-CZ" sz="3100" dirty="0" err="1" smtClean="0">
                <a:latin typeface="Arial" panose="020B0604020202020204" pitchFamily="34" charset="0"/>
                <a:cs typeface="Arial" panose="020B0604020202020204" pitchFamily="34" charset="0"/>
              </a:rPr>
              <a:t>days</a:t>
            </a:r>
            <a:r>
              <a:rPr lang="cs-CZ" sz="3100" dirty="0" smtClean="0">
                <a:latin typeface="Arial" panose="020B0604020202020204" pitchFamily="34" charset="0"/>
                <a:cs typeface="Arial" panose="020B0604020202020204" pitchFamily="34" charset="0"/>
              </a:rPr>
              <a:t>:</a:t>
            </a:r>
          </a:p>
          <a:p>
            <a:r>
              <a:rPr lang="cs-CZ" sz="3100" dirty="0" err="1" smtClean="0">
                <a:latin typeface="Arial" panose="020B0604020202020204" pitchFamily="34" charset="0"/>
                <a:cs typeface="Arial" panose="020B0604020202020204" pitchFamily="34" charset="0"/>
              </a:rPr>
              <a:t>The</a:t>
            </a:r>
            <a:r>
              <a:rPr lang="cs-CZ" sz="3100" dirty="0" smtClean="0">
                <a:latin typeface="Arial" panose="020B0604020202020204" pitchFamily="34" charset="0"/>
                <a:cs typeface="Arial" panose="020B0604020202020204" pitchFamily="34" charset="0"/>
              </a:rPr>
              <a:t> </a:t>
            </a:r>
            <a:r>
              <a:rPr lang="cs-CZ" sz="3100" dirty="0" err="1" smtClean="0">
                <a:latin typeface="Arial" panose="020B0604020202020204" pitchFamily="34" charset="0"/>
                <a:cs typeface="Arial" panose="020B0604020202020204" pitchFamily="34" charset="0"/>
              </a:rPr>
              <a:t>breeder</a:t>
            </a:r>
            <a:r>
              <a:rPr lang="cs-CZ" sz="3100" dirty="0" smtClean="0">
                <a:latin typeface="Arial" panose="020B0604020202020204" pitchFamily="34" charset="0"/>
                <a:cs typeface="Arial" panose="020B0604020202020204" pitchFamily="34" charset="0"/>
              </a:rPr>
              <a:t> </a:t>
            </a:r>
            <a:r>
              <a:rPr lang="cs-CZ" sz="3100" dirty="0" err="1" smtClean="0">
                <a:latin typeface="Arial" panose="020B0604020202020204" pitchFamily="34" charset="0"/>
                <a:cs typeface="Arial" panose="020B0604020202020204" pitchFamily="34" charset="0"/>
              </a:rPr>
              <a:t>or</a:t>
            </a:r>
            <a:r>
              <a:rPr lang="cs-CZ" sz="3100" dirty="0" smtClean="0">
                <a:latin typeface="Arial" panose="020B0604020202020204" pitchFamily="34" charset="0"/>
                <a:cs typeface="Arial" panose="020B0604020202020204" pitchFamily="34" charset="0"/>
              </a:rPr>
              <a:t> </a:t>
            </a:r>
            <a:r>
              <a:rPr lang="cs-CZ" sz="3100" dirty="0">
                <a:latin typeface="Arial" panose="020B0604020202020204" pitchFamily="34" charset="0"/>
                <a:cs typeface="Arial" panose="020B0604020202020204" pitchFamily="34" charset="0"/>
              </a:rPr>
              <a:t>vet </a:t>
            </a:r>
            <a:r>
              <a:rPr lang="cs-CZ" sz="3100" dirty="0" err="1" smtClean="0">
                <a:latin typeface="Arial" panose="020B0604020202020204" pitchFamily="34" charset="0"/>
                <a:cs typeface="Arial" panose="020B0604020202020204" pitchFamily="34" charset="0"/>
              </a:rPr>
              <a:t>technician</a:t>
            </a:r>
            <a:r>
              <a:rPr lang="cs-CZ" sz="3100" dirty="0" smtClean="0">
                <a:latin typeface="Arial" panose="020B0604020202020204" pitchFamily="34" charset="0"/>
                <a:cs typeface="Arial" panose="020B0604020202020204" pitchFamily="34" charset="0"/>
              </a:rPr>
              <a:t> </a:t>
            </a:r>
            <a:r>
              <a:rPr lang="cs-CZ" sz="3100" dirty="0" err="1" smtClean="0">
                <a:latin typeface="Arial" panose="020B0604020202020204" pitchFamily="34" charset="0"/>
                <a:cs typeface="Arial" panose="020B0604020202020204" pitchFamily="34" charset="0"/>
              </a:rPr>
              <a:t>can</a:t>
            </a:r>
            <a:r>
              <a:rPr lang="cs-CZ" sz="3100" dirty="0" smtClean="0">
                <a:latin typeface="Arial" panose="020B0604020202020204" pitchFamily="34" charset="0"/>
                <a:cs typeface="Arial" panose="020B0604020202020204" pitchFamily="34" charset="0"/>
              </a:rPr>
              <a:t> </a:t>
            </a:r>
            <a:r>
              <a:rPr lang="en-US" sz="3100" dirty="0" smtClean="0">
                <a:latin typeface="Arial" panose="020B0604020202020204" pitchFamily="34" charset="0"/>
                <a:cs typeface="Arial" panose="020B0604020202020204" pitchFamily="34" charset="0"/>
              </a:rPr>
              <a:t>pinching </a:t>
            </a:r>
            <a:r>
              <a:rPr lang="en-US" sz="3100" dirty="0">
                <a:latin typeface="Arial" panose="020B0604020202020204" pitchFamily="34" charset="0"/>
                <a:cs typeface="Arial" panose="020B0604020202020204" pitchFamily="34" charset="0"/>
              </a:rPr>
              <a:t>or grinding</a:t>
            </a:r>
            <a:r>
              <a:rPr lang="cs-CZ" sz="3100" dirty="0">
                <a:latin typeface="Arial" panose="020B0604020202020204" pitchFamily="34" charset="0"/>
                <a:cs typeface="Arial" panose="020B0604020202020204" pitchFamily="34" charset="0"/>
              </a:rPr>
              <a:t> </a:t>
            </a:r>
            <a:r>
              <a:rPr lang="cs-CZ" sz="3100" dirty="0" err="1">
                <a:latin typeface="Arial" panose="020B0604020202020204" pitchFamily="34" charset="0"/>
                <a:cs typeface="Arial" panose="020B0604020202020204" pitchFamily="34" charset="0"/>
              </a:rPr>
              <a:t>sha</a:t>
            </a:r>
            <a:r>
              <a:rPr lang="en-US" sz="3100" dirty="0" err="1">
                <a:latin typeface="Arial" panose="020B0604020202020204" pitchFamily="34" charset="0"/>
                <a:cs typeface="Arial" panose="020B0604020202020204" pitchFamily="34" charset="0"/>
              </a:rPr>
              <a:t>rp</a:t>
            </a:r>
            <a:r>
              <a:rPr lang="en-US" sz="3100" dirty="0">
                <a:latin typeface="Arial" panose="020B0604020202020204" pitchFamily="34" charset="0"/>
                <a:cs typeface="Arial" panose="020B0604020202020204" pitchFamily="34" charset="0"/>
              </a:rPr>
              <a:t> </a:t>
            </a:r>
            <a:r>
              <a:rPr lang="cs-CZ" sz="3100" dirty="0" err="1">
                <a:latin typeface="Arial" panose="020B0604020202020204" pitchFamily="34" charset="0"/>
                <a:cs typeface="Arial" panose="020B0604020202020204" pitchFamily="34" charset="0"/>
              </a:rPr>
              <a:t>teeth</a:t>
            </a:r>
            <a:r>
              <a:rPr lang="cs-CZ" sz="3100" dirty="0">
                <a:latin typeface="Arial" panose="020B0604020202020204" pitchFamily="34" charset="0"/>
                <a:cs typeface="Arial" panose="020B0604020202020204" pitchFamily="34" charset="0"/>
              </a:rPr>
              <a:t>. </a:t>
            </a:r>
            <a:r>
              <a:rPr lang="cs-CZ" sz="3100" dirty="0" err="1" smtClean="0">
                <a:latin typeface="Arial" panose="020B0604020202020204" pitchFamily="34" charset="0"/>
                <a:cs typeface="Arial" panose="020B0604020202020204" pitchFamily="34" charset="0"/>
              </a:rPr>
              <a:t>They</a:t>
            </a:r>
            <a:r>
              <a:rPr lang="cs-CZ" sz="3100" dirty="0" smtClean="0">
                <a:latin typeface="Arial" panose="020B0604020202020204" pitchFamily="34" charset="0"/>
                <a:cs typeface="Arial" panose="020B0604020202020204" pitchFamily="34" charset="0"/>
              </a:rPr>
              <a:t> </a:t>
            </a:r>
            <a:r>
              <a:rPr lang="cs-CZ" sz="3100" dirty="0" err="1" smtClean="0">
                <a:latin typeface="Arial" panose="020B0604020202020204" pitchFamily="34" charset="0"/>
                <a:cs typeface="Arial" panose="020B0604020202020204" pitchFamily="34" charset="0"/>
              </a:rPr>
              <a:t>can</a:t>
            </a:r>
            <a:r>
              <a:rPr lang="cs-CZ" sz="3100" dirty="0" smtClean="0">
                <a:latin typeface="Arial" panose="020B0604020202020204" pitchFamily="34" charset="0"/>
                <a:cs typeface="Arial" panose="020B0604020202020204" pitchFamily="34" charset="0"/>
              </a:rPr>
              <a:t> use </a:t>
            </a:r>
            <a:r>
              <a:rPr lang="cs-CZ" sz="3100" dirty="0" err="1" smtClean="0">
                <a:latin typeface="Arial" panose="020B0604020202020204" pitchFamily="34" charset="0"/>
                <a:cs typeface="Arial" panose="020B0604020202020204" pitchFamily="34" charset="0"/>
              </a:rPr>
              <a:t>the</a:t>
            </a:r>
            <a:r>
              <a:rPr lang="cs-CZ" sz="3100" dirty="0" smtClean="0">
                <a:latin typeface="Arial" panose="020B0604020202020204" pitchFamily="34" charset="0"/>
                <a:cs typeface="Arial" panose="020B0604020202020204" pitchFamily="34" charset="0"/>
              </a:rPr>
              <a:t> </a:t>
            </a:r>
            <a:r>
              <a:rPr lang="en-US" sz="3100" dirty="0" smtClean="0">
                <a:latin typeface="Arial" panose="020B0604020202020204" pitchFamily="34" charset="0"/>
                <a:cs typeface="Arial" panose="020B0604020202020204" pitchFamily="34" charset="0"/>
              </a:rPr>
              <a:t>emasculator</a:t>
            </a:r>
            <a:r>
              <a:rPr lang="cs-CZ" sz="3100" dirty="0" smtClean="0">
                <a:latin typeface="Arial" panose="020B0604020202020204" pitchFamily="34" charset="0"/>
                <a:cs typeface="Arial" panose="020B0604020202020204" pitchFamily="34" charset="0"/>
              </a:rPr>
              <a:t> and </a:t>
            </a:r>
            <a:r>
              <a:rPr lang="cs-CZ" sz="3100" dirty="0" err="1" smtClean="0">
                <a:latin typeface="Arial" panose="020B0604020202020204" pitchFamily="34" charset="0"/>
                <a:cs typeface="Arial" panose="020B0604020202020204" pitchFamily="34" charset="0"/>
              </a:rPr>
              <a:t>dock</a:t>
            </a:r>
            <a:r>
              <a:rPr lang="cs-CZ" sz="3100" dirty="0" smtClean="0">
                <a:latin typeface="Arial" panose="020B0604020202020204" pitchFamily="34" charset="0"/>
                <a:cs typeface="Arial" panose="020B0604020202020204" pitchFamily="34" charset="0"/>
              </a:rPr>
              <a:t> </a:t>
            </a:r>
            <a:r>
              <a:rPr lang="cs-CZ" sz="3100" dirty="0" err="1" smtClean="0">
                <a:latin typeface="Arial" panose="020B0604020202020204" pitchFamily="34" charset="0"/>
                <a:cs typeface="Arial" panose="020B0604020202020204" pitchFamily="34" charset="0"/>
              </a:rPr>
              <a:t>the</a:t>
            </a:r>
            <a:r>
              <a:rPr lang="cs-CZ" sz="3100" dirty="0" smtClean="0">
                <a:latin typeface="Arial" panose="020B0604020202020204" pitchFamily="34" charset="0"/>
                <a:cs typeface="Arial" panose="020B0604020202020204" pitchFamily="34" charset="0"/>
              </a:rPr>
              <a:t> </a:t>
            </a:r>
            <a:r>
              <a:rPr lang="cs-CZ" sz="3100" dirty="0" err="1" smtClean="0">
                <a:latin typeface="Arial" panose="020B0604020202020204" pitchFamily="34" charset="0"/>
                <a:cs typeface="Arial" panose="020B0604020202020204" pitchFamily="34" charset="0"/>
              </a:rPr>
              <a:t>tail</a:t>
            </a:r>
            <a:r>
              <a:rPr lang="cs-CZ" sz="3100" dirty="0" smtClean="0">
                <a:latin typeface="Arial" panose="020B0604020202020204" pitchFamily="34" charset="0"/>
                <a:cs typeface="Arial" panose="020B0604020202020204" pitchFamily="34" charset="0"/>
              </a:rPr>
              <a:t>.(</a:t>
            </a:r>
            <a:r>
              <a:rPr lang="cs-CZ" sz="3100" dirty="0" err="1" smtClean="0">
                <a:latin typeface="Arial" panose="020B0604020202020204" pitchFamily="34" charset="0"/>
                <a:cs typeface="Arial" panose="020B0604020202020204" pitchFamily="34" charset="0"/>
              </a:rPr>
              <a:t>Legislative</a:t>
            </a:r>
            <a:r>
              <a:rPr lang="cs-CZ" sz="3100" dirty="0" smtClean="0">
                <a:latin typeface="Arial" panose="020B0604020202020204" pitchFamily="34" charset="0"/>
                <a:cs typeface="Arial" panose="020B0604020202020204" pitchFamily="34" charset="0"/>
              </a:rPr>
              <a:t> </a:t>
            </a:r>
            <a:r>
              <a:rPr lang="cs-CZ" sz="3100" dirty="0" err="1">
                <a:latin typeface="Arial" panose="020B0604020202020204" pitchFamily="34" charset="0"/>
                <a:cs typeface="Arial" panose="020B0604020202020204" pitchFamily="34" charset="0"/>
              </a:rPr>
              <a:t>requirement</a:t>
            </a:r>
            <a:r>
              <a:rPr lang="cs-CZ" sz="3100" dirty="0">
                <a:latin typeface="Arial" panose="020B0604020202020204" pitchFamily="34" charset="0"/>
                <a:cs typeface="Arial" panose="020B0604020202020204" pitchFamily="34" charset="0"/>
              </a:rPr>
              <a:t> -</a:t>
            </a:r>
            <a:r>
              <a:rPr lang="en-US" sz="3100" dirty="0">
                <a:latin typeface="Arial" panose="020B0604020202020204" pitchFamily="34" charset="0"/>
                <a:cs typeface="Arial" panose="020B0604020202020204" pitchFamily="34" charset="0"/>
              </a:rPr>
              <a:t>only for therapeutic </a:t>
            </a:r>
            <a:r>
              <a:rPr lang="en-US" sz="3100" dirty="0" smtClean="0">
                <a:latin typeface="Arial" panose="020B0604020202020204" pitchFamily="34" charset="0"/>
                <a:cs typeface="Arial" panose="020B0604020202020204" pitchFamily="34" charset="0"/>
              </a:rPr>
              <a:t>reasons</a:t>
            </a:r>
            <a:r>
              <a:rPr lang="cs-CZ" sz="3100" dirty="0" smtClean="0">
                <a:latin typeface="Arial" panose="020B0604020202020204" pitchFamily="34" charset="0"/>
                <a:cs typeface="Arial" panose="020B0604020202020204" pitchFamily="34" charset="0"/>
              </a:rPr>
              <a:t>)</a:t>
            </a:r>
          </a:p>
          <a:p>
            <a:r>
              <a:rPr lang="cs-CZ" sz="3100" dirty="0" err="1" smtClean="0">
                <a:latin typeface="Arial" panose="020B0604020202020204" pitchFamily="34" charset="0"/>
                <a:cs typeface="Arial" panose="020B0604020202020204" pitchFamily="34" charset="0"/>
              </a:rPr>
              <a:t>They</a:t>
            </a:r>
            <a:r>
              <a:rPr lang="cs-CZ" sz="3100" dirty="0" smtClean="0">
                <a:latin typeface="Arial" panose="020B0604020202020204" pitchFamily="34" charset="0"/>
                <a:cs typeface="Arial" panose="020B0604020202020204" pitchFamily="34" charset="0"/>
              </a:rPr>
              <a:t> </a:t>
            </a:r>
            <a:r>
              <a:rPr lang="cs-CZ" sz="3100" dirty="0" err="1" smtClean="0">
                <a:latin typeface="Arial" panose="020B0604020202020204" pitchFamily="34" charset="0"/>
                <a:cs typeface="Arial" panose="020B0604020202020204" pitchFamily="34" charset="0"/>
              </a:rPr>
              <a:t>castrate</a:t>
            </a:r>
            <a:r>
              <a:rPr lang="cs-CZ" sz="3100" dirty="0" smtClean="0">
                <a:latin typeface="Arial" panose="020B0604020202020204" pitchFamily="34" charset="0"/>
                <a:cs typeface="Arial" panose="020B0604020202020204" pitchFamily="34" charset="0"/>
              </a:rPr>
              <a:t> </a:t>
            </a:r>
            <a:r>
              <a:rPr lang="cs-CZ" sz="3100" dirty="0" err="1" smtClean="0">
                <a:latin typeface="Arial" panose="020B0604020202020204" pitchFamily="34" charset="0"/>
                <a:cs typeface="Arial" panose="020B0604020202020204" pitchFamily="34" charset="0"/>
              </a:rPr>
              <a:t>the</a:t>
            </a:r>
            <a:r>
              <a:rPr lang="cs-CZ" sz="3100" dirty="0" smtClean="0">
                <a:latin typeface="Arial" panose="020B0604020202020204" pitchFamily="34" charset="0"/>
                <a:cs typeface="Arial" panose="020B0604020202020204" pitchFamily="34" charset="0"/>
              </a:rPr>
              <a:t> </a:t>
            </a:r>
            <a:r>
              <a:rPr lang="cs-CZ" sz="3100" dirty="0" err="1" smtClean="0">
                <a:latin typeface="Arial" panose="020B0604020202020204" pitchFamily="34" charset="0"/>
                <a:cs typeface="Arial" panose="020B0604020202020204" pitchFamily="34" charset="0"/>
              </a:rPr>
              <a:t>males</a:t>
            </a:r>
            <a:r>
              <a:rPr lang="cs-CZ" sz="3100" dirty="0" smtClean="0">
                <a:latin typeface="Arial" panose="020B0604020202020204" pitchFamily="34" charset="0"/>
                <a:cs typeface="Arial" panose="020B0604020202020204" pitchFamily="34" charset="0"/>
              </a:rPr>
              <a:t>.</a:t>
            </a:r>
          </a:p>
          <a:p>
            <a:pPr marL="0" indent="0">
              <a:buNone/>
            </a:pPr>
            <a:endParaRPr lang="cs-CZ" sz="3100" dirty="0">
              <a:latin typeface="Arial" panose="020B0604020202020204" pitchFamily="34" charset="0"/>
              <a:cs typeface="Arial" panose="020B0604020202020204" pitchFamily="34" charset="0"/>
            </a:endParaRPr>
          </a:p>
          <a:p>
            <a:pPr marL="0" indent="0">
              <a:buNone/>
            </a:pPr>
            <a:r>
              <a:rPr lang="en-US" sz="3100" dirty="0">
                <a:latin typeface="Arial" panose="020B0604020202020204" pitchFamily="34" charset="0"/>
                <a:cs typeface="Arial" panose="020B0604020202020204" pitchFamily="34" charset="0"/>
              </a:rPr>
              <a:t>Piglets receive pellets from 5 days of age</a:t>
            </a:r>
            <a:r>
              <a:rPr lang="en-US" sz="3100" dirty="0" smtClean="0">
                <a:latin typeface="Arial" panose="020B0604020202020204" pitchFamily="34" charset="0"/>
                <a:cs typeface="Arial" panose="020B0604020202020204" pitchFamily="34" charset="0"/>
              </a:rPr>
              <a:t>.</a:t>
            </a:r>
            <a:endParaRPr lang="cs-CZ" sz="3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04695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p:cNvSpPr>
            <a:spLocks noGrp="1"/>
          </p:cNvSpPr>
          <p:nvPr>
            <p:ph type="title"/>
          </p:nvPr>
        </p:nvSpPr>
        <p:spPr/>
        <p:txBody>
          <a:bodyPr/>
          <a:lstStyle/>
          <a:p>
            <a:r>
              <a:rPr lang="cs-CZ" dirty="0" err="1" smtClean="0"/>
              <a:t>Domestication</a:t>
            </a:r>
            <a:endParaRPr lang="cs-CZ" dirty="0"/>
          </a:p>
        </p:txBody>
      </p:sp>
      <p:sp>
        <p:nvSpPr>
          <p:cNvPr id="6" name="Zástupný symbol pro obsah 5"/>
          <p:cNvSpPr>
            <a:spLocks noGrp="1"/>
          </p:cNvSpPr>
          <p:nvPr>
            <p:ph idx="1"/>
          </p:nvPr>
        </p:nvSpPr>
        <p:spPr/>
        <p:txBody>
          <a:bodyPr/>
          <a:lstStyle/>
          <a:p>
            <a:r>
              <a:rPr lang="cs-CZ" dirty="0" err="1" smtClean="0"/>
              <a:t>Modern</a:t>
            </a:r>
            <a:r>
              <a:rPr lang="cs-CZ" dirty="0" smtClean="0"/>
              <a:t> </a:t>
            </a:r>
            <a:r>
              <a:rPr lang="cs-CZ" dirty="0" err="1" smtClean="0"/>
              <a:t>agricultural</a:t>
            </a:r>
            <a:r>
              <a:rPr lang="cs-CZ" dirty="0" smtClean="0"/>
              <a:t> </a:t>
            </a:r>
            <a:r>
              <a:rPr lang="cs-CZ" dirty="0" err="1" smtClean="0"/>
              <a:t>pigs</a:t>
            </a:r>
            <a:r>
              <a:rPr lang="cs-CZ" dirty="0" smtClean="0"/>
              <a:t> </a:t>
            </a:r>
            <a:r>
              <a:rPr lang="cs-CZ" dirty="0" err="1" smtClean="0"/>
              <a:t>have</a:t>
            </a:r>
            <a:r>
              <a:rPr lang="cs-CZ" dirty="0" smtClean="0"/>
              <a:t> </a:t>
            </a:r>
            <a:r>
              <a:rPr lang="cs-CZ" dirty="0" err="1" smtClean="0"/>
              <a:t>descended</a:t>
            </a:r>
            <a:r>
              <a:rPr lang="cs-CZ" dirty="0" smtClean="0"/>
              <a:t> </a:t>
            </a:r>
            <a:r>
              <a:rPr lang="cs-CZ" dirty="0" err="1" smtClean="0"/>
              <a:t>from</a:t>
            </a:r>
            <a:r>
              <a:rPr lang="cs-CZ" dirty="0" smtClean="0"/>
              <a:t> </a:t>
            </a:r>
            <a:r>
              <a:rPr lang="cs-CZ" dirty="0" err="1" smtClean="0"/>
              <a:t>the</a:t>
            </a:r>
            <a:r>
              <a:rPr lang="cs-CZ" dirty="0" smtClean="0"/>
              <a:t> </a:t>
            </a:r>
            <a:r>
              <a:rPr lang="cs-CZ" dirty="0" err="1" smtClean="0"/>
              <a:t>European</a:t>
            </a:r>
            <a:r>
              <a:rPr lang="cs-CZ" dirty="0" smtClean="0"/>
              <a:t> </a:t>
            </a:r>
            <a:r>
              <a:rPr lang="cs-CZ" dirty="0" err="1" smtClean="0"/>
              <a:t>wild</a:t>
            </a:r>
            <a:r>
              <a:rPr lang="cs-CZ" dirty="0" smtClean="0"/>
              <a:t> </a:t>
            </a:r>
            <a:r>
              <a:rPr lang="cs-CZ" dirty="0" err="1" smtClean="0"/>
              <a:t>boar</a:t>
            </a:r>
            <a:r>
              <a:rPr lang="cs-CZ" dirty="0" smtClean="0"/>
              <a:t> (</a:t>
            </a:r>
            <a:r>
              <a:rPr lang="cs-CZ" dirty="0" err="1" smtClean="0"/>
              <a:t>Sus</a:t>
            </a:r>
            <a:r>
              <a:rPr lang="cs-CZ" dirty="0" smtClean="0"/>
              <a:t> </a:t>
            </a:r>
            <a:r>
              <a:rPr lang="cs-CZ" dirty="0" err="1" smtClean="0"/>
              <a:t>scrofa</a:t>
            </a:r>
            <a:r>
              <a:rPr lang="cs-CZ" dirty="0" smtClean="0"/>
              <a:t>)</a:t>
            </a:r>
          </a:p>
          <a:p>
            <a:r>
              <a:rPr lang="en-US" dirty="0"/>
              <a:t>Pigs were first domesticated in the Near East around 8500 BC and subsequently brought into </a:t>
            </a:r>
            <a:r>
              <a:rPr lang="en-US" dirty="0" smtClean="0"/>
              <a:t>Europe.</a:t>
            </a:r>
            <a:endParaRPr lang="cs-CZ" dirty="0" smtClean="0"/>
          </a:p>
          <a:p>
            <a:r>
              <a:rPr lang="cs-CZ" dirty="0" err="1" smtClean="0"/>
              <a:t>Domestication</a:t>
            </a:r>
            <a:r>
              <a:rPr lang="cs-CZ" dirty="0" smtClean="0"/>
              <a:t> </a:t>
            </a:r>
            <a:r>
              <a:rPr lang="cs-CZ" dirty="0" err="1" smtClean="0"/>
              <a:t>of</a:t>
            </a:r>
            <a:r>
              <a:rPr lang="cs-CZ" dirty="0" smtClean="0"/>
              <a:t> </a:t>
            </a:r>
            <a:r>
              <a:rPr lang="cs-CZ" dirty="0" err="1" smtClean="0"/>
              <a:t>the</a:t>
            </a:r>
            <a:r>
              <a:rPr lang="cs-CZ" dirty="0" smtClean="0"/>
              <a:t> </a:t>
            </a:r>
            <a:r>
              <a:rPr lang="cs-CZ" dirty="0" err="1" smtClean="0"/>
              <a:t>pigs</a:t>
            </a:r>
            <a:r>
              <a:rPr lang="cs-CZ" dirty="0" smtClean="0"/>
              <a:t> </a:t>
            </a:r>
            <a:r>
              <a:rPr lang="cs-CZ" dirty="0" err="1" smtClean="0"/>
              <a:t>was</a:t>
            </a:r>
            <a:r>
              <a:rPr lang="cs-CZ" dirty="0" smtClean="0"/>
              <a:t> </a:t>
            </a:r>
            <a:r>
              <a:rPr lang="cs-CZ" dirty="0" err="1" smtClean="0"/>
              <a:t>favoured</a:t>
            </a:r>
            <a:r>
              <a:rPr lang="cs-CZ" dirty="0" smtClean="0"/>
              <a:t> by </a:t>
            </a:r>
            <a:r>
              <a:rPr lang="cs-CZ" dirty="0" err="1" smtClean="0"/>
              <a:t>its</a:t>
            </a:r>
            <a:r>
              <a:rPr lang="cs-CZ" dirty="0" smtClean="0"/>
              <a:t> </a:t>
            </a:r>
            <a:r>
              <a:rPr lang="cs-CZ" dirty="0" err="1" smtClean="0"/>
              <a:t>social</a:t>
            </a:r>
            <a:r>
              <a:rPr lang="cs-CZ" dirty="0" smtClean="0"/>
              <a:t> </a:t>
            </a:r>
            <a:r>
              <a:rPr lang="cs-CZ" dirty="0" err="1" smtClean="0"/>
              <a:t>nature</a:t>
            </a:r>
            <a:r>
              <a:rPr lang="cs-CZ" dirty="0" smtClean="0"/>
              <a:t>, adaptability and </a:t>
            </a:r>
            <a:r>
              <a:rPr lang="cs-CZ" dirty="0" err="1" smtClean="0"/>
              <a:t>omnivorous</a:t>
            </a:r>
            <a:r>
              <a:rPr lang="cs-CZ" dirty="0" smtClean="0"/>
              <a:t> </a:t>
            </a:r>
            <a:r>
              <a:rPr lang="cs-CZ" dirty="0" err="1" smtClean="0"/>
              <a:t>habbits</a:t>
            </a:r>
            <a:r>
              <a:rPr lang="cs-CZ" dirty="0" smtClean="0"/>
              <a:t>. </a:t>
            </a:r>
          </a:p>
          <a:p>
            <a:r>
              <a:rPr lang="cs-CZ" dirty="0" err="1" smtClean="0"/>
              <a:t>Their</a:t>
            </a:r>
            <a:r>
              <a:rPr lang="cs-CZ" dirty="0" smtClean="0"/>
              <a:t> basic </a:t>
            </a:r>
            <a:r>
              <a:rPr lang="cs-CZ" dirty="0" err="1" smtClean="0"/>
              <a:t>behavioural</a:t>
            </a:r>
            <a:r>
              <a:rPr lang="cs-CZ" dirty="0" smtClean="0"/>
              <a:t> </a:t>
            </a:r>
            <a:r>
              <a:rPr lang="cs-CZ" dirty="0" err="1" smtClean="0"/>
              <a:t>instinct</a:t>
            </a:r>
            <a:r>
              <a:rPr lang="cs-CZ" dirty="0" smtClean="0"/>
              <a:t> </a:t>
            </a:r>
            <a:r>
              <a:rPr lang="cs-CZ" dirty="0" err="1" smtClean="0"/>
              <a:t>have</a:t>
            </a:r>
            <a:r>
              <a:rPr lang="cs-CZ" dirty="0" smtClean="0"/>
              <a:t> </a:t>
            </a:r>
            <a:r>
              <a:rPr lang="cs-CZ" dirty="0" err="1" smtClean="0"/>
              <a:t>been</a:t>
            </a:r>
            <a:r>
              <a:rPr lang="cs-CZ" dirty="0" smtClean="0"/>
              <a:t> </a:t>
            </a:r>
            <a:r>
              <a:rPr lang="cs-CZ" dirty="0" err="1" smtClean="0"/>
              <a:t>conserved</a:t>
            </a:r>
            <a:r>
              <a:rPr lang="cs-CZ" dirty="0" smtClean="0"/>
              <a:t>.</a:t>
            </a:r>
          </a:p>
          <a:p>
            <a:endParaRPr lang="cs-CZ" dirty="0" smtClean="0"/>
          </a:p>
          <a:p>
            <a:endParaRPr lang="cs-CZ" dirty="0" smtClean="0"/>
          </a:p>
          <a:p>
            <a:endParaRPr lang="cs-CZ" dirty="0"/>
          </a:p>
        </p:txBody>
      </p:sp>
    </p:spTree>
    <p:extLst>
      <p:ext uri="{BB962C8B-B14F-4D97-AF65-F5344CB8AC3E}">
        <p14:creationId xmlns:p14="http://schemas.microsoft.com/office/powerpoint/2010/main" val="41585323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latin typeface="Arial" panose="020B0604020202020204" pitchFamily="34" charset="0"/>
                <a:cs typeface="Arial" panose="020B0604020202020204" pitchFamily="34" charset="0"/>
              </a:rPr>
              <a:t>Methods</a:t>
            </a:r>
            <a:r>
              <a:rPr lang="cs-CZ" dirty="0">
                <a:latin typeface="Arial" panose="020B0604020202020204" pitchFamily="34" charset="0"/>
                <a:cs typeface="Arial" panose="020B0604020202020204" pitchFamily="34" charset="0"/>
              </a:rPr>
              <a:t> </a:t>
            </a:r>
            <a:r>
              <a:rPr lang="cs-CZ" dirty="0" err="1">
                <a:latin typeface="Arial" panose="020B0604020202020204" pitchFamily="34" charset="0"/>
                <a:cs typeface="Arial" panose="020B0604020202020204" pitchFamily="34" charset="0"/>
              </a:rPr>
              <a:t>of</a:t>
            </a:r>
            <a:r>
              <a:rPr lang="cs-CZ" dirty="0">
                <a:latin typeface="Arial" panose="020B0604020202020204" pitchFamily="34" charset="0"/>
                <a:cs typeface="Arial" panose="020B0604020202020204" pitchFamily="34" charset="0"/>
              </a:rPr>
              <a:t> </a:t>
            </a:r>
            <a:r>
              <a:rPr lang="cs-CZ" dirty="0" err="1">
                <a:latin typeface="Arial" panose="020B0604020202020204" pitchFamily="34" charset="0"/>
                <a:cs typeface="Arial" panose="020B0604020202020204" pitchFamily="34" charset="0"/>
              </a:rPr>
              <a:t>weaning</a:t>
            </a:r>
            <a:r>
              <a:rPr lang="cs-CZ" dirty="0">
                <a:latin typeface="Arial" panose="020B0604020202020204" pitchFamily="34" charset="0"/>
                <a:cs typeface="Arial" panose="020B0604020202020204" pitchFamily="34" charset="0"/>
              </a:rPr>
              <a:t> </a:t>
            </a:r>
            <a:r>
              <a:rPr lang="cs-CZ" dirty="0" err="1">
                <a:latin typeface="Arial" panose="020B0604020202020204" pitchFamily="34" charset="0"/>
                <a:cs typeface="Arial" panose="020B0604020202020204" pitchFamily="34" charset="0"/>
              </a:rPr>
              <a:t>piglets</a:t>
            </a:r>
            <a:endParaRPr lang="cs-CZ" dirty="0">
              <a:latin typeface="Arial" panose="020B0604020202020204" pitchFamily="34" charset="0"/>
              <a:cs typeface="Arial" panose="020B0604020202020204" pitchFamily="34" charset="0"/>
            </a:endParaRPr>
          </a:p>
        </p:txBody>
      </p:sp>
      <p:sp>
        <p:nvSpPr>
          <p:cNvPr id="3" name="Zástupný symbol pro obsah 2"/>
          <p:cNvSpPr>
            <a:spLocks noGrp="1"/>
          </p:cNvSpPr>
          <p:nvPr>
            <p:ph idx="1"/>
          </p:nvPr>
        </p:nvSpPr>
        <p:spPr/>
        <p:txBody>
          <a:bodyPr/>
          <a:lstStyle/>
          <a:p>
            <a:r>
              <a:rPr lang="en-US" dirty="0"/>
              <a:t>Weaning a piglet can be done at any age – in the earlier weaning we have to provide the better the conditions!</a:t>
            </a:r>
          </a:p>
          <a:p>
            <a:r>
              <a:rPr lang="en-US" dirty="0"/>
              <a:t>traditional weaning - 56 days </a:t>
            </a:r>
          </a:p>
          <a:p>
            <a:r>
              <a:rPr lang="en-US" dirty="0"/>
              <a:t>Shortened weaning - 49 days </a:t>
            </a:r>
          </a:p>
          <a:p>
            <a:r>
              <a:rPr lang="en-US" b="1" dirty="0"/>
              <a:t>early weaning </a:t>
            </a:r>
            <a:r>
              <a:rPr lang="en-US" dirty="0"/>
              <a:t>- 11-</a:t>
            </a:r>
            <a:r>
              <a:rPr lang="en-US" b="1" dirty="0"/>
              <a:t>21-28 days max. up to 35 days</a:t>
            </a:r>
          </a:p>
          <a:p>
            <a:r>
              <a:rPr lang="en-US" dirty="0"/>
              <a:t>early weaning - 36-48 hours or 4-10 days</a:t>
            </a:r>
          </a:p>
          <a:p>
            <a:r>
              <a:rPr lang="en-US" dirty="0"/>
              <a:t>Artificial weaning - SPF weaning (caesarean section or hysterectomy - remove the uterus - piglets in an incubator, during recovery actions). </a:t>
            </a:r>
            <a:endParaRPr lang="cs-CZ" dirty="0"/>
          </a:p>
        </p:txBody>
      </p:sp>
    </p:spTree>
    <p:extLst>
      <p:ext uri="{BB962C8B-B14F-4D97-AF65-F5344CB8AC3E}">
        <p14:creationId xmlns:p14="http://schemas.microsoft.com/office/powerpoint/2010/main" val="771145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Housing</a:t>
            </a:r>
            <a:r>
              <a:rPr lang="cs-CZ" dirty="0" smtClean="0"/>
              <a:t> </a:t>
            </a:r>
            <a:r>
              <a:rPr lang="cs-CZ" dirty="0" err="1" smtClean="0"/>
              <a:t>systems</a:t>
            </a:r>
            <a:r>
              <a:rPr lang="cs-CZ" dirty="0" smtClean="0"/>
              <a:t> </a:t>
            </a:r>
            <a:endParaRPr lang="cs-CZ" dirty="0"/>
          </a:p>
        </p:txBody>
      </p:sp>
      <p:sp>
        <p:nvSpPr>
          <p:cNvPr id="3" name="Zástupný symbol pro obsah 2"/>
          <p:cNvSpPr>
            <a:spLocks noGrp="1"/>
          </p:cNvSpPr>
          <p:nvPr>
            <p:ph idx="1"/>
          </p:nvPr>
        </p:nvSpPr>
        <p:spPr/>
        <p:txBody>
          <a:bodyPr/>
          <a:lstStyle/>
          <a:p>
            <a:r>
              <a:rPr lang="en-US" dirty="0">
                <a:latin typeface="Arial" panose="020B0604020202020204" pitchFamily="34" charset="0"/>
                <a:cs typeface="Arial" panose="020B0604020202020204" pitchFamily="34" charset="0"/>
              </a:rPr>
              <a:t>Weaned piglets are moved from farrowing houses.</a:t>
            </a:r>
          </a:p>
          <a:p>
            <a:r>
              <a:rPr lang="en-US" dirty="0">
                <a:latin typeface="Arial" panose="020B0604020202020204" pitchFamily="34" charset="0"/>
                <a:cs typeface="Arial" panose="020B0604020202020204" pitchFamily="34" charset="0"/>
              </a:rPr>
              <a:t>Weaners, growers and finishers are bred in a stable groups.</a:t>
            </a:r>
          </a:p>
          <a:p>
            <a:r>
              <a:rPr lang="en-US" dirty="0">
                <a:latin typeface="Arial" panose="020B0604020202020204" pitchFamily="34" charset="0"/>
                <a:cs typeface="Arial" panose="020B0604020202020204" pitchFamily="34" charset="0"/>
              </a:rPr>
              <a:t>The most common method of housing is the </a:t>
            </a:r>
            <a:r>
              <a:rPr lang="en-US" dirty="0" err="1">
                <a:latin typeface="Arial" panose="020B0604020202020204" pitchFamily="34" charset="0"/>
                <a:cs typeface="Arial" panose="020B0604020202020204" pitchFamily="34" charset="0"/>
              </a:rPr>
              <a:t>litterless</a:t>
            </a:r>
            <a:r>
              <a:rPr lang="en-US" dirty="0">
                <a:latin typeface="Arial" panose="020B0604020202020204" pitchFamily="34" charset="0"/>
                <a:cs typeface="Arial" panose="020B0604020202020204" pitchFamily="34" charset="0"/>
              </a:rPr>
              <a:t> housing with plastic slats but housing on deep bedding can be used </a:t>
            </a:r>
            <a:r>
              <a:rPr lang="en-US" dirty="0" smtClean="0">
                <a:latin typeface="Arial" panose="020B0604020202020204" pitchFamily="34" charset="0"/>
                <a:cs typeface="Arial" panose="020B0604020202020204" pitchFamily="34" charset="0"/>
              </a:rPr>
              <a:t>too.  </a:t>
            </a:r>
            <a:endParaRPr lang="cs-CZ" dirty="0" smtClean="0">
              <a:latin typeface="Arial" panose="020B0604020202020204" pitchFamily="34" charset="0"/>
              <a:cs typeface="Arial" panose="020B0604020202020204" pitchFamily="34" charset="0"/>
            </a:endParaRPr>
          </a:p>
          <a:p>
            <a:r>
              <a:rPr lang="en-US" dirty="0" smtClean="0">
                <a:latin typeface="Arial" panose="020B0604020202020204" pitchFamily="34" charset="0"/>
                <a:cs typeface="Arial" panose="020B0604020202020204" pitchFamily="34" charset="0"/>
              </a:rPr>
              <a:t>The </a:t>
            </a:r>
            <a:r>
              <a:rPr lang="en-US" dirty="0">
                <a:latin typeface="Arial" panose="020B0604020202020204" pitchFamily="34" charset="0"/>
                <a:cs typeface="Arial" panose="020B0604020202020204" pitchFamily="34" charset="0"/>
              </a:rPr>
              <a:t>optimum number of pigs in </a:t>
            </a:r>
            <a:r>
              <a:rPr lang="en-US" dirty="0" err="1">
                <a:latin typeface="Arial" panose="020B0604020202020204" pitchFamily="34" charset="0"/>
                <a:cs typeface="Arial" panose="020B0604020202020204" pitchFamily="34" charset="0"/>
              </a:rPr>
              <a:t>litterless</a:t>
            </a:r>
            <a:r>
              <a:rPr lang="en-US" dirty="0">
                <a:latin typeface="Arial" panose="020B0604020202020204" pitchFamily="34" charset="0"/>
                <a:cs typeface="Arial" panose="020B0604020202020204" pitchFamily="34" charset="0"/>
              </a:rPr>
              <a:t> housing is 10-20 piglets in and 30-40 piglets in </a:t>
            </a:r>
            <a:r>
              <a:rPr lang="en-US" dirty="0" err="1">
                <a:latin typeface="Arial" panose="020B0604020202020204" pitchFamily="34" charset="0"/>
                <a:cs typeface="Arial" panose="020B0604020202020204" pitchFamily="34" charset="0"/>
              </a:rPr>
              <a:t>deepbedding</a:t>
            </a:r>
            <a:r>
              <a:rPr lang="en-US" dirty="0">
                <a:latin typeface="Arial" panose="020B0604020202020204" pitchFamily="34" charset="0"/>
                <a:cs typeface="Arial" panose="020B0604020202020204" pitchFamily="34" charset="0"/>
              </a:rPr>
              <a:t>.</a:t>
            </a:r>
            <a:endParaRPr lang="cs-CZ"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037451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10800000">
            <a:off x="1268122" y="0"/>
            <a:ext cx="9414215" cy="4351338"/>
          </a:xfrm>
        </p:spPr>
      </p:pic>
      <p:pic>
        <p:nvPicPr>
          <p:cNvPr id="5" name="Obrázek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3252158" y="4340743"/>
            <a:ext cx="5446141" cy="2517257"/>
          </a:xfrm>
          <a:prstGeom prst="rect">
            <a:avLst/>
          </a:prstGeom>
        </p:spPr>
      </p:pic>
    </p:spTree>
    <p:extLst>
      <p:ext uri="{BB962C8B-B14F-4D97-AF65-F5344CB8AC3E}">
        <p14:creationId xmlns:p14="http://schemas.microsoft.com/office/powerpoint/2010/main" val="190321094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Feeding</a:t>
            </a:r>
            <a:endParaRPr lang="cs-CZ" dirty="0"/>
          </a:p>
        </p:txBody>
      </p:sp>
      <p:sp>
        <p:nvSpPr>
          <p:cNvPr id="3" name="Zástupný symbol pro obsah 2"/>
          <p:cNvSpPr>
            <a:spLocks noGrp="1"/>
          </p:cNvSpPr>
          <p:nvPr>
            <p:ph idx="1"/>
          </p:nvPr>
        </p:nvSpPr>
        <p:spPr/>
        <p:txBody>
          <a:bodyPr/>
          <a:lstStyle/>
          <a:p>
            <a:pPr>
              <a:defRPr/>
            </a:pPr>
            <a:r>
              <a:rPr lang="en-US" dirty="0" smtClean="0">
                <a:latin typeface="Arial" panose="020B0604020202020204" pitchFamily="34" charset="0"/>
                <a:cs typeface="Arial" panose="020B0604020202020204" pitchFamily="34" charset="0"/>
              </a:rPr>
              <a:t>The </a:t>
            </a:r>
            <a:r>
              <a:rPr lang="en-US" dirty="0">
                <a:latin typeface="Arial" panose="020B0604020202020204" pitchFamily="34" charset="0"/>
                <a:cs typeface="Arial" panose="020B0604020202020204" pitchFamily="34" charset="0"/>
              </a:rPr>
              <a:t>fattening is carried out on the basis of complete feed mixtures A1 up to 35 kg, A2 for the weight category up to 65 kg and CDP (cereal pig diet) is fed until the end of fattening</a:t>
            </a:r>
            <a:r>
              <a:rPr lang="en-US" dirty="0" smtClean="0">
                <a:latin typeface="Arial" panose="020B0604020202020204" pitchFamily="34" charset="0"/>
                <a:cs typeface="Arial" panose="020B0604020202020204" pitchFamily="34" charset="0"/>
              </a:rPr>
              <a:t>.</a:t>
            </a:r>
            <a:r>
              <a:rPr lang="cs-CZ" dirty="0">
                <a:latin typeface="Arial" panose="020B0604020202020204" pitchFamily="34" charset="0"/>
                <a:cs typeface="Arial" panose="020B0604020202020204" pitchFamily="34" charset="0"/>
              </a:rPr>
              <a:t> </a:t>
            </a:r>
            <a:endParaRPr lang="cs-CZ" dirty="0" smtClean="0">
              <a:latin typeface="Arial" panose="020B0604020202020204" pitchFamily="34" charset="0"/>
              <a:cs typeface="Arial" panose="020B0604020202020204" pitchFamily="34" charset="0"/>
            </a:endParaRPr>
          </a:p>
          <a:p>
            <a:pPr>
              <a:defRPr/>
            </a:pPr>
            <a:r>
              <a:rPr lang="cs-CZ" dirty="0" err="1" smtClean="0">
                <a:latin typeface="Arial" panose="020B0604020202020204" pitchFamily="34" charset="0"/>
                <a:cs typeface="Arial" panose="020B0604020202020204" pitchFamily="34" charset="0"/>
              </a:rPr>
              <a:t>Weaners</a:t>
            </a:r>
            <a:r>
              <a:rPr lang="cs-CZ" dirty="0" smtClean="0">
                <a:latin typeface="Arial" panose="020B0604020202020204" pitchFamily="34" charset="0"/>
                <a:cs typeface="Arial" panose="020B0604020202020204" pitchFamily="34" charset="0"/>
              </a:rPr>
              <a:t> </a:t>
            </a:r>
            <a:r>
              <a:rPr lang="cs-CZ" dirty="0">
                <a:latin typeface="Arial" panose="020B0604020202020204" pitchFamily="34" charset="0"/>
                <a:cs typeface="Arial" panose="020B0604020202020204" pitchFamily="34" charset="0"/>
              </a:rPr>
              <a:t>and </a:t>
            </a:r>
            <a:r>
              <a:rPr lang="cs-CZ" dirty="0" err="1">
                <a:latin typeface="Arial" panose="020B0604020202020204" pitchFamily="34" charset="0"/>
                <a:cs typeface="Arial" panose="020B0604020202020204" pitchFamily="34" charset="0"/>
              </a:rPr>
              <a:t>growers</a:t>
            </a:r>
            <a:r>
              <a:rPr lang="cs-CZ" dirty="0">
                <a:latin typeface="Arial" panose="020B0604020202020204" pitchFamily="34" charset="0"/>
                <a:cs typeface="Arial" panose="020B0604020202020204" pitchFamily="34" charset="0"/>
              </a:rPr>
              <a:t> are </a:t>
            </a:r>
            <a:r>
              <a:rPr lang="cs-CZ" dirty="0" err="1">
                <a:latin typeface="Arial" panose="020B0604020202020204" pitchFamily="34" charset="0"/>
                <a:cs typeface="Arial" panose="020B0604020202020204" pitchFamily="34" charset="0"/>
              </a:rPr>
              <a:t>feed</a:t>
            </a:r>
            <a:r>
              <a:rPr lang="cs-CZ" dirty="0">
                <a:latin typeface="Arial" panose="020B0604020202020204" pitchFamily="34" charset="0"/>
                <a:cs typeface="Arial" panose="020B0604020202020204" pitchFamily="34" charset="0"/>
              </a:rPr>
              <a:t> </a:t>
            </a:r>
            <a:r>
              <a:rPr lang="cs-CZ" dirty="0" err="1">
                <a:latin typeface="Arial" panose="020B0604020202020204" pitchFamily="34" charset="0"/>
                <a:cs typeface="Arial" panose="020B0604020202020204" pitchFamily="34" charset="0"/>
              </a:rPr>
              <a:t>at</a:t>
            </a:r>
            <a:r>
              <a:rPr lang="cs-CZ" dirty="0">
                <a:latin typeface="Arial" panose="020B0604020202020204" pitchFamily="34" charset="0"/>
                <a:cs typeface="Arial" panose="020B0604020202020204" pitchFamily="34" charset="0"/>
              </a:rPr>
              <a:t> </a:t>
            </a:r>
            <a:r>
              <a:rPr lang="cs-CZ" dirty="0" err="1">
                <a:latin typeface="Arial" panose="020B0604020202020204" pitchFamily="34" charset="0"/>
                <a:cs typeface="Arial" panose="020B0604020202020204" pitchFamily="34" charset="0"/>
              </a:rPr>
              <a:t>libitum</a:t>
            </a:r>
            <a:r>
              <a:rPr lang="cs-CZ" dirty="0">
                <a:latin typeface="Arial" panose="020B0604020202020204" pitchFamily="34" charset="0"/>
                <a:cs typeface="Arial" panose="020B0604020202020204" pitchFamily="34" charset="0"/>
              </a:rPr>
              <a:t>. </a:t>
            </a:r>
            <a:r>
              <a:rPr lang="cs-CZ" dirty="0" err="1">
                <a:latin typeface="Arial" panose="020B0604020202020204" pitchFamily="34" charset="0"/>
                <a:cs typeface="Arial" panose="020B0604020202020204" pitchFamily="34" charset="0"/>
              </a:rPr>
              <a:t>Finishers</a:t>
            </a:r>
            <a:r>
              <a:rPr lang="cs-CZ" dirty="0">
                <a:latin typeface="Arial" panose="020B0604020202020204" pitchFamily="34" charset="0"/>
                <a:cs typeface="Arial" panose="020B0604020202020204" pitchFamily="34" charset="0"/>
              </a:rPr>
              <a:t> (65kg +) are </a:t>
            </a:r>
            <a:r>
              <a:rPr lang="cs-CZ" dirty="0" err="1">
                <a:latin typeface="Arial" panose="020B0604020202020204" pitchFamily="34" charset="0"/>
                <a:cs typeface="Arial" panose="020B0604020202020204" pitchFamily="34" charset="0"/>
              </a:rPr>
              <a:t>fed</a:t>
            </a:r>
            <a:r>
              <a:rPr lang="cs-CZ" dirty="0">
                <a:latin typeface="Arial" panose="020B0604020202020204" pitchFamily="34" charset="0"/>
                <a:cs typeface="Arial" panose="020B0604020202020204" pitchFamily="34" charset="0"/>
              </a:rPr>
              <a:t> 2 – 4 </a:t>
            </a:r>
            <a:r>
              <a:rPr lang="cs-CZ" dirty="0" err="1">
                <a:latin typeface="Arial" panose="020B0604020202020204" pitchFamily="34" charset="0"/>
                <a:cs typeface="Arial" panose="020B0604020202020204" pitchFamily="34" charset="0"/>
              </a:rPr>
              <a:t>times</a:t>
            </a:r>
            <a:r>
              <a:rPr lang="cs-CZ" dirty="0">
                <a:latin typeface="Arial" panose="020B0604020202020204" pitchFamily="34" charset="0"/>
                <a:cs typeface="Arial" panose="020B0604020202020204" pitchFamily="34" charset="0"/>
              </a:rPr>
              <a:t> </a:t>
            </a:r>
            <a:r>
              <a:rPr lang="cs-CZ" dirty="0" err="1">
                <a:latin typeface="Arial" panose="020B0604020202020204" pitchFamily="34" charset="0"/>
                <a:cs typeface="Arial" panose="020B0604020202020204" pitchFamily="34" charset="0"/>
              </a:rPr>
              <a:t>during</a:t>
            </a:r>
            <a:r>
              <a:rPr lang="cs-CZ" dirty="0">
                <a:latin typeface="Arial" panose="020B0604020202020204" pitchFamily="34" charset="0"/>
                <a:cs typeface="Arial" panose="020B0604020202020204" pitchFamily="34" charset="0"/>
              </a:rPr>
              <a:t> </a:t>
            </a:r>
            <a:r>
              <a:rPr lang="cs-CZ" dirty="0" err="1">
                <a:latin typeface="Arial" panose="020B0604020202020204" pitchFamily="34" charset="0"/>
                <a:cs typeface="Arial" panose="020B0604020202020204" pitchFamily="34" charset="0"/>
              </a:rPr>
              <a:t>day</a:t>
            </a:r>
            <a:r>
              <a:rPr lang="cs-CZ" dirty="0">
                <a:latin typeface="Arial" panose="020B0604020202020204" pitchFamily="34" charset="0"/>
                <a:cs typeface="Arial" panose="020B0604020202020204" pitchFamily="34" charset="0"/>
              </a:rPr>
              <a:t>. </a:t>
            </a:r>
          </a:p>
          <a:p>
            <a:pPr>
              <a:defRPr/>
            </a:pPr>
            <a:endParaRPr lang="cs-CZ" dirty="0" smtClean="0">
              <a:latin typeface="Arial" panose="020B0604020202020204" pitchFamily="34" charset="0"/>
              <a:cs typeface="Arial" panose="020B0604020202020204" pitchFamily="34" charset="0"/>
            </a:endParaRPr>
          </a:p>
          <a:p>
            <a:pPr>
              <a:defRPr/>
            </a:pPr>
            <a:r>
              <a:rPr lang="en-US" dirty="0" smtClean="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The feed mixtures are given in wet or dry consistency</a:t>
            </a:r>
            <a:r>
              <a:rPr lang="cs-CZ" dirty="0" smtClean="0">
                <a:latin typeface="Arial" panose="020B0604020202020204" pitchFamily="34" charset="0"/>
                <a:cs typeface="Arial" panose="020B0604020202020204" pitchFamily="34" charset="0"/>
              </a:rPr>
              <a:t>.</a:t>
            </a:r>
          </a:p>
          <a:p>
            <a:pPr>
              <a:defRPr/>
            </a:pPr>
            <a:r>
              <a:rPr lang="en-US" dirty="0">
                <a:latin typeface="Arial" panose="020B0604020202020204" pitchFamily="34" charset="0"/>
                <a:cs typeface="Arial" panose="020B0604020202020204" pitchFamily="34" charset="0"/>
              </a:rPr>
              <a:t>Drinking water is provided by automatic </a:t>
            </a:r>
            <a:r>
              <a:rPr lang="en-US" dirty="0" smtClean="0">
                <a:latin typeface="Arial" panose="020B0604020202020204" pitchFamily="34" charset="0"/>
                <a:cs typeface="Arial" panose="020B0604020202020204" pitchFamily="34" charset="0"/>
              </a:rPr>
              <a:t>waterers</a:t>
            </a:r>
            <a:r>
              <a:rPr lang="cs-CZ" dirty="0" smtClean="0">
                <a:latin typeface="Arial" panose="020B0604020202020204" pitchFamily="34" charset="0"/>
                <a:cs typeface="Arial" panose="020B0604020202020204" pitchFamily="34" charset="0"/>
              </a:rPr>
              <a:t>.</a:t>
            </a:r>
            <a:endParaRPr lang="cs-CZ"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9597479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latin typeface="Arial" panose="020B0604020202020204" pitchFamily="34" charset="0"/>
                <a:cs typeface="Arial" panose="020B0604020202020204" pitchFamily="34" charset="0"/>
              </a:rPr>
              <a:t>Breeding</a:t>
            </a:r>
            <a:r>
              <a:rPr lang="cs-CZ" dirty="0">
                <a:latin typeface="Arial" panose="020B0604020202020204" pitchFamily="34" charset="0"/>
                <a:cs typeface="Arial" panose="020B0604020202020204" pitchFamily="34" charset="0"/>
              </a:rPr>
              <a:t> </a:t>
            </a:r>
            <a:r>
              <a:rPr lang="cs-CZ" dirty="0" err="1">
                <a:latin typeface="Arial" panose="020B0604020202020204" pitchFamily="34" charset="0"/>
                <a:cs typeface="Arial" panose="020B0604020202020204" pitchFamily="34" charset="0"/>
              </a:rPr>
              <a:t>of</a:t>
            </a:r>
            <a:r>
              <a:rPr lang="cs-CZ" dirty="0">
                <a:latin typeface="Arial" panose="020B0604020202020204" pitchFamily="34" charset="0"/>
                <a:cs typeface="Arial" panose="020B0604020202020204" pitchFamily="34" charset="0"/>
              </a:rPr>
              <a:t> </a:t>
            </a:r>
            <a:r>
              <a:rPr lang="cs-CZ" dirty="0" err="1">
                <a:latin typeface="Arial" panose="020B0604020202020204" pitchFamily="34" charset="0"/>
                <a:cs typeface="Arial" panose="020B0604020202020204" pitchFamily="34" charset="0"/>
              </a:rPr>
              <a:t>boars</a:t>
            </a:r>
            <a:endParaRPr lang="cs-CZ" dirty="0">
              <a:latin typeface="Arial" panose="020B0604020202020204" pitchFamily="34" charset="0"/>
              <a:cs typeface="Arial" panose="020B0604020202020204" pitchFamily="34" charset="0"/>
            </a:endParaRPr>
          </a:p>
        </p:txBody>
      </p:sp>
      <p:sp>
        <p:nvSpPr>
          <p:cNvPr id="3" name="Zástupný symbol pro obsah 2"/>
          <p:cNvSpPr>
            <a:spLocks noGrp="1"/>
          </p:cNvSpPr>
          <p:nvPr>
            <p:ph idx="1"/>
          </p:nvPr>
        </p:nvSpPr>
        <p:spPr/>
        <p:txBody>
          <a:bodyPr>
            <a:normAutofit/>
          </a:bodyPr>
          <a:lstStyle/>
          <a:p>
            <a:pPr>
              <a:defRPr/>
            </a:pPr>
            <a:r>
              <a:rPr lang="en-US" dirty="0">
                <a:latin typeface="Arial" panose="020B0604020202020204" pitchFamily="34" charset="0"/>
                <a:cs typeface="Arial" panose="020B0604020202020204" pitchFamily="34" charset="0"/>
              </a:rPr>
              <a:t>Breeding boars are used either in natural breeding or at insemination stations. Currently only 1/3 of the piglets are born after natural breeding.</a:t>
            </a:r>
            <a:br>
              <a:rPr lang="en-US"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Selection of boars for breeding </a:t>
            </a:r>
            <a:r>
              <a:rPr lang="en-US" dirty="0">
                <a:latin typeface="Arial" panose="020B0604020202020204" pitchFamily="34" charset="0"/>
                <a:cs typeface="Arial" panose="020B0604020202020204" pitchFamily="34" charset="0"/>
              </a:rPr>
              <a:t>- based on temperament, libido, fundament and testicular development.</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Breeding boars are quarantined for 28 days. During this period, health </a:t>
            </a:r>
            <a:r>
              <a:rPr lang="en-US" dirty="0" smtClean="0">
                <a:latin typeface="Arial" panose="020B0604020202020204" pitchFamily="34" charset="0"/>
                <a:cs typeface="Arial" panose="020B0604020202020204" pitchFamily="34" charset="0"/>
              </a:rPr>
              <a:t>tests </a:t>
            </a:r>
            <a:r>
              <a:rPr lang="en-US" dirty="0">
                <a:latin typeface="Arial" panose="020B0604020202020204" pitchFamily="34" charset="0"/>
                <a:cs typeface="Arial" panose="020B0604020202020204" pitchFamily="34" charset="0"/>
              </a:rPr>
              <a:t>are carried out</a:t>
            </a:r>
            <a:r>
              <a:rPr lang="en-US" dirty="0" smtClean="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the phantom is habituated, </a:t>
            </a:r>
            <a:r>
              <a:rPr lang="en-US" dirty="0" smtClean="0">
                <a:latin typeface="Arial" panose="020B0604020202020204" pitchFamily="34" charset="0"/>
                <a:cs typeface="Arial" panose="020B0604020202020204" pitchFamily="34" charset="0"/>
              </a:rPr>
              <a:t>semen </a:t>
            </a:r>
            <a:r>
              <a:rPr lang="en-US" dirty="0">
                <a:latin typeface="Arial" panose="020B0604020202020204" pitchFamily="34" charset="0"/>
                <a:cs typeface="Arial" panose="020B0604020202020204" pitchFamily="34" charset="0"/>
              </a:rPr>
              <a:t>is collected and assessed.</a:t>
            </a:r>
            <a:r>
              <a:rPr lang="en-US" dirty="0">
                <a:latin typeface="Constantia" panose="02030602050306030303" pitchFamily="18" charset="0"/>
              </a:rPr>
              <a:t/>
            </a:r>
            <a:br>
              <a:rPr lang="en-US" dirty="0">
                <a:latin typeface="Constantia" panose="02030602050306030303" pitchFamily="18" charset="0"/>
              </a:rPr>
            </a:br>
            <a:endParaRPr lang="cs-CZ" b="1" dirty="0">
              <a:latin typeface="Constantia" panose="02030602050306030303" pitchFamily="18" charset="0"/>
            </a:endParaRPr>
          </a:p>
          <a:p>
            <a:endParaRPr lang="cs-CZ" dirty="0"/>
          </a:p>
        </p:txBody>
      </p:sp>
    </p:spTree>
    <p:extLst>
      <p:ext uri="{BB962C8B-B14F-4D97-AF65-F5344CB8AC3E}">
        <p14:creationId xmlns:p14="http://schemas.microsoft.com/office/powerpoint/2010/main" val="327405784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Housing</a:t>
            </a:r>
            <a:r>
              <a:rPr lang="cs-CZ" dirty="0" smtClean="0"/>
              <a:t> </a:t>
            </a:r>
            <a:r>
              <a:rPr lang="cs-CZ" dirty="0" err="1" smtClean="0"/>
              <a:t>system</a:t>
            </a:r>
            <a:endParaRPr lang="cs-CZ" dirty="0"/>
          </a:p>
        </p:txBody>
      </p:sp>
      <p:sp>
        <p:nvSpPr>
          <p:cNvPr id="3" name="Zástupný symbol pro obsah 2"/>
          <p:cNvSpPr>
            <a:spLocks noGrp="1"/>
          </p:cNvSpPr>
          <p:nvPr>
            <p:ph idx="1"/>
          </p:nvPr>
        </p:nvSpPr>
        <p:spPr/>
        <p:txBody>
          <a:bodyPr>
            <a:normAutofit lnSpcReduction="10000"/>
          </a:bodyPr>
          <a:lstStyle/>
          <a:p>
            <a:r>
              <a:rPr lang="en-US" dirty="0">
                <a:latin typeface="Arial" panose="020B0604020202020204" pitchFamily="34" charset="0"/>
                <a:cs typeface="Arial" panose="020B0604020202020204" pitchFamily="34" charset="0"/>
              </a:rPr>
              <a:t>Boars are housed in window stalls, individual pens with the possibility of movement in the enclosure. An area of 6 m</a:t>
            </a:r>
            <a:r>
              <a:rPr lang="en-US" baseline="30000" dirty="0">
                <a:latin typeface="Arial" panose="020B0604020202020204" pitchFamily="34" charset="0"/>
                <a:cs typeface="Arial" panose="020B0604020202020204" pitchFamily="34" charset="0"/>
              </a:rPr>
              <a:t>2</a:t>
            </a:r>
            <a:r>
              <a:rPr lang="en-US" dirty="0">
                <a:latin typeface="Arial" panose="020B0604020202020204" pitchFamily="34" charset="0"/>
                <a:cs typeface="Arial" panose="020B0604020202020204" pitchFamily="34" charset="0"/>
              </a:rPr>
              <a:t> is required.</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Movement and cleanliness of the boar is beneficial to its health, and it is recommended that boars be exercised every other day. Dry brushing and showering are used in the routine grooming of boars. </a:t>
            </a:r>
            <a:endParaRPr lang="cs-CZ" dirty="0" smtClean="0">
              <a:latin typeface="Arial" panose="020B0604020202020204" pitchFamily="34" charset="0"/>
              <a:cs typeface="Arial" panose="020B0604020202020204" pitchFamily="34" charset="0"/>
            </a:endParaRPr>
          </a:p>
          <a:p>
            <a:r>
              <a:rPr lang="en-US" dirty="0" smtClean="0">
                <a:latin typeface="Arial" panose="020B0604020202020204" pitchFamily="34" charset="0"/>
                <a:cs typeface="Arial" panose="020B0604020202020204" pitchFamily="34" charset="0"/>
              </a:rPr>
              <a:t>A </a:t>
            </a:r>
            <a:r>
              <a:rPr lang="en-US" dirty="0">
                <a:latin typeface="Arial" panose="020B0604020202020204" pitchFamily="34" charset="0"/>
                <a:cs typeface="Arial" panose="020B0604020202020204" pitchFamily="34" charset="0"/>
              </a:rPr>
              <a:t>boar should have a constant handler, as turnover is negative for the boar's </a:t>
            </a:r>
            <a:r>
              <a:rPr lang="en-US" dirty="0" err="1">
                <a:latin typeface="Arial" panose="020B0604020202020204" pitchFamily="34" charset="0"/>
                <a:cs typeface="Arial" panose="020B0604020202020204" pitchFamily="34" charset="0"/>
              </a:rPr>
              <a:t>behaviour</a:t>
            </a:r>
            <a:r>
              <a:rPr lang="en-US" dirty="0">
                <a:latin typeface="Arial" panose="020B0604020202020204" pitchFamily="34" charset="0"/>
                <a:cs typeface="Arial" panose="020B0604020202020204" pitchFamily="34" charset="0"/>
              </a:rPr>
              <a:t>.</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Handling must be firm, kind and careful, and the boar must respect the handler.</a:t>
            </a:r>
            <a:endParaRPr lang="cs-CZ" b="1" dirty="0">
              <a:latin typeface="Arial" panose="020B0604020202020204" pitchFamily="34" charset="0"/>
              <a:cs typeface="Arial" panose="020B0604020202020204" pitchFamily="34" charset="0"/>
            </a:endParaRPr>
          </a:p>
          <a:p>
            <a:endParaRPr lang="cs-CZ" dirty="0"/>
          </a:p>
        </p:txBody>
      </p:sp>
    </p:spTree>
    <p:extLst>
      <p:ext uri="{BB962C8B-B14F-4D97-AF65-F5344CB8AC3E}">
        <p14:creationId xmlns:p14="http://schemas.microsoft.com/office/powerpoint/2010/main" val="149777406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p:cNvPicPr>
            <a:picLocks noGrp="1" noChangeAspect="1"/>
          </p:cNvPicPr>
          <p:nvPr>
            <p:ph idx="1"/>
          </p:nvPr>
        </p:nvPicPr>
        <p:blipFill>
          <a:blip r:embed="rId2"/>
          <a:stretch>
            <a:fillRect/>
          </a:stretch>
        </p:blipFill>
        <p:spPr>
          <a:xfrm>
            <a:off x="128020" y="365125"/>
            <a:ext cx="5776700" cy="4351338"/>
          </a:xfrm>
          <a:prstGeom prst="rect">
            <a:avLst/>
          </a:prstGeom>
        </p:spPr>
      </p:pic>
      <p:pic>
        <p:nvPicPr>
          <p:cNvPr id="3074" name="Picture 2" descr="Print p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6514" y="3024495"/>
            <a:ext cx="4672940" cy="3504705"/>
          </a:xfrm>
          <a:prstGeom prst="rect">
            <a:avLst/>
          </a:prstGeom>
          <a:noFill/>
          <a:extLst>
            <a:ext uri="{909E8E84-426E-40DD-AFC4-6F175D3DCCD1}">
              <a14:hiddenFill xmlns:a14="http://schemas.microsoft.com/office/drawing/2010/main">
                <a:solidFill>
                  <a:srgbClr val="FFFFFF"/>
                </a:solidFill>
              </a14:hiddenFill>
            </a:ext>
          </a:extLst>
        </p:spPr>
      </p:pic>
      <p:sp>
        <p:nvSpPr>
          <p:cNvPr id="6" name="Obdélník 5"/>
          <p:cNvSpPr/>
          <p:nvPr/>
        </p:nvSpPr>
        <p:spPr>
          <a:xfrm>
            <a:off x="6515819" y="6529200"/>
            <a:ext cx="6096000" cy="215444"/>
          </a:xfrm>
          <a:prstGeom prst="rect">
            <a:avLst/>
          </a:prstGeom>
        </p:spPr>
        <p:txBody>
          <a:bodyPr>
            <a:spAutoFit/>
          </a:bodyPr>
          <a:lstStyle/>
          <a:p>
            <a:r>
              <a:rPr lang="cs-CZ" sz="800" dirty="0"/>
              <a:t>https://web2.mendelu.cz/af_291_projekty2/vseo/print.php?page=511&amp;typ=html</a:t>
            </a:r>
          </a:p>
        </p:txBody>
      </p:sp>
    </p:spTree>
    <p:extLst>
      <p:ext uri="{BB962C8B-B14F-4D97-AF65-F5344CB8AC3E}">
        <p14:creationId xmlns:p14="http://schemas.microsoft.com/office/powerpoint/2010/main" val="175209421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a:t>Production indicators of a thriving business </a:t>
            </a:r>
            <a:endParaRPr lang="cs-CZ" dirty="0"/>
          </a:p>
        </p:txBody>
      </p:sp>
      <p:sp>
        <p:nvSpPr>
          <p:cNvPr id="3" name="Zástupný symbol pro obsah 2"/>
          <p:cNvSpPr>
            <a:spLocks noGrp="1"/>
          </p:cNvSpPr>
          <p:nvPr>
            <p:ph idx="1"/>
          </p:nvPr>
        </p:nvSpPr>
        <p:spPr/>
        <p:txBody>
          <a:bodyPr>
            <a:normAutofit/>
          </a:bodyPr>
          <a:lstStyle/>
          <a:p>
            <a:r>
              <a:rPr lang="en-US" dirty="0" smtClean="0">
                <a:latin typeface="Arial" panose="020B0604020202020204" pitchFamily="34" charset="0"/>
                <a:cs typeface="Arial" panose="020B0604020202020204" pitchFamily="34" charset="0"/>
              </a:rPr>
              <a:t>Raised </a:t>
            </a:r>
            <a:r>
              <a:rPr lang="en-US" dirty="0">
                <a:latin typeface="Arial" panose="020B0604020202020204" pitchFamily="34" charset="0"/>
                <a:cs typeface="Arial" panose="020B0604020202020204" pitchFamily="34" charset="0"/>
              </a:rPr>
              <a:t>22 piglets per </a:t>
            </a:r>
            <a:r>
              <a:rPr lang="en-US" dirty="0" smtClean="0">
                <a:latin typeface="Arial" panose="020B0604020202020204" pitchFamily="34" charset="0"/>
                <a:cs typeface="Arial" panose="020B0604020202020204" pitchFamily="34" charset="0"/>
              </a:rPr>
              <a:t>sow/year</a:t>
            </a:r>
            <a:r>
              <a:rPr lang="cs-CZ" dirty="0" smtClean="0">
                <a:latin typeface="Arial" panose="020B0604020202020204" pitchFamily="34" charset="0"/>
                <a:cs typeface="Arial" panose="020B0604020202020204" pitchFamily="34" charset="0"/>
              </a:rPr>
              <a:t> </a:t>
            </a:r>
          </a:p>
          <a:p>
            <a:r>
              <a:rPr lang="en-US" dirty="0" smtClean="0">
                <a:latin typeface="Arial" panose="020B0604020202020204" pitchFamily="34" charset="0"/>
                <a:cs typeface="Arial" panose="020B0604020202020204" pitchFamily="34" charset="0"/>
              </a:rPr>
              <a:t>Sow </a:t>
            </a:r>
            <a:r>
              <a:rPr lang="en-US" dirty="0">
                <a:latin typeface="Arial" panose="020B0604020202020204" pitchFamily="34" charset="0"/>
                <a:cs typeface="Arial" panose="020B0604020202020204" pitchFamily="34" charset="0"/>
              </a:rPr>
              <a:t>longevity - 6 litters from 1 </a:t>
            </a:r>
            <a:r>
              <a:rPr lang="en-US" dirty="0" smtClean="0">
                <a:latin typeface="Arial" panose="020B0604020202020204" pitchFamily="34" charset="0"/>
                <a:cs typeface="Arial" panose="020B0604020202020204" pitchFamily="34" charset="0"/>
              </a:rPr>
              <a:t>sow</a:t>
            </a:r>
            <a:endParaRPr lang="cs-CZ" dirty="0" smtClean="0">
              <a:latin typeface="Arial" panose="020B0604020202020204" pitchFamily="34" charset="0"/>
              <a:cs typeface="Arial" panose="020B0604020202020204" pitchFamily="34" charset="0"/>
            </a:endParaRPr>
          </a:p>
          <a:p>
            <a:r>
              <a:rPr lang="en-US" dirty="0" smtClean="0">
                <a:latin typeface="Arial" panose="020B0604020202020204" pitchFamily="34" charset="0"/>
                <a:cs typeface="Arial" panose="020B0604020202020204" pitchFamily="34" charset="0"/>
              </a:rPr>
              <a:t>2.2 </a:t>
            </a:r>
            <a:r>
              <a:rPr lang="en-US" dirty="0">
                <a:latin typeface="Arial" panose="020B0604020202020204" pitchFamily="34" charset="0"/>
                <a:cs typeface="Arial" panose="020B0604020202020204" pitchFamily="34" charset="0"/>
              </a:rPr>
              <a:t>- 2.4 litters per </a:t>
            </a:r>
            <a:r>
              <a:rPr lang="en-US" dirty="0" smtClean="0">
                <a:latin typeface="Arial" panose="020B0604020202020204" pitchFamily="34" charset="0"/>
                <a:cs typeface="Arial" panose="020B0604020202020204" pitchFamily="34" charset="0"/>
              </a:rPr>
              <a:t>sow/year</a:t>
            </a:r>
            <a:endParaRPr lang="cs-CZ" dirty="0" smtClean="0">
              <a:latin typeface="Arial" panose="020B0604020202020204" pitchFamily="34" charset="0"/>
              <a:cs typeface="Arial" panose="020B0604020202020204" pitchFamily="34" charset="0"/>
            </a:endParaRPr>
          </a:p>
          <a:p>
            <a:r>
              <a:rPr lang="en-US" dirty="0" smtClean="0">
                <a:latin typeface="Arial" panose="020B0604020202020204" pitchFamily="34" charset="0"/>
                <a:cs typeface="Arial" panose="020B0604020202020204" pitchFamily="34" charset="0"/>
              </a:rPr>
              <a:t>Minimum </a:t>
            </a:r>
            <a:r>
              <a:rPr lang="en-US" dirty="0">
                <a:latin typeface="Arial" panose="020B0604020202020204" pitchFamily="34" charset="0"/>
                <a:cs typeface="Arial" panose="020B0604020202020204" pitchFamily="34" charset="0"/>
              </a:rPr>
              <a:t>fattening gain </a:t>
            </a:r>
            <a:r>
              <a:rPr lang="en-US" dirty="0" smtClean="0">
                <a:latin typeface="Arial" panose="020B0604020202020204" pitchFamily="34" charset="0"/>
                <a:cs typeface="Arial" panose="020B0604020202020204" pitchFamily="34" charset="0"/>
              </a:rPr>
              <a:t>800g/head/day</a:t>
            </a:r>
            <a:endParaRPr lang="cs-CZ" dirty="0" smtClean="0">
              <a:latin typeface="Arial" panose="020B0604020202020204" pitchFamily="34" charset="0"/>
              <a:cs typeface="Arial" panose="020B0604020202020204" pitchFamily="34" charset="0"/>
            </a:endParaRPr>
          </a:p>
          <a:p>
            <a:r>
              <a:rPr lang="en-US" dirty="0" smtClean="0">
                <a:latin typeface="Arial" panose="020B0604020202020204" pitchFamily="34" charset="0"/>
                <a:cs typeface="Arial" panose="020B0604020202020204" pitchFamily="34" charset="0"/>
              </a:rPr>
              <a:t>Feed </a:t>
            </a:r>
            <a:r>
              <a:rPr lang="en-US" dirty="0">
                <a:latin typeface="Arial" panose="020B0604020202020204" pitchFamily="34" charset="0"/>
                <a:cs typeface="Arial" panose="020B0604020202020204" pitchFamily="34" charset="0"/>
              </a:rPr>
              <a:t>conversion per kg gain up to 3.2 </a:t>
            </a:r>
            <a:r>
              <a:rPr lang="en-US" dirty="0" smtClean="0">
                <a:latin typeface="Arial" panose="020B0604020202020204" pitchFamily="34" charset="0"/>
                <a:cs typeface="Arial" panose="020B0604020202020204" pitchFamily="34" charset="0"/>
              </a:rPr>
              <a:t>kg</a:t>
            </a:r>
            <a:endParaRPr lang="cs-CZ" dirty="0" smtClean="0">
              <a:latin typeface="Arial" panose="020B0604020202020204" pitchFamily="34" charset="0"/>
              <a:cs typeface="Arial" panose="020B0604020202020204" pitchFamily="34" charset="0"/>
            </a:endParaRPr>
          </a:p>
          <a:p>
            <a:r>
              <a:rPr lang="en-US" dirty="0" smtClean="0">
                <a:latin typeface="Arial" panose="020B0604020202020204" pitchFamily="34" charset="0"/>
                <a:cs typeface="Arial" panose="020B0604020202020204" pitchFamily="34" charset="0"/>
              </a:rPr>
              <a:t>Maximum </a:t>
            </a:r>
            <a:r>
              <a:rPr lang="en-US" dirty="0">
                <a:latin typeface="Arial" panose="020B0604020202020204" pitchFamily="34" charset="0"/>
                <a:cs typeface="Arial" panose="020B0604020202020204" pitchFamily="34" charset="0"/>
              </a:rPr>
              <a:t>slaughter weight 105-108 </a:t>
            </a:r>
            <a:r>
              <a:rPr lang="en-US" dirty="0" smtClean="0">
                <a:latin typeface="Arial" panose="020B0604020202020204" pitchFamily="34" charset="0"/>
                <a:cs typeface="Arial" panose="020B0604020202020204" pitchFamily="34" charset="0"/>
              </a:rPr>
              <a:t>kg</a:t>
            </a:r>
            <a:endParaRPr lang="cs-CZ" dirty="0" smtClean="0">
              <a:latin typeface="Arial" panose="020B0604020202020204" pitchFamily="34" charset="0"/>
              <a:cs typeface="Arial" panose="020B0604020202020204" pitchFamily="34" charset="0"/>
            </a:endParaRPr>
          </a:p>
          <a:p>
            <a:r>
              <a:rPr lang="en-US" dirty="0" smtClean="0">
                <a:latin typeface="Arial" panose="020B0604020202020204" pitchFamily="34" charset="0"/>
                <a:cs typeface="Arial" panose="020B0604020202020204" pitchFamily="34" charset="0"/>
              </a:rPr>
              <a:t>Fattening </a:t>
            </a:r>
            <a:r>
              <a:rPr lang="en-US" dirty="0">
                <a:latin typeface="Arial" panose="020B0604020202020204" pitchFamily="34" charset="0"/>
                <a:cs typeface="Arial" panose="020B0604020202020204" pitchFamily="34" charset="0"/>
              </a:rPr>
              <a:t>time from birth to slaughter weight up to 175 days</a:t>
            </a:r>
            <a:endParaRPr lang="cs-CZ"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3523640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latin typeface="Arial" panose="020B0604020202020204" pitchFamily="34" charset="0"/>
                <a:cs typeface="Arial" panose="020B0604020202020204" pitchFamily="34" charset="0"/>
              </a:rPr>
              <a:t>Outdoor</a:t>
            </a:r>
            <a:r>
              <a:rPr lang="cs-CZ" dirty="0">
                <a:latin typeface="Arial" panose="020B0604020202020204" pitchFamily="34" charset="0"/>
                <a:cs typeface="Arial" panose="020B0604020202020204" pitchFamily="34" charset="0"/>
              </a:rPr>
              <a:t> </a:t>
            </a:r>
            <a:r>
              <a:rPr lang="cs-CZ" dirty="0" err="1">
                <a:latin typeface="Arial" panose="020B0604020202020204" pitchFamily="34" charset="0"/>
                <a:cs typeface="Arial" panose="020B0604020202020204" pitchFamily="34" charset="0"/>
              </a:rPr>
              <a:t>pig</a:t>
            </a:r>
            <a:r>
              <a:rPr lang="cs-CZ" dirty="0">
                <a:latin typeface="Arial" panose="020B0604020202020204" pitchFamily="34" charset="0"/>
                <a:cs typeface="Arial" panose="020B0604020202020204" pitchFamily="34" charset="0"/>
              </a:rPr>
              <a:t> </a:t>
            </a:r>
            <a:r>
              <a:rPr lang="cs-CZ" dirty="0" err="1">
                <a:latin typeface="Arial" panose="020B0604020202020204" pitchFamily="34" charset="0"/>
                <a:cs typeface="Arial" panose="020B0604020202020204" pitchFamily="34" charset="0"/>
              </a:rPr>
              <a:t>production</a:t>
            </a:r>
            <a:r>
              <a:rPr lang="cs-CZ" dirty="0">
                <a:latin typeface="Arial" panose="020B0604020202020204" pitchFamily="34" charset="0"/>
                <a:cs typeface="Arial" panose="020B0604020202020204" pitchFamily="34" charset="0"/>
              </a:rPr>
              <a:t> </a:t>
            </a:r>
            <a:r>
              <a:rPr lang="cs-CZ" dirty="0" err="1">
                <a:latin typeface="Arial" panose="020B0604020202020204" pitchFamily="34" charset="0"/>
                <a:cs typeface="Arial" panose="020B0604020202020204" pitchFamily="34" charset="0"/>
              </a:rPr>
              <a:t>systems</a:t>
            </a:r>
            <a:endParaRPr lang="cs-CZ" dirty="0">
              <a:latin typeface="Arial" panose="020B0604020202020204" pitchFamily="34" charset="0"/>
              <a:cs typeface="Arial" panose="020B0604020202020204" pitchFamily="34" charset="0"/>
            </a:endParaRPr>
          </a:p>
        </p:txBody>
      </p:sp>
      <p:sp>
        <p:nvSpPr>
          <p:cNvPr id="3" name="Zástupný symbol pro obsah 2"/>
          <p:cNvSpPr>
            <a:spLocks noGrp="1"/>
          </p:cNvSpPr>
          <p:nvPr>
            <p:ph idx="1"/>
          </p:nvPr>
        </p:nvSpPr>
        <p:spPr/>
        <p:txBody>
          <a:bodyPr>
            <a:normAutofit/>
          </a:bodyPr>
          <a:lstStyle/>
          <a:p>
            <a:pPr>
              <a:defRPr/>
            </a:pPr>
            <a:r>
              <a:rPr lang="en-US" dirty="0">
                <a:latin typeface="Arial" panose="020B0604020202020204" pitchFamily="34" charset="0"/>
                <a:cs typeface="Arial" panose="020B0604020202020204" pitchFamily="34" charset="0"/>
              </a:rPr>
              <a:t>High level of animal welfare</a:t>
            </a:r>
            <a:r>
              <a:rPr lang="cs-CZ" dirty="0" smtClean="0">
                <a:latin typeface="Arial" panose="020B0604020202020204" pitchFamily="34" charset="0"/>
                <a:cs typeface="Arial" panose="020B0604020202020204" pitchFamily="34" charset="0"/>
              </a:rPr>
              <a:t>.</a:t>
            </a:r>
          </a:p>
          <a:p>
            <a:pPr marL="0" indent="0">
              <a:buNone/>
              <a:defRPr/>
            </a:pPr>
            <a:r>
              <a:rPr lang="cs-CZ" dirty="0" smtClean="0">
                <a:latin typeface="Arial" panose="020B0604020202020204" pitchFamily="34" charset="0"/>
                <a:cs typeface="Arial" panose="020B0604020202020204" pitchFamily="34" charset="0"/>
              </a:rPr>
              <a:t> </a:t>
            </a:r>
            <a:endParaRPr lang="cs-CZ" dirty="0">
              <a:latin typeface="Arial" panose="020B0604020202020204" pitchFamily="34" charset="0"/>
              <a:cs typeface="Arial" panose="020B0604020202020204" pitchFamily="34" charset="0"/>
            </a:endParaRPr>
          </a:p>
          <a:p>
            <a:pPr>
              <a:buFont typeface="Wingdings" panose="05000000000000000000" pitchFamily="2" charset="2"/>
              <a:buNone/>
              <a:defRPr/>
            </a:pPr>
            <a:r>
              <a:rPr lang="cs-CZ" dirty="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Negatives </a:t>
            </a:r>
            <a:r>
              <a:rPr lang="en-US" dirty="0">
                <a:latin typeface="Arial" panose="020B0604020202020204" pitchFamily="34" charset="0"/>
                <a:cs typeface="Arial" panose="020B0604020202020204" pitchFamily="34" charset="0"/>
              </a:rPr>
              <a:t>- piglet mortality may be higher, exposure of animals to extreme weather.</a:t>
            </a:r>
            <a:endParaRPr lang="cs-CZ" dirty="0">
              <a:latin typeface="Arial" panose="020B0604020202020204" pitchFamily="34" charset="0"/>
              <a:cs typeface="Arial" panose="020B0604020202020204" pitchFamily="34" charset="0"/>
            </a:endParaRPr>
          </a:p>
          <a:p>
            <a:pPr>
              <a:buFont typeface="Wingdings" panose="05000000000000000000" pitchFamily="2" charset="2"/>
              <a:buNone/>
              <a:defRPr/>
            </a:pPr>
            <a:r>
              <a:rPr lang="cs-CZ" dirty="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Positives </a:t>
            </a:r>
            <a:r>
              <a:rPr lang="en-US" dirty="0">
                <a:latin typeface="Arial" panose="020B0604020202020204" pitchFamily="34" charset="0"/>
                <a:cs typeface="Arial" panose="020B0604020202020204" pitchFamily="34" charset="0"/>
              </a:rPr>
              <a:t>- plenty of space, expression of natural </a:t>
            </a:r>
            <a:r>
              <a:rPr lang="en-US" dirty="0" err="1">
                <a:latin typeface="Arial" panose="020B0604020202020204" pitchFamily="34" charset="0"/>
                <a:cs typeface="Arial" panose="020B0604020202020204" pitchFamily="34" charset="0"/>
              </a:rPr>
              <a:t>behaviour</a:t>
            </a:r>
            <a:r>
              <a:rPr lang="en-US" dirty="0">
                <a:latin typeface="Arial" panose="020B0604020202020204" pitchFamily="34" charset="0"/>
                <a:cs typeface="Arial" panose="020B0604020202020204" pitchFamily="34" charset="0"/>
              </a:rPr>
              <a:t>, individual shelter for piglets, shelter from bad weather, breeds resistant to these conditions used, </a:t>
            </a:r>
            <a:r>
              <a:rPr lang="en-US" dirty="0" smtClean="0">
                <a:latin typeface="Arial" panose="020B0604020202020204" pitchFamily="34" charset="0"/>
                <a:cs typeface="Arial" panose="020B0604020202020204" pitchFamily="34" charset="0"/>
              </a:rPr>
              <a:t>advantage </a:t>
            </a:r>
            <a:r>
              <a:rPr lang="en-US" dirty="0">
                <a:latin typeface="Arial" panose="020B0604020202020204" pitchFamily="34" charset="0"/>
                <a:cs typeface="Arial" panose="020B0604020202020204" pitchFamily="34" charset="0"/>
              </a:rPr>
              <a:t>lower percentage of </a:t>
            </a:r>
            <a:r>
              <a:rPr lang="cs-CZ" dirty="0" smtClean="0">
                <a:latin typeface="Arial" panose="020B0604020202020204" pitchFamily="34" charset="0"/>
                <a:cs typeface="Arial" panose="020B0604020202020204" pitchFamily="34" charset="0"/>
              </a:rPr>
              <a:t> </a:t>
            </a:r>
            <a:r>
              <a:rPr lang="cs-CZ" dirty="0" err="1">
                <a:latin typeface="Arial" panose="020B0604020202020204" pitchFamily="34" charset="0"/>
                <a:cs typeface="Arial" panose="020B0604020202020204" pitchFamily="34" charset="0"/>
              </a:rPr>
              <a:t>overliing</a:t>
            </a:r>
            <a:r>
              <a:rPr lang="cs-CZ" dirty="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piglets</a:t>
            </a:r>
            <a:r>
              <a:rPr lang="cs-CZ" dirty="0" smtClean="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better </a:t>
            </a:r>
            <a:r>
              <a:rPr lang="cs-CZ" dirty="0" err="1">
                <a:latin typeface="Arial" panose="020B0604020202020204" pitchFamily="34" charset="0"/>
                <a:cs typeface="Arial" panose="020B0604020202020204" pitchFamily="34" charset="0"/>
              </a:rPr>
              <a:t>sows</a:t>
            </a:r>
            <a:r>
              <a:rPr lang="cs-CZ"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health</a:t>
            </a:r>
            <a:r>
              <a:rPr lang="cs-CZ"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advantage </a:t>
            </a:r>
            <a:r>
              <a:rPr lang="en-US" dirty="0">
                <a:latin typeface="Arial" panose="020B0604020202020204" pitchFamily="34" charset="0"/>
                <a:cs typeface="Arial" panose="020B0604020202020204" pitchFamily="34" charset="0"/>
              </a:rPr>
              <a:t>of absence of </a:t>
            </a:r>
            <a:r>
              <a:rPr lang="en-US" dirty="0" smtClean="0">
                <a:latin typeface="Arial" panose="020B0604020202020204" pitchFamily="34" charset="0"/>
                <a:cs typeface="Arial" panose="020B0604020202020204" pitchFamily="34" charset="0"/>
              </a:rPr>
              <a:t>hard</a:t>
            </a:r>
            <a:r>
              <a:rPr lang="cs-CZ" dirty="0" smtClean="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floor.</a:t>
            </a:r>
            <a:endParaRPr lang="cs-CZ" dirty="0">
              <a:latin typeface="Arial" panose="020B0604020202020204" pitchFamily="34" charset="0"/>
              <a:cs typeface="Arial" panose="020B0604020202020204" pitchFamily="34" charset="0"/>
            </a:endParaRPr>
          </a:p>
          <a:p>
            <a:endParaRPr lang="cs-CZ"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1110872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a:latin typeface="Arial" panose="020B0604020202020204" pitchFamily="34" charset="0"/>
                <a:cs typeface="Arial" panose="020B0604020202020204" pitchFamily="34" charset="0"/>
              </a:rPr>
              <a:t>Housing for pregnant, lactating and farrowing sows (farrowing house)</a:t>
            </a:r>
            <a:endParaRPr lang="cs-CZ" dirty="0">
              <a:latin typeface="Arial" panose="020B0604020202020204" pitchFamily="34" charset="0"/>
              <a:cs typeface="Arial" panose="020B0604020202020204" pitchFamily="34" charset="0"/>
            </a:endParaRPr>
          </a:p>
        </p:txBody>
      </p:sp>
      <p:sp>
        <p:nvSpPr>
          <p:cNvPr id="3" name="Zástupný symbol pro obsah 2"/>
          <p:cNvSpPr>
            <a:spLocks noGrp="1"/>
          </p:cNvSpPr>
          <p:nvPr>
            <p:ph idx="1"/>
          </p:nvPr>
        </p:nvSpPr>
        <p:spPr/>
        <p:txBody>
          <a:bodyPr/>
          <a:lstStyle/>
          <a:p>
            <a:r>
              <a:rPr lang="en-US" dirty="0"/>
              <a:t>Group suckling of piglets in organic pig </a:t>
            </a:r>
            <a:r>
              <a:rPr lang="en-US" dirty="0" smtClean="0"/>
              <a:t>farming</a:t>
            </a:r>
            <a:endParaRPr lang="cs-CZ" dirty="0" smtClean="0"/>
          </a:p>
          <a:p>
            <a:r>
              <a:rPr lang="cs-CZ" dirty="0" smtClean="0"/>
              <a:t> New </a:t>
            </a:r>
            <a:r>
              <a:rPr lang="cs-CZ" dirty="0" err="1" smtClean="0"/>
              <a:t>system</a:t>
            </a:r>
            <a:r>
              <a:rPr lang="en-US" dirty="0" smtClean="0"/>
              <a:t> </a:t>
            </a:r>
            <a:r>
              <a:rPr lang="en-US" dirty="0"/>
              <a:t>combined individual and group </a:t>
            </a:r>
            <a:r>
              <a:rPr lang="en-US" dirty="0" smtClean="0"/>
              <a:t>breeding</a:t>
            </a:r>
            <a:endParaRPr lang="cs-CZ" dirty="0" smtClean="0"/>
          </a:p>
          <a:p>
            <a:r>
              <a:rPr lang="cs-CZ" dirty="0"/>
              <a:t>S</a:t>
            </a:r>
            <a:r>
              <a:rPr lang="en-US" dirty="0" smtClean="0"/>
              <a:t>ow </a:t>
            </a:r>
            <a:r>
              <a:rPr lang="en-US" dirty="0"/>
              <a:t>gives birth to piglets in a pen. They are in this pen for 14 days. </a:t>
            </a:r>
            <a:r>
              <a:rPr lang="cs-CZ" dirty="0" smtClean="0"/>
              <a:t>T</a:t>
            </a:r>
            <a:r>
              <a:rPr lang="en-US" dirty="0" smtClean="0"/>
              <a:t>he </a:t>
            </a:r>
            <a:r>
              <a:rPr lang="en-US" dirty="0"/>
              <a:t>side walls of the </a:t>
            </a:r>
            <a:r>
              <a:rPr lang="cs-CZ" dirty="0" err="1" smtClean="0"/>
              <a:t>pen</a:t>
            </a:r>
            <a:r>
              <a:rPr lang="cs-CZ" dirty="0" smtClean="0"/>
              <a:t> </a:t>
            </a:r>
            <a:r>
              <a:rPr lang="en-US" dirty="0" smtClean="0"/>
              <a:t>are </a:t>
            </a:r>
            <a:r>
              <a:rPr lang="en-US" dirty="0"/>
              <a:t>removed. A sow with piglets lives in </a:t>
            </a:r>
            <a:r>
              <a:rPr lang="en-US" dirty="0" smtClean="0"/>
              <a:t>a group.</a:t>
            </a:r>
            <a:r>
              <a:rPr lang="cs-CZ" dirty="0" smtClean="0"/>
              <a:t> </a:t>
            </a:r>
          </a:p>
          <a:p>
            <a:endParaRPr lang="cs-CZ" dirty="0" smtClean="0"/>
          </a:p>
          <a:p>
            <a:endParaRPr lang="cs-CZ" dirty="0"/>
          </a:p>
        </p:txBody>
      </p:sp>
      <p:pic>
        <p:nvPicPr>
          <p:cNvPr id="4" name="Obrázek 3"/>
          <p:cNvPicPr>
            <a:picLocks noChangeAspect="1"/>
          </p:cNvPicPr>
          <p:nvPr/>
        </p:nvPicPr>
        <p:blipFill>
          <a:blip r:embed="rId2"/>
          <a:stretch>
            <a:fillRect/>
          </a:stretch>
        </p:blipFill>
        <p:spPr>
          <a:xfrm>
            <a:off x="7970807" y="3702461"/>
            <a:ext cx="3593004" cy="3034477"/>
          </a:xfrm>
          <a:prstGeom prst="rect">
            <a:avLst/>
          </a:prstGeom>
        </p:spPr>
      </p:pic>
      <p:pic>
        <p:nvPicPr>
          <p:cNvPr id="5" name="Obrázek 4"/>
          <p:cNvPicPr>
            <a:picLocks noChangeAspect="1"/>
          </p:cNvPicPr>
          <p:nvPr/>
        </p:nvPicPr>
        <p:blipFill>
          <a:blip r:embed="rId3"/>
          <a:stretch>
            <a:fillRect/>
          </a:stretch>
        </p:blipFill>
        <p:spPr>
          <a:xfrm>
            <a:off x="2382058" y="3716533"/>
            <a:ext cx="4540640" cy="2740418"/>
          </a:xfrm>
          <a:prstGeom prst="rect">
            <a:avLst/>
          </a:prstGeom>
        </p:spPr>
      </p:pic>
      <p:sp>
        <p:nvSpPr>
          <p:cNvPr id="6" name="Obdélník 5"/>
          <p:cNvSpPr/>
          <p:nvPr/>
        </p:nvSpPr>
        <p:spPr>
          <a:xfrm>
            <a:off x="848264" y="6521494"/>
            <a:ext cx="6096000" cy="215444"/>
          </a:xfrm>
          <a:prstGeom prst="rect">
            <a:avLst/>
          </a:prstGeom>
        </p:spPr>
        <p:txBody>
          <a:bodyPr>
            <a:spAutoFit/>
          </a:bodyPr>
          <a:lstStyle/>
          <a:p>
            <a:r>
              <a:rPr lang="cs-CZ" sz="800" dirty="0">
                <a:hlinkClick r:id="rId4"/>
              </a:rPr>
              <a:t>Skupinové kojení selat v ekologickém chovu prasat (orgprints.org)</a:t>
            </a:r>
            <a:endParaRPr lang="cs-CZ" sz="800" dirty="0"/>
          </a:p>
        </p:txBody>
      </p:sp>
    </p:spTree>
    <p:extLst>
      <p:ext uri="{BB962C8B-B14F-4D97-AF65-F5344CB8AC3E}">
        <p14:creationId xmlns:p14="http://schemas.microsoft.com/office/powerpoint/2010/main" val="23939473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Technology </a:t>
            </a:r>
            <a:r>
              <a:rPr lang="cs-CZ" dirty="0" err="1"/>
              <a:t>of</a:t>
            </a:r>
            <a:r>
              <a:rPr lang="cs-CZ" dirty="0"/>
              <a:t> </a:t>
            </a:r>
            <a:r>
              <a:rPr lang="cs-CZ" dirty="0" err="1"/>
              <a:t>pig</a:t>
            </a:r>
            <a:r>
              <a:rPr lang="cs-CZ" dirty="0"/>
              <a:t> </a:t>
            </a:r>
            <a:r>
              <a:rPr lang="cs-CZ" dirty="0" err="1"/>
              <a:t>breeding</a:t>
            </a:r>
            <a:endParaRPr lang="cs-CZ" dirty="0"/>
          </a:p>
        </p:txBody>
      </p:sp>
      <p:sp>
        <p:nvSpPr>
          <p:cNvPr id="3" name="Zástupný symbol pro obsah 2"/>
          <p:cNvSpPr>
            <a:spLocks noGrp="1"/>
          </p:cNvSpPr>
          <p:nvPr>
            <p:ph idx="1"/>
          </p:nvPr>
        </p:nvSpPr>
        <p:spPr/>
        <p:txBody>
          <a:bodyPr/>
          <a:lstStyle/>
          <a:p>
            <a:pPr>
              <a:defRPr/>
            </a:pPr>
            <a:r>
              <a:rPr lang="cs-CZ" dirty="0" err="1">
                <a:latin typeface="Arial" panose="020B0604020202020204" pitchFamily="34" charset="0"/>
                <a:cs typeface="Arial" panose="020B0604020202020204" pitchFamily="34" charset="0"/>
              </a:rPr>
              <a:t>Rearing</a:t>
            </a:r>
            <a:r>
              <a:rPr lang="cs-CZ" dirty="0">
                <a:latin typeface="Arial" panose="020B0604020202020204" pitchFamily="34" charset="0"/>
                <a:cs typeface="Arial" panose="020B0604020202020204" pitchFamily="34" charset="0"/>
              </a:rPr>
              <a:t> </a:t>
            </a:r>
            <a:r>
              <a:rPr lang="cs-CZ" dirty="0" err="1">
                <a:latin typeface="Arial" panose="020B0604020202020204" pitchFamily="34" charset="0"/>
                <a:cs typeface="Arial" panose="020B0604020202020204" pitchFamily="34" charset="0"/>
              </a:rPr>
              <a:t>of</a:t>
            </a:r>
            <a:r>
              <a:rPr lang="cs-CZ" dirty="0">
                <a:latin typeface="Arial" panose="020B0604020202020204" pitchFamily="34" charset="0"/>
                <a:cs typeface="Arial" panose="020B0604020202020204" pitchFamily="34" charset="0"/>
              </a:rPr>
              <a:t> </a:t>
            </a:r>
            <a:r>
              <a:rPr lang="cs-CZ" dirty="0" err="1">
                <a:latin typeface="Arial" panose="020B0604020202020204" pitchFamily="34" charset="0"/>
                <a:cs typeface="Arial" panose="020B0604020202020204" pitchFamily="34" charset="0"/>
              </a:rPr>
              <a:t>gilts</a:t>
            </a:r>
            <a:r>
              <a:rPr lang="cs-CZ" dirty="0">
                <a:latin typeface="Arial" panose="020B0604020202020204" pitchFamily="34" charset="0"/>
                <a:cs typeface="Arial" panose="020B0604020202020204" pitchFamily="34" charset="0"/>
              </a:rPr>
              <a:t>, dry </a:t>
            </a:r>
            <a:r>
              <a:rPr lang="cs-CZ" dirty="0" err="1">
                <a:latin typeface="Arial" panose="020B0604020202020204" pitchFamily="34" charset="0"/>
                <a:cs typeface="Arial" panose="020B0604020202020204" pitchFamily="34" charset="0"/>
              </a:rPr>
              <a:t>sows</a:t>
            </a:r>
            <a:r>
              <a:rPr lang="cs-CZ" dirty="0">
                <a:latin typeface="Arial" panose="020B0604020202020204" pitchFamily="34" charset="0"/>
                <a:cs typeface="Arial" panose="020B0604020202020204" pitchFamily="34" charset="0"/>
              </a:rPr>
              <a:t>, </a:t>
            </a:r>
            <a:r>
              <a:rPr lang="cs-CZ" dirty="0" err="1">
                <a:latin typeface="Arial" panose="020B0604020202020204" pitchFamily="34" charset="0"/>
                <a:cs typeface="Arial" panose="020B0604020202020204" pitchFamily="34" charset="0"/>
              </a:rPr>
              <a:t>pregnant</a:t>
            </a:r>
            <a:r>
              <a:rPr lang="cs-CZ" dirty="0">
                <a:latin typeface="Arial" panose="020B0604020202020204" pitchFamily="34" charset="0"/>
                <a:cs typeface="Arial" panose="020B0604020202020204" pitchFamily="34" charset="0"/>
              </a:rPr>
              <a:t> </a:t>
            </a:r>
            <a:r>
              <a:rPr lang="cs-CZ" dirty="0" err="1">
                <a:latin typeface="Arial" panose="020B0604020202020204" pitchFamily="34" charset="0"/>
                <a:cs typeface="Arial" panose="020B0604020202020204" pitchFamily="34" charset="0"/>
              </a:rPr>
              <a:t>sows</a:t>
            </a:r>
            <a:r>
              <a:rPr lang="cs-CZ" dirty="0">
                <a:latin typeface="Arial" panose="020B0604020202020204" pitchFamily="34" charset="0"/>
                <a:cs typeface="Arial" panose="020B0604020202020204" pitchFamily="34" charset="0"/>
              </a:rPr>
              <a:t>.</a:t>
            </a:r>
          </a:p>
          <a:p>
            <a:pPr>
              <a:defRPr/>
            </a:pPr>
            <a:r>
              <a:rPr lang="cs-CZ" dirty="0">
                <a:latin typeface="Arial" panose="020B0604020202020204" pitchFamily="34" charset="0"/>
                <a:cs typeface="Arial" panose="020B0604020202020204" pitchFamily="34" charset="0"/>
              </a:rPr>
              <a:t>F</a:t>
            </a:r>
            <a:r>
              <a:rPr lang="en-US" dirty="0" err="1">
                <a:latin typeface="Arial" panose="020B0604020202020204" pitchFamily="34" charset="0"/>
                <a:cs typeface="Arial" panose="020B0604020202020204" pitchFamily="34" charset="0"/>
              </a:rPr>
              <a:t>emale</a:t>
            </a:r>
            <a:r>
              <a:rPr lang="en-US" dirty="0">
                <a:latin typeface="Arial" panose="020B0604020202020204" pitchFamily="34" charset="0"/>
                <a:cs typeface="Arial" panose="020B0604020202020204" pitchFamily="34" charset="0"/>
              </a:rPr>
              <a:t> pig from the perinatal period until weaning of the young</a:t>
            </a:r>
            <a:r>
              <a:rPr lang="cs-CZ" dirty="0">
                <a:latin typeface="Arial" panose="020B0604020202020204" pitchFamily="34" charset="0"/>
                <a:cs typeface="Arial" panose="020B0604020202020204" pitchFamily="34" charset="0"/>
              </a:rPr>
              <a:t> (</a:t>
            </a:r>
            <a:r>
              <a:rPr lang="cs-CZ" dirty="0" err="1">
                <a:latin typeface="Arial" panose="020B0604020202020204" pitchFamily="34" charset="0"/>
                <a:cs typeface="Arial" panose="020B0604020202020204" pitchFamily="34" charset="0"/>
              </a:rPr>
              <a:t>farrowing</a:t>
            </a:r>
            <a:r>
              <a:rPr lang="cs-CZ" dirty="0">
                <a:latin typeface="Arial" panose="020B0604020202020204" pitchFamily="34" charset="0"/>
                <a:cs typeface="Arial" panose="020B0604020202020204" pitchFamily="34" charset="0"/>
              </a:rPr>
              <a:t> house).</a:t>
            </a:r>
          </a:p>
          <a:p>
            <a:pPr>
              <a:defRPr/>
            </a:pPr>
            <a:r>
              <a:rPr lang="cs-CZ" dirty="0" err="1">
                <a:latin typeface="Arial" panose="020B0604020202020204" pitchFamily="34" charset="0"/>
                <a:cs typeface="Arial" panose="020B0604020202020204" pitchFamily="34" charset="0"/>
              </a:rPr>
              <a:t>Rearing</a:t>
            </a:r>
            <a:r>
              <a:rPr lang="cs-CZ" dirty="0">
                <a:latin typeface="Arial" panose="020B0604020202020204" pitchFamily="34" charset="0"/>
                <a:cs typeface="Arial" panose="020B0604020202020204" pitchFamily="34" charset="0"/>
              </a:rPr>
              <a:t> </a:t>
            </a:r>
            <a:r>
              <a:rPr lang="cs-CZ" dirty="0" err="1">
                <a:latin typeface="Arial" panose="020B0604020202020204" pitchFamily="34" charset="0"/>
                <a:cs typeface="Arial" panose="020B0604020202020204" pitchFamily="34" charset="0"/>
              </a:rPr>
              <a:t>of</a:t>
            </a:r>
            <a:r>
              <a:rPr lang="cs-CZ" dirty="0">
                <a:latin typeface="Arial" panose="020B0604020202020204" pitchFamily="34" charset="0"/>
                <a:cs typeface="Arial" panose="020B0604020202020204" pitchFamily="34" charset="0"/>
              </a:rPr>
              <a:t> </a:t>
            </a:r>
            <a:r>
              <a:rPr lang="cs-CZ" dirty="0" err="1">
                <a:latin typeface="Arial" panose="020B0604020202020204" pitchFamily="34" charset="0"/>
                <a:cs typeface="Arial" panose="020B0604020202020204" pitchFamily="34" charset="0"/>
              </a:rPr>
              <a:t>piglets</a:t>
            </a:r>
            <a:r>
              <a:rPr lang="cs-CZ" dirty="0">
                <a:latin typeface="Arial" panose="020B0604020202020204" pitchFamily="34" charset="0"/>
                <a:cs typeface="Arial" panose="020B0604020202020204" pitchFamily="34" charset="0"/>
              </a:rPr>
              <a:t>.</a:t>
            </a:r>
          </a:p>
          <a:p>
            <a:pPr>
              <a:defRPr/>
            </a:pPr>
            <a:r>
              <a:rPr lang="en-US" dirty="0">
                <a:latin typeface="Arial" panose="020B0604020202020204" pitchFamily="34" charset="0"/>
                <a:cs typeface="Arial" panose="020B0604020202020204" pitchFamily="34" charset="0"/>
              </a:rPr>
              <a:t>Fattening of slaughter pigs.</a:t>
            </a:r>
          </a:p>
          <a:p>
            <a:pPr>
              <a:defRPr/>
            </a:pPr>
            <a:r>
              <a:rPr lang="en-US" dirty="0">
                <a:latin typeface="Arial" panose="020B0604020202020204" pitchFamily="34" charset="0"/>
                <a:cs typeface="Arial" panose="020B0604020202020204" pitchFamily="34" charset="0"/>
              </a:rPr>
              <a:t>Breeding of breeding boars</a:t>
            </a:r>
            <a:r>
              <a:rPr lang="cs-CZ" dirty="0">
                <a:latin typeface="Arial" panose="020B0604020202020204" pitchFamily="34" charset="0"/>
                <a:cs typeface="Arial" panose="020B0604020202020204" pitchFamily="34" charset="0"/>
              </a:rPr>
              <a:t>.</a:t>
            </a:r>
          </a:p>
          <a:p>
            <a:pPr>
              <a:defRPr/>
            </a:pPr>
            <a:endParaRPr lang="cs-CZ" b="1" dirty="0">
              <a:latin typeface="Constantia" pitchFamily="18" charset="0"/>
            </a:endParaRPr>
          </a:p>
          <a:p>
            <a:endParaRPr lang="cs-CZ" dirty="0"/>
          </a:p>
        </p:txBody>
      </p:sp>
    </p:spTree>
    <p:extLst>
      <p:ext uri="{BB962C8B-B14F-4D97-AF65-F5344CB8AC3E}">
        <p14:creationId xmlns:p14="http://schemas.microsoft.com/office/powerpoint/2010/main" val="20855336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latin typeface="Arial" panose="020B0604020202020204" pitchFamily="34" charset="0"/>
                <a:cs typeface="Arial" panose="020B0604020202020204" pitchFamily="34" charset="0"/>
              </a:rPr>
              <a:t>Outdoor</a:t>
            </a:r>
            <a:r>
              <a:rPr lang="cs-CZ" dirty="0">
                <a:latin typeface="Arial" panose="020B0604020202020204" pitchFamily="34" charset="0"/>
                <a:cs typeface="Arial" panose="020B0604020202020204" pitchFamily="34" charset="0"/>
              </a:rPr>
              <a:t> </a:t>
            </a:r>
            <a:r>
              <a:rPr lang="cs-CZ" dirty="0" err="1">
                <a:latin typeface="Arial" panose="020B0604020202020204" pitchFamily="34" charset="0"/>
                <a:cs typeface="Arial" panose="020B0604020202020204" pitchFamily="34" charset="0"/>
              </a:rPr>
              <a:t>pig</a:t>
            </a:r>
            <a:r>
              <a:rPr lang="cs-CZ" dirty="0">
                <a:latin typeface="Arial" panose="020B0604020202020204" pitchFamily="34" charset="0"/>
                <a:cs typeface="Arial" panose="020B0604020202020204" pitchFamily="34" charset="0"/>
              </a:rPr>
              <a:t> </a:t>
            </a:r>
            <a:r>
              <a:rPr lang="cs-CZ" dirty="0" err="1">
                <a:latin typeface="Arial" panose="020B0604020202020204" pitchFamily="34" charset="0"/>
                <a:cs typeface="Arial" panose="020B0604020202020204" pitchFamily="34" charset="0"/>
              </a:rPr>
              <a:t>rearing</a:t>
            </a:r>
            <a:r>
              <a:rPr lang="cs-CZ" dirty="0">
                <a:latin typeface="Arial" panose="020B0604020202020204" pitchFamily="34" charset="0"/>
                <a:cs typeface="Arial" panose="020B0604020202020204" pitchFamily="34" charset="0"/>
              </a:rPr>
              <a:t> </a:t>
            </a:r>
            <a:r>
              <a:rPr lang="cs-CZ" dirty="0" err="1">
                <a:latin typeface="Arial" panose="020B0604020202020204" pitchFamily="34" charset="0"/>
                <a:cs typeface="Arial" panose="020B0604020202020204" pitchFamily="34" charset="0"/>
              </a:rPr>
              <a:t>system</a:t>
            </a:r>
            <a:endParaRPr lang="cs-CZ" dirty="0">
              <a:latin typeface="Arial" panose="020B0604020202020204" pitchFamily="34" charset="0"/>
              <a:cs typeface="Arial" panose="020B0604020202020204" pitchFamily="34" charset="0"/>
            </a:endParaRPr>
          </a:p>
        </p:txBody>
      </p:sp>
      <p:sp>
        <p:nvSpPr>
          <p:cNvPr id="3" name="Zástupný symbol pro obsah 2"/>
          <p:cNvSpPr>
            <a:spLocks noGrp="1"/>
          </p:cNvSpPr>
          <p:nvPr>
            <p:ph idx="1"/>
          </p:nvPr>
        </p:nvSpPr>
        <p:spPr/>
        <p:txBody>
          <a:bodyPr>
            <a:normAutofit fontScale="92500" lnSpcReduction="10000"/>
          </a:bodyPr>
          <a:lstStyle/>
          <a:p>
            <a:pPr>
              <a:defRPr/>
            </a:pPr>
            <a:r>
              <a:rPr lang="en-US" dirty="0">
                <a:latin typeface="Arial" panose="020B0604020202020204" pitchFamily="34" charset="0"/>
                <a:cs typeface="Arial" panose="020B0604020202020204" pitchFamily="34" charset="0"/>
              </a:rPr>
              <a:t>They have the greatest potential for ensuring good welfare of growing pigs. There are many opportunities for natural feeding </a:t>
            </a:r>
            <a:r>
              <a:rPr lang="en-US" dirty="0" err="1">
                <a:latin typeface="Arial" panose="020B0604020202020204" pitchFamily="34" charset="0"/>
                <a:cs typeface="Arial" panose="020B0604020202020204" pitchFamily="34" charset="0"/>
              </a:rPr>
              <a:t>behaviour</a:t>
            </a:r>
            <a:r>
              <a:rPr lang="en-US" dirty="0">
                <a:latin typeface="Arial" panose="020B0604020202020204" pitchFamily="34" charset="0"/>
                <a:cs typeface="Arial" panose="020B0604020202020204" pitchFamily="34" charset="0"/>
              </a:rPr>
              <a:t>.</a:t>
            </a:r>
            <a:endParaRPr lang="cs-CZ" dirty="0">
              <a:latin typeface="Arial" panose="020B0604020202020204" pitchFamily="34" charset="0"/>
              <a:cs typeface="Arial" panose="020B0604020202020204" pitchFamily="34" charset="0"/>
            </a:endParaRPr>
          </a:p>
          <a:p>
            <a:pPr>
              <a:defRPr/>
            </a:pPr>
            <a:r>
              <a:rPr lang="en-US" dirty="0">
                <a:latin typeface="Arial" panose="020B0604020202020204" pitchFamily="34" charset="0"/>
                <a:cs typeface="Arial" panose="020B0604020202020204" pitchFamily="34" charset="0"/>
              </a:rPr>
              <a:t>Housing density is lower, reducing the risk of aggression.</a:t>
            </a:r>
          </a:p>
          <a:p>
            <a:pPr>
              <a:defRPr/>
            </a:pPr>
            <a:r>
              <a:rPr lang="en-US" dirty="0">
                <a:latin typeface="Arial" panose="020B0604020202020204" pitchFamily="34" charset="0"/>
                <a:cs typeface="Arial" panose="020B0604020202020204" pitchFamily="34" charset="0"/>
              </a:rPr>
              <a:t>Subordinate pigs can easily escape from aggressive conflicts.</a:t>
            </a:r>
          </a:p>
          <a:p>
            <a:pPr>
              <a:defRPr/>
            </a:pPr>
            <a:r>
              <a:rPr lang="en-US" dirty="0">
                <a:latin typeface="Arial" panose="020B0604020202020204" pitchFamily="34" charset="0"/>
                <a:cs typeface="Arial" panose="020B0604020202020204" pitchFamily="34" charset="0"/>
              </a:rPr>
              <a:t>There is no need to change the composition of the groups as the animals grow.</a:t>
            </a:r>
          </a:p>
          <a:p>
            <a:pPr>
              <a:defRPr/>
            </a:pPr>
            <a:r>
              <a:rPr lang="en-US" dirty="0">
                <a:latin typeface="Arial" panose="020B0604020202020204" pitchFamily="34" charset="0"/>
                <a:cs typeface="Arial" panose="020B0604020202020204" pitchFamily="34" charset="0"/>
              </a:rPr>
              <a:t>Better gain and lower mortality – </a:t>
            </a:r>
            <a:r>
              <a:rPr lang="en-US" dirty="0" smtClean="0">
                <a:latin typeface="Arial" panose="020B0604020202020204" pitchFamily="34" charset="0"/>
                <a:cs typeface="Arial" panose="020B0604020202020204" pitchFamily="34" charset="0"/>
              </a:rPr>
              <a:t>the </a:t>
            </a:r>
            <a:r>
              <a:rPr lang="en-US" dirty="0">
                <a:latin typeface="Arial" panose="020B0604020202020204" pitchFamily="34" charset="0"/>
                <a:cs typeface="Arial" panose="020B0604020202020204" pitchFamily="34" charset="0"/>
              </a:rPr>
              <a:t>result of reduced stress.</a:t>
            </a:r>
          </a:p>
          <a:p>
            <a:pPr>
              <a:defRPr/>
            </a:pPr>
            <a:r>
              <a:rPr lang="en-US" dirty="0">
                <a:latin typeface="Arial" panose="020B0604020202020204" pitchFamily="34" charset="0"/>
                <a:cs typeface="Arial" panose="020B0604020202020204" pitchFamily="34" charset="0"/>
              </a:rPr>
              <a:t>The pigs spend hours here. </a:t>
            </a:r>
          </a:p>
          <a:p>
            <a:pPr marL="0" indent="0">
              <a:buFont typeface="Wingdings" panose="05000000000000000000" pitchFamily="2" charset="2"/>
              <a:buNone/>
              <a:defRPr/>
            </a:pPr>
            <a:r>
              <a:rPr lang="cs-CZ" dirty="0">
                <a:latin typeface="Arial" panose="020B0604020202020204" pitchFamily="34" charset="0"/>
                <a:cs typeface="Arial" panose="020B0604020202020204" pitchFamily="34" charset="0"/>
              </a:rPr>
              <a:t>     </a:t>
            </a:r>
            <a:endParaRPr lang="cs-CZ" dirty="0"/>
          </a:p>
        </p:txBody>
      </p:sp>
    </p:spTree>
    <p:extLst>
      <p:ext uri="{BB962C8B-B14F-4D97-AF65-F5344CB8AC3E}">
        <p14:creationId xmlns:p14="http://schemas.microsoft.com/office/powerpoint/2010/main" val="198700805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Pigs</a:t>
            </a:r>
            <a:r>
              <a:rPr lang="cs-CZ" dirty="0" smtClean="0"/>
              <a:t> </a:t>
            </a:r>
            <a:r>
              <a:rPr lang="cs-CZ" dirty="0" err="1" smtClean="0"/>
              <a:t>health</a:t>
            </a:r>
            <a:endParaRPr lang="cs-CZ" dirty="0"/>
          </a:p>
        </p:txBody>
      </p:sp>
      <p:sp>
        <p:nvSpPr>
          <p:cNvPr id="3" name="Zástupný symbol pro obsah 2"/>
          <p:cNvSpPr>
            <a:spLocks noGrp="1"/>
          </p:cNvSpPr>
          <p:nvPr>
            <p:ph idx="1"/>
          </p:nvPr>
        </p:nvSpPr>
        <p:spPr/>
        <p:txBody>
          <a:bodyPr/>
          <a:lstStyle/>
          <a:p>
            <a:r>
              <a:rPr lang="cs-CZ" dirty="0" err="1" smtClean="0">
                <a:latin typeface="Arial" panose="020B0604020202020204" pitchFamily="34" charset="0"/>
                <a:cs typeface="Arial" panose="020B0604020202020204" pitchFamily="34" charset="0"/>
              </a:rPr>
              <a:t>Health</a:t>
            </a:r>
            <a:r>
              <a:rPr lang="cs-CZ" dirty="0" smtClean="0">
                <a:latin typeface="Arial" panose="020B0604020202020204" pitchFamily="34" charset="0"/>
                <a:cs typeface="Arial" panose="020B0604020202020204" pitchFamily="34" charset="0"/>
              </a:rPr>
              <a:t> </a:t>
            </a:r>
            <a:r>
              <a:rPr lang="cs-CZ" dirty="0" err="1">
                <a:latin typeface="Arial" panose="020B0604020202020204" pitchFamily="34" charset="0"/>
                <a:cs typeface="Arial" panose="020B0604020202020204" pitchFamily="34" charset="0"/>
              </a:rPr>
              <a:t>is</a:t>
            </a:r>
            <a:r>
              <a:rPr lang="cs-CZ" dirty="0">
                <a:latin typeface="Arial" panose="020B0604020202020204" pitchFamily="34" charset="0"/>
                <a:cs typeface="Arial" panose="020B0604020202020204" pitchFamily="34" charset="0"/>
              </a:rPr>
              <a:t> </a:t>
            </a:r>
            <a:r>
              <a:rPr lang="cs-CZ" dirty="0" err="1">
                <a:latin typeface="Arial" panose="020B0604020202020204" pitchFamily="34" charset="0"/>
                <a:cs typeface="Arial" panose="020B0604020202020204" pitchFamily="34" charset="0"/>
              </a:rPr>
              <a:t>an</a:t>
            </a:r>
            <a:r>
              <a:rPr lang="cs-CZ" dirty="0">
                <a:latin typeface="Arial" panose="020B0604020202020204" pitchFamily="34" charset="0"/>
                <a:cs typeface="Arial" panose="020B0604020202020204" pitchFamily="34" charset="0"/>
              </a:rPr>
              <a:t> </a:t>
            </a:r>
            <a:r>
              <a:rPr lang="cs-CZ" dirty="0" err="1">
                <a:latin typeface="Arial" panose="020B0604020202020204" pitchFamily="34" charset="0"/>
                <a:cs typeface="Arial" panose="020B0604020202020204" pitchFamily="34" charset="0"/>
              </a:rPr>
              <a:t>important</a:t>
            </a:r>
            <a:r>
              <a:rPr lang="cs-CZ" dirty="0">
                <a:latin typeface="Arial" panose="020B0604020202020204" pitchFamily="34" charset="0"/>
                <a:cs typeface="Arial" panose="020B0604020202020204" pitchFamily="34" charset="0"/>
              </a:rPr>
              <a:t> </a:t>
            </a:r>
            <a:r>
              <a:rPr lang="cs-CZ" dirty="0" err="1">
                <a:latin typeface="Arial" panose="020B0604020202020204" pitchFamily="34" charset="0"/>
                <a:cs typeface="Arial" panose="020B0604020202020204" pitchFamily="34" charset="0"/>
              </a:rPr>
              <a:t>aspect</a:t>
            </a:r>
            <a:r>
              <a:rPr lang="cs-CZ" dirty="0">
                <a:latin typeface="Arial" panose="020B0604020202020204" pitchFamily="34" charset="0"/>
                <a:cs typeface="Arial" panose="020B0604020202020204" pitchFamily="34" charset="0"/>
              </a:rPr>
              <a:t> </a:t>
            </a:r>
            <a:r>
              <a:rPr lang="cs-CZ" dirty="0" err="1">
                <a:latin typeface="Arial" panose="020B0604020202020204" pitchFamily="34" charset="0"/>
                <a:cs typeface="Arial" panose="020B0604020202020204" pitchFamily="34" charset="0"/>
              </a:rPr>
              <a:t>of</a:t>
            </a:r>
            <a:r>
              <a:rPr lang="cs-CZ" dirty="0">
                <a:latin typeface="Arial" panose="020B0604020202020204" pitchFamily="34" charset="0"/>
                <a:cs typeface="Arial" panose="020B0604020202020204" pitchFamily="34" charset="0"/>
              </a:rPr>
              <a:t> </a:t>
            </a:r>
            <a:r>
              <a:rPr lang="cs-CZ" dirty="0" err="1" smtClean="0">
                <a:latin typeface="Arial" panose="020B0604020202020204" pitchFamily="34" charset="0"/>
                <a:cs typeface="Arial" panose="020B0604020202020204" pitchFamily="34" charset="0"/>
              </a:rPr>
              <a:t>welfare</a:t>
            </a:r>
            <a:r>
              <a:rPr lang="cs-CZ" dirty="0" smtClean="0">
                <a:latin typeface="Arial" panose="020B0604020202020204" pitchFamily="34" charset="0"/>
                <a:cs typeface="Arial" panose="020B0604020202020204" pitchFamily="34" charset="0"/>
              </a:rPr>
              <a:t>.</a:t>
            </a:r>
          </a:p>
          <a:p>
            <a:r>
              <a:rPr lang="en-US" dirty="0">
                <a:latin typeface="Arial" panose="020B0604020202020204" pitchFamily="34" charset="0"/>
                <a:cs typeface="Arial" panose="020B0604020202020204" pitchFamily="34" charset="0"/>
              </a:rPr>
              <a:t>Breeders follow the basics of biosecurity</a:t>
            </a:r>
            <a:r>
              <a:rPr lang="en-US" dirty="0" smtClean="0">
                <a:latin typeface="Arial" panose="020B0604020202020204" pitchFamily="34" charset="0"/>
                <a:cs typeface="Arial" panose="020B0604020202020204" pitchFamily="34" charset="0"/>
              </a:rPr>
              <a:t>.</a:t>
            </a:r>
            <a:endParaRPr lang="cs-CZ" dirty="0" smtClean="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Measures to reduce the contamination of stables </a:t>
            </a:r>
            <a:r>
              <a:rPr lang="en-US" dirty="0" smtClean="0">
                <a:latin typeface="Arial" panose="020B0604020202020204" pitchFamily="34" charset="0"/>
                <a:cs typeface="Arial" panose="020B0604020202020204" pitchFamily="34" charset="0"/>
              </a:rPr>
              <a:t>– </a:t>
            </a:r>
            <a:endParaRPr lang="cs-CZ" dirty="0" smtClean="0">
              <a:latin typeface="Arial" panose="020B0604020202020204" pitchFamily="34" charset="0"/>
              <a:cs typeface="Arial" panose="020B0604020202020204" pitchFamily="34" charset="0"/>
            </a:endParaRPr>
          </a:p>
          <a:p>
            <a:pPr marL="0" indent="0">
              <a:buNone/>
            </a:pPr>
            <a:r>
              <a:rPr lang="cs-CZ" dirty="0" smtClean="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closed </a:t>
            </a:r>
            <a:r>
              <a:rPr lang="en-US" dirty="0">
                <a:latin typeface="Arial" panose="020B0604020202020204" pitchFamily="34" charset="0"/>
                <a:cs typeface="Arial" panose="020B0604020202020204" pitchFamily="34" charset="0"/>
              </a:rPr>
              <a:t>herd turnover, turn-over technology, adequate density of animals, cleaning and disinfection of stables, adequate ventilation...</a:t>
            </a:r>
            <a:br>
              <a:rPr lang="en-US" dirty="0">
                <a:latin typeface="Arial" panose="020B0604020202020204" pitchFamily="34" charset="0"/>
                <a:cs typeface="Arial" panose="020B0604020202020204" pitchFamily="34" charset="0"/>
              </a:rPr>
            </a:br>
            <a:r>
              <a:rPr lang="cs-CZ" dirty="0" smtClean="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93234143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err="1"/>
              <a:t>Parasitoses</a:t>
            </a:r>
            <a:endParaRPr lang="cs-CZ" dirty="0"/>
          </a:p>
        </p:txBody>
      </p:sp>
      <p:sp>
        <p:nvSpPr>
          <p:cNvPr id="3" name="Zástupný symbol pro obsah 2"/>
          <p:cNvSpPr>
            <a:spLocks noGrp="1"/>
          </p:cNvSpPr>
          <p:nvPr>
            <p:ph idx="1"/>
          </p:nvPr>
        </p:nvSpPr>
        <p:spPr>
          <a:xfrm>
            <a:off x="861391" y="1507572"/>
            <a:ext cx="10515600" cy="4351338"/>
          </a:xfrm>
        </p:spPr>
        <p:txBody>
          <a:bodyPr/>
          <a:lstStyle/>
          <a:p>
            <a:r>
              <a:rPr lang="en-US" dirty="0" err="1">
                <a:latin typeface="Arial" panose="020B0604020202020204" pitchFamily="34" charset="0"/>
                <a:cs typeface="Arial" panose="020B0604020202020204" pitchFamily="34" charset="0"/>
              </a:rPr>
              <a:t>Parasitoses</a:t>
            </a:r>
            <a:r>
              <a:rPr lang="en-US" dirty="0">
                <a:latin typeface="Arial" panose="020B0604020202020204" pitchFamily="34" charset="0"/>
                <a:cs typeface="Arial" panose="020B0604020202020204" pitchFamily="34" charset="0"/>
              </a:rPr>
              <a:t> are one of the most widespread diseases in pig farms. </a:t>
            </a:r>
            <a:r>
              <a:rPr lang="cs-CZ" dirty="0" err="1">
                <a:latin typeface="Arial" panose="020B0604020202020204" pitchFamily="34" charset="0"/>
                <a:cs typeface="Arial" panose="020B0604020202020204" pitchFamily="34" charset="0"/>
              </a:rPr>
              <a:t>P</a:t>
            </a:r>
            <a:r>
              <a:rPr lang="en-US" dirty="0" err="1" smtClean="0">
                <a:latin typeface="Arial" panose="020B0604020202020204" pitchFamily="34" charset="0"/>
                <a:cs typeface="Arial" panose="020B0604020202020204" pitchFamily="34" charset="0"/>
              </a:rPr>
              <a:t>arasitoses</a:t>
            </a:r>
            <a:r>
              <a:rPr lang="en-US" dirty="0" smtClean="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do not cause mortality or significant disease, but have a major impact on the performance of </a:t>
            </a:r>
            <a:r>
              <a:rPr lang="en-US" dirty="0" smtClean="0">
                <a:latin typeface="Arial" panose="020B0604020202020204" pitchFamily="34" charset="0"/>
                <a:cs typeface="Arial" panose="020B0604020202020204" pitchFamily="34" charset="0"/>
              </a:rPr>
              <a:t>pigs</a:t>
            </a:r>
            <a:r>
              <a:rPr lang="cs-CZ" dirty="0" smtClean="0">
                <a:latin typeface="Arial" panose="020B0604020202020204" pitchFamily="34" charset="0"/>
                <a:cs typeface="Arial" panose="020B0604020202020204" pitchFamily="34" charset="0"/>
              </a:rPr>
              <a:t>.</a:t>
            </a:r>
          </a:p>
          <a:p>
            <a:r>
              <a:rPr lang="en-US" dirty="0" err="1" smtClean="0">
                <a:latin typeface="Arial" panose="020B0604020202020204" pitchFamily="34" charset="0"/>
                <a:cs typeface="Arial" panose="020B0604020202020204" pitchFamily="34" charset="0"/>
              </a:rPr>
              <a:t>Parasitoses</a:t>
            </a:r>
            <a:r>
              <a:rPr lang="cs-CZ" dirty="0" smtClean="0">
                <a:latin typeface="Arial" panose="020B0604020202020204" pitchFamily="34" charset="0"/>
                <a:cs typeface="Arial" panose="020B0604020202020204" pitchFamily="34" charset="0"/>
              </a:rPr>
              <a:t> – </a:t>
            </a:r>
            <a:r>
              <a:rPr lang="cs-CZ" dirty="0" err="1" smtClean="0">
                <a:latin typeface="Arial" panose="020B0604020202020204" pitchFamily="34" charset="0"/>
                <a:cs typeface="Arial" panose="020B0604020202020204" pitchFamily="34" charset="0"/>
              </a:rPr>
              <a:t>internal</a:t>
            </a:r>
            <a:r>
              <a:rPr lang="cs-CZ" dirty="0" smtClean="0">
                <a:latin typeface="Arial" panose="020B0604020202020204" pitchFamily="34" charset="0"/>
                <a:cs typeface="Arial" panose="020B0604020202020204" pitchFamily="34" charset="0"/>
              </a:rPr>
              <a:t> and </a:t>
            </a:r>
            <a:r>
              <a:rPr lang="cs-CZ" dirty="0" err="1" smtClean="0">
                <a:latin typeface="Arial" panose="020B0604020202020204" pitchFamily="34" charset="0"/>
                <a:cs typeface="Arial" panose="020B0604020202020204" pitchFamily="34" charset="0"/>
              </a:rPr>
              <a:t>external</a:t>
            </a:r>
            <a:r>
              <a:rPr lang="cs-CZ" dirty="0" smtClean="0">
                <a:latin typeface="Arial" panose="020B0604020202020204" pitchFamily="34" charset="0"/>
                <a:cs typeface="Arial" panose="020B0604020202020204" pitchFamily="34" charset="0"/>
              </a:rPr>
              <a:t> </a:t>
            </a:r>
          </a:p>
          <a:p>
            <a:r>
              <a:rPr lang="en-US" dirty="0" smtClean="0">
                <a:latin typeface="Arial" panose="020B0604020202020204" pitchFamily="34" charset="0"/>
                <a:cs typeface="Arial" panose="020B0604020202020204" pitchFamily="34" charset="0"/>
              </a:rPr>
              <a:t>The </a:t>
            </a:r>
            <a:r>
              <a:rPr lang="en-US" dirty="0">
                <a:latin typeface="Arial" panose="020B0604020202020204" pitchFamily="34" charset="0"/>
                <a:cs typeface="Arial" panose="020B0604020202020204" pitchFamily="34" charset="0"/>
              </a:rPr>
              <a:t>most important </a:t>
            </a:r>
            <a:r>
              <a:rPr lang="en-US" dirty="0" smtClean="0">
                <a:latin typeface="Arial" panose="020B0604020202020204" pitchFamily="34" charset="0"/>
                <a:cs typeface="Arial" panose="020B0604020202020204" pitchFamily="34" charset="0"/>
              </a:rPr>
              <a:t>are </a:t>
            </a:r>
            <a:r>
              <a:rPr lang="en-US" dirty="0">
                <a:latin typeface="Arial" panose="020B0604020202020204" pitchFamily="34" charset="0"/>
                <a:cs typeface="Arial" panose="020B0604020202020204" pitchFamily="34" charset="0"/>
              </a:rPr>
              <a:t>the </a:t>
            </a:r>
            <a:r>
              <a:rPr lang="en-US" dirty="0" smtClean="0">
                <a:latin typeface="Arial" panose="020B0604020202020204" pitchFamily="34" charset="0"/>
                <a:cs typeface="Arial" panose="020B0604020202020204" pitchFamily="34" charset="0"/>
              </a:rPr>
              <a:t>intestinal</a:t>
            </a:r>
            <a:r>
              <a:rPr lang="cs-CZ" dirty="0" smtClean="0">
                <a:latin typeface="Arial" panose="020B0604020202020204" pitchFamily="34" charset="0"/>
                <a:cs typeface="Arial" panose="020B0604020202020204" pitchFamily="34" charset="0"/>
              </a:rPr>
              <a:t>.</a:t>
            </a:r>
            <a:endParaRPr lang="cs-CZ" b="1" dirty="0">
              <a:solidFill>
                <a:srgbClr val="FFFF00"/>
              </a:solidFill>
              <a:latin typeface="Arial" panose="020B0604020202020204" pitchFamily="34" charset="0"/>
              <a:cs typeface="Arial" panose="020B0604020202020204" pitchFamily="34" charset="0"/>
            </a:endParaRPr>
          </a:p>
          <a:p>
            <a:endParaRPr lang="cs-CZ" dirty="0" smtClean="0"/>
          </a:p>
          <a:p>
            <a:endParaRPr lang="cs-CZ" dirty="0"/>
          </a:p>
        </p:txBody>
      </p:sp>
    </p:spTree>
    <p:extLst>
      <p:ext uri="{BB962C8B-B14F-4D97-AF65-F5344CB8AC3E}">
        <p14:creationId xmlns:p14="http://schemas.microsoft.com/office/powerpoint/2010/main" val="272963283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Coccidiosis</a:t>
            </a:r>
            <a:r>
              <a:rPr lang="cs-CZ" dirty="0"/>
              <a:t> </a:t>
            </a:r>
          </a:p>
        </p:txBody>
      </p:sp>
      <p:sp>
        <p:nvSpPr>
          <p:cNvPr id="3" name="Zástupný symbol pro obsah 2"/>
          <p:cNvSpPr>
            <a:spLocks noGrp="1"/>
          </p:cNvSpPr>
          <p:nvPr>
            <p:ph idx="1"/>
          </p:nvPr>
        </p:nvSpPr>
        <p:spPr/>
        <p:txBody>
          <a:bodyPr/>
          <a:lstStyle/>
          <a:p>
            <a:r>
              <a:rPr lang="en-US" dirty="0" smtClean="0">
                <a:latin typeface="Arial" panose="020B0604020202020204" pitchFamily="34" charset="0"/>
                <a:cs typeface="Arial" panose="020B0604020202020204" pitchFamily="34" charset="0"/>
              </a:rPr>
              <a:t>caused </a:t>
            </a:r>
            <a:r>
              <a:rPr lang="en-US" dirty="0">
                <a:latin typeface="Arial" panose="020B0604020202020204" pitchFamily="34" charset="0"/>
                <a:cs typeface="Arial" panose="020B0604020202020204" pitchFamily="34" charset="0"/>
              </a:rPr>
              <a:t>by unicellular parasites of the genera </a:t>
            </a:r>
            <a:r>
              <a:rPr lang="en-US" dirty="0" err="1">
                <a:latin typeface="Arial" panose="020B0604020202020204" pitchFamily="34" charset="0"/>
                <a:cs typeface="Arial" panose="020B0604020202020204" pitchFamily="34" charset="0"/>
              </a:rPr>
              <a:t>Isospora</a:t>
            </a:r>
            <a:r>
              <a:rPr lang="en-US" dirty="0">
                <a:latin typeface="Arial" panose="020B0604020202020204" pitchFamily="34" charset="0"/>
                <a:cs typeface="Arial" panose="020B0604020202020204" pitchFamily="34" charset="0"/>
              </a:rPr>
              <a:t> and </a:t>
            </a:r>
            <a:r>
              <a:rPr lang="en-US" dirty="0" err="1">
                <a:latin typeface="Arial" panose="020B0604020202020204" pitchFamily="34" charset="0"/>
                <a:cs typeface="Arial" panose="020B0604020202020204" pitchFamily="34" charset="0"/>
              </a:rPr>
              <a:t>Eimeria</a:t>
            </a:r>
            <a:r>
              <a:rPr lang="en-US" dirty="0">
                <a:latin typeface="Arial" panose="020B0604020202020204" pitchFamily="34" charset="0"/>
                <a:cs typeface="Arial" panose="020B0604020202020204" pitchFamily="34" charset="0"/>
              </a:rPr>
              <a:t>. They cause infection and destruction of the intestinal mucosa.  </a:t>
            </a:r>
            <a:r>
              <a:rPr lang="en-US" dirty="0" smtClean="0">
                <a:latin typeface="Arial" panose="020B0604020202020204" pitchFamily="34" charset="0"/>
                <a:cs typeface="Arial" panose="020B0604020202020204" pitchFamily="34" charset="0"/>
              </a:rPr>
              <a:t>The </a:t>
            </a:r>
            <a:r>
              <a:rPr lang="en-US" dirty="0">
                <a:latin typeface="Arial" panose="020B0604020202020204" pitchFamily="34" charset="0"/>
                <a:cs typeface="Arial" panose="020B0604020202020204" pitchFamily="34" charset="0"/>
              </a:rPr>
              <a:t>disease is manifested by severe </a:t>
            </a:r>
            <a:r>
              <a:rPr lang="en-US" dirty="0" err="1">
                <a:latin typeface="Arial" panose="020B0604020202020204" pitchFamily="34" charset="0"/>
                <a:cs typeface="Arial" panose="020B0604020202020204" pitchFamily="34" charset="0"/>
              </a:rPr>
              <a:t>diarrhoea</a:t>
            </a:r>
            <a:r>
              <a:rPr lang="en-US" dirty="0">
                <a:latin typeface="Arial" panose="020B0604020202020204" pitchFamily="34" charset="0"/>
                <a:cs typeface="Arial" panose="020B0604020202020204" pitchFamily="34" charset="0"/>
              </a:rPr>
              <a:t> in piglets aged 5-15 days.</a:t>
            </a:r>
            <a:endParaRPr lang="cs-CZ" dirty="0">
              <a:latin typeface="Arial" panose="020B0604020202020204" pitchFamily="34" charset="0"/>
              <a:cs typeface="Arial" panose="020B0604020202020204" pitchFamily="34" charset="0"/>
            </a:endParaRPr>
          </a:p>
        </p:txBody>
      </p:sp>
      <p:pic>
        <p:nvPicPr>
          <p:cNvPr id="5" name="Obrázek 4"/>
          <p:cNvPicPr>
            <a:picLocks noChangeAspect="1"/>
          </p:cNvPicPr>
          <p:nvPr/>
        </p:nvPicPr>
        <p:blipFill>
          <a:blip r:embed="rId2"/>
          <a:stretch>
            <a:fillRect/>
          </a:stretch>
        </p:blipFill>
        <p:spPr>
          <a:xfrm>
            <a:off x="2355574" y="3374316"/>
            <a:ext cx="3836504" cy="2810626"/>
          </a:xfrm>
          <a:prstGeom prst="rect">
            <a:avLst/>
          </a:prstGeom>
        </p:spPr>
      </p:pic>
      <p:sp>
        <p:nvSpPr>
          <p:cNvPr id="6" name="Obdélník 5"/>
          <p:cNvSpPr/>
          <p:nvPr/>
        </p:nvSpPr>
        <p:spPr>
          <a:xfrm>
            <a:off x="2355574" y="6184942"/>
            <a:ext cx="6096000" cy="253916"/>
          </a:xfrm>
          <a:prstGeom prst="rect">
            <a:avLst/>
          </a:prstGeom>
        </p:spPr>
        <p:txBody>
          <a:bodyPr>
            <a:spAutoFit/>
          </a:bodyPr>
          <a:lstStyle/>
          <a:p>
            <a:r>
              <a:rPr lang="cs-CZ" sz="1050" dirty="0"/>
              <a:t>https://www.sciencedirect.com/science/article/pii/S1383576916302276</a:t>
            </a:r>
          </a:p>
        </p:txBody>
      </p:sp>
    </p:spTree>
    <p:extLst>
      <p:ext uri="{BB962C8B-B14F-4D97-AF65-F5344CB8AC3E}">
        <p14:creationId xmlns:p14="http://schemas.microsoft.com/office/powerpoint/2010/main" val="283619871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Roundworm</a:t>
            </a:r>
            <a:r>
              <a:rPr lang="cs-CZ" dirty="0"/>
              <a:t/>
            </a:r>
            <a:br>
              <a:rPr lang="cs-CZ" dirty="0"/>
            </a:br>
            <a:endParaRPr lang="cs-CZ" dirty="0"/>
          </a:p>
        </p:txBody>
      </p:sp>
      <p:sp>
        <p:nvSpPr>
          <p:cNvPr id="3" name="Zástupný symbol pro obsah 2"/>
          <p:cNvSpPr>
            <a:spLocks noGrp="1"/>
          </p:cNvSpPr>
          <p:nvPr>
            <p:ph idx="1"/>
          </p:nvPr>
        </p:nvSpPr>
        <p:spPr>
          <a:xfrm>
            <a:off x="699052" y="1189521"/>
            <a:ext cx="10515600" cy="4351338"/>
          </a:xfrm>
        </p:spPr>
        <p:txBody>
          <a:bodyPr>
            <a:normAutofit/>
          </a:bodyPr>
          <a:lstStyle/>
          <a:p>
            <a:pPr marL="0" indent="0">
              <a:buNone/>
            </a:pPr>
            <a:r>
              <a:rPr lang="cs-CZ" dirty="0" err="1" smtClean="0"/>
              <a:t>The</a:t>
            </a:r>
            <a:r>
              <a:rPr lang="cs-CZ" dirty="0" smtClean="0"/>
              <a:t> </a:t>
            </a:r>
            <a:r>
              <a:rPr lang="cs-CZ" dirty="0" err="1"/>
              <a:t>roundworm</a:t>
            </a:r>
            <a:r>
              <a:rPr lang="cs-CZ" dirty="0"/>
              <a:t> </a:t>
            </a:r>
            <a:r>
              <a:rPr lang="cs-CZ" dirty="0" err="1"/>
              <a:t>eggs</a:t>
            </a:r>
            <a:r>
              <a:rPr lang="cs-CZ" dirty="0"/>
              <a:t> are </a:t>
            </a:r>
            <a:r>
              <a:rPr lang="cs-CZ" dirty="0" err="1"/>
              <a:t>swallowed</a:t>
            </a:r>
            <a:r>
              <a:rPr lang="cs-CZ" dirty="0"/>
              <a:t>. </a:t>
            </a:r>
            <a:r>
              <a:rPr lang="cs-CZ" dirty="0" err="1"/>
              <a:t>The</a:t>
            </a:r>
            <a:r>
              <a:rPr lang="cs-CZ" dirty="0"/>
              <a:t> </a:t>
            </a:r>
            <a:r>
              <a:rPr lang="cs-CZ" dirty="0" err="1"/>
              <a:t>larvae</a:t>
            </a:r>
            <a:r>
              <a:rPr lang="cs-CZ" dirty="0"/>
              <a:t> are </a:t>
            </a:r>
            <a:r>
              <a:rPr lang="cs-CZ" dirty="0" err="1"/>
              <a:t>released</a:t>
            </a:r>
            <a:r>
              <a:rPr lang="cs-CZ" dirty="0"/>
              <a:t> </a:t>
            </a:r>
            <a:r>
              <a:rPr lang="cs-CZ" dirty="0" err="1"/>
              <a:t>from</a:t>
            </a:r>
            <a:r>
              <a:rPr lang="cs-CZ" dirty="0"/>
              <a:t> </a:t>
            </a:r>
            <a:r>
              <a:rPr lang="cs-CZ" dirty="0" err="1"/>
              <a:t>the</a:t>
            </a:r>
            <a:r>
              <a:rPr lang="cs-CZ" dirty="0"/>
              <a:t> </a:t>
            </a:r>
            <a:r>
              <a:rPr lang="cs-CZ" dirty="0" err="1"/>
              <a:t>eggs</a:t>
            </a:r>
            <a:r>
              <a:rPr lang="cs-CZ" dirty="0"/>
              <a:t> in </a:t>
            </a:r>
            <a:r>
              <a:rPr lang="cs-CZ" dirty="0" err="1"/>
              <a:t>the</a:t>
            </a:r>
            <a:r>
              <a:rPr lang="cs-CZ" dirty="0"/>
              <a:t> </a:t>
            </a:r>
            <a:r>
              <a:rPr lang="cs-CZ" dirty="0" err="1"/>
              <a:t>intestine</a:t>
            </a:r>
            <a:r>
              <a:rPr lang="cs-CZ" dirty="0"/>
              <a:t>. These </a:t>
            </a:r>
            <a:r>
              <a:rPr lang="cs-CZ" dirty="0" err="1"/>
              <a:t>invasive</a:t>
            </a:r>
            <a:r>
              <a:rPr lang="cs-CZ" dirty="0"/>
              <a:t> </a:t>
            </a:r>
            <a:r>
              <a:rPr lang="cs-CZ" dirty="0" err="1"/>
              <a:t>larvae</a:t>
            </a:r>
            <a:r>
              <a:rPr lang="cs-CZ" dirty="0"/>
              <a:t> </a:t>
            </a:r>
            <a:r>
              <a:rPr lang="cs-CZ" dirty="0" err="1"/>
              <a:t>migrate</a:t>
            </a:r>
            <a:r>
              <a:rPr lang="cs-CZ" dirty="0"/>
              <a:t> to </a:t>
            </a:r>
            <a:r>
              <a:rPr lang="cs-CZ" dirty="0" err="1"/>
              <a:t>the</a:t>
            </a:r>
            <a:r>
              <a:rPr lang="cs-CZ" dirty="0"/>
              <a:t> </a:t>
            </a:r>
            <a:r>
              <a:rPr lang="cs-CZ" dirty="0" err="1"/>
              <a:t>organs</a:t>
            </a:r>
            <a:r>
              <a:rPr lang="cs-CZ" dirty="0"/>
              <a:t>. </a:t>
            </a:r>
            <a:r>
              <a:rPr lang="cs-CZ" dirty="0" err="1"/>
              <a:t>The</a:t>
            </a:r>
            <a:r>
              <a:rPr lang="cs-CZ" dirty="0"/>
              <a:t> </a:t>
            </a:r>
            <a:r>
              <a:rPr lang="cs-CZ" dirty="0" err="1"/>
              <a:t>adult</a:t>
            </a:r>
            <a:r>
              <a:rPr lang="cs-CZ" dirty="0"/>
              <a:t> </a:t>
            </a:r>
            <a:r>
              <a:rPr lang="cs-CZ" dirty="0" err="1"/>
              <a:t>roundworms</a:t>
            </a:r>
            <a:r>
              <a:rPr lang="cs-CZ" dirty="0"/>
              <a:t> </a:t>
            </a:r>
            <a:r>
              <a:rPr lang="cs-CZ" dirty="0" err="1"/>
              <a:t>mechanically</a:t>
            </a:r>
            <a:r>
              <a:rPr lang="cs-CZ" dirty="0"/>
              <a:t> </a:t>
            </a:r>
            <a:r>
              <a:rPr lang="cs-CZ" dirty="0" err="1"/>
              <a:t>irritate</a:t>
            </a:r>
            <a:r>
              <a:rPr lang="cs-CZ" dirty="0"/>
              <a:t> </a:t>
            </a:r>
            <a:r>
              <a:rPr lang="cs-CZ" dirty="0" err="1"/>
              <a:t>the</a:t>
            </a:r>
            <a:r>
              <a:rPr lang="cs-CZ" dirty="0"/>
              <a:t> </a:t>
            </a:r>
            <a:r>
              <a:rPr lang="cs-CZ" dirty="0" err="1"/>
              <a:t>lining</a:t>
            </a:r>
            <a:r>
              <a:rPr lang="cs-CZ" dirty="0"/>
              <a:t> </a:t>
            </a:r>
            <a:r>
              <a:rPr lang="cs-CZ" dirty="0" err="1"/>
              <a:t>of</a:t>
            </a:r>
            <a:r>
              <a:rPr lang="cs-CZ" dirty="0"/>
              <a:t> </a:t>
            </a:r>
            <a:r>
              <a:rPr lang="cs-CZ" dirty="0" err="1"/>
              <a:t>the</a:t>
            </a:r>
            <a:r>
              <a:rPr lang="cs-CZ" dirty="0"/>
              <a:t> </a:t>
            </a:r>
            <a:r>
              <a:rPr lang="cs-CZ" dirty="0" err="1"/>
              <a:t>intestine</a:t>
            </a:r>
            <a:r>
              <a:rPr lang="cs-CZ" dirty="0"/>
              <a:t>. </a:t>
            </a:r>
            <a:r>
              <a:rPr lang="cs-CZ" dirty="0" err="1"/>
              <a:t>They</a:t>
            </a:r>
            <a:r>
              <a:rPr lang="cs-CZ" dirty="0"/>
              <a:t> </a:t>
            </a:r>
            <a:r>
              <a:rPr lang="cs-CZ" dirty="0" err="1"/>
              <a:t>take</a:t>
            </a:r>
            <a:r>
              <a:rPr lang="cs-CZ" dirty="0"/>
              <a:t> </a:t>
            </a:r>
            <a:r>
              <a:rPr lang="cs-CZ" dirty="0" err="1"/>
              <a:t>nutrients</a:t>
            </a:r>
            <a:r>
              <a:rPr lang="cs-CZ" dirty="0"/>
              <a:t> </a:t>
            </a:r>
            <a:r>
              <a:rPr lang="cs-CZ" dirty="0" err="1"/>
              <a:t>from</a:t>
            </a:r>
            <a:r>
              <a:rPr lang="cs-CZ" dirty="0"/>
              <a:t> </a:t>
            </a:r>
            <a:r>
              <a:rPr lang="cs-CZ" dirty="0" err="1"/>
              <a:t>the</a:t>
            </a:r>
            <a:r>
              <a:rPr lang="cs-CZ" dirty="0"/>
              <a:t> </a:t>
            </a:r>
            <a:r>
              <a:rPr lang="cs-CZ" dirty="0" err="1"/>
              <a:t>intestinal</a:t>
            </a:r>
            <a:r>
              <a:rPr lang="cs-CZ" dirty="0"/>
              <a:t> </a:t>
            </a:r>
            <a:r>
              <a:rPr lang="cs-CZ" dirty="0" err="1"/>
              <a:t>contents</a:t>
            </a:r>
            <a:r>
              <a:rPr lang="cs-CZ" dirty="0"/>
              <a:t> and </a:t>
            </a:r>
            <a:r>
              <a:rPr lang="cs-CZ" dirty="0" err="1"/>
              <a:t>blood</a:t>
            </a:r>
            <a:r>
              <a:rPr lang="cs-CZ" dirty="0"/>
              <a:t> </a:t>
            </a:r>
            <a:r>
              <a:rPr lang="cs-CZ" dirty="0" err="1"/>
              <a:t>from</a:t>
            </a:r>
            <a:r>
              <a:rPr lang="cs-CZ" dirty="0"/>
              <a:t> </a:t>
            </a:r>
            <a:r>
              <a:rPr lang="cs-CZ" dirty="0" err="1"/>
              <a:t>the</a:t>
            </a:r>
            <a:r>
              <a:rPr lang="cs-CZ" dirty="0"/>
              <a:t> </a:t>
            </a:r>
            <a:r>
              <a:rPr lang="cs-CZ" dirty="0" err="1"/>
              <a:t>intestinal</a:t>
            </a:r>
            <a:r>
              <a:rPr lang="cs-CZ" dirty="0"/>
              <a:t> </a:t>
            </a:r>
            <a:r>
              <a:rPr lang="cs-CZ" dirty="0" err="1"/>
              <a:t>wall</a:t>
            </a:r>
            <a:r>
              <a:rPr lang="cs-CZ" dirty="0" smtClean="0"/>
              <a:t>.</a:t>
            </a:r>
            <a:r>
              <a:rPr lang="en-US" altLang="cs-CZ" dirty="0">
                <a:solidFill>
                  <a:srgbClr val="212529"/>
                </a:solidFill>
              </a:rPr>
              <a:t> </a:t>
            </a:r>
            <a:endParaRPr lang="cs-CZ" dirty="0" smtClean="0"/>
          </a:p>
          <a:p>
            <a:endParaRPr lang="cs-CZ" dirty="0" smtClean="0"/>
          </a:p>
          <a:p>
            <a:endParaRPr lang="cs-CZ" dirty="0"/>
          </a:p>
        </p:txBody>
      </p:sp>
      <p:pic>
        <p:nvPicPr>
          <p:cNvPr id="5" name="Obrázek 4"/>
          <p:cNvPicPr>
            <a:picLocks noChangeAspect="1"/>
          </p:cNvPicPr>
          <p:nvPr/>
        </p:nvPicPr>
        <p:blipFill>
          <a:blip r:embed="rId2"/>
          <a:stretch>
            <a:fillRect/>
          </a:stretch>
        </p:blipFill>
        <p:spPr>
          <a:xfrm>
            <a:off x="6096000" y="3021319"/>
            <a:ext cx="3935068" cy="3554487"/>
          </a:xfrm>
          <a:prstGeom prst="rect">
            <a:avLst/>
          </a:prstGeom>
        </p:spPr>
      </p:pic>
      <p:sp>
        <p:nvSpPr>
          <p:cNvPr id="6" name="Obdélník 5"/>
          <p:cNvSpPr/>
          <p:nvPr/>
        </p:nvSpPr>
        <p:spPr>
          <a:xfrm>
            <a:off x="1083115" y="6575806"/>
            <a:ext cx="6069995" cy="369332"/>
          </a:xfrm>
          <a:prstGeom prst="rect">
            <a:avLst/>
          </a:prstGeom>
        </p:spPr>
        <p:txBody>
          <a:bodyPr wrap="none">
            <a:spAutoFit/>
          </a:bodyPr>
          <a:lstStyle/>
          <a:p>
            <a:r>
              <a:rPr lang="en-US" dirty="0" err="1">
                <a:hlinkClick r:id="rId3"/>
              </a:rPr>
              <a:t>Ascaris</a:t>
            </a:r>
            <a:r>
              <a:rPr lang="en-US" dirty="0">
                <a:hlinkClick r:id="rId3"/>
              </a:rPr>
              <a:t> </a:t>
            </a:r>
            <a:r>
              <a:rPr lang="en-US" dirty="0" err="1">
                <a:hlinkClick r:id="rId3"/>
              </a:rPr>
              <a:t>suum</a:t>
            </a:r>
            <a:r>
              <a:rPr lang="en-US" dirty="0">
                <a:hlinkClick r:id="rId3"/>
              </a:rPr>
              <a:t> infections | Laboratory of Parasitology (ugent.be)</a:t>
            </a:r>
            <a:endParaRPr lang="cs-CZ" dirty="0"/>
          </a:p>
        </p:txBody>
      </p:sp>
    </p:spTree>
    <p:extLst>
      <p:ext uri="{BB962C8B-B14F-4D97-AF65-F5344CB8AC3E}">
        <p14:creationId xmlns:p14="http://schemas.microsoft.com/office/powerpoint/2010/main" val="284202337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a:xfrm>
            <a:off x="838200" y="365125"/>
            <a:ext cx="10515600" cy="4351338"/>
          </a:xfrm>
        </p:spPr>
        <p:txBody>
          <a:bodyPr/>
          <a:lstStyle/>
          <a:p>
            <a:pPr marL="0" indent="0">
              <a:buNone/>
            </a:pPr>
            <a:r>
              <a:rPr lang="en-US" altLang="cs-CZ" dirty="0">
                <a:solidFill>
                  <a:srgbClr val="212529"/>
                </a:solidFill>
              </a:rPr>
              <a:t>Symptoms</a:t>
            </a:r>
            <a:r>
              <a:rPr lang="cs-CZ" altLang="cs-CZ" dirty="0">
                <a:solidFill>
                  <a:srgbClr val="212529"/>
                </a:solidFill>
              </a:rPr>
              <a:t> : </a:t>
            </a:r>
            <a:r>
              <a:rPr lang="en-US" altLang="cs-CZ" dirty="0">
                <a:solidFill>
                  <a:srgbClr val="212529"/>
                </a:solidFill>
              </a:rPr>
              <a:t>Anorexia</a:t>
            </a:r>
            <a:r>
              <a:rPr lang="cs-CZ" altLang="cs-CZ" dirty="0">
                <a:solidFill>
                  <a:srgbClr val="212529"/>
                </a:solidFill>
              </a:rPr>
              <a:t>, a</a:t>
            </a:r>
            <a:r>
              <a:rPr lang="en-US" altLang="cs-CZ" dirty="0" err="1">
                <a:solidFill>
                  <a:srgbClr val="212529"/>
                </a:solidFill>
              </a:rPr>
              <a:t>naemia</a:t>
            </a:r>
            <a:r>
              <a:rPr lang="cs-CZ" altLang="cs-CZ" dirty="0">
                <a:solidFill>
                  <a:srgbClr val="212529"/>
                </a:solidFill>
              </a:rPr>
              <a:t>,</a:t>
            </a:r>
            <a:r>
              <a:rPr lang="en-US" altLang="cs-CZ" dirty="0">
                <a:solidFill>
                  <a:srgbClr val="212529"/>
                </a:solidFill>
              </a:rPr>
              <a:t> loss of condition.</a:t>
            </a:r>
            <a:r>
              <a:rPr lang="cs-CZ" altLang="cs-CZ" dirty="0">
                <a:solidFill>
                  <a:srgbClr val="212529"/>
                </a:solidFill>
              </a:rPr>
              <a:t> </a:t>
            </a:r>
            <a:r>
              <a:rPr lang="en-US" altLang="cs-CZ" dirty="0">
                <a:solidFill>
                  <a:srgbClr val="212529"/>
                </a:solidFill>
              </a:rPr>
              <a:t>Weight loss in later stages.</a:t>
            </a:r>
          </a:p>
          <a:p>
            <a:pPr>
              <a:buFontTx/>
              <a:buChar char="•"/>
            </a:pPr>
            <a:endParaRPr lang="cs-CZ" altLang="cs-CZ" dirty="0" smtClean="0">
              <a:solidFill>
                <a:srgbClr val="212529"/>
              </a:solidFill>
            </a:endParaRPr>
          </a:p>
          <a:p>
            <a:pPr>
              <a:buFontTx/>
              <a:buChar char="•"/>
            </a:pPr>
            <a:endParaRPr lang="cs-CZ" altLang="cs-CZ" dirty="0">
              <a:solidFill>
                <a:srgbClr val="212529"/>
              </a:solidFill>
            </a:endParaRPr>
          </a:p>
        </p:txBody>
      </p:sp>
      <p:pic>
        <p:nvPicPr>
          <p:cNvPr id="4" name="Obrázek 3"/>
          <p:cNvPicPr>
            <a:picLocks noChangeAspect="1"/>
          </p:cNvPicPr>
          <p:nvPr/>
        </p:nvPicPr>
        <p:blipFill>
          <a:blip r:embed="rId2"/>
          <a:stretch>
            <a:fillRect/>
          </a:stretch>
        </p:blipFill>
        <p:spPr>
          <a:xfrm>
            <a:off x="1195388" y="1552506"/>
            <a:ext cx="4543425" cy="3810000"/>
          </a:xfrm>
          <a:prstGeom prst="rect">
            <a:avLst/>
          </a:prstGeom>
        </p:spPr>
      </p:pic>
      <p:sp>
        <p:nvSpPr>
          <p:cNvPr id="6" name="Obdélník 5"/>
          <p:cNvSpPr/>
          <p:nvPr/>
        </p:nvSpPr>
        <p:spPr>
          <a:xfrm>
            <a:off x="6096000" y="4633947"/>
            <a:ext cx="6069995" cy="369332"/>
          </a:xfrm>
          <a:prstGeom prst="rect">
            <a:avLst/>
          </a:prstGeom>
        </p:spPr>
        <p:txBody>
          <a:bodyPr wrap="none">
            <a:spAutoFit/>
          </a:bodyPr>
          <a:lstStyle/>
          <a:p>
            <a:r>
              <a:rPr lang="en-US" dirty="0" err="1">
                <a:hlinkClick r:id="rId3"/>
              </a:rPr>
              <a:t>Ascaris</a:t>
            </a:r>
            <a:r>
              <a:rPr lang="en-US" dirty="0">
                <a:hlinkClick r:id="rId3"/>
              </a:rPr>
              <a:t> </a:t>
            </a:r>
            <a:r>
              <a:rPr lang="en-US" dirty="0" err="1">
                <a:hlinkClick r:id="rId3"/>
              </a:rPr>
              <a:t>suum</a:t>
            </a:r>
            <a:r>
              <a:rPr lang="en-US" dirty="0">
                <a:hlinkClick r:id="rId3"/>
              </a:rPr>
              <a:t> infections | Laboratory of Parasitology (ugent.be)</a:t>
            </a:r>
            <a:endParaRPr lang="cs-CZ" dirty="0"/>
          </a:p>
        </p:txBody>
      </p:sp>
      <p:sp>
        <p:nvSpPr>
          <p:cNvPr id="7" name="Obdélník 6"/>
          <p:cNvSpPr/>
          <p:nvPr/>
        </p:nvSpPr>
        <p:spPr>
          <a:xfrm>
            <a:off x="838200" y="5530632"/>
            <a:ext cx="8166652" cy="830997"/>
          </a:xfrm>
          <a:prstGeom prst="rect">
            <a:avLst/>
          </a:prstGeom>
        </p:spPr>
        <p:txBody>
          <a:bodyPr wrap="square">
            <a:spAutoFit/>
          </a:bodyPr>
          <a:lstStyle/>
          <a:p>
            <a:r>
              <a:rPr lang="en-US" sz="2400" dirty="0"/>
              <a:t>When the worms die suddenly after treatment, they can </a:t>
            </a:r>
            <a:r>
              <a:rPr lang="en-US" sz="2400" dirty="0" smtClean="0"/>
              <a:t>block</a:t>
            </a:r>
            <a:r>
              <a:rPr lang="cs-CZ" sz="2400" dirty="0" smtClean="0"/>
              <a:t> </a:t>
            </a:r>
            <a:endParaRPr lang="en-US" sz="2400" dirty="0"/>
          </a:p>
          <a:p>
            <a:r>
              <a:rPr lang="en-US" sz="2400" dirty="0"/>
              <a:t>the gut and cause sudden death</a:t>
            </a:r>
            <a:r>
              <a:rPr lang="en-US" dirty="0"/>
              <a:t>.</a:t>
            </a:r>
          </a:p>
        </p:txBody>
      </p:sp>
    </p:spTree>
    <p:extLst>
      <p:ext uri="{BB962C8B-B14F-4D97-AF65-F5344CB8AC3E}">
        <p14:creationId xmlns:p14="http://schemas.microsoft.com/office/powerpoint/2010/main" val="71136739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en-US" dirty="0">
                <a:latin typeface="+mn-lt"/>
                <a:cs typeface="Arial" panose="020B0604020202020204" pitchFamily="34" charset="0"/>
              </a:rPr>
              <a:t>External </a:t>
            </a:r>
            <a:r>
              <a:rPr lang="en-US" dirty="0" smtClean="0">
                <a:latin typeface="+mn-lt"/>
                <a:cs typeface="Arial" panose="020B0604020202020204" pitchFamily="34" charset="0"/>
              </a:rPr>
              <a:t>parasites</a:t>
            </a:r>
            <a:r>
              <a:rPr lang="en-US" dirty="0">
                <a:latin typeface="Constantia" panose="02030602050306030303" pitchFamily="18" charset="0"/>
              </a:rPr>
              <a:t/>
            </a:r>
            <a:br>
              <a:rPr lang="en-US" dirty="0">
                <a:latin typeface="Constantia" panose="02030602050306030303" pitchFamily="18" charset="0"/>
              </a:rPr>
            </a:br>
            <a:endParaRPr lang="cs-CZ" dirty="0"/>
          </a:p>
        </p:txBody>
      </p:sp>
      <p:sp>
        <p:nvSpPr>
          <p:cNvPr id="3" name="Zástupný symbol pro obsah 2"/>
          <p:cNvSpPr>
            <a:spLocks noGrp="1"/>
          </p:cNvSpPr>
          <p:nvPr>
            <p:ph idx="1"/>
          </p:nvPr>
        </p:nvSpPr>
        <p:spPr>
          <a:xfrm>
            <a:off x="689113" y="1249156"/>
            <a:ext cx="8782878" cy="4351338"/>
          </a:xfrm>
        </p:spPr>
        <p:txBody>
          <a:bodyPr>
            <a:normAutofit fontScale="85000" lnSpcReduction="20000"/>
          </a:bodyPr>
          <a:lstStyle/>
          <a:p>
            <a:r>
              <a:rPr lang="en-US" dirty="0">
                <a:cs typeface="Arial" panose="020B0604020202020204" pitchFamily="34" charset="0"/>
              </a:rPr>
              <a:t>mainly include </a:t>
            </a:r>
            <a:r>
              <a:rPr lang="en-US" dirty="0" smtClean="0">
                <a:cs typeface="Arial" panose="020B0604020202020204" pitchFamily="34" charset="0"/>
              </a:rPr>
              <a:t>li</a:t>
            </a:r>
            <a:r>
              <a:rPr lang="cs-CZ" dirty="0" err="1" smtClean="0">
                <a:cs typeface="Arial" panose="020B0604020202020204" pitchFamily="34" charset="0"/>
              </a:rPr>
              <a:t>ce</a:t>
            </a:r>
            <a:r>
              <a:rPr lang="cs-CZ" dirty="0" smtClean="0">
                <a:cs typeface="Arial" panose="020B0604020202020204" pitchFamily="34" charset="0"/>
              </a:rPr>
              <a:t>, </a:t>
            </a:r>
            <a:r>
              <a:rPr lang="en-US" dirty="0" smtClean="0">
                <a:cs typeface="Arial" panose="020B0604020202020204" pitchFamily="34" charset="0"/>
              </a:rPr>
              <a:t>mange and </a:t>
            </a:r>
            <a:r>
              <a:rPr lang="en-US" dirty="0" err="1" smtClean="0">
                <a:cs typeface="Arial" panose="020B0604020202020204" pitchFamily="34" charset="0"/>
              </a:rPr>
              <a:t>myiasis</a:t>
            </a:r>
            <a:endParaRPr lang="cs-CZ" dirty="0" smtClean="0">
              <a:cs typeface="Arial" panose="020B0604020202020204" pitchFamily="34" charset="0"/>
            </a:endParaRPr>
          </a:p>
          <a:p>
            <a:endParaRPr lang="cs-CZ" dirty="0" smtClean="0">
              <a:cs typeface="Arial" panose="020B0604020202020204" pitchFamily="34" charset="0"/>
            </a:endParaRPr>
          </a:p>
          <a:p>
            <a:r>
              <a:rPr lang="cs-CZ" dirty="0" smtClean="0">
                <a:cs typeface="Arial" panose="020B0604020202020204" pitchFamily="34" charset="0"/>
              </a:rPr>
              <a:t>L</a:t>
            </a:r>
            <a:r>
              <a:rPr lang="en-US" dirty="0" smtClean="0">
                <a:cs typeface="Arial" panose="020B0604020202020204" pitchFamily="34" charset="0"/>
              </a:rPr>
              <a:t>ice</a:t>
            </a:r>
            <a:endParaRPr lang="cs-CZ" dirty="0" smtClean="0">
              <a:cs typeface="Arial" panose="020B0604020202020204" pitchFamily="34" charset="0"/>
            </a:endParaRPr>
          </a:p>
          <a:p>
            <a:r>
              <a:rPr lang="cs-CZ" i="1" dirty="0" err="1"/>
              <a:t>Haematopinus</a:t>
            </a:r>
            <a:r>
              <a:rPr lang="cs-CZ" i="1" dirty="0"/>
              <a:t> </a:t>
            </a:r>
            <a:r>
              <a:rPr lang="cs-CZ" i="1" dirty="0" err="1"/>
              <a:t>suis</a:t>
            </a:r>
            <a:r>
              <a:rPr lang="cs-CZ" dirty="0"/>
              <a:t>, </a:t>
            </a:r>
            <a:r>
              <a:rPr lang="cs-CZ" dirty="0" err="1"/>
              <a:t>the</a:t>
            </a:r>
            <a:r>
              <a:rPr lang="cs-CZ" dirty="0"/>
              <a:t> </a:t>
            </a:r>
            <a:r>
              <a:rPr lang="cs-CZ" dirty="0" err="1"/>
              <a:t>hog</a:t>
            </a:r>
            <a:r>
              <a:rPr lang="cs-CZ" dirty="0"/>
              <a:t> </a:t>
            </a:r>
            <a:r>
              <a:rPr lang="cs-CZ" dirty="0" err="1" smtClean="0"/>
              <a:t>louse</a:t>
            </a:r>
            <a:r>
              <a:rPr lang="cs-CZ" dirty="0" smtClean="0"/>
              <a:t>.</a:t>
            </a:r>
          </a:p>
          <a:p>
            <a:r>
              <a:rPr lang="cs-CZ" dirty="0" smtClean="0">
                <a:cs typeface="Arial" panose="020B0604020202020204" pitchFamily="34" charset="0"/>
              </a:rPr>
              <a:t>I</a:t>
            </a:r>
            <a:r>
              <a:rPr lang="en-US" dirty="0" smtClean="0">
                <a:cs typeface="Arial" panose="020B0604020202020204" pitchFamily="34" charset="0"/>
              </a:rPr>
              <a:t>s </a:t>
            </a:r>
            <a:r>
              <a:rPr lang="en-US" dirty="0">
                <a:cs typeface="Arial" panose="020B0604020202020204" pitchFamily="34" charset="0"/>
              </a:rPr>
              <a:t>the largest louse species (6,4mm)</a:t>
            </a:r>
            <a:endParaRPr lang="cs-CZ" dirty="0" smtClean="0">
              <a:cs typeface="Arial" panose="020B0604020202020204" pitchFamily="34" charset="0"/>
            </a:endParaRPr>
          </a:p>
          <a:p>
            <a:r>
              <a:rPr lang="en-US" dirty="0" smtClean="0">
                <a:cs typeface="Arial" panose="020B0604020202020204" pitchFamily="34" charset="0"/>
              </a:rPr>
              <a:t>is </a:t>
            </a:r>
            <a:r>
              <a:rPr lang="en-US" dirty="0">
                <a:cs typeface="Arial" panose="020B0604020202020204" pitchFamily="34" charset="0"/>
              </a:rPr>
              <a:t>more common in smaller </a:t>
            </a:r>
            <a:r>
              <a:rPr lang="en-US" dirty="0" smtClean="0">
                <a:cs typeface="Arial" panose="020B0604020202020204" pitchFamily="34" charset="0"/>
              </a:rPr>
              <a:t>populations </a:t>
            </a:r>
            <a:r>
              <a:rPr lang="en-US" dirty="0">
                <a:cs typeface="Arial" panose="020B0604020202020204" pitchFamily="34" charset="0"/>
              </a:rPr>
              <a:t>than in </a:t>
            </a:r>
            <a:r>
              <a:rPr lang="en-US" dirty="0" smtClean="0">
                <a:cs typeface="Arial" panose="020B0604020202020204" pitchFamily="34" charset="0"/>
              </a:rPr>
              <a:t>commercial </a:t>
            </a:r>
            <a:r>
              <a:rPr lang="cs-CZ" dirty="0" err="1" smtClean="0">
                <a:cs typeface="Arial" panose="020B0604020202020204" pitchFamily="34" charset="0"/>
              </a:rPr>
              <a:t>pig</a:t>
            </a:r>
            <a:r>
              <a:rPr lang="cs-CZ" dirty="0" smtClean="0">
                <a:cs typeface="Arial" panose="020B0604020202020204" pitchFamily="34" charset="0"/>
              </a:rPr>
              <a:t> </a:t>
            </a:r>
            <a:r>
              <a:rPr lang="cs-CZ" dirty="0" err="1" smtClean="0">
                <a:cs typeface="Arial" panose="020B0604020202020204" pitchFamily="34" charset="0"/>
              </a:rPr>
              <a:t>breeding</a:t>
            </a:r>
            <a:r>
              <a:rPr lang="en-US" dirty="0" smtClean="0">
                <a:cs typeface="Arial" panose="020B0604020202020204" pitchFamily="34" charset="0"/>
              </a:rPr>
              <a:t>.</a:t>
            </a:r>
            <a:r>
              <a:rPr lang="cs-CZ" dirty="0" smtClean="0">
                <a:cs typeface="Arial" panose="020B0604020202020204" pitchFamily="34" charset="0"/>
              </a:rPr>
              <a:t> </a:t>
            </a:r>
            <a:r>
              <a:rPr lang="en-US" dirty="0">
                <a:cs typeface="Arial" panose="020B0604020202020204" pitchFamily="34" charset="0"/>
              </a:rPr>
              <a:t>It is found </a:t>
            </a:r>
            <a:r>
              <a:rPr lang="en-US" dirty="0" smtClean="0">
                <a:cs typeface="Arial" panose="020B0604020202020204" pitchFamily="34" charset="0"/>
              </a:rPr>
              <a:t>in </a:t>
            </a:r>
            <a:r>
              <a:rPr lang="en-US" dirty="0">
                <a:cs typeface="Arial" panose="020B0604020202020204" pitchFamily="34" charset="0"/>
              </a:rPr>
              <a:t>the folds of skin behind the ears and between the </a:t>
            </a:r>
            <a:r>
              <a:rPr lang="en-US" dirty="0" smtClean="0">
                <a:cs typeface="Arial" panose="020B0604020202020204" pitchFamily="34" charset="0"/>
              </a:rPr>
              <a:t>legs</a:t>
            </a:r>
            <a:r>
              <a:rPr lang="cs-CZ" dirty="0" smtClean="0">
                <a:cs typeface="Arial" panose="020B0604020202020204" pitchFamily="34" charset="0"/>
              </a:rPr>
              <a:t>. </a:t>
            </a:r>
            <a:r>
              <a:rPr lang="en-US" dirty="0" smtClean="0">
                <a:cs typeface="Arial" panose="020B0604020202020204" pitchFamily="34" charset="0"/>
              </a:rPr>
              <a:t>The </a:t>
            </a:r>
            <a:r>
              <a:rPr lang="en-US" dirty="0">
                <a:cs typeface="Arial" panose="020B0604020202020204" pitchFamily="34" charset="0"/>
              </a:rPr>
              <a:t>blood-sucking activity of hog lice results in much irritation and discomfort to </a:t>
            </a:r>
            <a:r>
              <a:rPr lang="en-US" dirty="0" smtClean="0">
                <a:cs typeface="Arial" panose="020B0604020202020204" pitchFamily="34" charset="0"/>
              </a:rPr>
              <a:t>swine</a:t>
            </a:r>
            <a:r>
              <a:rPr lang="cs-CZ" dirty="0" smtClean="0">
                <a:cs typeface="Arial" panose="020B0604020202020204" pitchFamily="34" charset="0"/>
              </a:rPr>
              <a:t>.</a:t>
            </a:r>
            <a:r>
              <a:rPr lang="en-US" altLang="cs-CZ" dirty="0">
                <a:solidFill>
                  <a:srgbClr val="212529"/>
                </a:solidFill>
                <a:cs typeface="Arial" panose="020B0604020202020204" pitchFamily="34" charset="0"/>
              </a:rPr>
              <a:t> </a:t>
            </a:r>
            <a:r>
              <a:rPr lang="en-US" altLang="cs-CZ" dirty="0">
                <a:cs typeface="Arial" panose="020B0604020202020204" pitchFamily="34" charset="0"/>
              </a:rPr>
              <a:t>Skin may show red spots or bite wounds</a:t>
            </a:r>
            <a:r>
              <a:rPr lang="en-US" altLang="cs-CZ" dirty="0" smtClean="0">
                <a:solidFill>
                  <a:srgbClr val="212529"/>
                </a:solidFill>
                <a:cs typeface="Arial" panose="020B0604020202020204" pitchFamily="34" charset="0"/>
              </a:rPr>
              <a:t>.</a:t>
            </a:r>
            <a:r>
              <a:rPr lang="en-US" dirty="0">
                <a:cs typeface="Arial" panose="020B0604020202020204" pitchFamily="34" charset="0"/>
              </a:rPr>
              <a:t> Extreme pruritus and subsequent self-trauma (alopecia, erythema, excoriations, and crusting) can be </a:t>
            </a:r>
            <a:r>
              <a:rPr lang="en-US" dirty="0" smtClean="0">
                <a:cs typeface="Arial" panose="020B0604020202020204" pitchFamily="34" charset="0"/>
              </a:rPr>
              <a:t>seen</a:t>
            </a:r>
            <a:r>
              <a:rPr lang="cs-CZ" dirty="0" smtClean="0">
                <a:cs typeface="Arial" panose="020B0604020202020204" pitchFamily="34" charset="0"/>
              </a:rPr>
              <a:t>.</a:t>
            </a:r>
            <a:endParaRPr lang="cs-CZ" dirty="0">
              <a:cs typeface="Arial" panose="020B0604020202020204" pitchFamily="34" charset="0"/>
            </a:endParaRPr>
          </a:p>
          <a:p>
            <a:pPr marL="0" indent="0">
              <a:buNone/>
            </a:pPr>
            <a:endParaRPr lang="en-US" altLang="cs-CZ" dirty="0">
              <a:solidFill>
                <a:srgbClr val="212529"/>
              </a:solidFill>
              <a:cs typeface="Arial" panose="020B0604020202020204" pitchFamily="34" charset="0"/>
            </a:endParaRPr>
          </a:p>
          <a:p>
            <a:r>
              <a:rPr lang="cs-CZ" dirty="0" smtClean="0">
                <a:cs typeface="Arial" panose="020B0604020202020204" pitchFamily="34" charset="0"/>
              </a:rPr>
              <a:t> </a:t>
            </a:r>
            <a:r>
              <a:rPr lang="cs-CZ" dirty="0" err="1" smtClean="0">
                <a:cs typeface="Arial" panose="020B0604020202020204" pitchFamily="34" charset="0"/>
              </a:rPr>
              <a:t>It</a:t>
            </a:r>
            <a:r>
              <a:rPr lang="cs-CZ" dirty="0" smtClean="0">
                <a:cs typeface="Arial" panose="020B0604020202020204" pitchFamily="34" charset="0"/>
              </a:rPr>
              <a:t> </a:t>
            </a:r>
            <a:r>
              <a:rPr lang="en-US" dirty="0" smtClean="0">
                <a:cs typeface="Arial" panose="020B0604020202020204" pitchFamily="34" charset="0"/>
              </a:rPr>
              <a:t>can </a:t>
            </a:r>
            <a:r>
              <a:rPr lang="en-US" dirty="0">
                <a:cs typeface="Arial" panose="020B0604020202020204" pitchFamily="34" charset="0"/>
              </a:rPr>
              <a:t>cause severe anemia, especially in </a:t>
            </a:r>
            <a:r>
              <a:rPr lang="en-US" dirty="0" smtClean="0">
                <a:cs typeface="Arial" panose="020B0604020202020204" pitchFamily="34" charset="0"/>
              </a:rPr>
              <a:t>piglets</a:t>
            </a:r>
            <a:r>
              <a:rPr lang="cs-CZ" dirty="0" smtClean="0">
                <a:cs typeface="Arial" panose="020B0604020202020204" pitchFamily="34" charset="0"/>
              </a:rPr>
              <a:t>.</a:t>
            </a:r>
          </a:p>
          <a:p>
            <a:endParaRPr lang="cs-CZ" dirty="0">
              <a:cs typeface="Arial" panose="020B0604020202020204" pitchFamily="34" charset="0"/>
            </a:endParaRPr>
          </a:p>
          <a:p>
            <a:endParaRPr lang="cs-CZ" dirty="0">
              <a:latin typeface="Arial" panose="020B0604020202020204" pitchFamily="34" charset="0"/>
              <a:cs typeface="Arial" panose="020B0604020202020204" pitchFamily="34" charset="0"/>
            </a:endParaRPr>
          </a:p>
        </p:txBody>
      </p:sp>
      <p:pic>
        <p:nvPicPr>
          <p:cNvPr id="4" name="Obrázek 3"/>
          <p:cNvPicPr>
            <a:picLocks noChangeAspect="1"/>
          </p:cNvPicPr>
          <p:nvPr/>
        </p:nvPicPr>
        <p:blipFill rotWithShape="1">
          <a:blip r:embed="rId2"/>
          <a:srcRect l="3475" t="2420" r="2853" b="3077"/>
          <a:stretch/>
        </p:blipFill>
        <p:spPr>
          <a:xfrm>
            <a:off x="9471991" y="1815686"/>
            <a:ext cx="2592250" cy="4253948"/>
          </a:xfrm>
          <a:prstGeom prst="rect">
            <a:avLst/>
          </a:prstGeom>
        </p:spPr>
      </p:pic>
      <p:sp>
        <p:nvSpPr>
          <p:cNvPr id="5" name="Obdélník 4"/>
          <p:cNvSpPr/>
          <p:nvPr/>
        </p:nvSpPr>
        <p:spPr>
          <a:xfrm>
            <a:off x="6783052" y="6115193"/>
            <a:ext cx="5281189" cy="369332"/>
          </a:xfrm>
          <a:prstGeom prst="rect">
            <a:avLst/>
          </a:prstGeom>
        </p:spPr>
        <p:txBody>
          <a:bodyPr wrap="none">
            <a:spAutoFit/>
          </a:bodyPr>
          <a:lstStyle/>
          <a:p>
            <a:r>
              <a:rPr lang="cs-CZ" dirty="0">
                <a:hlinkClick r:id="rId3"/>
              </a:rPr>
              <a:t>swine-ectoparasites-hog-louse1.pdf (porkgateway.org)</a:t>
            </a:r>
            <a:endParaRPr lang="cs-CZ" dirty="0"/>
          </a:p>
        </p:txBody>
      </p:sp>
    </p:spTree>
    <p:extLst>
      <p:ext uri="{BB962C8B-B14F-4D97-AF65-F5344CB8AC3E}">
        <p14:creationId xmlns:p14="http://schemas.microsoft.com/office/powerpoint/2010/main" val="242544123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a:latin typeface="Arial" panose="020B0604020202020204" pitchFamily="34" charset="0"/>
                <a:cs typeface="Arial" panose="020B0604020202020204" pitchFamily="34" charset="0"/>
              </a:rPr>
              <a:t>Mange</a:t>
            </a:r>
            <a:endParaRPr lang="cs-CZ" dirty="0"/>
          </a:p>
        </p:txBody>
      </p:sp>
      <p:sp>
        <p:nvSpPr>
          <p:cNvPr id="3" name="Zástupný symbol pro obsah 2"/>
          <p:cNvSpPr>
            <a:spLocks noGrp="1"/>
          </p:cNvSpPr>
          <p:nvPr>
            <p:ph idx="1"/>
          </p:nvPr>
        </p:nvSpPr>
        <p:spPr>
          <a:xfrm>
            <a:off x="838200" y="1825625"/>
            <a:ext cx="7639878" cy="4351338"/>
          </a:xfrm>
        </p:spPr>
        <p:txBody>
          <a:bodyPr>
            <a:normAutofit fontScale="92500" lnSpcReduction="10000"/>
          </a:bodyPr>
          <a:lstStyle/>
          <a:p>
            <a:r>
              <a:rPr lang="en-US" dirty="0" smtClean="0">
                <a:latin typeface="Arial" panose="020B0604020202020204" pitchFamily="34" charset="0"/>
                <a:cs typeface="Arial" panose="020B0604020202020204" pitchFamily="34" charset="0"/>
              </a:rPr>
              <a:t>in </a:t>
            </a:r>
            <a:r>
              <a:rPr lang="en-US" dirty="0">
                <a:latin typeface="Arial" panose="020B0604020202020204" pitchFamily="34" charset="0"/>
                <a:cs typeface="Arial" panose="020B0604020202020204" pitchFamily="34" charset="0"/>
              </a:rPr>
              <a:t>pigs is principally due to infestation with </a:t>
            </a:r>
            <a:r>
              <a:rPr lang="en-US" i="1" dirty="0" err="1">
                <a:latin typeface="Arial" panose="020B0604020202020204" pitchFamily="34" charset="0"/>
                <a:cs typeface="Arial" panose="020B0604020202020204" pitchFamily="34" charset="0"/>
              </a:rPr>
              <a:t>Sarcoptes</a:t>
            </a:r>
            <a:r>
              <a:rPr lang="en-US" i="1" dirty="0">
                <a:latin typeface="Arial" panose="020B0604020202020204" pitchFamily="34" charset="0"/>
                <a:cs typeface="Arial" panose="020B0604020202020204" pitchFamily="34" charset="0"/>
              </a:rPr>
              <a:t> </a:t>
            </a:r>
            <a:r>
              <a:rPr lang="en-US" i="1" dirty="0" err="1">
                <a:latin typeface="Arial" panose="020B0604020202020204" pitchFamily="34" charset="0"/>
                <a:cs typeface="Arial" panose="020B0604020202020204" pitchFamily="34" charset="0"/>
              </a:rPr>
              <a:t>scabieisuis</a:t>
            </a:r>
            <a:r>
              <a:rPr lang="en-US" dirty="0" smtClean="0">
                <a:latin typeface="Arial" panose="020B0604020202020204" pitchFamily="34" charset="0"/>
                <a:cs typeface="Arial" panose="020B0604020202020204" pitchFamily="34" charset="0"/>
              </a:rPr>
              <a:t>.</a:t>
            </a:r>
            <a:endParaRPr lang="cs-CZ" dirty="0" smtClean="0">
              <a:latin typeface="Arial" panose="020B0604020202020204" pitchFamily="34" charset="0"/>
              <a:cs typeface="Arial" panose="020B0604020202020204" pitchFamily="34" charset="0"/>
            </a:endParaRPr>
          </a:p>
          <a:p>
            <a:r>
              <a:rPr lang="cs-CZ" dirty="0" smtClean="0">
                <a:latin typeface="Arial" panose="020B0604020202020204" pitchFamily="34" charset="0"/>
                <a:cs typeface="Arial" panose="020B0604020202020204" pitchFamily="34" charset="0"/>
              </a:rPr>
              <a:t>T</a:t>
            </a:r>
            <a:r>
              <a:rPr lang="en-US" dirty="0" err="1" smtClean="0">
                <a:latin typeface="Arial" panose="020B0604020202020204" pitchFamily="34" charset="0"/>
                <a:cs typeface="Arial" panose="020B0604020202020204" pitchFamily="34" charset="0"/>
              </a:rPr>
              <a:t>ransmission</a:t>
            </a:r>
            <a:r>
              <a:rPr lang="en-US" dirty="0" smtClean="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of </a:t>
            </a:r>
            <a:r>
              <a:rPr lang="en-US" i="1" dirty="0" smtClean="0">
                <a:latin typeface="Arial" panose="020B0604020202020204" pitchFamily="34" charset="0"/>
                <a:cs typeface="Arial" panose="020B0604020202020204" pitchFamily="34" charset="0"/>
              </a:rPr>
              <a:t>S</a:t>
            </a:r>
            <a:r>
              <a:rPr lang="cs-CZ" i="1" dirty="0" smtClean="0">
                <a:latin typeface="Arial" panose="020B0604020202020204" pitchFamily="34" charset="0"/>
                <a:cs typeface="Arial" panose="020B0604020202020204" pitchFamily="34" charset="0"/>
              </a:rPr>
              <a:t>.</a:t>
            </a:r>
            <a:r>
              <a:rPr lang="en-US" i="1" dirty="0" smtClean="0">
                <a:latin typeface="Arial" panose="020B0604020202020204" pitchFamily="34" charset="0"/>
                <a:cs typeface="Arial" panose="020B0604020202020204" pitchFamily="34" charset="0"/>
              </a:rPr>
              <a:t> </a:t>
            </a:r>
            <a:r>
              <a:rPr lang="en-US" i="1" dirty="0" err="1">
                <a:latin typeface="Arial" panose="020B0604020202020204" pitchFamily="34" charset="0"/>
                <a:cs typeface="Arial" panose="020B0604020202020204" pitchFamily="34" charset="0"/>
              </a:rPr>
              <a:t>scabieisuis</a:t>
            </a:r>
            <a:r>
              <a:rPr lang="en-US" dirty="0">
                <a:latin typeface="Arial" panose="020B0604020202020204" pitchFamily="34" charset="0"/>
                <a:cs typeface="Arial" panose="020B0604020202020204" pitchFamily="34" charset="0"/>
              </a:rPr>
              <a:t> can occur rapidly via direct contact between </a:t>
            </a:r>
            <a:r>
              <a:rPr lang="en-US" dirty="0" smtClean="0">
                <a:latin typeface="Arial" panose="020B0604020202020204" pitchFamily="34" charset="0"/>
                <a:cs typeface="Arial" panose="020B0604020202020204" pitchFamily="34" charset="0"/>
              </a:rPr>
              <a:t>pigs</a:t>
            </a:r>
            <a:r>
              <a:rPr lang="cs-CZ" dirty="0" smtClean="0">
                <a:latin typeface="Arial" panose="020B0604020202020204" pitchFamily="34" charset="0"/>
                <a:cs typeface="Arial" panose="020B0604020202020204" pitchFamily="34" charset="0"/>
              </a:rPr>
              <a:t>.</a:t>
            </a:r>
          </a:p>
          <a:p>
            <a:pPr>
              <a:defRPr/>
            </a:pPr>
            <a:r>
              <a:rPr lang="cs-CZ" dirty="0" err="1" smtClean="0">
                <a:latin typeface="Arial" panose="020B0604020202020204" pitchFamily="34" charset="0"/>
                <a:cs typeface="Arial" panose="020B0604020202020204" pitchFamily="34" charset="0"/>
              </a:rPr>
              <a:t>Mange</a:t>
            </a:r>
            <a:r>
              <a:rPr lang="cs-CZ" dirty="0" smtClean="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live </a:t>
            </a:r>
            <a:r>
              <a:rPr lang="en-US" dirty="0">
                <a:latin typeface="Arial" panose="020B0604020202020204" pitchFamily="34" charset="0"/>
                <a:cs typeface="Arial" panose="020B0604020202020204" pitchFamily="34" charset="0"/>
              </a:rPr>
              <a:t>in the skin. It feeds on skin cells and their tissue fluid</a:t>
            </a:r>
            <a:r>
              <a:rPr lang="cs-CZ"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They provoke severe itching and irritation.</a:t>
            </a:r>
            <a:endParaRPr lang="cs-CZ" dirty="0">
              <a:latin typeface="Arial" panose="020B0604020202020204" pitchFamily="34" charset="0"/>
              <a:cs typeface="Arial" panose="020B0604020202020204" pitchFamily="34" charset="0"/>
            </a:endParaRPr>
          </a:p>
          <a:p>
            <a:pPr>
              <a:defRPr/>
            </a:pPr>
            <a:r>
              <a:rPr lang="en-US" dirty="0" smtClean="0">
                <a:latin typeface="Arial" panose="020B0604020202020204" pitchFamily="34" charset="0"/>
                <a:cs typeface="Arial" panose="020B0604020202020204" pitchFamily="34" charset="0"/>
              </a:rPr>
              <a:t>Lesions may </a:t>
            </a:r>
            <a:r>
              <a:rPr lang="en-US" dirty="0">
                <a:latin typeface="Arial" panose="020B0604020202020204" pitchFamily="34" charset="0"/>
                <a:cs typeface="Arial" panose="020B0604020202020204" pitchFamily="34" charset="0"/>
              </a:rPr>
              <a:t>start </a:t>
            </a:r>
            <a:r>
              <a:rPr lang="en-US" dirty="0" smtClean="0">
                <a:latin typeface="Arial" panose="020B0604020202020204" pitchFamily="34" charset="0"/>
                <a:cs typeface="Arial" panose="020B0604020202020204" pitchFamily="34" charset="0"/>
              </a:rPr>
              <a:t>on </a:t>
            </a:r>
            <a:r>
              <a:rPr lang="en-US" dirty="0">
                <a:latin typeface="Arial" panose="020B0604020202020204" pitchFamily="34" charset="0"/>
                <a:cs typeface="Arial" panose="020B0604020202020204" pitchFamily="34" charset="0"/>
              </a:rPr>
              <a:t>the head, around the eyes, nose, or ears; </a:t>
            </a:r>
            <a:r>
              <a:rPr lang="cs-CZ" dirty="0" smtClean="0">
                <a:latin typeface="Arial" panose="020B0604020202020204" pitchFamily="34" charset="0"/>
                <a:cs typeface="Arial" panose="020B0604020202020204" pitchFamily="34" charset="0"/>
              </a:rPr>
              <a:t>L</a:t>
            </a:r>
            <a:r>
              <a:rPr lang="en-US" dirty="0" err="1" smtClean="0">
                <a:latin typeface="Arial" panose="020B0604020202020204" pitchFamily="34" charset="0"/>
                <a:cs typeface="Arial" panose="020B0604020202020204" pitchFamily="34" charset="0"/>
              </a:rPr>
              <a:t>esions</a:t>
            </a:r>
            <a:r>
              <a:rPr lang="en-US" dirty="0" smtClean="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may progress to hyperkeratosis and exfoliation of epidermal debris</a:t>
            </a:r>
            <a:r>
              <a:rPr lang="en-US" dirty="0">
                <a:latin typeface="Constantia" panose="02030602050306030303" pitchFamily="18" charset="0"/>
              </a:rPr>
              <a:t>.</a:t>
            </a:r>
            <a:endParaRPr lang="cs-CZ" dirty="0">
              <a:latin typeface="Constantia" panose="02030602050306030303" pitchFamily="18" charset="0"/>
            </a:endParaRPr>
          </a:p>
          <a:p>
            <a:endParaRPr lang="cs-CZ" dirty="0" smtClean="0">
              <a:latin typeface="Arial" panose="020B0604020202020204" pitchFamily="34" charset="0"/>
              <a:cs typeface="Arial" panose="020B0604020202020204" pitchFamily="34" charset="0"/>
            </a:endParaRPr>
          </a:p>
        </p:txBody>
      </p:sp>
      <p:pic>
        <p:nvPicPr>
          <p:cNvPr id="4" name="Obrázek 3"/>
          <p:cNvPicPr>
            <a:picLocks noChangeAspect="1"/>
          </p:cNvPicPr>
          <p:nvPr/>
        </p:nvPicPr>
        <p:blipFill>
          <a:blip r:embed="rId2"/>
          <a:stretch>
            <a:fillRect/>
          </a:stretch>
        </p:blipFill>
        <p:spPr>
          <a:xfrm>
            <a:off x="8588161" y="3351765"/>
            <a:ext cx="3603839" cy="3506235"/>
          </a:xfrm>
          <a:prstGeom prst="rect">
            <a:avLst/>
          </a:prstGeom>
        </p:spPr>
      </p:pic>
      <p:sp>
        <p:nvSpPr>
          <p:cNvPr id="5" name="Obdélník 4"/>
          <p:cNvSpPr/>
          <p:nvPr/>
        </p:nvSpPr>
        <p:spPr>
          <a:xfrm>
            <a:off x="9809924" y="6396335"/>
            <a:ext cx="2683564" cy="461665"/>
          </a:xfrm>
          <a:prstGeom prst="rect">
            <a:avLst/>
          </a:prstGeom>
        </p:spPr>
        <p:txBody>
          <a:bodyPr wrap="square">
            <a:spAutoFit/>
          </a:bodyPr>
          <a:lstStyle/>
          <a:p>
            <a:r>
              <a:rPr lang="en-US" sz="800" dirty="0" smtClean="0">
                <a:hlinkClick r:id="rId3"/>
              </a:rPr>
              <a:t>Scabies </a:t>
            </a:r>
            <a:r>
              <a:rPr lang="en-US" sz="800" dirty="0">
                <a:hlinkClick r:id="rId3"/>
              </a:rPr>
              <a:t>in animals and humans: history, evolutionary perspectives, and modern clinical management (researchgate.net)</a:t>
            </a:r>
            <a:endParaRPr lang="cs-CZ" sz="800" dirty="0"/>
          </a:p>
        </p:txBody>
      </p:sp>
      <p:pic>
        <p:nvPicPr>
          <p:cNvPr id="6" name="Obrázek 5"/>
          <p:cNvPicPr>
            <a:picLocks noChangeAspect="1"/>
          </p:cNvPicPr>
          <p:nvPr/>
        </p:nvPicPr>
        <p:blipFill>
          <a:blip r:embed="rId4"/>
          <a:stretch>
            <a:fillRect/>
          </a:stretch>
        </p:blipFill>
        <p:spPr>
          <a:xfrm>
            <a:off x="8353684" y="248478"/>
            <a:ext cx="3817687" cy="2544417"/>
          </a:xfrm>
          <a:prstGeom prst="rect">
            <a:avLst/>
          </a:prstGeom>
        </p:spPr>
      </p:pic>
      <p:sp>
        <p:nvSpPr>
          <p:cNvPr id="7" name="Obdélník 6"/>
          <p:cNvSpPr/>
          <p:nvPr/>
        </p:nvSpPr>
        <p:spPr>
          <a:xfrm>
            <a:off x="8353684" y="2749164"/>
            <a:ext cx="2377574" cy="215444"/>
          </a:xfrm>
          <a:prstGeom prst="rect">
            <a:avLst/>
          </a:prstGeom>
        </p:spPr>
        <p:txBody>
          <a:bodyPr wrap="none">
            <a:spAutoFit/>
          </a:bodyPr>
          <a:lstStyle/>
          <a:p>
            <a:r>
              <a:rPr lang="cs-CZ" sz="800" dirty="0">
                <a:hlinkClick r:id="rId5"/>
              </a:rPr>
              <a:t>NADIS - </a:t>
            </a:r>
            <a:r>
              <a:rPr lang="cs-CZ" sz="800" dirty="0" err="1">
                <a:hlinkClick r:id="rId5"/>
              </a:rPr>
              <a:t>National</a:t>
            </a:r>
            <a:r>
              <a:rPr lang="cs-CZ" sz="800" dirty="0">
                <a:hlinkClick r:id="rId5"/>
              </a:rPr>
              <a:t> Animal </a:t>
            </a:r>
            <a:r>
              <a:rPr lang="cs-CZ" sz="800" dirty="0" err="1">
                <a:hlinkClick r:id="rId5"/>
              </a:rPr>
              <a:t>Disease</a:t>
            </a:r>
            <a:r>
              <a:rPr lang="cs-CZ" sz="800" dirty="0">
                <a:hlinkClick r:id="rId5"/>
              </a:rPr>
              <a:t> </a:t>
            </a:r>
            <a:r>
              <a:rPr lang="cs-CZ" sz="800" dirty="0" err="1">
                <a:hlinkClick r:id="rId5"/>
              </a:rPr>
              <a:t>Information</a:t>
            </a:r>
            <a:r>
              <a:rPr lang="cs-CZ" sz="800" dirty="0">
                <a:hlinkClick r:id="rId5"/>
              </a:rPr>
              <a:t> </a:t>
            </a:r>
            <a:r>
              <a:rPr lang="cs-CZ" sz="800" dirty="0" err="1">
                <a:hlinkClick r:id="rId5"/>
              </a:rPr>
              <a:t>Service</a:t>
            </a:r>
            <a:endParaRPr lang="cs-CZ" sz="800" dirty="0"/>
          </a:p>
        </p:txBody>
      </p:sp>
    </p:spTree>
    <p:extLst>
      <p:ext uri="{BB962C8B-B14F-4D97-AF65-F5344CB8AC3E}">
        <p14:creationId xmlns:p14="http://schemas.microsoft.com/office/powerpoint/2010/main" val="303102029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latin typeface="Arial" panose="020B0604020202020204" pitchFamily="34" charset="0"/>
                <a:cs typeface="Arial" panose="020B0604020202020204" pitchFamily="34" charset="0"/>
              </a:rPr>
              <a:t>M</a:t>
            </a:r>
            <a:r>
              <a:rPr lang="en-US" dirty="0" err="1">
                <a:latin typeface="Arial" panose="020B0604020202020204" pitchFamily="34" charset="0"/>
                <a:cs typeface="Arial" panose="020B0604020202020204" pitchFamily="34" charset="0"/>
              </a:rPr>
              <a:t>yiasis</a:t>
            </a:r>
            <a:endParaRPr lang="cs-CZ" dirty="0">
              <a:latin typeface="Arial" panose="020B0604020202020204" pitchFamily="34" charset="0"/>
              <a:cs typeface="Arial" panose="020B0604020202020204" pitchFamily="34" charset="0"/>
            </a:endParaRPr>
          </a:p>
        </p:txBody>
      </p:sp>
      <p:sp>
        <p:nvSpPr>
          <p:cNvPr id="3" name="Zástupný symbol pro obsah 2"/>
          <p:cNvSpPr>
            <a:spLocks noGrp="1"/>
          </p:cNvSpPr>
          <p:nvPr>
            <p:ph idx="1"/>
          </p:nvPr>
        </p:nvSpPr>
        <p:spPr/>
        <p:txBody>
          <a:bodyPr>
            <a:normAutofit fontScale="92500" lnSpcReduction="10000"/>
          </a:bodyPr>
          <a:lstStyle/>
          <a:p>
            <a:pPr>
              <a:defRPr/>
            </a:pPr>
            <a:r>
              <a:rPr lang="cs-CZ" dirty="0" smtClean="0">
                <a:latin typeface="Arial" panose="020B0604020202020204" pitchFamily="34" charset="0"/>
                <a:cs typeface="Arial" panose="020B0604020202020204" pitchFamily="34" charset="0"/>
              </a:rPr>
              <a:t>M</a:t>
            </a:r>
            <a:r>
              <a:rPr lang="en-US" dirty="0" err="1" smtClean="0">
                <a:latin typeface="Arial" panose="020B0604020202020204" pitchFamily="34" charset="0"/>
                <a:cs typeface="Arial" panose="020B0604020202020204" pitchFamily="34" charset="0"/>
              </a:rPr>
              <a:t>yiasis</a:t>
            </a:r>
            <a:r>
              <a:rPr lang="en-US" dirty="0" smtClean="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is the infestation of living vertebrates with the larvae of </a:t>
            </a:r>
            <a:r>
              <a:rPr lang="en-US" dirty="0" smtClean="0">
                <a:latin typeface="Arial" panose="020B0604020202020204" pitchFamily="34" charset="0"/>
                <a:cs typeface="Arial" panose="020B0604020202020204" pitchFamily="34" charset="0"/>
              </a:rPr>
              <a:t>flies</a:t>
            </a:r>
            <a:r>
              <a:rPr lang="cs-CZ" dirty="0" smtClean="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which </a:t>
            </a:r>
            <a:r>
              <a:rPr lang="en-US" dirty="0">
                <a:latin typeface="Arial" panose="020B0604020202020204" pitchFamily="34" charset="0"/>
                <a:cs typeface="Arial" panose="020B0604020202020204" pitchFamily="34" charset="0"/>
              </a:rPr>
              <a:t>lay eggs in the wounds. The eggs hatch into </a:t>
            </a:r>
            <a:r>
              <a:rPr lang="en-US" dirty="0" smtClean="0">
                <a:latin typeface="Arial" panose="020B0604020202020204" pitchFamily="34" charset="0"/>
                <a:cs typeface="Arial" panose="020B0604020202020204" pitchFamily="34" charset="0"/>
              </a:rPr>
              <a:t>larvae</a:t>
            </a:r>
            <a:r>
              <a:rPr lang="cs-CZ" dirty="0" smtClean="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The larvae </a:t>
            </a:r>
            <a:r>
              <a:rPr lang="en-US" dirty="0" smtClean="0">
                <a:latin typeface="Arial" panose="020B0604020202020204" pitchFamily="34" charset="0"/>
                <a:cs typeface="Arial" panose="020B0604020202020204" pitchFamily="34" charset="0"/>
              </a:rPr>
              <a:t>must </a:t>
            </a:r>
            <a:r>
              <a:rPr lang="en-US" dirty="0">
                <a:latin typeface="Arial" panose="020B0604020202020204" pitchFamily="34" charset="0"/>
                <a:cs typeface="Arial" panose="020B0604020202020204" pitchFamily="34" charset="0"/>
              </a:rPr>
              <a:t>feed on the tissues of affected animals, sometimes causing serious clinical problems, and even death. </a:t>
            </a:r>
          </a:p>
          <a:p>
            <a:pPr>
              <a:defRPr/>
            </a:pPr>
            <a:endParaRPr lang="cs-CZ" dirty="0" smtClean="0">
              <a:latin typeface="Constantia" panose="02030602050306030303" pitchFamily="18" charset="0"/>
            </a:endParaRPr>
          </a:p>
          <a:p>
            <a:pPr>
              <a:defRPr/>
            </a:pPr>
            <a:endParaRPr lang="cs-CZ" dirty="0">
              <a:latin typeface="Constantia" panose="02030602050306030303" pitchFamily="18" charset="0"/>
            </a:endParaRPr>
          </a:p>
          <a:p>
            <a:pPr marL="0" indent="0">
              <a:buNone/>
              <a:defRPr/>
            </a:pPr>
            <a:r>
              <a:rPr lang="cs-CZ" dirty="0" smtClean="0">
                <a:latin typeface="Constantia" panose="02030602050306030303" pitchFamily="18" charset="0"/>
              </a:rPr>
              <a:t>------</a:t>
            </a:r>
            <a:endParaRPr lang="cs-CZ" dirty="0">
              <a:latin typeface="Constantia" panose="02030602050306030303" pitchFamily="18" charset="0"/>
            </a:endParaRPr>
          </a:p>
          <a:p>
            <a:pPr>
              <a:defRPr/>
            </a:pPr>
            <a:r>
              <a:rPr lang="en-US" dirty="0" smtClean="0">
                <a:latin typeface="Arial" panose="020B0604020202020204" pitchFamily="34" charset="0"/>
                <a:cs typeface="Arial" panose="020B0604020202020204" pitchFamily="34" charset="0"/>
              </a:rPr>
              <a:t>The </a:t>
            </a:r>
            <a:r>
              <a:rPr lang="en-US" dirty="0">
                <a:latin typeface="Arial" panose="020B0604020202020204" pitchFamily="34" charset="0"/>
                <a:cs typeface="Arial" panose="020B0604020202020204" pitchFamily="34" charset="0"/>
              </a:rPr>
              <a:t>deworming schedule should include </a:t>
            </a:r>
            <a:r>
              <a:rPr lang="en-US" dirty="0" err="1">
                <a:latin typeface="Arial" panose="020B0604020202020204" pitchFamily="34" charset="0"/>
                <a:cs typeface="Arial" panose="020B0604020202020204" pitchFamily="34" charset="0"/>
              </a:rPr>
              <a:t>prebreeding</a:t>
            </a:r>
            <a:r>
              <a:rPr lang="en-US" dirty="0">
                <a:latin typeface="Arial" panose="020B0604020202020204" pitchFamily="34" charset="0"/>
                <a:cs typeface="Arial" panose="020B0604020202020204" pitchFamily="34" charset="0"/>
              </a:rPr>
              <a:t> for all breeding stock and </a:t>
            </a:r>
            <a:r>
              <a:rPr lang="en-US" dirty="0" err="1">
                <a:latin typeface="Arial" panose="020B0604020202020204" pitchFamily="34" charset="0"/>
                <a:cs typeface="Arial" panose="020B0604020202020204" pitchFamily="34" charset="0"/>
              </a:rPr>
              <a:t>prefarrowing</a:t>
            </a:r>
            <a:r>
              <a:rPr lang="en-US" dirty="0">
                <a:latin typeface="Arial" panose="020B0604020202020204" pitchFamily="34" charset="0"/>
                <a:cs typeface="Arial" panose="020B0604020202020204" pitchFamily="34" charset="0"/>
              </a:rPr>
              <a:t> for gilts and sows, prevention of </a:t>
            </a:r>
            <a:r>
              <a:rPr lang="en-US" dirty="0" err="1">
                <a:latin typeface="Arial" panose="020B0604020202020204" pitchFamily="34" charset="0"/>
                <a:cs typeface="Arial" panose="020B0604020202020204" pitchFamily="34" charset="0"/>
              </a:rPr>
              <a:t>Strongyloides</a:t>
            </a:r>
            <a:r>
              <a:rPr lang="en-US" dirty="0">
                <a:latin typeface="Arial" panose="020B0604020202020204" pitchFamily="34" charset="0"/>
                <a:cs typeface="Arial" panose="020B0604020202020204" pitchFamily="34" charset="0"/>
              </a:rPr>
              <a:t> and roundworms in baby pigs, and one or more </a:t>
            </a:r>
            <a:r>
              <a:rPr lang="en-US" dirty="0" err="1">
                <a:latin typeface="Arial" panose="020B0604020202020204" pitchFamily="34" charset="0"/>
                <a:cs typeface="Arial" panose="020B0604020202020204" pitchFamily="34" charset="0"/>
              </a:rPr>
              <a:t>dewormings</a:t>
            </a:r>
            <a:r>
              <a:rPr lang="en-US" dirty="0">
                <a:latin typeface="Arial" panose="020B0604020202020204" pitchFamily="34" charset="0"/>
                <a:cs typeface="Arial" panose="020B0604020202020204" pitchFamily="34" charset="0"/>
              </a:rPr>
              <a:t> in weanling and growing pigs. </a:t>
            </a:r>
          </a:p>
          <a:p>
            <a:endParaRPr lang="cs-CZ" dirty="0"/>
          </a:p>
        </p:txBody>
      </p:sp>
    </p:spTree>
    <p:extLst>
      <p:ext uri="{BB962C8B-B14F-4D97-AF65-F5344CB8AC3E}">
        <p14:creationId xmlns:p14="http://schemas.microsoft.com/office/powerpoint/2010/main" val="89327686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dirty="0" err="1">
                <a:latin typeface="Arial" panose="020B0604020202020204" pitchFamily="34" charset="0"/>
                <a:cs typeface="Arial" panose="020B0604020202020204" pitchFamily="34" charset="0"/>
              </a:rPr>
              <a:t>Reproductive</a:t>
            </a:r>
            <a:r>
              <a:rPr lang="cs-CZ" dirty="0">
                <a:latin typeface="Arial" panose="020B0604020202020204" pitchFamily="34" charset="0"/>
                <a:cs typeface="Arial" panose="020B0604020202020204" pitchFamily="34" charset="0"/>
              </a:rPr>
              <a:t> </a:t>
            </a:r>
            <a:r>
              <a:rPr lang="cs-CZ" dirty="0" err="1">
                <a:latin typeface="Arial" panose="020B0604020202020204" pitchFamily="34" charset="0"/>
                <a:cs typeface="Arial" panose="020B0604020202020204" pitchFamily="34" charset="0"/>
              </a:rPr>
              <a:t>Disorders</a:t>
            </a:r>
            <a:r>
              <a:rPr lang="cs-CZ" dirty="0">
                <a:latin typeface="Arial" panose="020B0604020202020204" pitchFamily="34" charset="0"/>
                <a:cs typeface="Arial" panose="020B0604020202020204" pitchFamily="34" charset="0"/>
              </a:rPr>
              <a:t> and </a:t>
            </a:r>
            <a:r>
              <a:rPr lang="cs-CZ" dirty="0" err="1">
                <a:latin typeface="Arial" panose="020B0604020202020204" pitchFamily="34" charset="0"/>
                <a:cs typeface="Arial" panose="020B0604020202020204" pitchFamily="34" charset="0"/>
              </a:rPr>
              <a:t>Diseases</a:t>
            </a:r>
            <a:endParaRPr lang="cs-CZ" dirty="0">
              <a:latin typeface="Arial" panose="020B0604020202020204" pitchFamily="34" charset="0"/>
              <a:cs typeface="Arial" panose="020B0604020202020204" pitchFamily="34" charset="0"/>
            </a:endParaRPr>
          </a:p>
        </p:txBody>
      </p:sp>
      <p:sp>
        <p:nvSpPr>
          <p:cNvPr id="3" name="Zástupný symbol pro obsah 2"/>
          <p:cNvSpPr>
            <a:spLocks noGrp="1"/>
          </p:cNvSpPr>
          <p:nvPr>
            <p:ph idx="1"/>
          </p:nvPr>
        </p:nvSpPr>
        <p:spPr/>
        <p:txBody>
          <a:bodyPr>
            <a:normAutofit fontScale="47500" lnSpcReduction="20000"/>
          </a:bodyPr>
          <a:lstStyle/>
          <a:p>
            <a:pPr>
              <a:defRPr/>
            </a:pPr>
            <a:r>
              <a:rPr lang="en-US" sz="3200" b="1" dirty="0" smtClean="0">
                <a:latin typeface="Arial" panose="020B0604020202020204" pitchFamily="34" charset="0"/>
                <a:cs typeface="Arial" panose="020B0604020202020204" pitchFamily="34" charset="0"/>
              </a:rPr>
              <a:t>Brucellosis</a:t>
            </a:r>
            <a:endParaRPr lang="cs-CZ" sz="3200" b="1" dirty="0" smtClean="0">
              <a:latin typeface="Arial" panose="020B0604020202020204" pitchFamily="34" charset="0"/>
              <a:cs typeface="Arial" panose="020B0604020202020204" pitchFamily="34" charset="0"/>
            </a:endParaRPr>
          </a:p>
          <a:p>
            <a:pPr marL="0" indent="0">
              <a:buFont typeface="Wingdings" panose="05000000000000000000" pitchFamily="2" charset="2"/>
              <a:buNone/>
              <a:defRPr/>
            </a:pPr>
            <a:r>
              <a:rPr lang="en-US" sz="3200" dirty="0">
                <a:latin typeface="Arial" panose="020B0604020202020204" pitchFamily="34" charset="0"/>
                <a:cs typeface="Arial" panose="020B0604020202020204" pitchFamily="34" charset="0"/>
              </a:rPr>
              <a:t>Brucellosis in pigs is a contagious disease of domestic and wild pigs, which is manifested by reduced fertility in boars and sows.</a:t>
            </a:r>
            <a:endParaRPr lang="cs-CZ" sz="3200" dirty="0" smtClean="0">
              <a:latin typeface="Arial" panose="020B0604020202020204" pitchFamily="34" charset="0"/>
              <a:cs typeface="Arial" panose="020B0604020202020204" pitchFamily="34" charset="0"/>
            </a:endParaRPr>
          </a:p>
          <a:p>
            <a:pPr marL="0" indent="0">
              <a:buFont typeface="Wingdings" panose="05000000000000000000" pitchFamily="2" charset="2"/>
              <a:buNone/>
              <a:defRPr/>
            </a:pPr>
            <a:r>
              <a:rPr lang="cs-CZ" sz="3200" dirty="0" err="1" smtClean="0">
                <a:latin typeface="Arial" panose="020B0604020202020204" pitchFamily="34" charset="0"/>
                <a:cs typeface="Arial" panose="020B0604020202020204" pitchFamily="34" charset="0"/>
              </a:rPr>
              <a:t>caused</a:t>
            </a:r>
            <a:r>
              <a:rPr lang="cs-CZ" sz="3200" dirty="0" smtClean="0">
                <a:latin typeface="Arial" panose="020B0604020202020204" pitchFamily="34" charset="0"/>
                <a:cs typeface="Arial" panose="020B0604020202020204" pitchFamily="34" charset="0"/>
              </a:rPr>
              <a:t> </a:t>
            </a:r>
            <a:r>
              <a:rPr lang="cs-CZ" sz="3400" dirty="0" smtClean="0">
                <a:latin typeface="Arial" panose="020B0604020202020204" pitchFamily="34" charset="0"/>
                <a:cs typeface="Arial" panose="020B0604020202020204" pitchFamily="34" charset="0"/>
              </a:rPr>
              <a:t>by </a:t>
            </a:r>
            <a:r>
              <a:rPr lang="cs-CZ" sz="3400" dirty="0" err="1" smtClean="0">
                <a:latin typeface="Arial" panose="020B0604020202020204" pitchFamily="34" charset="0"/>
                <a:cs typeface="Arial" panose="020B0604020202020204" pitchFamily="34" charset="0"/>
              </a:rPr>
              <a:t>bacteria</a:t>
            </a:r>
            <a:r>
              <a:rPr lang="cs-CZ" sz="3400" dirty="0" smtClean="0">
                <a:latin typeface="Arial" panose="020B0604020202020204" pitchFamily="34" charset="0"/>
                <a:cs typeface="Arial" panose="020B0604020202020204" pitchFamily="34" charset="0"/>
              </a:rPr>
              <a:t> </a:t>
            </a:r>
            <a:r>
              <a:rPr lang="cs-CZ" sz="3400" i="1" dirty="0" err="1">
                <a:latin typeface="Arial" panose="020B0604020202020204" pitchFamily="34" charset="0"/>
                <a:cs typeface="Arial" panose="020B0604020202020204" pitchFamily="34" charset="0"/>
              </a:rPr>
              <a:t>Brucella</a:t>
            </a:r>
            <a:r>
              <a:rPr lang="cs-CZ" sz="3400" i="1" dirty="0">
                <a:latin typeface="Arial" panose="020B0604020202020204" pitchFamily="34" charset="0"/>
                <a:cs typeface="Arial" panose="020B0604020202020204" pitchFamily="34" charset="0"/>
              </a:rPr>
              <a:t> </a:t>
            </a:r>
            <a:r>
              <a:rPr lang="cs-CZ" sz="3400" i="1" dirty="0" err="1" smtClean="0">
                <a:latin typeface="Arial" panose="020B0604020202020204" pitchFamily="34" charset="0"/>
                <a:cs typeface="Arial" panose="020B0604020202020204" pitchFamily="34" charset="0"/>
              </a:rPr>
              <a:t>suis</a:t>
            </a:r>
            <a:r>
              <a:rPr lang="cs-CZ" sz="3400" i="1" dirty="0" smtClean="0">
                <a:latin typeface="Arial" panose="020B0604020202020204" pitchFamily="34" charset="0"/>
                <a:cs typeface="Arial" panose="020B0604020202020204" pitchFamily="34" charset="0"/>
              </a:rPr>
              <a:t>, </a:t>
            </a:r>
            <a:r>
              <a:rPr lang="en-US" sz="3400" dirty="0" smtClean="0">
                <a:latin typeface="Arial" panose="020B0604020202020204" pitchFamily="34" charset="0"/>
                <a:cs typeface="Arial" panose="020B0604020202020204" pitchFamily="34" charset="0"/>
              </a:rPr>
              <a:t>dangerous </a:t>
            </a:r>
            <a:r>
              <a:rPr lang="en-US" sz="3400" dirty="0">
                <a:latin typeface="Arial" panose="020B0604020202020204" pitchFamily="34" charset="0"/>
                <a:cs typeface="Arial" panose="020B0604020202020204" pitchFamily="34" charset="0"/>
              </a:rPr>
              <a:t>disease </a:t>
            </a:r>
          </a:p>
          <a:p>
            <a:pPr marL="0" indent="0">
              <a:buFont typeface="Wingdings" panose="05000000000000000000" pitchFamily="2" charset="2"/>
              <a:buNone/>
              <a:defRPr/>
            </a:pPr>
            <a:r>
              <a:rPr lang="en-US" sz="3200" dirty="0" smtClean="0">
                <a:latin typeface="Arial" panose="020B0604020202020204" pitchFamily="34" charset="0"/>
                <a:cs typeface="Arial" panose="020B0604020202020204" pitchFamily="34" charset="0"/>
              </a:rPr>
              <a:t>Symptoms</a:t>
            </a:r>
            <a:endParaRPr lang="cs-CZ" sz="3200" dirty="0" smtClean="0">
              <a:latin typeface="Arial" panose="020B0604020202020204" pitchFamily="34" charset="0"/>
              <a:cs typeface="Arial" panose="020B0604020202020204" pitchFamily="34" charset="0"/>
            </a:endParaRPr>
          </a:p>
          <a:p>
            <a:pPr marL="0" indent="0">
              <a:buFont typeface="Wingdings" panose="05000000000000000000" pitchFamily="2" charset="2"/>
              <a:buNone/>
              <a:defRPr/>
            </a:pPr>
            <a:r>
              <a:rPr lang="en-US" sz="3200" dirty="0">
                <a:latin typeface="Arial" panose="020B0604020202020204" pitchFamily="34" charset="0"/>
                <a:cs typeface="Arial" panose="020B0604020202020204" pitchFamily="34" charset="0"/>
              </a:rPr>
              <a:t>Symptoms are pronounced at the first encounter with the infection. </a:t>
            </a:r>
            <a:endParaRPr lang="cs-CZ" sz="3200" dirty="0" smtClean="0">
              <a:latin typeface="Arial" panose="020B0604020202020204" pitchFamily="34" charset="0"/>
              <a:cs typeface="Arial" panose="020B0604020202020204" pitchFamily="34" charset="0"/>
            </a:endParaRPr>
          </a:p>
          <a:p>
            <a:pPr marL="0" indent="0">
              <a:buFont typeface="Wingdings" panose="05000000000000000000" pitchFamily="2" charset="2"/>
              <a:buNone/>
              <a:defRPr/>
            </a:pPr>
            <a:r>
              <a:rPr lang="cs-CZ" sz="3200" dirty="0" smtClean="0">
                <a:latin typeface="Arial" panose="020B0604020202020204" pitchFamily="34" charset="0"/>
                <a:cs typeface="Arial" panose="020B0604020202020204" pitchFamily="34" charset="0"/>
              </a:rPr>
              <a:t>Severe </a:t>
            </a:r>
            <a:r>
              <a:rPr lang="cs-CZ" sz="3200" dirty="0" err="1" smtClean="0">
                <a:latin typeface="Arial" panose="020B0604020202020204" pitchFamily="34" charset="0"/>
                <a:cs typeface="Arial" panose="020B0604020202020204" pitchFamily="34" charset="0"/>
              </a:rPr>
              <a:t>symptoms</a:t>
            </a:r>
            <a:r>
              <a:rPr lang="cs-CZ" sz="3200" dirty="0" smtClean="0">
                <a:latin typeface="Arial" panose="020B0604020202020204" pitchFamily="34" charset="0"/>
                <a:cs typeface="Arial" panose="020B0604020202020204" pitchFamily="34" charset="0"/>
              </a:rPr>
              <a:t> are a</a:t>
            </a:r>
            <a:r>
              <a:rPr lang="en-US" sz="3200" dirty="0" err="1" smtClean="0">
                <a:latin typeface="Arial" panose="020B0604020202020204" pitchFamily="34" charset="0"/>
                <a:cs typeface="Arial" panose="020B0604020202020204" pitchFamily="34" charset="0"/>
              </a:rPr>
              <a:t>norexia</a:t>
            </a:r>
            <a:r>
              <a:rPr lang="en-US" sz="3200" dirty="0">
                <a:latin typeface="Arial" panose="020B0604020202020204" pitchFamily="34" charset="0"/>
                <a:cs typeface="Arial" panose="020B0604020202020204" pitchFamily="34" charset="0"/>
              </a:rPr>
              <a:t>, fever, stiff legs, occasional lameness, early </a:t>
            </a:r>
            <a:r>
              <a:rPr lang="en-US" sz="3200" dirty="0" smtClean="0">
                <a:latin typeface="Arial" panose="020B0604020202020204" pitchFamily="34" charset="0"/>
                <a:cs typeface="Arial" panose="020B0604020202020204" pitchFamily="34" charset="0"/>
              </a:rPr>
              <a:t>abortion</a:t>
            </a:r>
            <a:r>
              <a:rPr lang="cs-CZ" sz="3200" dirty="0" smtClean="0">
                <a:latin typeface="Arial" panose="020B0604020202020204" pitchFamily="34" charset="0"/>
                <a:cs typeface="Arial" panose="020B0604020202020204" pitchFamily="34" charset="0"/>
              </a:rPr>
              <a:t>. </a:t>
            </a:r>
            <a:r>
              <a:rPr lang="en-US" sz="3200" dirty="0" smtClean="0">
                <a:latin typeface="Arial" panose="020B0604020202020204" pitchFamily="34" charset="0"/>
                <a:cs typeface="Arial" panose="020B0604020202020204" pitchFamily="34" charset="0"/>
              </a:rPr>
              <a:t>Infection </a:t>
            </a:r>
            <a:r>
              <a:rPr lang="en-US" sz="3200" dirty="0">
                <a:latin typeface="Arial" panose="020B0604020202020204" pitchFamily="34" charset="0"/>
                <a:cs typeface="Arial" panose="020B0604020202020204" pitchFamily="34" charset="0"/>
              </a:rPr>
              <a:t>later in pregnancy gives rise to litter with mummified, still born or weak piglets.</a:t>
            </a:r>
          </a:p>
          <a:p>
            <a:pPr marL="0" indent="0">
              <a:buFont typeface="Wingdings" panose="05000000000000000000" pitchFamily="2" charset="2"/>
              <a:buNone/>
              <a:defRPr/>
            </a:pPr>
            <a:r>
              <a:rPr lang="en-US" sz="3200" dirty="0" smtClean="0">
                <a:latin typeface="Arial" panose="020B0604020202020204" pitchFamily="34" charset="0"/>
                <a:cs typeface="Arial" panose="020B0604020202020204" pitchFamily="34" charset="0"/>
              </a:rPr>
              <a:t>Boars </a:t>
            </a:r>
            <a:r>
              <a:rPr lang="en-US" sz="3200" dirty="0">
                <a:latin typeface="Arial" panose="020B0604020202020204" pitchFamily="34" charset="0"/>
                <a:cs typeface="Arial" panose="020B0604020202020204" pitchFamily="34" charset="0"/>
              </a:rPr>
              <a:t>usually develop </a:t>
            </a:r>
            <a:r>
              <a:rPr lang="en-US" sz="3200" dirty="0" err="1">
                <a:latin typeface="Arial" panose="020B0604020202020204" pitchFamily="34" charset="0"/>
                <a:cs typeface="Arial" panose="020B0604020202020204" pitchFamily="34" charset="0"/>
              </a:rPr>
              <a:t>orchitis</a:t>
            </a:r>
            <a:r>
              <a:rPr lang="en-US" sz="3200" dirty="0">
                <a:latin typeface="Arial" panose="020B0604020202020204" pitchFamily="34" charset="0"/>
                <a:cs typeface="Arial" panose="020B0604020202020204" pitchFamily="34" charset="0"/>
              </a:rPr>
              <a:t> (inflammation of one or both testicles) and epididymitis within seven days of infection.</a:t>
            </a:r>
          </a:p>
          <a:p>
            <a:pPr marL="0" indent="0">
              <a:buFont typeface="Wingdings" panose="05000000000000000000" pitchFamily="2" charset="2"/>
              <a:buNone/>
              <a:defRPr/>
            </a:pPr>
            <a:r>
              <a:rPr lang="en-US" sz="3200" dirty="0">
                <a:latin typeface="Arial" panose="020B0604020202020204" pitchFamily="34" charset="0"/>
                <a:cs typeface="Arial" panose="020B0604020202020204" pitchFamily="34" charset="0"/>
              </a:rPr>
              <a:t>The testicles are swollen and painful and permanent sterility can be the result</a:t>
            </a:r>
            <a:r>
              <a:rPr lang="en-US" sz="3200" dirty="0" smtClean="0">
                <a:latin typeface="Arial" panose="020B0604020202020204" pitchFamily="34" charset="0"/>
                <a:cs typeface="Arial" panose="020B0604020202020204" pitchFamily="34" charset="0"/>
              </a:rPr>
              <a:t>.</a:t>
            </a:r>
            <a:endParaRPr lang="cs-CZ" sz="3200" dirty="0" smtClean="0">
              <a:latin typeface="Arial" panose="020B0604020202020204" pitchFamily="34" charset="0"/>
              <a:cs typeface="Arial" panose="020B0604020202020204" pitchFamily="34" charset="0"/>
            </a:endParaRPr>
          </a:p>
          <a:p>
            <a:pPr marL="0" indent="0">
              <a:buNone/>
              <a:defRPr/>
            </a:pPr>
            <a:r>
              <a:rPr lang="en-US" sz="3200" dirty="0">
                <a:latin typeface="Arial" panose="020B0604020202020204" pitchFamily="34" charset="0"/>
                <a:cs typeface="Arial" panose="020B0604020202020204" pitchFamily="34" charset="0"/>
              </a:rPr>
              <a:t> </a:t>
            </a:r>
            <a:r>
              <a:rPr lang="cs-CZ" sz="3200" dirty="0" smtClean="0">
                <a:latin typeface="Arial" panose="020B0604020202020204" pitchFamily="34" charset="0"/>
                <a:cs typeface="Arial" panose="020B0604020202020204" pitchFamily="34" charset="0"/>
              </a:rPr>
              <a:t>I</a:t>
            </a:r>
            <a:r>
              <a:rPr lang="en-US" sz="3200" dirty="0" smtClean="0">
                <a:latin typeface="Arial" panose="020B0604020202020204" pitchFamily="34" charset="0"/>
                <a:cs typeface="Arial" panose="020B0604020202020204" pitchFamily="34" charset="0"/>
              </a:rPr>
              <a:t>f </a:t>
            </a:r>
            <a:r>
              <a:rPr lang="en-US" sz="3200" dirty="0">
                <a:latin typeface="Arial" panose="020B0604020202020204" pitchFamily="34" charset="0"/>
                <a:cs typeface="Arial" panose="020B0604020202020204" pitchFamily="34" charset="0"/>
              </a:rPr>
              <a:t>the infection has been in the breed for a long time the clinical signs are mild. </a:t>
            </a:r>
            <a:r>
              <a:rPr lang="cs-CZ" sz="3200" dirty="0">
                <a:latin typeface="Arial" panose="020B0604020202020204" pitchFamily="34" charset="0"/>
                <a:cs typeface="Arial" panose="020B0604020202020204" pitchFamily="34" charset="0"/>
              </a:rPr>
              <a:t>T</a:t>
            </a:r>
            <a:r>
              <a:rPr lang="en-US" sz="3200" dirty="0">
                <a:latin typeface="Arial" panose="020B0604020202020204" pitchFamily="34" charset="0"/>
                <a:cs typeface="Arial" panose="020B0604020202020204" pitchFamily="34" charset="0"/>
              </a:rPr>
              <a:t>he fertility of sows is </a:t>
            </a:r>
            <a:r>
              <a:rPr lang="en-US" sz="3200" dirty="0" smtClean="0">
                <a:latin typeface="Arial" panose="020B0604020202020204" pitchFamily="34" charset="0"/>
                <a:cs typeface="Arial" panose="020B0604020202020204" pitchFamily="34" charset="0"/>
              </a:rPr>
              <a:t>lower</a:t>
            </a:r>
            <a:r>
              <a:rPr lang="cs-CZ" sz="3200" dirty="0" smtClean="0">
                <a:latin typeface="Arial" panose="020B0604020202020204" pitchFamily="34" charset="0"/>
                <a:cs typeface="Arial" panose="020B0604020202020204" pitchFamily="34" charset="0"/>
              </a:rPr>
              <a:t> and </a:t>
            </a:r>
            <a:r>
              <a:rPr lang="en-US" sz="3200" dirty="0" smtClean="0">
                <a:latin typeface="Arial" panose="020B0604020202020204" pitchFamily="34" charset="0"/>
                <a:cs typeface="Arial" panose="020B0604020202020204" pitchFamily="34" charset="0"/>
              </a:rPr>
              <a:t>the </a:t>
            </a:r>
            <a:r>
              <a:rPr lang="en-US" sz="3200" dirty="0">
                <a:latin typeface="Arial" panose="020B0604020202020204" pitchFamily="34" charset="0"/>
                <a:cs typeface="Arial" panose="020B0604020202020204" pitchFamily="34" charset="0"/>
              </a:rPr>
              <a:t>number of piglets in the litter is lower</a:t>
            </a:r>
            <a:r>
              <a:rPr lang="cs-CZ" sz="3200" dirty="0">
                <a:latin typeface="Arial" panose="020B0604020202020204" pitchFamily="34" charset="0"/>
                <a:cs typeface="Arial" panose="020B0604020202020204" pitchFamily="34" charset="0"/>
              </a:rPr>
              <a:t>. </a:t>
            </a:r>
            <a:endParaRPr lang="en-US" sz="3200" dirty="0">
              <a:latin typeface="Arial" panose="020B0604020202020204" pitchFamily="34" charset="0"/>
              <a:cs typeface="Arial" panose="020B0604020202020204" pitchFamily="34" charset="0"/>
            </a:endParaRPr>
          </a:p>
          <a:p>
            <a:pPr marL="0" indent="0">
              <a:buFont typeface="Wingdings" panose="05000000000000000000" pitchFamily="2" charset="2"/>
              <a:buNone/>
              <a:defRPr/>
            </a:pPr>
            <a:endParaRPr lang="en-US" sz="3200" u="sng" dirty="0">
              <a:latin typeface="Arial" panose="020B0604020202020204" pitchFamily="34" charset="0"/>
              <a:cs typeface="Arial" panose="020B0604020202020204" pitchFamily="34" charset="0"/>
            </a:endParaRPr>
          </a:p>
          <a:p>
            <a:pPr>
              <a:defRPr/>
            </a:pPr>
            <a:r>
              <a:rPr lang="cs-CZ" sz="2900" b="1" dirty="0" smtClean="0">
                <a:latin typeface="Arial" panose="020B0604020202020204" pitchFamily="34" charset="0"/>
                <a:cs typeface="Arial" panose="020B0604020202020204" pitchFamily="34" charset="0"/>
              </a:rPr>
              <a:t>Mastitis</a:t>
            </a:r>
            <a:endParaRPr lang="cs-CZ" sz="2900" b="1" dirty="0">
              <a:latin typeface="Arial" panose="020B0604020202020204" pitchFamily="34" charset="0"/>
              <a:cs typeface="Arial" panose="020B0604020202020204" pitchFamily="34" charset="0"/>
            </a:endParaRPr>
          </a:p>
          <a:p>
            <a:pPr marL="0" indent="0">
              <a:buFont typeface="Wingdings" panose="05000000000000000000" pitchFamily="2" charset="2"/>
              <a:buNone/>
              <a:defRPr/>
            </a:pPr>
            <a:r>
              <a:rPr lang="en-US" sz="2900" dirty="0">
                <a:latin typeface="Arial" panose="020B0604020202020204" pitchFamily="34" charset="0"/>
                <a:cs typeface="Arial" panose="020B0604020202020204" pitchFamily="34" charset="0"/>
              </a:rPr>
              <a:t>Bacterial infection causes an inflammation of the mammary organ and results in changes in milk production. These bacteria enter the wounds in the udder</a:t>
            </a:r>
            <a:r>
              <a:rPr lang="en-US" sz="2900" dirty="0" smtClean="0">
                <a:latin typeface="Arial" panose="020B0604020202020204" pitchFamily="34" charset="0"/>
                <a:cs typeface="Arial" panose="020B0604020202020204" pitchFamily="34" charset="0"/>
              </a:rPr>
              <a:t>.</a:t>
            </a:r>
            <a:r>
              <a:rPr lang="cs-CZ" sz="2900" dirty="0" smtClean="0">
                <a:latin typeface="Arial" panose="020B0604020202020204" pitchFamily="34" charset="0"/>
                <a:cs typeface="Arial" panose="020B0604020202020204" pitchFamily="34" charset="0"/>
              </a:rPr>
              <a:t> </a:t>
            </a:r>
            <a:endParaRPr lang="en-US" sz="2900" dirty="0">
              <a:latin typeface="Arial" panose="020B0604020202020204" pitchFamily="34" charset="0"/>
              <a:cs typeface="Arial" panose="020B0604020202020204" pitchFamily="34" charset="0"/>
            </a:endParaRPr>
          </a:p>
          <a:p>
            <a:endParaRPr lang="cs-CZ" sz="29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3313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err="1" smtClean="0">
                <a:latin typeface="Arial" panose="020B0604020202020204" pitchFamily="34" charset="0"/>
                <a:cs typeface="Arial" panose="020B0604020202020204" pitchFamily="34" charset="0"/>
              </a:rPr>
              <a:t>Gilts</a:t>
            </a:r>
            <a:r>
              <a:rPr lang="cs-CZ" b="1" dirty="0" smtClean="0">
                <a:latin typeface="Arial" panose="020B0604020202020204" pitchFamily="34" charset="0"/>
                <a:cs typeface="Arial" panose="020B0604020202020204" pitchFamily="34" charset="0"/>
              </a:rPr>
              <a:t> and </a:t>
            </a:r>
            <a:r>
              <a:rPr lang="cs-CZ" b="1" dirty="0" err="1" smtClean="0">
                <a:latin typeface="Arial" panose="020B0604020202020204" pitchFamily="34" charset="0"/>
                <a:cs typeface="Arial" panose="020B0604020202020204" pitchFamily="34" charset="0"/>
              </a:rPr>
              <a:t>sows</a:t>
            </a:r>
            <a:r>
              <a:rPr lang="cs-CZ" b="1" dirty="0" smtClean="0">
                <a:latin typeface="Arial" panose="020B0604020202020204" pitchFamily="34" charset="0"/>
                <a:cs typeface="Arial" panose="020B0604020202020204" pitchFamily="34" charset="0"/>
              </a:rPr>
              <a:t> </a:t>
            </a:r>
            <a:r>
              <a:rPr lang="cs-CZ" b="1" dirty="0" err="1">
                <a:latin typeface="Arial" panose="020B0604020202020204" pitchFamily="34" charset="0"/>
                <a:cs typeface="Arial" panose="020B0604020202020204" pitchFamily="34" charset="0"/>
              </a:rPr>
              <a:t>breeding</a:t>
            </a:r>
            <a:endParaRPr lang="cs-CZ" dirty="0">
              <a:latin typeface="Arial" panose="020B0604020202020204" pitchFamily="34" charset="0"/>
              <a:cs typeface="Arial" panose="020B0604020202020204" pitchFamily="34" charset="0"/>
            </a:endParaRPr>
          </a:p>
        </p:txBody>
      </p:sp>
      <p:sp>
        <p:nvSpPr>
          <p:cNvPr id="3" name="Zástupný symbol pro obsah 2"/>
          <p:cNvSpPr>
            <a:spLocks noGrp="1"/>
          </p:cNvSpPr>
          <p:nvPr>
            <p:ph idx="1"/>
          </p:nvPr>
        </p:nvSpPr>
        <p:spPr/>
        <p:txBody>
          <a:bodyPr>
            <a:normAutofit fontScale="77500" lnSpcReduction="20000"/>
          </a:bodyPr>
          <a:lstStyle/>
          <a:p>
            <a:endParaRPr lang="cs-CZ" dirty="0" smtClean="0"/>
          </a:p>
          <a:p>
            <a:r>
              <a:rPr lang="en-US" dirty="0" smtClean="0"/>
              <a:t> </a:t>
            </a:r>
            <a:r>
              <a:rPr lang="en-US" dirty="0">
                <a:latin typeface="Arial" panose="020B0604020202020204" pitchFamily="34" charset="0"/>
                <a:cs typeface="Arial" panose="020B0604020202020204" pitchFamily="34" charset="0"/>
              </a:rPr>
              <a:t>First estrus - it is not advisable for </a:t>
            </a:r>
            <a:r>
              <a:rPr lang="cs-CZ" dirty="0" err="1">
                <a:latin typeface="Arial" panose="020B0604020202020204" pitchFamily="34" charset="0"/>
                <a:cs typeface="Arial" panose="020B0604020202020204" pitchFamily="34" charset="0"/>
              </a:rPr>
              <a:t>insemination</a:t>
            </a:r>
            <a:r>
              <a:rPr lang="cs-CZ"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mating</a:t>
            </a:r>
            <a:r>
              <a:rPr lang="cs-CZ" dirty="0" smtClean="0">
                <a:latin typeface="Arial" panose="020B0604020202020204" pitchFamily="34" charset="0"/>
                <a:cs typeface="Arial" panose="020B0604020202020204" pitchFamily="34" charset="0"/>
              </a:rPr>
              <a:t>)</a:t>
            </a:r>
            <a:r>
              <a:rPr lang="en-US" dirty="0" smtClean="0">
                <a:latin typeface="Arial" panose="020B0604020202020204" pitchFamily="34" charset="0"/>
                <a:cs typeface="Arial" panose="020B0604020202020204" pitchFamily="34" charset="0"/>
              </a:rPr>
              <a:t>.</a:t>
            </a:r>
            <a:endParaRPr lang="cs-CZ"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 Estrus recurs after 21 days. </a:t>
            </a:r>
            <a:endParaRPr lang="cs-CZ" dirty="0">
              <a:latin typeface="Arial" panose="020B0604020202020204" pitchFamily="34" charset="0"/>
              <a:cs typeface="Arial" panose="020B0604020202020204" pitchFamily="34" charset="0"/>
            </a:endParaRPr>
          </a:p>
          <a:p>
            <a:r>
              <a:rPr lang="cs-CZ" dirty="0" smtClean="0">
                <a:latin typeface="Arial" panose="020B0604020202020204" pitchFamily="34" charset="0"/>
                <a:cs typeface="Arial" panose="020B0604020202020204" pitchFamily="34" charset="0"/>
              </a:rPr>
              <a:t>G</a:t>
            </a:r>
            <a:r>
              <a:rPr lang="en-US" dirty="0" err="1" smtClean="0">
                <a:latin typeface="Arial" panose="020B0604020202020204" pitchFamily="34" charset="0"/>
                <a:cs typeface="Arial" panose="020B0604020202020204" pitchFamily="34" charset="0"/>
              </a:rPr>
              <a:t>ilts</a:t>
            </a:r>
            <a:r>
              <a:rPr lang="en-US" dirty="0" smtClean="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are included in the breeding on the basis of selection</a:t>
            </a:r>
            <a:r>
              <a:rPr lang="en-US" dirty="0" smtClean="0">
                <a:latin typeface="Arial" panose="020B0604020202020204" pitchFamily="34" charset="0"/>
                <a:cs typeface="Arial" panose="020B0604020202020204" pitchFamily="34" charset="0"/>
              </a:rPr>
              <a:t>.</a:t>
            </a:r>
            <a:r>
              <a:rPr lang="cs-CZ" dirty="0" smtClean="0">
                <a:latin typeface="Arial" panose="020B0604020202020204" pitchFamily="34" charset="0"/>
                <a:cs typeface="Arial" panose="020B0604020202020204" pitchFamily="34" charset="0"/>
              </a:rPr>
              <a:t>( </a:t>
            </a:r>
            <a:r>
              <a:rPr lang="cs-CZ" dirty="0" err="1" smtClean="0">
                <a:latin typeface="Arial" panose="020B0604020202020204" pitchFamily="34" charset="0"/>
                <a:cs typeface="Arial" panose="020B0604020202020204" pitchFamily="34" charset="0"/>
              </a:rPr>
              <a:t>Requirements</a:t>
            </a:r>
            <a:r>
              <a:rPr lang="cs-CZ" dirty="0" smtClean="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age 7</a:t>
            </a:r>
            <a:r>
              <a:rPr lang="cs-CZ" dirty="0" smtClean="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a:t>
            </a:r>
            <a:r>
              <a:rPr lang="cs-CZ" dirty="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8 </a:t>
            </a:r>
            <a:r>
              <a:rPr lang="en-US" dirty="0">
                <a:latin typeface="Arial" panose="020B0604020202020204" pitchFamily="34" charset="0"/>
                <a:cs typeface="Arial" panose="020B0604020202020204" pitchFamily="34" charset="0"/>
              </a:rPr>
              <a:t>months </a:t>
            </a:r>
            <a:r>
              <a:rPr lang="cs-CZ" dirty="0">
                <a:latin typeface="Arial" panose="020B0604020202020204" pitchFamily="34" charset="0"/>
                <a:cs typeface="Arial" panose="020B0604020202020204" pitchFamily="34" charset="0"/>
              </a:rPr>
              <a:t>and</a:t>
            </a:r>
            <a:r>
              <a:rPr lang="en-US" dirty="0">
                <a:latin typeface="Arial" panose="020B0604020202020204" pitchFamily="34" charset="0"/>
                <a:cs typeface="Arial" panose="020B0604020202020204" pitchFamily="34" charset="0"/>
              </a:rPr>
              <a:t> weight of </a:t>
            </a:r>
            <a:r>
              <a:rPr lang="en-US" dirty="0" smtClean="0">
                <a:latin typeface="Arial" panose="020B0604020202020204" pitchFamily="34" charset="0"/>
                <a:cs typeface="Arial" panose="020B0604020202020204" pitchFamily="34" charset="0"/>
              </a:rPr>
              <a:t>130</a:t>
            </a:r>
            <a:r>
              <a:rPr lang="cs-CZ" dirty="0" smtClean="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a:t>
            </a:r>
            <a:r>
              <a:rPr lang="cs-CZ" dirty="0" smtClean="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140 kg</a:t>
            </a:r>
            <a:r>
              <a:rPr lang="cs-CZ" dirty="0" smtClean="0">
                <a:latin typeface="Arial" panose="020B0604020202020204" pitchFamily="34" charset="0"/>
                <a:cs typeface="Arial" panose="020B0604020202020204" pitchFamily="34" charset="0"/>
              </a:rPr>
              <a:t>, </a:t>
            </a:r>
            <a:r>
              <a:rPr lang="cs-CZ" dirty="0" err="1" smtClean="0">
                <a:latin typeface="Arial" panose="020B0604020202020204" pitchFamily="34" charset="0"/>
                <a:cs typeface="Arial" panose="020B0604020202020204" pitchFamily="34" charset="0"/>
              </a:rPr>
              <a:t>good</a:t>
            </a:r>
            <a:r>
              <a:rPr lang="cs-CZ" dirty="0" smtClean="0">
                <a:latin typeface="Arial" panose="020B0604020202020204" pitchFamily="34" charset="0"/>
                <a:cs typeface="Arial" panose="020B0604020202020204" pitchFamily="34" charset="0"/>
              </a:rPr>
              <a:t> body </a:t>
            </a:r>
            <a:r>
              <a:rPr lang="cs-CZ" dirty="0" err="1" smtClean="0">
                <a:latin typeface="Arial" panose="020B0604020202020204" pitchFamily="34" charset="0"/>
                <a:cs typeface="Arial" panose="020B0604020202020204" pitchFamily="34" charset="0"/>
              </a:rPr>
              <a:t>confirmation</a:t>
            </a:r>
            <a:r>
              <a:rPr lang="cs-CZ" dirty="0" smtClean="0">
                <a:latin typeface="Arial" panose="020B0604020202020204" pitchFamily="34" charset="0"/>
                <a:cs typeface="Arial" panose="020B0604020202020204" pitchFamily="34" charset="0"/>
              </a:rPr>
              <a:t>, </a:t>
            </a:r>
            <a:r>
              <a:rPr lang="cs-CZ" dirty="0" err="1" smtClean="0">
                <a:latin typeface="Arial" panose="020B0604020202020204" pitchFamily="34" charset="0"/>
                <a:cs typeface="Arial" panose="020B0604020202020204" pitchFamily="34" charset="0"/>
              </a:rPr>
              <a:t>estral</a:t>
            </a:r>
            <a:r>
              <a:rPr lang="cs-CZ" dirty="0" smtClean="0">
                <a:latin typeface="Arial" panose="020B0604020202020204" pitchFamily="34" charset="0"/>
                <a:cs typeface="Arial" panose="020B0604020202020204" pitchFamily="34" charset="0"/>
              </a:rPr>
              <a:t> </a:t>
            </a:r>
            <a:r>
              <a:rPr lang="cs-CZ" dirty="0" err="1" smtClean="0">
                <a:latin typeface="Arial" panose="020B0604020202020204" pitchFamily="34" charset="0"/>
                <a:cs typeface="Arial" panose="020B0604020202020204" pitchFamily="34" charset="0"/>
              </a:rPr>
              <a:t>cycle</a:t>
            </a:r>
            <a:r>
              <a:rPr lang="cs-CZ" dirty="0" smtClean="0">
                <a:latin typeface="Arial" panose="020B0604020202020204" pitchFamily="34" charset="0"/>
                <a:cs typeface="Arial" panose="020B0604020202020204" pitchFamily="34" charset="0"/>
              </a:rPr>
              <a:t>, t</a:t>
            </a:r>
            <a:r>
              <a:rPr lang="en-US" altLang="cs-CZ" dirty="0" smtClean="0">
                <a:latin typeface="Arial" panose="020B0604020202020204" pitchFamily="34" charset="0"/>
                <a:cs typeface="Arial" panose="020B0604020202020204" pitchFamily="34" charset="0"/>
              </a:rPr>
              <a:t>he number </a:t>
            </a:r>
            <a:r>
              <a:rPr lang="en-US" altLang="cs-CZ" dirty="0">
                <a:latin typeface="Arial" panose="020B0604020202020204" pitchFamily="34" charset="0"/>
                <a:cs typeface="Arial" panose="020B0604020202020204" pitchFamily="34" charset="0"/>
              </a:rPr>
              <a:t>of teats on the left and right </a:t>
            </a:r>
            <a:r>
              <a:rPr lang="en-US" altLang="cs-CZ" dirty="0" smtClean="0">
                <a:latin typeface="Arial" panose="020B0604020202020204" pitchFamily="34" charset="0"/>
                <a:cs typeface="Arial" panose="020B0604020202020204" pitchFamily="34" charset="0"/>
              </a:rPr>
              <a:t>side</a:t>
            </a:r>
            <a:r>
              <a:rPr lang="cs-CZ" altLang="cs-CZ" dirty="0" smtClean="0">
                <a:latin typeface="Arial" panose="020B0604020202020204" pitchFamily="34" charset="0"/>
                <a:cs typeface="Arial" panose="020B0604020202020204" pitchFamily="34" charset="0"/>
              </a:rPr>
              <a:t> </a:t>
            </a:r>
            <a:r>
              <a:rPr lang="cs-CZ" altLang="cs-CZ" dirty="0" err="1" smtClean="0">
                <a:latin typeface="Arial" panose="020B0604020202020204" pitchFamily="34" charset="0"/>
                <a:cs typeface="Arial" panose="020B0604020202020204" pitchFamily="34" charset="0"/>
              </a:rPr>
              <a:t>is</a:t>
            </a:r>
            <a:r>
              <a:rPr lang="en-US" altLang="cs-CZ" dirty="0" smtClean="0">
                <a:latin typeface="Arial" panose="020B0604020202020204" pitchFamily="34" charset="0"/>
                <a:cs typeface="Arial" panose="020B0604020202020204" pitchFamily="34" charset="0"/>
              </a:rPr>
              <a:t> </a:t>
            </a:r>
            <a:r>
              <a:rPr lang="en-US" altLang="cs-CZ" dirty="0">
                <a:latin typeface="Arial" panose="020B0604020202020204" pitchFamily="34" charset="0"/>
                <a:cs typeface="Arial" panose="020B0604020202020204" pitchFamily="34" charset="0"/>
              </a:rPr>
              <a:t>ideally 7/</a:t>
            </a:r>
            <a:r>
              <a:rPr lang="cs-CZ" altLang="cs-CZ" dirty="0" smtClean="0">
                <a:latin typeface="Arial" panose="020B0604020202020204" pitchFamily="34" charset="0"/>
                <a:cs typeface="Arial" panose="020B0604020202020204" pitchFamily="34" charset="0"/>
              </a:rPr>
              <a:t>7). </a:t>
            </a:r>
            <a:endParaRPr lang="cs-CZ" altLang="cs-CZ" dirty="0">
              <a:latin typeface="Arial" panose="020B0604020202020204" pitchFamily="34" charset="0"/>
              <a:cs typeface="Arial" panose="020B0604020202020204" pitchFamily="34" charset="0"/>
            </a:endParaRPr>
          </a:p>
          <a:p>
            <a:endParaRPr lang="cs-CZ" dirty="0">
              <a:latin typeface="Arial" panose="020B0604020202020204" pitchFamily="34" charset="0"/>
              <a:cs typeface="Arial" panose="020B0604020202020204" pitchFamily="34" charset="0"/>
            </a:endParaRPr>
          </a:p>
          <a:p>
            <a:r>
              <a:rPr lang="cs-CZ" dirty="0" err="1" smtClean="0">
                <a:latin typeface="Arial" panose="020B0604020202020204" pitchFamily="34" charset="0"/>
                <a:cs typeface="Arial" panose="020B0604020202020204" pitchFamily="34" charset="0"/>
              </a:rPr>
              <a:t>Gilt</a:t>
            </a:r>
            <a:r>
              <a:rPr lang="cs-CZ" dirty="0" smtClean="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The </a:t>
            </a:r>
            <a:r>
              <a:rPr lang="en-US" dirty="0">
                <a:latin typeface="Arial" panose="020B0604020202020204" pitchFamily="34" charset="0"/>
                <a:cs typeface="Arial" panose="020B0604020202020204" pitchFamily="34" charset="0"/>
              </a:rPr>
              <a:t>optimum </a:t>
            </a:r>
            <a:r>
              <a:rPr lang="cs-CZ" dirty="0">
                <a:latin typeface="Arial" panose="020B0604020202020204" pitchFamily="34" charset="0"/>
                <a:cs typeface="Arial" panose="020B0604020202020204" pitchFamily="34" charset="0"/>
              </a:rPr>
              <a:t>period </a:t>
            </a:r>
            <a:r>
              <a:rPr lang="cs-CZ" dirty="0" err="1">
                <a:latin typeface="Arial" panose="020B0604020202020204" pitchFamily="34" charset="0"/>
                <a:cs typeface="Arial" panose="020B0604020202020204" pitchFamily="34" charset="0"/>
              </a:rPr>
              <a:t>for</a:t>
            </a:r>
            <a:r>
              <a:rPr lang="cs-CZ" dirty="0">
                <a:latin typeface="Arial" panose="020B0604020202020204" pitchFamily="34" charset="0"/>
                <a:cs typeface="Arial" panose="020B0604020202020204" pitchFamily="34" charset="0"/>
              </a:rPr>
              <a:t> </a:t>
            </a:r>
            <a:r>
              <a:rPr lang="cs-CZ" dirty="0" err="1">
                <a:latin typeface="Arial" panose="020B0604020202020204" pitchFamily="34" charset="0"/>
                <a:cs typeface="Arial" panose="020B0604020202020204" pitchFamily="34" charset="0"/>
              </a:rPr>
              <a:t>insemination</a:t>
            </a:r>
            <a:r>
              <a:rPr lang="cs-CZ" dirty="0">
                <a:latin typeface="Arial" panose="020B0604020202020204" pitchFamily="34" charset="0"/>
                <a:cs typeface="Arial" panose="020B0604020202020204" pitchFamily="34" charset="0"/>
              </a:rPr>
              <a:t> </a:t>
            </a:r>
            <a:r>
              <a:rPr lang="cs-CZ" dirty="0" err="1" smtClean="0">
                <a:latin typeface="Arial" panose="020B0604020202020204" pitchFamily="34" charset="0"/>
                <a:cs typeface="Arial" panose="020B0604020202020204" pitchFamily="34" charset="0"/>
              </a:rPr>
              <a:t>of</a:t>
            </a:r>
            <a:r>
              <a:rPr lang="cs-CZ" dirty="0" smtClean="0">
                <a:latin typeface="Arial" panose="020B0604020202020204" pitchFamily="34" charset="0"/>
                <a:cs typeface="Arial" panose="020B0604020202020204" pitchFamily="34" charset="0"/>
              </a:rPr>
              <a:t> </a:t>
            </a:r>
            <a:r>
              <a:rPr lang="cs-CZ" dirty="0" err="1" smtClean="0">
                <a:latin typeface="Arial" panose="020B0604020202020204" pitchFamily="34" charset="0"/>
                <a:cs typeface="Arial" panose="020B0604020202020204" pitchFamily="34" charset="0"/>
              </a:rPr>
              <a:t>gilt</a:t>
            </a:r>
            <a:r>
              <a:rPr lang="cs-CZ" dirty="0" smtClean="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is at the 2nd to 3rd </a:t>
            </a:r>
            <a:r>
              <a:rPr lang="en-US" dirty="0" smtClean="0">
                <a:latin typeface="Arial" panose="020B0604020202020204" pitchFamily="34" charset="0"/>
                <a:cs typeface="Arial" panose="020B0604020202020204" pitchFamily="34" charset="0"/>
              </a:rPr>
              <a:t>estrus</a:t>
            </a:r>
            <a:r>
              <a:rPr lang="cs-CZ" dirty="0" smtClean="0">
                <a:latin typeface="Arial" panose="020B0604020202020204" pitchFamily="34" charset="0"/>
                <a:cs typeface="Arial" panose="020B0604020202020204" pitchFamily="34" charset="0"/>
              </a:rPr>
              <a:t>. S</a:t>
            </a:r>
            <a:r>
              <a:rPr lang="en-US" dirty="0" err="1">
                <a:latin typeface="Arial" panose="020B0604020202020204" pitchFamily="34" charset="0"/>
                <a:cs typeface="Arial" panose="020B0604020202020204" pitchFamily="34" charset="0"/>
              </a:rPr>
              <a:t>ows</a:t>
            </a:r>
            <a:r>
              <a:rPr lang="en-US" dirty="0">
                <a:latin typeface="Arial" panose="020B0604020202020204" pitchFamily="34" charset="0"/>
                <a:cs typeface="Arial" panose="020B0604020202020204" pitchFamily="34" charset="0"/>
              </a:rPr>
              <a:t> are </a:t>
            </a:r>
            <a:r>
              <a:rPr lang="cs-CZ" dirty="0" err="1">
                <a:latin typeface="Arial" panose="020B0604020202020204" pitchFamily="34" charset="0"/>
                <a:cs typeface="Arial" panose="020B0604020202020204" pitchFamily="34" charset="0"/>
              </a:rPr>
              <a:t>inseminat</a:t>
            </a:r>
            <a:r>
              <a:rPr lang="en-US" dirty="0" err="1">
                <a:latin typeface="Arial" panose="020B0604020202020204" pitchFamily="34" charset="0"/>
                <a:cs typeface="Arial" panose="020B0604020202020204" pitchFamily="34" charset="0"/>
              </a:rPr>
              <a:t>ed</a:t>
            </a:r>
            <a:r>
              <a:rPr lang="en-US" dirty="0">
                <a:latin typeface="Arial" panose="020B0604020202020204" pitchFamily="34" charset="0"/>
                <a:cs typeface="Arial" panose="020B0604020202020204" pitchFamily="34" charset="0"/>
              </a:rPr>
              <a:t> 10 days after weaning</a:t>
            </a:r>
            <a:r>
              <a:rPr lang="cs-CZ" dirty="0">
                <a:latin typeface="Arial" panose="020B0604020202020204" pitchFamily="34" charset="0"/>
                <a:cs typeface="Arial" panose="020B0604020202020204" pitchFamily="34" charset="0"/>
              </a:rPr>
              <a:t>. </a:t>
            </a:r>
          </a:p>
          <a:p>
            <a:pPr>
              <a:spcBef>
                <a:spcPts val="0"/>
              </a:spcBef>
              <a:buClr>
                <a:srgbClr val="FFFF00"/>
              </a:buClr>
              <a:buNone/>
              <a:defRPr/>
            </a:pPr>
            <a:endParaRPr lang="cs-CZ" dirty="0">
              <a:latin typeface="Arial" panose="020B0604020202020204" pitchFamily="34" charset="0"/>
              <a:cs typeface="Arial" panose="020B0604020202020204" pitchFamily="34" charset="0"/>
            </a:endParaRPr>
          </a:p>
          <a:p>
            <a:pPr>
              <a:spcBef>
                <a:spcPts val="0"/>
              </a:spcBef>
              <a:buClr>
                <a:srgbClr val="FFFF00"/>
              </a:buClr>
              <a:buNone/>
              <a:defRPr/>
            </a:pPr>
            <a:r>
              <a:rPr lang="cs-CZ" dirty="0" err="1" smtClean="0">
                <a:latin typeface="Arial" panose="020B0604020202020204" pitchFamily="34" charset="0"/>
                <a:cs typeface="Arial" panose="020B0604020202020204" pitchFamily="34" charset="0"/>
              </a:rPr>
              <a:t>Flushing</a:t>
            </a:r>
            <a:r>
              <a:rPr lang="cs-CZ" dirty="0" smtClean="0">
                <a:latin typeface="Arial" panose="020B0604020202020204" pitchFamily="34" charset="0"/>
                <a:cs typeface="Arial" panose="020B0604020202020204" pitchFamily="34" charset="0"/>
              </a:rPr>
              <a:t>- T</a:t>
            </a:r>
            <a:r>
              <a:rPr lang="en-US" dirty="0" smtClean="0">
                <a:latin typeface="Arial" panose="020B0604020202020204" pitchFamily="34" charset="0"/>
                <a:cs typeface="Arial" panose="020B0604020202020204" pitchFamily="34" charset="0"/>
              </a:rPr>
              <a:t>he </a:t>
            </a:r>
            <a:r>
              <a:rPr lang="en-US" dirty="0">
                <a:latin typeface="Arial" panose="020B0604020202020204" pitchFamily="34" charset="0"/>
                <a:cs typeface="Arial" panose="020B0604020202020204" pitchFamily="34" charset="0"/>
              </a:rPr>
              <a:t>sow's diet is increased by </a:t>
            </a:r>
            <a:r>
              <a:rPr lang="en-US" dirty="0" smtClean="0">
                <a:latin typeface="Arial" panose="020B0604020202020204" pitchFamily="34" charset="0"/>
                <a:cs typeface="Arial" panose="020B0604020202020204" pitchFamily="34" charset="0"/>
              </a:rPr>
              <a:t>50</a:t>
            </a:r>
            <a:r>
              <a:rPr lang="cs-CZ" dirty="0" smtClean="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a:t>
            </a:r>
            <a:r>
              <a:rPr lang="cs-CZ" dirty="0" smtClean="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100</a:t>
            </a:r>
            <a:r>
              <a:rPr lang="cs-CZ" dirty="0" smtClean="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a:t>
            </a:r>
            <a:r>
              <a:rPr lang="cs-CZ" dirty="0" smtClean="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10 </a:t>
            </a:r>
            <a:r>
              <a:rPr lang="en-US" dirty="0">
                <a:latin typeface="Arial" panose="020B0604020202020204" pitchFamily="34" charset="0"/>
                <a:cs typeface="Arial" panose="020B0604020202020204" pitchFamily="34" charset="0"/>
              </a:rPr>
              <a:t>days before </a:t>
            </a:r>
            <a:r>
              <a:rPr lang="en-US" dirty="0" smtClean="0">
                <a:latin typeface="Arial" panose="020B0604020202020204" pitchFamily="34" charset="0"/>
                <a:cs typeface="Arial" panose="020B0604020202020204" pitchFamily="34" charset="0"/>
              </a:rPr>
              <a:t>insemination</a:t>
            </a:r>
            <a:r>
              <a:rPr lang="cs-CZ" dirty="0" smtClean="0">
                <a:latin typeface="Arial" panose="020B0604020202020204" pitchFamily="34" charset="0"/>
                <a:cs typeface="Arial" panose="020B0604020202020204" pitchFamily="34" charset="0"/>
              </a:rPr>
              <a:t>.</a:t>
            </a:r>
            <a:r>
              <a:rPr lang="en-US" dirty="0" smtClean="0">
                <a:latin typeface="Arial" panose="020B0604020202020204" pitchFamily="34" charset="0"/>
                <a:cs typeface="Arial" panose="020B0604020202020204" pitchFamily="34" charset="0"/>
              </a:rPr>
              <a:t> </a:t>
            </a:r>
            <a:r>
              <a:rPr lang="cs-CZ" dirty="0" err="1" smtClean="0">
                <a:latin typeface="Arial" panose="020B0604020202020204" pitchFamily="34" charset="0"/>
                <a:cs typeface="Arial" panose="020B0604020202020204" pitchFamily="34" charset="0"/>
              </a:rPr>
              <a:t>Flushing</a:t>
            </a:r>
            <a:r>
              <a:rPr lang="en-US" dirty="0" smtClean="0">
                <a:latin typeface="Arial" panose="020B0604020202020204" pitchFamily="34" charset="0"/>
                <a:cs typeface="Arial" panose="020B0604020202020204" pitchFamily="34" charset="0"/>
              </a:rPr>
              <a:t> improve </a:t>
            </a:r>
            <a:r>
              <a:rPr lang="en-US" dirty="0">
                <a:latin typeface="Arial" panose="020B0604020202020204" pitchFamily="34" charset="0"/>
                <a:cs typeface="Arial" panose="020B0604020202020204" pitchFamily="34" charset="0"/>
              </a:rPr>
              <a:t>estrus symptoms and releases more eggs.</a:t>
            </a:r>
            <a:endParaRPr lang="cs-CZ" dirty="0">
              <a:latin typeface="Arial" panose="020B0604020202020204" pitchFamily="34" charset="0"/>
              <a:cs typeface="Arial" panose="020B0604020202020204" pitchFamily="34" charset="0"/>
            </a:endParaRPr>
          </a:p>
          <a:p>
            <a:pPr marL="0" indent="0">
              <a:buNone/>
            </a:pPr>
            <a:r>
              <a:rPr lang="en-US" dirty="0">
                <a:latin typeface="Arial" panose="020B0604020202020204" pitchFamily="34" charset="0"/>
                <a:cs typeface="Arial" panose="020B0604020202020204" pitchFamily="34" charset="0"/>
              </a:rPr>
              <a:t/>
            </a:r>
            <a:br>
              <a:rPr lang="en-US" dirty="0">
                <a:latin typeface="Arial" panose="020B0604020202020204" pitchFamily="34" charset="0"/>
                <a:cs typeface="Arial" panose="020B0604020202020204" pitchFamily="34" charset="0"/>
              </a:rPr>
            </a:br>
            <a:endParaRPr lang="cs-CZ"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1455295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marL="571500" indent="-571500">
              <a:buFont typeface="Arial" panose="020B0604020202020204" pitchFamily="34" charset="0"/>
              <a:buChar char="•"/>
            </a:pPr>
            <a:endParaRPr lang="cs-CZ" dirty="0"/>
          </a:p>
        </p:txBody>
      </p:sp>
      <p:sp>
        <p:nvSpPr>
          <p:cNvPr id="3" name="Zástupný symbol pro obsah 2"/>
          <p:cNvSpPr>
            <a:spLocks noGrp="1"/>
          </p:cNvSpPr>
          <p:nvPr>
            <p:ph idx="1"/>
          </p:nvPr>
        </p:nvSpPr>
        <p:spPr>
          <a:xfrm>
            <a:off x="765313" y="365125"/>
            <a:ext cx="10588487" cy="5811838"/>
          </a:xfrm>
        </p:spPr>
        <p:txBody>
          <a:bodyPr>
            <a:normAutofit lnSpcReduction="10000"/>
          </a:bodyPr>
          <a:lstStyle/>
          <a:p>
            <a:r>
              <a:rPr lang="cs-CZ" b="1" dirty="0" err="1" smtClean="0">
                <a:latin typeface="Arial" panose="020B0604020202020204" pitchFamily="34" charset="0"/>
                <a:cs typeface="Arial" panose="020B0604020202020204" pitchFamily="34" charset="0"/>
              </a:rPr>
              <a:t>Parvovirosis</a:t>
            </a:r>
            <a:r>
              <a:rPr lang="cs-CZ" dirty="0" smtClean="0">
                <a:latin typeface="Arial" panose="020B0604020202020204" pitchFamily="34" charset="0"/>
                <a:cs typeface="Arial" panose="020B0604020202020204" pitchFamily="34" charset="0"/>
              </a:rPr>
              <a:t> </a:t>
            </a:r>
          </a:p>
          <a:p>
            <a:endParaRPr lang="cs-CZ" dirty="0" smtClean="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a viral disease found in most farms</a:t>
            </a:r>
            <a:r>
              <a:rPr lang="en-US" dirty="0" smtClean="0">
                <a:latin typeface="Arial" panose="020B0604020202020204" pitchFamily="34" charset="0"/>
                <a:cs typeface="Arial" panose="020B0604020202020204" pitchFamily="34" charset="0"/>
              </a:rPr>
              <a:t>.</a:t>
            </a:r>
            <a:endParaRPr lang="cs-CZ" dirty="0">
              <a:latin typeface="Arial" panose="020B0604020202020204" pitchFamily="34" charset="0"/>
              <a:cs typeface="Arial" panose="020B0604020202020204" pitchFamily="34" charset="0"/>
            </a:endParaRPr>
          </a:p>
          <a:p>
            <a:r>
              <a:rPr lang="cs-CZ" dirty="0" smtClean="0">
                <a:latin typeface="Arial" panose="020B0604020202020204" pitchFamily="34" charset="0"/>
                <a:cs typeface="Arial" panose="020B0604020202020204" pitchFamily="34" charset="0"/>
              </a:rPr>
              <a:t>D</a:t>
            </a:r>
            <a:r>
              <a:rPr lang="en-US" dirty="0" err="1" smtClean="0">
                <a:latin typeface="Arial" panose="020B0604020202020204" pitchFamily="34" charset="0"/>
                <a:cs typeface="Arial" panose="020B0604020202020204" pitchFamily="34" charset="0"/>
              </a:rPr>
              <a:t>oes</a:t>
            </a:r>
            <a:r>
              <a:rPr lang="en-US" dirty="0" smtClean="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not cause clinical signs in </a:t>
            </a:r>
            <a:r>
              <a:rPr lang="en-US" dirty="0" smtClean="0">
                <a:latin typeface="Arial" panose="020B0604020202020204" pitchFamily="34" charset="0"/>
                <a:cs typeface="Arial" panose="020B0604020202020204" pitchFamily="34" charset="0"/>
              </a:rPr>
              <a:t>sows</a:t>
            </a:r>
            <a:r>
              <a:rPr lang="cs-CZ" dirty="0" smtClean="0">
                <a:latin typeface="Arial" panose="020B0604020202020204" pitchFamily="34" charset="0"/>
                <a:cs typeface="Arial" panose="020B0604020202020204" pitchFamily="34" charset="0"/>
              </a:rPr>
              <a:t>. </a:t>
            </a:r>
          </a:p>
          <a:p>
            <a:r>
              <a:rPr lang="cs-CZ" dirty="0" smtClean="0">
                <a:latin typeface="Arial" panose="020B0604020202020204" pitchFamily="34" charset="0"/>
                <a:cs typeface="Arial" panose="020B0604020202020204" pitchFamily="34" charset="0"/>
              </a:rPr>
              <a:t>F</a:t>
            </a:r>
            <a:r>
              <a:rPr lang="en-US" dirty="0" err="1" smtClean="0">
                <a:latin typeface="Arial" panose="020B0604020202020204" pitchFamily="34" charset="0"/>
                <a:cs typeface="Arial" panose="020B0604020202020204" pitchFamily="34" charset="0"/>
              </a:rPr>
              <a:t>ertility</a:t>
            </a:r>
            <a:r>
              <a:rPr lang="en-US" dirty="0" smtClean="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disorders </a:t>
            </a:r>
            <a:r>
              <a:rPr lang="cs-CZ" dirty="0">
                <a:latin typeface="Arial" panose="020B0604020202020204" pitchFamily="34" charset="0"/>
                <a:cs typeface="Arial" panose="020B0604020202020204" pitchFamily="34" charset="0"/>
              </a:rPr>
              <a:t> </a:t>
            </a:r>
            <a:r>
              <a:rPr lang="cs-CZ" dirty="0" smtClean="0">
                <a:latin typeface="Arial" panose="020B0604020202020204" pitchFamily="34" charset="0"/>
                <a:cs typeface="Arial" panose="020B0604020202020204" pitchFamily="34" charset="0"/>
              </a:rPr>
              <a:t>( as </a:t>
            </a:r>
            <a:r>
              <a:rPr lang="en-US" dirty="0" smtClean="0">
                <a:latin typeface="Arial" panose="020B0604020202020204" pitchFamily="34" charset="0"/>
                <a:cs typeface="Arial" panose="020B0604020202020204" pitchFamily="34" charset="0"/>
              </a:rPr>
              <a:t>infection </a:t>
            </a:r>
            <a:r>
              <a:rPr lang="en-US" dirty="0">
                <a:latin typeface="Arial" panose="020B0604020202020204" pitchFamily="34" charset="0"/>
                <a:cs typeface="Arial" panose="020B0604020202020204" pitchFamily="34" charset="0"/>
              </a:rPr>
              <a:t>of embryos, mummification of </a:t>
            </a:r>
            <a:r>
              <a:rPr lang="en-US" dirty="0" smtClean="0">
                <a:latin typeface="Arial" panose="020B0604020202020204" pitchFamily="34" charset="0"/>
                <a:cs typeface="Arial" panose="020B0604020202020204" pitchFamily="34" charset="0"/>
              </a:rPr>
              <a:t>fetuses</a:t>
            </a:r>
            <a:r>
              <a:rPr lang="en-US" dirty="0">
                <a:latin typeface="Arial" panose="020B0604020202020204" pitchFamily="34" charset="0"/>
                <a:cs typeface="Arial" panose="020B0604020202020204" pitchFamily="34" charset="0"/>
              </a:rPr>
              <a:t>, birth of short-lived piglets</a:t>
            </a:r>
            <a:r>
              <a:rPr lang="cs-CZ" dirty="0" smtClean="0">
                <a:latin typeface="Arial" panose="020B0604020202020204" pitchFamily="34" charset="0"/>
                <a:cs typeface="Arial" panose="020B0604020202020204" pitchFamily="34" charset="0"/>
              </a:rPr>
              <a:t> ) o</a:t>
            </a:r>
            <a:r>
              <a:rPr lang="en-US" dirty="0" err="1" smtClean="0">
                <a:latin typeface="Arial" panose="020B0604020202020204" pitchFamily="34" charset="0"/>
                <a:cs typeface="Arial" panose="020B0604020202020204" pitchFamily="34" charset="0"/>
              </a:rPr>
              <a:t>ccur</a:t>
            </a:r>
            <a:r>
              <a:rPr lang="en-US" dirty="0" smtClean="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in pregnant </a:t>
            </a:r>
            <a:r>
              <a:rPr lang="en-US" dirty="0" smtClean="0">
                <a:latin typeface="Arial" panose="020B0604020202020204" pitchFamily="34" charset="0"/>
                <a:cs typeface="Arial" panose="020B0604020202020204" pitchFamily="34" charset="0"/>
              </a:rPr>
              <a:t>sows</a:t>
            </a:r>
            <a:r>
              <a:rPr lang="cs-CZ" dirty="0" smtClean="0">
                <a:latin typeface="Arial" panose="020B0604020202020204" pitchFamily="34" charset="0"/>
                <a:cs typeface="Arial" panose="020B0604020202020204" pitchFamily="34" charset="0"/>
              </a:rPr>
              <a:t>.</a:t>
            </a:r>
          </a:p>
          <a:p>
            <a:endParaRPr lang="cs-CZ"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Porcine reproductive and respiratory syndrome (PRRS</a:t>
            </a:r>
            <a:r>
              <a:rPr lang="en-US" b="1" dirty="0" smtClean="0">
                <a:latin typeface="Arial" panose="020B0604020202020204" pitchFamily="34" charset="0"/>
                <a:cs typeface="Arial" panose="020B0604020202020204" pitchFamily="34" charset="0"/>
              </a:rPr>
              <a:t>)</a:t>
            </a:r>
            <a:endParaRPr lang="cs-CZ" b="1" dirty="0" smtClean="0">
              <a:latin typeface="Arial" panose="020B0604020202020204" pitchFamily="34" charset="0"/>
              <a:cs typeface="Arial" panose="020B0604020202020204" pitchFamily="34" charset="0"/>
            </a:endParaRPr>
          </a:p>
          <a:p>
            <a:r>
              <a:rPr lang="en-US" dirty="0" smtClean="0">
                <a:latin typeface="Arial" panose="020B0604020202020204" pitchFamily="34" charset="0"/>
                <a:cs typeface="Arial" panose="020B0604020202020204" pitchFamily="34" charset="0"/>
              </a:rPr>
              <a:t>is</a:t>
            </a:r>
            <a:r>
              <a:rPr lang="en-US" dirty="0">
                <a:latin typeface="Arial" panose="020B0604020202020204" pitchFamily="34" charset="0"/>
                <a:cs typeface="Arial" panose="020B0604020202020204" pitchFamily="34" charset="0"/>
              </a:rPr>
              <a:t> a widespread viral disease that affects domestic </a:t>
            </a:r>
            <a:r>
              <a:rPr lang="en-US" dirty="0" smtClean="0">
                <a:latin typeface="Arial" panose="020B0604020202020204" pitchFamily="34" charset="0"/>
                <a:cs typeface="Arial" panose="020B0604020202020204" pitchFamily="34" charset="0"/>
              </a:rPr>
              <a:t>pigs. </a:t>
            </a:r>
            <a:r>
              <a:rPr lang="en-US" dirty="0">
                <a:latin typeface="Arial" panose="020B0604020202020204" pitchFamily="34" charset="0"/>
                <a:cs typeface="Arial" panose="020B0604020202020204" pitchFamily="34" charset="0"/>
              </a:rPr>
              <a:t>Symptoms include reproductive </a:t>
            </a:r>
            <a:r>
              <a:rPr lang="en-US" dirty="0" smtClean="0">
                <a:latin typeface="Arial" panose="020B0604020202020204" pitchFamily="34" charset="0"/>
                <a:cs typeface="Arial" panose="020B0604020202020204" pitchFamily="34" charset="0"/>
              </a:rPr>
              <a:t>failure</a:t>
            </a:r>
            <a:r>
              <a:rPr lang="cs-CZ" dirty="0" smtClean="0">
                <a:latin typeface="Arial" panose="020B0604020202020204" pitchFamily="34" charset="0"/>
                <a:cs typeface="Arial" panose="020B0604020202020204" pitchFamily="34" charset="0"/>
              </a:rPr>
              <a:t> (</a:t>
            </a:r>
            <a:r>
              <a:rPr lang="cs-CZ" dirty="0" err="1" smtClean="0">
                <a:latin typeface="Arial" panose="020B0604020202020204" pitchFamily="34" charset="0"/>
                <a:cs typeface="Arial" panose="020B0604020202020204" pitchFamily="34" charset="0"/>
              </a:rPr>
              <a:t>fetuses</a:t>
            </a:r>
            <a:r>
              <a:rPr lang="cs-CZ" dirty="0" smtClean="0">
                <a:latin typeface="Arial" panose="020B0604020202020204" pitchFamily="34" charset="0"/>
                <a:cs typeface="Arial" panose="020B0604020202020204" pitchFamily="34" charset="0"/>
              </a:rPr>
              <a:t> are </a:t>
            </a:r>
            <a:r>
              <a:rPr lang="cs-CZ" dirty="0" err="1" smtClean="0">
                <a:latin typeface="Arial" panose="020B0604020202020204" pitchFamily="34" charset="0"/>
                <a:cs typeface="Arial" panose="020B0604020202020204" pitchFamily="34" charset="0"/>
              </a:rPr>
              <a:t>fully</a:t>
            </a:r>
            <a:r>
              <a:rPr lang="cs-CZ" dirty="0" smtClean="0">
                <a:latin typeface="Arial" panose="020B0604020202020204" pitchFamily="34" charset="0"/>
                <a:cs typeface="Arial" panose="020B0604020202020204" pitchFamily="34" charset="0"/>
              </a:rPr>
              <a:t> </a:t>
            </a:r>
            <a:r>
              <a:rPr lang="cs-CZ" dirty="0" err="1" smtClean="0">
                <a:latin typeface="Arial" panose="020B0604020202020204" pitchFamily="34" charset="0"/>
                <a:cs typeface="Arial" panose="020B0604020202020204" pitchFamily="34" charset="0"/>
              </a:rPr>
              <a:t>developed</a:t>
            </a:r>
            <a:r>
              <a:rPr lang="cs-CZ" dirty="0" smtClean="0">
                <a:latin typeface="Arial" panose="020B0604020202020204" pitchFamily="34" charset="0"/>
                <a:cs typeface="Arial" panose="020B0604020202020204" pitchFamily="34" charset="0"/>
              </a:rPr>
              <a:t>)</a:t>
            </a:r>
            <a:r>
              <a:rPr lang="en-US" dirty="0" smtClean="0">
                <a:latin typeface="Arial" panose="020B0604020202020204" pitchFamily="34" charset="0"/>
                <a:cs typeface="Arial" panose="020B0604020202020204" pitchFamily="34" charset="0"/>
              </a:rPr>
              <a:t>,</a:t>
            </a:r>
            <a:r>
              <a:rPr lang="cs-CZ" dirty="0" smtClean="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a breathing problem causes blue discoloration of the ears, snout or abdomen. </a:t>
            </a:r>
            <a:r>
              <a:rPr lang="en-US" dirty="0" smtClean="0">
                <a:latin typeface="Arial" panose="020B0604020202020204" pitchFamily="34" charset="0"/>
                <a:cs typeface="Arial" panose="020B0604020202020204" pitchFamily="34" charset="0"/>
              </a:rPr>
              <a:t> </a:t>
            </a:r>
            <a:r>
              <a:rPr lang="cs-CZ" dirty="0">
                <a:latin typeface="Arial" panose="020B0604020202020204" pitchFamily="34" charset="0"/>
                <a:cs typeface="Arial" panose="020B0604020202020204" pitchFamily="34" charset="0"/>
              </a:rPr>
              <a:t>P</a:t>
            </a:r>
            <a:r>
              <a:rPr lang="en-US" dirty="0" err="1" smtClean="0">
                <a:latin typeface="Arial" panose="020B0604020202020204" pitchFamily="34" charset="0"/>
                <a:cs typeface="Arial" panose="020B0604020202020204" pitchFamily="34" charset="0"/>
              </a:rPr>
              <a:t>neumonia</a:t>
            </a:r>
            <a:r>
              <a:rPr lang="en-US" dirty="0" smtClean="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and increased susceptibility to secondary bacterial infection</a:t>
            </a:r>
            <a:r>
              <a:rPr lang="en-US" dirty="0"/>
              <a:t>.</a:t>
            </a:r>
            <a:endParaRPr lang="cs-CZ" dirty="0"/>
          </a:p>
        </p:txBody>
      </p:sp>
    </p:spTree>
    <p:extLst>
      <p:ext uri="{BB962C8B-B14F-4D97-AF65-F5344CB8AC3E}">
        <p14:creationId xmlns:p14="http://schemas.microsoft.com/office/powerpoint/2010/main" val="220523865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Respiratory</a:t>
            </a:r>
            <a:r>
              <a:rPr lang="cs-CZ" dirty="0" smtClean="0"/>
              <a:t> </a:t>
            </a:r>
            <a:r>
              <a:rPr lang="cs-CZ" dirty="0" err="1" smtClean="0"/>
              <a:t>diseases</a:t>
            </a:r>
            <a:r>
              <a:rPr lang="cs-CZ" dirty="0" smtClean="0"/>
              <a:t> </a:t>
            </a:r>
            <a:endParaRPr lang="cs-CZ" dirty="0"/>
          </a:p>
        </p:txBody>
      </p:sp>
      <p:sp>
        <p:nvSpPr>
          <p:cNvPr id="3" name="Zástupný symbol pro obsah 2"/>
          <p:cNvSpPr>
            <a:spLocks noGrp="1"/>
          </p:cNvSpPr>
          <p:nvPr>
            <p:ph idx="1"/>
          </p:nvPr>
        </p:nvSpPr>
        <p:spPr/>
        <p:txBody>
          <a:bodyPr>
            <a:normAutofit/>
          </a:bodyPr>
          <a:lstStyle/>
          <a:p>
            <a:r>
              <a:rPr lang="cs-CZ" b="1" dirty="0" smtClean="0"/>
              <a:t>PRRS</a:t>
            </a:r>
          </a:p>
          <a:p>
            <a:endParaRPr lang="cs-CZ" dirty="0" smtClean="0"/>
          </a:p>
          <a:p>
            <a:r>
              <a:rPr lang="en-US" b="1" dirty="0">
                <a:latin typeface="Arial" panose="020B0604020202020204" pitchFamily="34" charset="0"/>
                <a:cs typeface="Arial" panose="020B0604020202020204" pitchFamily="34" charset="0"/>
              </a:rPr>
              <a:t>Atrophic rhinitis </a:t>
            </a:r>
            <a:endParaRPr lang="cs-CZ" b="1" dirty="0" smtClean="0">
              <a:latin typeface="Arial" panose="020B0604020202020204" pitchFamily="34" charset="0"/>
              <a:cs typeface="Arial" panose="020B0604020202020204" pitchFamily="34" charset="0"/>
            </a:endParaRPr>
          </a:p>
          <a:p>
            <a:r>
              <a:rPr lang="cs-CZ" dirty="0" smtClean="0">
                <a:latin typeface="Arial" panose="020B0604020202020204" pitchFamily="34" charset="0"/>
                <a:cs typeface="Arial" panose="020B0604020202020204" pitchFamily="34" charset="0"/>
              </a:rPr>
              <a:t>C</a:t>
            </a:r>
            <a:r>
              <a:rPr lang="en-US" dirty="0" err="1" smtClean="0">
                <a:latin typeface="Arial" panose="020B0604020202020204" pitchFamily="34" charset="0"/>
                <a:cs typeface="Arial" panose="020B0604020202020204" pitchFamily="34" charset="0"/>
              </a:rPr>
              <a:t>hronic</a:t>
            </a:r>
            <a:r>
              <a:rPr lang="en-US" dirty="0" smtClean="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bacterial disease of the upper </a:t>
            </a:r>
            <a:r>
              <a:rPr lang="cs-CZ" dirty="0" err="1">
                <a:latin typeface="Arial" panose="020B0604020202020204" pitchFamily="34" charset="0"/>
                <a:cs typeface="Arial" panose="020B0604020202020204" pitchFamily="34" charset="0"/>
              </a:rPr>
              <a:t>respiratory</a:t>
            </a:r>
            <a:r>
              <a:rPr lang="cs-CZ" dirty="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tract</a:t>
            </a:r>
            <a:r>
              <a:rPr lang="cs-CZ" dirty="0" smtClean="0">
                <a:latin typeface="Arial" panose="020B0604020202020204" pitchFamily="34" charset="0"/>
                <a:cs typeface="Arial" panose="020B0604020202020204" pitchFamily="34" charset="0"/>
              </a:rPr>
              <a:t>.T</a:t>
            </a:r>
            <a:r>
              <a:rPr lang="en-US" dirty="0" smtClean="0">
                <a:latin typeface="Arial" panose="020B0604020202020204" pitchFamily="34" charset="0"/>
                <a:cs typeface="Arial" panose="020B0604020202020204" pitchFamily="34" charset="0"/>
              </a:rPr>
              <a:t>he </a:t>
            </a:r>
            <a:r>
              <a:rPr lang="en-US" dirty="0">
                <a:latin typeface="Arial" panose="020B0604020202020204" pitchFamily="34" charset="0"/>
                <a:cs typeface="Arial" panose="020B0604020202020204" pitchFamily="34" charset="0"/>
              </a:rPr>
              <a:t>bones and cartilaginous structures in the nose change </a:t>
            </a:r>
            <a:r>
              <a:rPr lang="en-US" dirty="0" smtClean="0">
                <a:latin typeface="Arial" panose="020B0604020202020204" pitchFamily="34" charset="0"/>
                <a:cs typeface="Arial" panose="020B0604020202020204" pitchFamily="34" charset="0"/>
              </a:rPr>
              <a:t>shape</a:t>
            </a:r>
            <a:r>
              <a:rPr lang="cs-CZ" dirty="0" smtClean="0">
                <a:latin typeface="Arial" panose="020B0604020202020204" pitchFamily="34" charset="0"/>
                <a:cs typeface="Arial" panose="020B0604020202020204" pitchFamily="34" charset="0"/>
              </a:rPr>
              <a:t>. </a:t>
            </a:r>
            <a:r>
              <a:rPr lang="cs-CZ" dirty="0" err="1" smtClean="0">
                <a:latin typeface="Arial" panose="020B0604020202020204" pitchFamily="34" charset="0"/>
                <a:cs typeface="Arial" panose="020B0604020202020204" pitchFamily="34" charset="0"/>
              </a:rPr>
              <a:t>Signs</a:t>
            </a:r>
            <a:r>
              <a:rPr lang="cs-CZ" dirty="0" smtClean="0">
                <a:latin typeface="Arial" panose="020B0604020202020204" pitchFamily="34" charset="0"/>
                <a:cs typeface="Arial" panose="020B0604020202020204" pitchFamily="34" charset="0"/>
              </a:rPr>
              <a:t> </a:t>
            </a:r>
            <a:r>
              <a:rPr lang="cs-CZ" dirty="0">
                <a:latin typeface="Arial" panose="020B0604020202020204" pitchFamily="34" charset="0"/>
                <a:cs typeface="Arial" panose="020B0604020202020204" pitchFamily="34" charset="0"/>
              </a:rPr>
              <a:t>are </a:t>
            </a:r>
            <a:r>
              <a:rPr lang="cs-CZ" dirty="0" err="1">
                <a:latin typeface="Arial" panose="020B0604020202020204" pitchFamily="34" charset="0"/>
                <a:cs typeface="Arial" panose="020B0604020202020204" pitchFamily="34" charset="0"/>
              </a:rPr>
              <a:t>sneezing</a:t>
            </a:r>
            <a:r>
              <a:rPr lang="cs-CZ" dirty="0">
                <a:latin typeface="Arial" panose="020B0604020202020204" pitchFamily="34" charset="0"/>
                <a:cs typeface="Arial" panose="020B0604020202020204" pitchFamily="34" charset="0"/>
              </a:rPr>
              <a:t> and </a:t>
            </a:r>
            <a:r>
              <a:rPr lang="cs-CZ" dirty="0" err="1">
                <a:latin typeface="Arial" panose="020B0604020202020204" pitchFamily="34" charset="0"/>
                <a:cs typeface="Arial" panose="020B0604020202020204" pitchFamily="34" charset="0"/>
              </a:rPr>
              <a:t>runny</a:t>
            </a:r>
            <a:r>
              <a:rPr lang="cs-CZ" dirty="0">
                <a:latin typeface="Arial" panose="020B0604020202020204" pitchFamily="34" charset="0"/>
                <a:cs typeface="Arial" panose="020B0604020202020204" pitchFamily="34" charset="0"/>
              </a:rPr>
              <a:t> </a:t>
            </a:r>
            <a:r>
              <a:rPr lang="cs-CZ" dirty="0" smtClean="0">
                <a:latin typeface="Arial" panose="020B0604020202020204" pitchFamily="34" charset="0"/>
                <a:cs typeface="Arial" panose="020B0604020202020204" pitchFamily="34" charset="0"/>
              </a:rPr>
              <a:t>nose.</a:t>
            </a:r>
          </a:p>
          <a:p>
            <a:endParaRPr lang="cs-CZ" dirty="0" smtClean="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Other respiratory diseases are enzootic pneumonia </a:t>
            </a:r>
            <a:r>
              <a:rPr lang="cs-CZ" dirty="0" smtClean="0">
                <a:latin typeface="Arial" panose="020B0604020202020204" pitchFamily="34" charset="0"/>
                <a:cs typeface="Arial" panose="020B0604020202020204" pitchFamily="34" charset="0"/>
              </a:rPr>
              <a:t>and</a:t>
            </a:r>
            <a:r>
              <a:rPr lang="en-US" dirty="0" smtClean="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actinobacillus</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pleuroplneumonia</a:t>
            </a:r>
            <a:r>
              <a:rPr lang="en-US" dirty="0">
                <a:latin typeface="Arial" panose="020B0604020202020204" pitchFamily="34" charset="0"/>
                <a:cs typeface="Arial" panose="020B0604020202020204" pitchFamily="34" charset="0"/>
              </a:rPr>
              <a:t>. </a:t>
            </a:r>
            <a:endParaRPr lang="cs-CZ"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4773541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Gastrontestinal</a:t>
            </a:r>
            <a:r>
              <a:rPr lang="cs-CZ" dirty="0" smtClean="0"/>
              <a:t> </a:t>
            </a:r>
            <a:r>
              <a:rPr lang="cs-CZ" dirty="0" err="1" smtClean="0"/>
              <a:t>tract</a:t>
            </a:r>
            <a:r>
              <a:rPr lang="cs-CZ" dirty="0" smtClean="0"/>
              <a:t> </a:t>
            </a:r>
            <a:r>
              <a:rPr lang="cs-CZ" dirty="0" err="1" smtClean="0"/>
              <a:t>diseases</a:t>
            </a:r>
            <a:endParaRPr lang="cs-CZ" dirty="0"/>
          </a:p>
        </p:txBody>
      </p:sp>
      <p:sp>
        <p:nvSpPr>
          <p:cNvPr id="3" name="Zástupný symbol pro obsah 2"/>
          <p:cNvSpPr>
            <a:spLocks noGrp="1"/>
          </p:cNvSpPr>
          <p:nvPr>
            <p:ph idx="1"/>
          </p:nvPr>
        </p:nvSpPr>
        <p:spPr>
          <a:xfrm>
            <a:off x="838200" y="1860506"/>
            <a:ext cx="10515600" cy="4351338"/>
          </a:xfrm>
        </p:spPr>
        <p:txBody>
          <a:bodyPr>
            <a:normAutofit fontScale="92500" lnSpcReduction="10000"/>
          </a:bodyPr>
          <a:lstStyle/>
          <a:p>
            <a:r>
              <a:rPr lang="cs-CZ" b="1" dirty="0">
                <a:latin typeface="Arial" panose="020B0604020202020204" pitchFamily="34" charset="0"/>
                <a:cs typeface="Arial" panose="020B0604020202020204" pitchFamily="34" charset="0"/>
              </a:rPr>
              <a:t>C</a:t>
            </a:r>
            <a:r>
              <a:rPr lang="en-US" b="1" dirty="0" err="1" smtClean="0">
                <a:latin typeface="Arial" panose="020B0604020202020204" pitchFamily="34" charset="0"/>
                <a:cs typeface="Arial" panose="020B0604020202020204" pitchFamily="34" charset="0"/>
              </a:rPr>
              <a:t>oli</a:t>
            </a:r>
            <a:r>
              <a:rPr lang="en-US" b="1" dirty="0" smtClean="0">
                <a:latin typeface="Arial" panose="020B0604020202020204" pitchFamily="34" charset="0"/>
                <a:cs typeface="Arial" panose="020B0604020202020204" pitchFamily="34" charset="0"/>
              </a:rPr>
              <a:t> infection</a:t>
            </a:r>
            <a:r>
              <a:rPr lang="cs-CZ" b="1" dirty="0" smtClean="0">
                <a:latin typeface="Arial" panose="020B0604020202020204" pitchFamily="34" charset="0"/>
                <a:cs typeface="Arial" panose="020B0604020202020204" pitchFamily="34" charset="0"/>
              </a:rPr>
              <a:t> </a:t>
            </a:r>
          </a:p>
          <a:p>
            <a:r>
              <a:rPr lang="cs-CZ" dirty="0">
                <a:latin typeface="Arial" panose="020B0604020202020204" pitchFamily="34" charset="0"/>
                <a:cs typeface="Arial" panose="020B0604020202020204" pitchFamily="34" charset="0"/>
              </a:rPr>
              <a:t>T</a:t>
            </a:r>
            <a:r>
              <a:rPr lang="en-US" dirty="0" smtClean="0">
                <a:latin typeface="Arial" panose="020B0604020202020204" pitchFamily="34" charset="0"/>
                <a:cs typeface="Arial" panose="020B0604020202020204" pitchFamily="34" charset="0"/>
              </a:rPr>
              <a:t>he </a:t>
            </a:r>
            <a:r>
              <a:rPr lang="en-US" dirty="0">
                <a:latin typeface="Arial" panose="020B0604020202020204" pitchFamily="34" charset="0"/>
                <a:cs typeface="Arial" panose="020B0604020202020204" pitchFamily="34" charset="0"/>
              </a:rPr>
              <a:t>level of immunity affects the </a:t>
            </a:r>
            <a:r>
              <a:rPr lang="en-US" dirty="0" smtClean="0">
                <a:latin typeface="Arial" panose="020B0604020202020204" pitchFamily="34" charset="0"/>
                <a:cs typeface="Arial" panose="020B0604020202020204" pitchFamily="34" charset="0"/>
              </a:rPr>
              <a:t>course</a:t>
            </a:r>
            <a:endParaRPr lang="cs-CZ" dirty="0" smtClean="0">
              <a:latin typeface="Arial" panose="020B0604020202020204" pitchFamily="34" charset="0"/>
              <a:cs typeface="Arial" panose="020B0604020202020204" pitchFamily="34" charset="0"/>
            </a:endParaRPr>
          </a:p>
          <a:p>
            <a:r>
              <a:rPr lang="cs-CZ" dirty="0" err="1" smtClean="0">
                <a:latin typeface="Arial" panose="020B0604020202020204" pitchFamily="34" charset="0"/>
                <a:cs typeface="Arial" panose="020B0604020202020204" pitchFamily="34" charset="0"/>
              </a:rPr>
              <a:t>Escherichia</a:t>
            </a:r>
            <a:r>
              <a:rPr lang="cs-CZ" dirty="0" smtClean="0">
                <a:latin typeface="Arial" panose="020B0604020202020204" pitchFamily="34" charset="0"/>
                <a:cs typeface="Arial" panose="020B0604020202020204" pitchFamily="34" charset="0"/>
              </a:rPr>
              <a:t> </a:t>
            </a:r>
            <a:r>
              <a:rPr lang="cs-CZ" dirty="0">
                <a:latin typeface="Arial" panose="020B0604020202020204" pitchFamily="34" charset="0"/>
                <a:cs typeface="Arial" panose="020B0604020202020204" pitchFamily="34" charset="0"/>
              </a:rPr>
              <a:t>coli </a:t>
            </a:r>
            <a:r>
              <a:rPr lang="cs-CZ" dirty="0" err="1" smtClean="0">
                <a:latin typeface="Arial" panose="020B0604020202020204" pitchFamily="34" charset="0"/>
                <a:cs typeface="Arial" panose="020B0604020202020204" pitchFamily="34" charset="0"/>
              </a:rPr>
              <a:t>is</a:t>
            </a:r>
            <a:r>
              <a:rPr lang="cs-CZ" dirty="0" smtClean="0">
                <a:latin typeface="Arial" panose="020B0604020202020204" pitchFamily="34" charset="0"/>
                <a:cs typeface="Arial" panose="020B0604020202020204" pitchFamily="34" charset="0"/>
              </a:rPr>
              <a:t> </a:t>
            </a:r>
            <a:r>
              <a:rPr lang="cs-CZ" dirty="0" err="1" smtClean="0">
                <a:latin typeface="Arial" panose="020B0604020202020204" pitchFamily="34" charset="0"/>
                <a:cs typeface="Arial" panose="020B0604020202020204" pitchFamily="34" charset="0"/>
              </a:rPr>
              <a:t>commensal</a:t>
            </a:r>
            <a:r>
              <a:rPr lang="cs-CZ" dirty="0" smtClean="0">
                <a:latin typeface="Arial" panose="020B0604020202020204" pitchFamily="34" charset="0"/>
                <a:cs typeface="Arial" panose="020B0604020202020204" pitchFamily="34" charset="0"/>
              </a:rPr>
              <a:t> </a:t>
            </a:r>
            <a:r>
              <a:rPr lang="cs-CZ" dirty="0" err="1">
                <a:latin typeface="Arial" panose="020B0604020202020204" pitchFamily="34" charset="0"/>
                <a:cs typeface="Arial" panose="020B0604020202020204" pitchFamily="34" charset="0"/>
              </a:rPr>
              <a:t>intestinal</a:t>
            </a:r>
            <a:r>
              <a:rPr lang="cs-CZ" dirty="0">
                <a:latin typeface="Arial" panose="020B0604020202020204" pitchFamily="34" charset="0"/>
                <a:cs typeface="Arial" panose="020B0604020202020204" pitchFamily="34" charset="0"/>
              </a:rPr>
              <a:t> </a:t>
            </a:r>
            <a:r>
              <a:rPr lang="cs-CZ" dirty="0" err="1">
                <a:latin typeface="Arial" panose="020B0604020202020204" pitchFamily="34" charset="0"/>
                <a:cs typeface="Arial" panose="020B0604020202020204" pitchFamily="34" charset="0"/>
              </a:rPr>
              <a:t>mucosa</a:t>
            </a:r>
            <a:r>
              <a:rPr lang="cs-CZ" dirty="0">
                <a:latin typeface="Arial" panose="020B0604020202020204" pitchFamily="34" charset="0"/>
                <a:cs typeface="Arial" panose="020B0604020202020204" pitchFamily="34" charset="0"/>
              </a:rPr>
              <a:t> </a:t>
            </a:r>
            <a:r>
              <a:rPr lang="cs-CZ" dirty="0" err="1">
                <a:latin typeface="Arial" panose="020B0604020202020204" pitchFamily="34" charset="0"/>
                <a:cs typeface="Arial" panose="020B0604020202020204" pitchFamily="34" charset="0"/>
              </a:rPr>
              <a:t>or</a:t>
            </a:r>
            <a:r>
              <a:rPr lang="cs-CZ" dirty="0">
                <a:latin typeface="Arial" panose="020B0604020202020204" pitchFamily="34" charset="0"/>
                <a:cs typeface="Arial" panose="020B0604020202020204" pitchFamily="34" charset="0"/>
              </a:rPr>
              <a:t> </a:t>
            </a:r>
            <a:r>
              <a:rPr lang="cs-CZ" dirty="0" err="1">
                <a:latin typeface="Arial" panose="020B0604020202020204" pitchFamily="34" charset="0"/>
                <a:cs typeface="Arial" panose="020B0604020202020204" pitchFamily="34" charset="0"/>
              </a:rPr>
              <a:t>pathogen</a:t>
            </a:r>
            <a:r>
              <a:rPr lang="cs-CZ" dirty="0">
                <a:latin typeface="Arial" panose="020B0604020202020204" pitchFamily="34" charset="0"/>
                <a:cs typeface="Arial" panose="020B0604020202020204" pitchFamily="34" charset="0"/>
              </a:rPr>
              <a:t>. </a:t>
            </a:r>
            <a:r>
              <a:rPr lang="cs-CZ" dirty="0" err="1">
                <a:latin typeface="Arial" panose="020B0604020202020204" pitchFamily="34" charset="0"/>
                <a:cs typeface="Arial" panose="020B0604020202020204" pitchFamily="34" charset="0"/>
              </a:rPr>
              <a:t>Pathogenicity</a:t>
            </a:r>
            <a:r>
              <a:rPr lang="cs-CZ" dirty="0">
                <a:latin typeface="Arial" panose="020B0604020202020204" pitchFamily="34" charset="0"/>
                <a:cs typeface="Arial" panose="020B0604020202020204" pitchFamily="34" charset="0"/>
              </a:rPr>
              <a:t> </a:t>
            </a:r>
            <a:r>
              <a:rPr lang="cs-CZ" dirty="0" err="1">
                <a:latin typeface="Arial" panose="020B0604020202020204" pitchFamily="34" charset="0"/>
                <a:cs typeface="Arial" panose="020B0604020202020204" pitchFamily="34" charset="0"/>
              </a:rPr>
              <a:t>is</a:t>
            </a:r>
            <a:r>
              <a:rPr lang="cs-CZ" dirty="0">
                <a:latin typeface="Arial" panose="020B0604020202020204" pitchFamily="34" charset="0"/>
                <a:cs typeface="Arial" panose="020B0604020202020204" pitchFamily="34" charset="0"/>
              </a:rPr>
              <a:t> </a:t>
            </a:r>
            <a:r>
              <a:rPr lang="cs-CZ" dirty="0" err="1">
                <a:latin typeface="Arial" panose="020B0604020202020204" pitchFamily="34" charset="0"/>
                <a:cs typeface="Arial" panose="020B0604020202020204" pitchFamily="34" charset="0"/>
              </a:rPr>
              <a:t>dependent</a:t>
            </a:r>
            <a:r>
              <a:rPr lang="cs-CZ" dirty="0">
                <a:latin typeface="Arial" panose="020B0604020202020204" pitchFamily="34" charset="0"/>
                <a:cs typeface="Arial" panose="020B0604020202020204" pitchFamily="34" charset="0"/>
              </a:rPr>
              <a:t> on virulence </a:t>
            </a:r>
            <a:r>
              <a:rPr lang="cs-CZ" dirty="0" err="1">
                <a:latin typeface="Arial" panose="020B0604020202020204" pitchFamily="34" charset="0"/>
                <a:cs typeface="Arial" panose="020B0604020202020204" pitchFamily="34" charset="0"/>
              </a:rPr>
              <a:t>factors</a:t>
            </a:r>
            <a:r>
              <a:rPr lang="cs-CZ" dirty="0">
                <a:latin typeface="Arial" panose="020B0604020202020204" pitchFamily="34" charset="0"/>
                <a:cs typeface="Arial" panose="020B0604020202020204" pitchFamily="34" charset="0"/>
              </a:rPr>
              <a:t>. T</a:t>
            </a:r>
            <a:r>
              <a:rPr lang="en-US" dirty="0">
                <a:latin typeface="Arial" panose="020B0604020202020204" pitchFamily="34" charset="0"/>
                <a:cs typeface="Arial" panose="020B0604020202020204" pitchFamily="34" charset="0"/>
              </a:rPr>
              <a:t>he level of immunity affects the </a:t>
            </a:r>
            <a:r>
              <a:rPr lang="en-US" dirty="0" smtClean="0">
                <a:latin typeface="Arial" panose="020B0604020202020204" pitchFamily="34" charset="0"/>
                <a:cs typeface="Arial" panose="020B0604020202020204" pitchFamily="34" charset="0"/>
              </a:rPr>
              <a:t>course</a:t>
            </a:r>
            <a:r>
              <a:rPr lang="cs-CZ" dirty="0" smtClean="0">
                <a:latin typeface="Arial" panose="020B0604020202020204" pitchFamily="34" charset="0"/>
                <a:cs typeface="Arial" panose="020B0604020202020204" pitchFamily="34" charset="0"/>
              </a:rPr>
              <a:t>.</a:t>
            </a:r>
            <a:endParaRPr lang="cs-CZ" dirty="0">
              <a:latin typeface="Arial" panose="020B0604020202020204" pitchFamily="34" charset="0"/>
              <a:cs typeface="Arial" panose="020B0604020202020204" pitchFamily="34" charset="0"/>
            </a:endParaRPr>
          </a:p>
          <a:p>
            <a:r>
              <a:rPr lang="cs-CZ" dirty="0" err="1" smtClean="0">
                <a:latin typeface="Arial" panose="020B0604020202020204" pitchFamily="34" charset="0"/>
                <a:cs typeface="Arial" panose="020B0604020202020204" pitchFamily="34" charset="0"/>
              </a:rPr>
              <a:t>Transmission</a:t>
            </a:r>
            <a:r>
              <a:rPr lang="cs-CZ" dirty="0" smtClean="0">
                <a:latin typeface="Arial" panose="020B0604020202020204" pitchFamily="34" charset="0"/>
                <a:cs typeface="Arial" panose="020B0604020202020204" pitchFamily="34" charset="0"/>
              </a:rPr>
              <a:t> </a:t>
            </a:r>
            <a:r>
              <a:rPr lang="cs-CZ" dirty="0">
                <a:latin typeface="Arial" panose="020B0604020202020204" pitchFamily="34" charset="0"/>
                <a:cs typeface="Arial" panose="020B0604020202020204" pitchFamily="34" charset="0"/>
              </a:rPr>
              <a:t>by </a:t>
            </a:r>
            <a:r>
              <a:rPr lang="cs-CZ" dirty="0" err="1">
                <a:latin typeface="Arial" panose="020B0604020202020204" pitchFamily="34" charset="0"/>
                <a:cs typeface="Arial" panose="020B0604020202020204" pitchFamily="34" charset="0"/>
              </a:rPr>
              <a:t>ingestion</a:t>
            </a:r>
            <a:r>
              <a:rPr lang="cs-CZ" dirty="0">
                <a:latin typeface="Arial" panose="020B0604020202020204" pitchFamily="34" charset="0"/>
                <a:cs typeface="Arial" panose="020B0604020202020204" pitchFamily="34" charset="0"/>
              </a:rPr>
              <a:t> </a:t>
            </a:r>
            <a:r>
              <a:rPr lang="cs-CZ" dirty="0" err="1">
                <a:latin typeface="Arial" panose="020B0604020202020204" pitchFamily="34" charset="0"/>
                <a:cs typeface="Arial" panose="020B0604020202020204" pitchFamily="34" charset="0"/>
              </a:rPr>
              <a:t>of</a:t>
            </a:r>
            <a:r>
              <a:rPr lang="cs-CZ" dirty="0">
                <a:latin typeface="Arial" panose="020B0604020202020204" pitchFamily="34" charset="0"/>
                <a:cs typeface="Arial" panose="020B0604020202020204" pitchFamily="34" charset="0"/>
              </a:rPr>
              <a:t> </a:t>
            </a:r>
            <a:r>
              <a:rPr lang="cs-CZ" dirty="0" err="1">
                <a:latin typeface="Arial" panose="020B0604020202020204" pitchFamily="34" charset="0"/>
                <a:cs typeface="Arial" panose="020B0604020202020204" pitchFamily="34" charset="0"/>
              </a:rPr>
              <a:t>contaminated</a:t>
            </a:r>
            <a:r>
              <a:rPr lang="cs-CZ" dirty="0">
                <a:latin typeface="Arial" panose="020B0604020202020204" pitchFamily="34" charset="0"/>
                <a:cs typeface="Arial" panose="020B0604020202020204" pitchFamily="34" charset="0"/>
              </a:rPr>
              <a:t> </a:t>
            </a:r>
            <a:r>
              <a:rPr lang="cs-CZ" dirty="0" err="1">
                <a:latin typeface="Arial" panose="020B0604020202020204" pitchFamily="34" charset="0"/>
                <a:cs typeface="Arial" panose="020B0604020202020204" pitchFamily="34" charset="0"/>
              </a:rPr>
              <a:t>feed</a:t>
            </a:r>
            <a:r>
              <a:rPr lang="cs-CZ" dirty="0">
                <a:latin typeface="Arial" panose="020B0604020202020204" pitchFamily="34" charset="0"/>
                <a:cs typeface="Arial" panose="020B0604020202020204" pitchFamily="34" charset="0"/>
              </a:rPr>
              <a:t> (</a:t>
            </a:r>
            <a:r>
              <a:rPr lang="cs-CZ" dirty="0" err="1">
                <a:latin typeface="Arial" panose="020B0604020202020204" pitchFamily="34" charset="0"/>
                <a:cs typeface="Arial" panose="020B0604020202020204" pitchFamily="34" charset="0"/>
              </a:rPr>
              <a:t>orofecally</a:t>
            </a:r>
            <a:r>
              <a:rPr lang="cs-CZ" dirty="0">
                <a:latin typeface="Arial" panose="020B0604020202020204" pitchFamily="34" charset="0"/>
                <a:cs typeface="Arial" panose="020B0604020202020204" pitchFamily="34" charset="0"/>
              </a:rPr>
              <a:t>). </a:t>
            </a:r>
            <a:r>
              <a:rPr lang="cs-CZ" dirty="0" err="1" smtClean="0">
                <a:latin typeface="Arial" panose="020B0604020202020204" pitchFamily="34" charset="0"/>
                <a:cs typeface="Arial" panose="020B0604020202020204" pitchFamily="34" charset="0"/>
              </a:rPr>
              <a:t>Symptoms</a:t>
            </a:r>
            <a:r>
              <a:rPr lang="cs-CZ" dirty="0">
                <a:latin typeface="Arial" panose="020B0604020202020204" pitchFamily="34" charset="0"/>
                <a:cs typeface="Arial" panose="020B0604020202020204" pitchFamily="34" charset="0"/>
              </a:rPr>
              <a:t> </a:t>
            </a:r>
            <a:r>
              <a:rPr lang="cs-CZ" dirty="0" smtClean="0">
                <a:latin typeface="Arial" panose="020B0604020202020204" pitchFamily="34" charset="0"/>
                <a:cs typeface="Arial" panose="020B0604020202020204" pitchFamily="34" charset="0"/>
              </a:rPr>
              <a:t>are </a:t>
            </a:r>
            <a:r>
              <a:rPr lang="cs-CZ" dirty="0" err="1" smtClean="0">
                <a:latin typeface="Arial" panose="020B0604020202020204" pitchFamily="34" charset="0"/>
                <a:cs typeface="Arial" panose="020B0604020202020204" pitchFamily="34" charset="0"/>
              </a:rPr>
              <a:t>diarrhea</a:t>
            </a:r>
            <a:r>
              <a:rPr lang="cs-CZ" dirty="0" smtClean="0">
                <a:latin typeface="Arial" panose="020B0604020202020204" pitchFamily="34" charset="0"/>
                <a:cs typeface="Arial" panose="020B0604020202020204" pitchFamily="34" charset="0"/>
              </a:rPr>
              <a:t> </a:t>
            </a:r>
            <a:r>
              <a:rPr lang="cs-CZ" dirty="0" err="1" smtClean="0">
                <a:latin typeface="Arial" panose="020B0604020202020204" pitchFamily="34" charset="0"/>
                <a:cs typeface="Arial" panose="020B0604020202020204" pitchFamily="34" charset="0"/>
              </a:rPr>
              <a:t>or</a:t>
            </a:r>
            <a:r>
              <a:rPr lang="cs-CZ" dirty="0" smtClean="0">
                <a:latin typeface="Arial" panose="020B0604020202020204" pitchFamily="34" charset="0"/>
                <a:cs typeface="Arial" panose="020B0604020202020204" pitchFamily="34" charset="0"/>
              </a:rPr>
              <a:t> </a:t>
            </a:r>
            <a:r>
              <a:rPr lang="cs-CZ" dirty="0" err="1" smtClean="0">
                <a:latin typeface="Arial" panose="020B0604020202020204" pitchFamily="34" charset="0"/>
                <a:cs typeface="Arial" panose="020B0604020202020204" pitchFamily="34" charset="0"/>
              </a:rPr>
              <a:t>other</a:t>
            </a:r>
            <a:r>
              <a:rPr lang="cs-CZ" dirty="0" smtClean="0">
                <a:latin typeface="Arial" panose="020B0604020202020204" pitchFamily="34" charset="0"/>
                <a:cs typeface="Arial" panose="020B0604020202020204" pitchFamily="34" charset="0"/>
              </a:rPr>
              <a:t> (</a:t>
            </a:r>
            <a:r>
              <a:rPr lang="cs-CZ" dirty="0" err="1" smtClean="0">
                <a:latin typeface="Arial" panose="020B0604020202020204" pitchFamily="34" charset="0"/>
                <a:cs typeface="Arial" panose="020B0604020202020204" pitchFamily="34" charset="0"/>
              </a:rPr>
              <a:t>git</a:t>
            </a:r>
            <a:r>
              <a:rPr lang="cs-CZ" dirty="0" smtClean="0">
                <a:latin typeface="Arial" panose="020B0604020202020204" pitchFamily="34" charset="0"/>
                <a:cs typeface="Arial" panose="020B0604020202020204" pitchFamily="34" charset="0"/>
              </a:rPr>
              <a:t> </a:t>
            </a:r>
            <a:r>
              <a:rPr lang="cs-CZ" dirty="0">
                <a:latin typeface="Arial" panose="020B0604020202020204" pitchFamily="34" charset="0"/>
                <a:cs typeface="Arial" panose="020B0604020202020204" pitchFamily="34" charset="0"/>
              </a:rPr>
              <a:t>disability</a:t>
            </a:r>
            <a:r>
              <a:rPr lang="cs-CZ" dirty="0" smtClean="0">
                <a:latin typeface="Arial" panose="020B0604020202020204" pitchFamily="34" charset="0"/>
                <a:cs typeface="Arial" panose="020B0604020202020204" pitchFamily="34" charset="0"/>
              </a:rPr>
              <a:t>, </a:t>
            </a:r>
            <a:r>
              <a:rPr lang="cs-CZ" dirty="0" err="1">
                <a:latin typeface="Arial" panose="020B0604020202020204" pitchFamily="34" charset="0"/>
                <a:cs typeface="Arial" panose="020B0604020202020204" pitchFamily="34" charset="0"/>
              </a:rPr>
              <a:t>sudden</a:t>
            </a:r>
            <a:r>
              <a:rPr lang="cs-CZ" dirty="0">
                <a:latin typeface="Arial" panose="020B0604020202020204" pitchFamily="34" charset="0"/>
                <a:cs typeface="Arial" panose="020B0604020202020204" pitchFamily="34" charset="0"/>
              </a:rPr>
              <a:t> </a:t>
            </a:r>
            <a:r>
              <a:rPr lang="cs-CZ" dirty="0" err="1" smtClean="0">
                <a:latin typeface="Arial" panose="020B0604020202020204" pitchFamily="34" charset="0"/>
                <a:cs typeface="Arial" panose="020B0604020202020204" pitchFamily="34" charset="0"/>
              </a:rPr>
              <a:t>death</a:t>
            </a:r>
            <a:r>
              <a:rPr lang="cs-CZ" dirty="0" smtClean="0">
                <a:latin typeface="Arial" panose="020B0604020202020204" pitchFamily="34" charset="0"/>
                <a:cs typeface="Arial" panose="020B0604020202020204" pitchFamily="34" charset="0"/>
              </a:rPr>
              <a:t>).</a:t>
            </a:r>
          </a:p>
          <a:p>
            <a:endParaRPr lang="cs-CZ" dirty="0">
              <a:latin typeface="Arial" panose="020B0604020202020204" pitchFamily="34" charset="0"/>
              <a:cs typeface="Arial" panose="020B0604020202020204" pitchFamily="34" charset="0"/>
            </a:endParaRPr>
          </a:p>
          <a:p>
            <a:r>
              <a:rPr lang="cs-CZ" b="1" dirty="0" err="1" smtClean="0">
                <a:latin typeface="Arial" panose="020B0604020202020204" pitchFamily="34" charset="0"/>
                <a:cs typeface="Arial" panose="020B0604020202020204" pitchFamily="34" charset="0"/>
              </a:rPr>
              <a:t>Salmonellosis</a:t>
            </a:r>
            <a:r>
              <a:rPr lang="cs-CZ" dirty="0" smtClean="0">
                <a:latin typeface="Arial" panose="020B0604020202020204" pitchFamily="34" charset="0"/>
                <a:cs typeface="Arial" panose="020B0604020202020204" pitchFamily="34" charset="0"/>
              </a:rPr>
              <a:t> </a:t>
            </a:r>
          </a:p>
          <a:p>
            <a:r>
              <a:rPr lang="cs-CZ" dirty="0">
                <a:latin typeface="Arial" panose="020B0604020202020204" pitchFamily="34" charset="0"/>
                <a:cs typeface="Arial" panose="020B0604020202020204" pitchFamily="34" charset="0"/>
              </a:rPr>
              <a:t>C</a:t>
            </a:r>
            <a:r>
              <a:rPr lang="en-US" dirty="0" err="1" smtClean="0">
                <a:latin typeface="Arial" panose="020B0604020202020204" pitchFamily="34" charset="0"/>
                <a:cs typeface="Arial" panose="020B0604020202020204" pitchFamily="34" charset="0"/>
              </a:rPr>
              <a:t>auses</a:t>
            </a:r>
            <a:r>
              <a:rPr lang="en-US" dirty="0" smtClean="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acute or chronic disease. The disease can occur as an involvement of the digestive tract or septicemia</a:t>
            </a:r>
            <a:endParaRPr lang="cs-CZ"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0426604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a:latin typeface="Arial" panose="020B0604020202020204" pitchFamily="34" charset="0"/>
                <a:cs typeface="Arial" panose="020B0604020202020204" pitchFamily="34" charset="0"/>
              </a:rPr>
              <a:t>Disease Causing Problems in Walking</a:t>
            </a:r>
            <a:br>
              <a:rPr lang="en-US" dirty="0">
                <a:latin typeface="Arial" panose="020B0604020202020204" pitchFamily="34" charset="0"/>
                <a:cs typeface="Arial" panose="020B0604020202020204" pitchFamily="34" charset="0"/>
              </a:rPr>
            </a:br>
            <a:endParaRPr lang="cs-CZ" dirty="0">
              <a:latin typeface="Arial" panose="020B0604020202020204" pitchFamily="34" charset="0"/>
              <a:cs typeface="Arial" panose="020B0604020202020204" pitchFamily="34" charset="0"/>
            </a:endParaRPr>
          </a:p>
        </p:txBody>
      </p:sp>
      <p:sp>
        <p:nvSpPr>
          <p:cNvPr id="3" name="Zástupný symbol pro obsah 2"/>
          <p:cNvSpPr>
            <a:spLocks noGrp="1"/>
          </p:cNvSpPr>
          <p:nvPr>
            <p:ph idx="1"/>
          </p:nvPr>
        </p:nvSpPr>
        <p:spPr/>
        <p:txBody>
          <a:bodyPr>
            <a:normAutofit fontScale="92500" lnSpcReduction="10000"/>
          </a:bodyPr>
          <a:lstStyle/>
          <a:p>
            <a:pPr>
              <a:defRPr/>
            </a:pPr>
            <a:r>
              <a:rPr lang="cs-CZ" b="1" dirty="0" smtClean="0">
                <a:latin typeface="Arial" panose="020B0604020202020204" pitchFamily="34" charset="0"/>
                <a:cs typeface="Arial" panose="020B0604020202020204" pitchFamily="34" charset="0"/>
              </a:rPr>
              <a:t>Arthritis</a:t>
            </a:r>
            <a:endParaRPr lang="cs-CZ" b="1" dirty="0">
              <a:latin typeface="Arial" panose="020B0604020202020204" pitchFamily="34" charset="0"/>
              <a:cs typeface="Arial" panose="020B0604020202020204" pitchFamily="34" charset="0"/>
            </a:endParaRPr>
          </a:p>
          <a:p>
            <a:pPr marL="0" indent="0">
              <a:buFont typeface="Wingdings" panose="05000000000000000000" pitchFamily="2" charset="2"/>
              <a:buNone/>
              <a:defRPr/>
            </a:pPr>
            <a:r>
              <a:rPr lang="en-US" i="1" dirty="0">
                <a:latin typeface="Arial" panose="020B0604020202020204" pitchFamily="34" charset="0"/>
                <a:cs typeface="Arial" panose="020B0604020202020204" pitchFamily="34" charset="0"/>
              </a:rPr>
              <a:t>Symptoms</a:t>
            </a:r>
            <a:endParaRPr lang="en-US" dirty="0">
              <a:latin typeface="Arial" panose="020B0604020202020204" pitchFamily="34" charset="0"/>
              <a:cs typeface="Arial" panose="020B0604020202020204" pitchFamily="34" charset="0"/>
            </a:endParaRPr>
          </a:p>
          <a:p>
            <a:pPr>
              <a:defRPr/>
            </a:pPr>
            <a:r>
              <a:rPr lang="en-US" dirty="0">
                <a:latin typeface="Arial" panose="020B0604020202020204" pitchFamily="34" charset="0"/>
                <a:cs typeface="Arial" panose="020B0604020202020204" pitchFamily="34" charset="0"/>
              </a:rPr>
              <a:t>Inflammation of joints. </a:t>
            </a:r>
            <a:r>
              <a:rPr lang="cs-CZ" dirty="0" err="1" smtClean="0">
                <a:latin typeface="Arial" panose="020B0604020202020204" pitchFamily="34" charset="0"/>
                <a:cs typeface="Arial" panose="020B0604020202020204" pitchFamily="34" charset="0"/>
              </a:rPr>
              <a:t>Joints</a:t>
            </a:r>
            <a:r>
              <a:rPr lang="cs-CZ" dirty="0">
                <a:latin typeface="Arial" panose="020B0604020202020204" pitchFamily="34" charset="0"/>
                <a:cs typeface="Arial" panose="020B0604020202020204" pitchFamily="34" charset="0"/>
              </a:rPr>
              <a:t> are </a:t>
            </a:r>
            <a:r>
              <a:rPr lang="cs-CZ" dirty="0" err="1" smtClean="0">
                <a:latin typeface="Arial" panose="020B0604020202020204" pitchFamily="34" charset="0"/>
                <a:cs typeface="Arial" panose="020B0604020202020204" pitchFamily="34" charset="0"/>
              </a:rPr>
              <a:t>swollen</a:t>
            </a:r>
            <a:r>
              <a:rPr lang="cs-CZ" dirty="0" smtClean="0">
                <a:latin typeface="Arial" panose="020B0604020202020204" pitchFamily="34" charset="0"/>
                <a:cs typeface="Arial" panose="020B0604020202020204" pitchFamily="34" charset="0"/>
              </a:rPr>
              <a:t>.</a:t>
            </a:r>
          </a:p>
          <a:p>
            <a:pPr>
              <a:defRPr/>
            </a:pPr>
            <a:endParaRPr lang="cs-CZ" dirty="0" smtClean="0">
              <a:latin typeface="Arial" panose="020B0604020202020204" pitchFamily="34" charset="0"/>
              <a:cs typeface="Arial" panose="020B0604020202020204" pitchFamily="34" charset="0"/>
            </a:endParaRPr>
          </a:p>
          <a:p>
            <a:pPr>
              <a:defRPr/>
            </a:pPr>
            <a:r>
              <a:rPr lang="cs-CZ" b="1" dirty="0" err="1" smtClean="0">
                <a:latin typeface="Arial" panose="020B0604020202020204" pitchFamily="34" charset="0"/>
                <a:cs typeface="Arial" panose="020B0604020202020204" pitchFamily="34" charset="0"/>
              </a:rPr>
              <a:t>Streptococcal</a:t>
            </a:r>
            <a:r>
              <a:rPr lang="cs-CZ" b="1" dirty="0" smtClean="0">
                <a:latin typeface="Arial" panose="020B0604020202020204" pitchFamily="34" charset="0"/>
                <a:cs typeface="Arial" panose="020B0604020202020204" pitchFamily="34" charset="0"/>
              </a:rPr>
              <a:t> </a:t>
            </a:r>
            <a:r>
              <a:rPr lang="cs-CZ" b="1" dirty="0" err="1">
                <a:latin typeface="Arial" panose="020B0604020202020204" pitchFamily="34" charset="0"/>
                <a:cs typeface="Arial" panose="020B0604020202020204" pitchFamily="34" charset="0"/>
              </a:rPr>
              <a:t>infections</a:t>
            </a:r>
            <a:r>
              <a:rPr lang="en-US" dirty="0">
                <a:latin typeface="Arial" panose="020B0604020202020204" pitchFamily="34" charset="0"/>
                <a:cs typeface="Arial" panose="020B0604020202020204" pitchFamily="34" charset="0"/>
              </a:rPr>
              <a:t/>
            </a:r>
            <a:br>
              <a:rPr lang="en-US" dirty="0">
                <a:latin typeface="Arial" panose="020B0604020202020204" pitchFamily="34" charset="0"/>
                <a:cs typeface="Arial" panose="020B0604020202020204" pitchFamily="34" charset="0"/>
              </a:rPr>
            </a:br>
            <a:r>
              <a:rPr lang="cs-CZ" dirty="0" err="1">
                <a:latin typeface="Arial" panose="020B0604020202020204" pitchFamily="34" charset="0"/>
                <a:cs typeface="Arial" panose="020B0604020202020204" pitchFamily="34" charset="0"/>
              </a:rPr>
              <a:t>Symptoms</a:t>
            </a:r>
            <a:endParaRPr lang="cs-CZ" dirty="0">
              <a:latin typeface="Arial" panose="020B0604020202020204" pitchFamily="34" charset="0"/>
              <a:cs typeface="Arial" panose="020B0604020202020204" pitchFamily="34" charset="0"/>
            </a:endParaRPr>
          </a:p>
          <a:p>
            <a:pPr>
              <a:defRPr/>
            </a:pPr>
            <a:r>
              <a:rPr lang="cs-CZ" dirty="0" err="1">
                <a:latin typeface="Arial" panose="020B0604020202020204" pitchFamily="34" charset="0"/>
                <a:cs typeface="Arial" panose="020B0604020202020204" pitchFamily="34" charset="0"/>
              </a:rPr>
              <a:t>Septicaemia</a:t>
            </a:r>
            <a:r>
              <a:rPr lang="cs-CZ" dirty="0">
                <a:latin typeface="Arial" panose="020B0604020202020204" pitchFamily="34" charset="0"/>
                <a:cs typeface="Arial" panose="020B0604020202020204" pitchFamily="34" charset="0"/>
              </a:rPr>
              <a:t> (</a:t>
            </a:r>
            <a:r>
              <a:rPr lang="cs-CZ" dirty="0" err="1">
                <a:latin typeface="Arial" panose="020B0604020202020204" pitchFamily="34" charset="0"/>
                <a:cs typeface="Arial" panose="020B0604020202020204" pitchFamily="34" charset="0"/>
              </a:rPr>
              <a:t>blood</a:t>
            </a:r>
            <a:r>
              <a:rPr lang="cs-CZ" dirty="0">
                <a:latin typeface="Arial" panose="020B0604020202020204" pitchFamily="34" charset="0"/>
                <a:cs typeface="Arial" panose="020B0604020202020204" pitchFamily="34" charset="0"/>
              </a:rPr>
              <a:t> </a:t>
            </a:r>
            <a:r>
              <a:rPr lang="cs-CZ" dirty="0" err="1">
                <a:latin typeface="Arial" panose="020B0604020202020204" pitchFamily="34" charset="0"/>
                <a:cs typeface="Arial" panose="020B0604020202020204" pitchFamily="34" charset="0"/>
              </a:rPr>
              <a:t>poisoning</a:t>
            </a:r>
            <a:r>
              <a:rPr lang="cs-CZ" dirty="0">
                <a:latin typeface="Arial" panose="020B0604020202020204" pitchFamily="34" charset="0"/>
                <a:cs typeface="Arial" panose="020B0604020202020204" pitchFamily="34" charset="0"/>
              </a:rPr>
              <a:t>) </a:t>
            </a:r>
            <a:r>
              <a:rPr lang="cs-CZ" dirty="0" err="1">
                <a:latin typeface="Arial" panose="020B0604020202020204" pitchFamily="34" charset="0"/>
                <a:cs typeface="Arial" panose="020B0604020202020204" pitchFamily="34" charset="0"/>
              </a:rPr>
              <a:t>which</a:t>
            </a:r>
            <a:r>
              <a:rPr lang="cs-CZ" dirty="0">
                <a:latin typeface="Arial" panose="020B0604020202020204" pitchFamily="34" charset="0"/>
                <a:cs typeface="Arial" panose="020B0604020202020204" pitchFamily="34" charset="0"/>
              </a:rPr>
              <a:t> </a:t>
            </a:r>
            <a:r>
              <a:rPr lang="cs-CZ" dirty="0" err="1">
                <a:latin typeface="Arial" panose="020B0604020202020204" pitchFamily="34" charset="0"/>
                <a:cs typeface="Arial" panose="020B0604020202020204" pitchFamily="34" charset="0"/>
              </a:rPr>
              <a:t>may</a:t>
            </a:r>
            <a:r>
              <a:rPr lang="cs-CZ" dirty="0">
                <a:latin typeface="Arial" panose="020B0604020202020204" pitchFamily="34" charset="0"/>
                <a:cs typeface="Arial" panose="020B0604020202020204" pitchFamily="34" charset="0"/>
              </a:rPr>
              <a:t> cause </a:t>
            </a:r>
            <a:r>
              <a:rPr lang="cs-CZ" dirty="0" err="1">
                <a:latin typeface="Arial" panose="020B0604020202020204" pitchFamily="34" charset="0"/>
                <a:cs typeface="Arial" panose="020B0604020202020204" pitchFamily="34" charset="0"/>
              </a:rPr>
              <a:t>immediate</a:t>
            </a:r>
            <a:r>
              <a:rPr lang="cs-CZ" dirty="0">
                <a:latin typeface="Arial" panose="020B0604020202020204" pitchFamily="34" charset="0"/>
                <a:cs typeface="Arial" panose="020B0604020202020204" pitchFamily="34" charset="0"/>
              </a:rPr>
              <a:t> </a:t>
            </a:r>
            <a:r>
              <a:rPr lang="cs-CZ" dirty="0" err="1">
                <a:latin typeface="Arial" panose="020B0604020202020204" pitchFamily="34" charset="0"/>
                <a:cs typeface="Arial" panose="020B0604020202020204" pitchFamily="34" charset="0"/>
              </a:rPr>
              <a:t>death</a:t>
            </a:r>
            <a:r>
              <a:rPr lang="cs-CZ" dirty="0">
                <a:latin typeface="Arial" panose="020B0604020202020204" pitchFamily="34" charset="0"/>
                <a:cs typeface="Arial" panose="020B0604020202020204" pitchFamily="34" charset="0"/>
              </a:rPr>
              <a:t>.</a:t>
            </a:r>
          </a:p>
          <a:p>
            <a:pPr>
              <a:defRPr/>
            </a:pPr>
            <a:r>
              <a:rPr lang="cs-CZ" dirty="0" err="1">
                <a:latin typeface="Arial" panose="020B0604020202020204" pitchFamily="34" charset="0"/>
                <a:cs typeface="Arial" panose="020B0604020202020204" pitchFamily="34" charset="0"/>
              </a:rPr>
              <a:t>Young</a:t>
            </a:r>
            <a:r>
              <a:rPr lang="cs-CZ" dirty="0">
                <a:latin typeface="Arial" panose="020B0604020202020204" pitchFamily="34" charset="0"/>
                <a:cs typeface="Arial" panose="020B0604020202020204" pitchFamily="34" charset="0"/>
              </a:rPr>
              <a:t> </a:t>
            </a:r>
            <a:r>
              <a:rPr lang="cs-CZ" dirty="0" err="1">
                <a:latin typeface="Arial" panose="020B0604020202020204" pitchFamily="34" charset="0"/>
                <a:cs typeface="Arial" panose="020B0604020202020204" pitchFamily="34" charset="0"/>
              </a:rPr>
              <a:t>pigs</a:t>
            </a:r>
            <a:r>
              <a:rPr lang="cs-CZ" dirty="0">
                <a:latin typeface="Arial" panose="020B0604020202020204" pitchFamily="34" charset="0"/>
                <a:cs typeface="Arial" panose="020B0604020202020204" pitchFamily="34" charset="0"/>
              </a:rPr>
              <a:t> </a:t>
            </a:r>
            <a:r>
              <a:rPr lang="cs-CZ" dirty="0" err="1">
                <a:latin typeface="Arial" panose="020B0604020202020204" pitchFamily="34" charset="0"/>
                <a:cs typeface="Arial" panose="020B0604020202020204" pitchFamily="34" charset="0"/>
              </a:rPr>
              <a:t>rarely</a:t>
            </a:r>
            <a:r>
              <a:rPr lang="cs-CZ" dirty="0">
                <a:latin typeface="Arial" panose="020B0604020202020204" pitchFamily="34" charset="0"/>
                <a:cs typeface="Arial" panose="020B0604020202020204" pitchFamily="34" charset="0"/>
              </a:rPr>
              <a:t> </a:t>
            </a:r>
            <a:r>
              <a:rPr lang="cs-CZ" dirty="0" err="1">
                <a:latin typeface="Arial" panose="020B0604020202020204" pitchFamily="34" charset="0"/>
                <a:cs typeface="Arial" panose="020B0604020202020204" pitchFamily="34" charset="0"/>
              </a:rPr>
              <a:t>recover</a:t>
            </a:r>
            <a:endParaRPr lang="cs-CZ" dirty="0">
              <a:latin typeface="Arial" panose="020B0604020202020204" pitchFamily="34" charset="0"/>
              <a:cs typeface="Arial" panose="020B0604020202020204" pitchFamily="34" charset="0"/>
            </a:endParaRPr>
          </a:p>
          <a:p>
            <a:pPr>
              <a:defRPr/>
            </a:pPr>
            <a:r>
              <a:rPr lang="cs-CZ" dirty="0" err="1">
                <a:latin typeface="Arial" panose="020B0604020202020204" pitchFamily="34" charset="0"/>
                <a:cs typeface="Arial" panose="020B0604020202020204" pitchFamily="34" charset="0"/>
              </a:rPr>
              <a:t>Sudden</a:t>
            </a:r>
            <a:r>
              <a:rPr lang="cs-CZ" dirty="0">
                <a:latin typeface="Arial" panose="020B0604020202020204" pitchFamily="34" charset="0"/>
                <a:cs typeface="Arial" panose="020B0604020202020204" pitchFamily="34" charset="0"/>
              </a:rPr>
              <a:t> </a:t>
            </a:r>
            <a:r>
              <a:rPr lang="cs-CZ" dirty="0" err="1">
                <a:latin typeface="Arial" panose="020B0604020202020204" pitchFamily="34" charset="0"/>
                <a:cs typeface="Arial" panose="020B0604020202020204" pitchFamily="34" charset="0"/>
              </a:rPr>
              <a:t>death</a:t>
            </a:r>
            <a:r>
              <a:rPr lang="cs-CZ" dirty="0">
                <a:latin typeface="Arial" panose="020B0604020202020204" pitchFamily="34" charset="0"/>
                <a:cs typeface="Arial" panose="020B0604020202020204" pitchFamily="34" charset="0"/>
              </a:rPr>
              <a:t> in </a:t>
            </a:r>
            <a:r>
              <a:rPr lang="cs-CZ" dirty="0" err="1">
                <a:latin typeface="Arial" panose="020B0604020202020204" pitchFamily="34" charset="0"/>
                <a:cs typeface="Arial" panose="020B0604020202020204" pitchFamily="34" charset="0"/>
              </a:rPr>
              <a:t>older</a:t>
            </a:r>
            <a:r>
              <a:rPr lang="cs-CZ" dirty="0">
                <a:latin typeface="Arial" panose="020B0604020202020204" pitchFamily="34" charset="0"/>
                <a:cs typeface="Arial" panose="020B0604020202020204" pitchFamily="34" charset="0"/>
              </a:rPr>
              <a:t> </a:t>
            </a:r>
            <a:r>
              <a:rPr lang="cs-CZ" dirty="0" err="1">
                <a:latin typeface="Arial" panose="020B0604020202020204" pitchFamily="34" charset="0"/>
                <a:cs typeface="Arial" panose="020B0604020202020204" pitchFamily="34" charset="0"/>
              </a:rPr>
              <a:t>pigs</a:t>
            </a:r>
            <a:r>
              <a:rPr lang="cs-CZ" dirty="0">
                <a:latin typeface="Arial" panose="020B0604020202020204" pitchFamily="34" charset="0"/>
                <a:cs typeface="Arial" panose="020B0604020202020204" pitchFamily="34" charset="0"/>
              </a:rPr>
              <a:t>.</a:t>
            </a:r>
          </a:p>
          <a:p>
            <a:pPr>
              <a:defRPr/>
            </a:pPr>
            <a:r>
              <a:rPr lang="cs-CZ" dirty="0" err="1">
                <a:latin typeface="Arial" panose="020B0604020202020204" pitchFamily="34" charset="0"/>
                <a:cs typeface="Arial" panose="020B0604020202020204" pitchFamily="34" charset="0"/>
              </a:rPr>
              <a:t>Fever</a:t>
            </a:r>
            <a:r>
              <a:rPr lang="cs-CZ" dirty="0">
                <a:latin typeface="Arial" panose="020B0604020202020204" pitchFamily="34" charset="0"/>
                <a:cs typeface="Arial" panose="020B0604020202020204" pitchFamily="34" charset="0"/>
              </a:rPr>
              <a:t>, </a:t>
            </a:r>
            <a:r>
              <a:rPr lang="cs-CZ" dirty="0" err="1">
                <a:latin typeface="Arial" panose="020B0604020202020204" pitchFamily="34" charset="0"/>
                <a:cs typeface="Arial" panose="020B0604020202020204" pitchFamily="34" charset="0"/>
              </a:rPr>
              <a:t>nervous</a:t>
            </a:r>
            <a:r>
              <a:rPr lang="cs-CZ" dirty="0">
                <a:latin typeface="Arial" panose="020B0604020202020204" pitchFamily="34" charset="0"/>
                <a:cs typeface="Arial" panose="020B0604020202020204" pitchFamily="34" charset="0"/>
              </a:rPr>
              <a:t> </a:t>
            </a:r>
            <a:r>
              <a:rPr lang="cs-CZ" dirty="0" err="1">
                <a:latin typeface="Arial" panose="020B0604020202020204" pitchFamily="34" charset="0"/>
                <a:cs typeface="Arial" panose="020B0604020202020204" pitchFamily="34" charset="0"/>
              </a:rPr>
              <a:t>signs</a:t>
            </a:r>
            <a:r>
              <a:rPr lang="cs-CZ" dirty="0">
                <a:latin typeface="Arial" panose="020B0604020202020204" pitchFamily="34" charset="0"/>
                <a:cs typeface="Arial" panose="020B0604020202020204" pitchFamily="34" charset="0"/>
              </a:rPr>
              <a:t> and arthritis </a:t>
            </a:r>
            <a:r>
              <a:rPr lang="cs-CZ" dirty="0" err="1">
                <a:latin typeface="Arial" panose="020B0604020202020204" pitchFamily="34" charset="0"/>
                <a:cs typeface="Arial" panose="020B0604020202020204" pitchFamily="34" charset="0"/>
              </a:rPr>
              <a:t>mostly</a:t>
            </a:r>
            <a:r>
              <a:rPr lang="cs-CZ" dirty="0">
                <a:latin typeface="Arial" panose="020B0604020202020204" pitchFamily="34" charset="0"/>
                <a:cs typeface="Arial" panose="020B0604020202020204" pitchFamily="34" charset="0"/>
              </a:rPr>
              <a:t> in </a:t>
            </a:r>
            <a:r>
              <a:rPr lang="cs-CZ" dirty="0" err="1">
                <a:latin typeface="Arial" panose="020B0604020202020204" pitchFamily="34" charset="0"/>
                <a:cs typeface="Arial" panose="020B0604020202020204" pitchFamily="34" charset="0"/>
              </a:rPr>
              <a:t>weaners</a:t>
            </a:r>
            <a:r>
              <a:rPr lang="cs-CZ" dirty="0">
                <a:latin typeface="Arial" panose="020B0604020202020204" pitchFamily="34" charset="0"/>
                <a:cs typeface="Arial" panose="020B0604020202020204" pitchFamily="34" charset="0"/>
              </a:rPr>
              <a:t> and </a:t>
            </a:r>
            <a:r>
              <a:rPr lang="cs-CZ" dirty="0" err="1">
                <a:latin typeface="Arial" panose="020B0604020202020204" pitchFamily="34" charset="0"/>
                <a:cs typeface="Arial" panose="020B0604020202020204" pitchFamily="34" charset="0"/>
              </a:rPr>
              <a:t>fatteners</a:t>
            </a:r>
            <a:r>
              <a:rPr lang="cs-CZ" dirty="0">
                <a:latin typeface="Arial" panose="020B0604020202020204" pitchFamily="34" charset="0"/>
                <a:cs typeface="Arial" panose="020B0604020202020204" pitchFamily="34" charset="0"/>
              </a:rPr>
              <a:t>.</a:t>
            </a:r>
          </a:p>
          <a:p>
            <a:endParaRPr lang="cs-CZ" dirty="0"/>
          </a:p>
        </p:txBody>
      </p:sp>
    </p:spTree>
    <p:extLst>
      <p:ext uri="{BB962C8B-B14F-4D97-AF65-F5344CB8AC3E}">
        <p14:creationId xmlns:p14="http://schemas.microsoft.com/office/powerpoint/2010/main" val="291432512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Skin </a:t>
            </a:r>
            <a:r>
              <a:rPr lang="cs-CZ" dirty="0" err="1" smtClean="0"/>
              <a:t>disease</a:t>
            </a:r>
            <a:endParaRPr lang="cs-CZ" dirty="0"/>
          </a:p>
        </p:txBody>
      </p:sp>
      <p:sp>
        <p:nvSpPr>
          <p:cNvPr id="3" name="Zástupný symbol pro obsah 2"/>
          <p:cNvSpPr>
            <a:spLocks noGrp="1"/>
          </p:cNvSpPr>
          <p:nvPr>
            <p:ph idx="1"/>
          </p:nvPr>
        </p:nvSpPr>
        <p:spPr/>
        <p:txBody>
          <a:bodyPr/>
          <a:lstStyle/>
          <a:p>
            <a:r>
              <a:rPr lang="cs-CZ" dirty="0" smtClean="0"/>
              <a:t>E</a:t>
            </a:r>
            <a:r>
              <a:rPr lang="en-US" dirty="0" err="1" smtClean="0"/>
              <a:t>xudative</a:t>
            </a:r>
            <a:r>
              <a:rPr lang="en-US" dirty="0" smtClean="0"/>
              <a:t> </a:t>
            </a:r>
            <a:r>
              <a:rPr lang="en-US" dirty="0" err="1"/>
              <a:t>epidermitis</a:t>
            </a:r>
            <a:r>
              <a:rPr lang="en-US" dirty="0"/>
              <a:t> (EE), commonly known as </a:t>
            </a:r>
            <a:r>
              <a:rPr lang="en-US" dirty="0" smtClean="0"/>
              <a:t>“greasy pig disease” </a:t>
            </a:r>
            <a:r>
              <a:rPr lang="en-US" dirty="0"/>
              <a:t>is </a:t>
            </a:r>
            <a:r>
              <a:rPr lang="en-US" b="1" dirty="0"/>
              <a:t>a generalized or localized skin disease of piglets characterized by exfoliation, sebaceous exudation, and formation of a crust that may cover the entire </a:t>
            </a:r>
            <a:r>
              <a:rPr lang="en-US" b="1" dirty="0" smtClean="0"/>
              <a:t>body</a:t>
            </a:r>
            <a:r>
              <a:rPr lang="cs-CZ" b="1" dirty="0" smtClean="0"/>
              <a:t>. </a:t>
            </a:r>
          </a:p>
          <a:p>
            <a:r>
              <a:rPr lang="en-US" b="1" dirty="0"/>
              <a:t>staphylococcal </a:t>
            </a:r>
            <a:r>
              <a:rPr lang="en-US" b="1" dirty="0" smtClean="0"/>
              <a:t>infection</a:t>
            </a:r>
            <a:endParaRPr lang="cs-CZ" dirty="0"/>
          </a:p>
        </p:txBody>
      </p:sp>
      <p:pic>
        <p:nvPicPr>
          <p:cNvPr id="4" name="Obrázek 3"/>
          <p:cNvPicPr>
            <a:picLocks noChangeAspect="1"/>
          </p:cNvPicPr>
          <p:nvPr/>
        </p:nvPicPr>
        <p:blipFill>
          <a:blip r:embed="rId2"/>
          <a:stretch>
            <a:fillRect/>
          </a:stretch>
        </p:blipFill>
        <p:spPr>
          <a:xfrm>
            <a:off x="1820087" y="4293704"/>
            <a:ext cx="2978444" cy="2246243"/>
          </a:xfrm>
          <a:prstGeom prst="rect">
            <a:avLst/>
          </a:prstGeom>
        </p:spPr>
      </p:pic>
      <p:pic>
        <p:nvPicPr>
          <p:cNvPr id="5" name="Obrázek 4"/>
          <p:cNvPicPr>
            <a:picLocks noChangeAspect="1"/>
          </p:cNvPicPr>
          <p:nvPr/>
        </p:nvPicPr>
        <p:blipFill>
          <a:blip r:embed="rId3"/>
          <a:stretch>
            <a:fillRect/>
          </a:stretch>
        </p:blipFill>
        <p:spPr>
          <a:xfrm>
            <a:off x="6156878" y="4017477"/>
            <a:ext cx="3838575" cy="2562225"/>
          </a:xfrm>
          <a:prstGeom prst="rect">
            <a:avLst/>
          </a:prstGeom>
        </p:spPr>
      </p:pic>
      <p:sp>
        <p:nvSpPr>
          <p:cNvPr id="6" name="Obdélník 5"/>
          <p:cNvSpPr/>
          <p:nvPr/>
        </p:nvSpPr>
        <p:spPr>
          <a:xfrm>
            <a:off x="3226904" y="6593336"/>
            <a:ext cx="6096000" cy="215444"/>
          </a:xfrm>
          <a:prstGeom prst="rect">
            <a:avLst/>
          </a:prstGeom>
        </p:spPr>
        <p:txBody>
          <a:bodyPr>
            <a:spAutoFit/>
          </a:bodyPr>
          <a:lstStyle/>
          <a:p>
            <a:r>
              <a:rPr lang="cs-CZ" sz="800" dirty="0" err="1">
                <a:hlinkClick r:id="rId4"/>
              </a:rPr>
              <a:t>Exudative</a:t>
            </a:r>
            <a:r>
              <a:rPr lang="cs-CZ" sz="800" dirty="0">
                <a:hlinkClick r:id="rId4"/>
              </a:rPr>
              <a:t> </a:t>
            </a:r>
            <a:r>
              <a:rPr lang="cs-CZ" sz="800" dirty="0" err="1">
                <a:hlinkClick r:id="rId4"/>
              </a:rPr>
              <a:t>Epidermitis</a:t>
            </a:r>
            <a:r>
              <a:rPr lang="cs-CZ" sz="800" dirty="0">
                <a:hlinkClick r:id="rId4"/>
              </a:rPr>
              <a:t> in </a:t>
            </a:r>
            <a:r>
              <a:rPr lang="cs-CZ" sz="800" dirty="0" err="1">
                <a:hlinkClick r:id="rId4"/>
              </a:rPr>
              <a:t>Pigs</a:t>
            </a:r>
            <a:r>
              <a:rPr lang="cs-CZ" sz="800" dirty="0">
                <a:hlinkClick r:id="rId4"/>
              </a:rPr>
              <a:t> - </a:t>
            </a:r>
            <a:r>
              <a:rPr lang="cs-CZ" sz="800" dirty="0" err="1">
                <a:hlinkClick r:id="rId4"/>
              </a:rPr>
              <a:t>Integumentary</a:t>
            </a:r>
            <a:r>
              <a:rPr lang="cs-CZ" sz="800" dirty="0">
                <a:hlinkClick r:id="rId4"/>
              </a:rPr>
              <a:t> </a:t>
            </a:r>
            <a:r>
              <a:rPr lang="cs-CZ" sz="800" dirty="0" err="1">
                <a:hlinkClick r:id="rId4"/>
              </a:rPr>
              <a:t>System</a:t>
            </a:r>
            <a:r>
              <a:rPr lang="cs-CZ" sz="800" dirty="0">
                <a:hlinkClick r:id="rId4"/>
              </a:rPr>
              <a:t> - MSD </a:t>
            </a:r>
            <a:r>
              <a:rPr lang="cs-CZ" sz="800" dirty="0" err="1">
                <a:hlinkClick r:id="rId4"/>
              </a:rPr>
              <a:t>Veterinary</a:t>
            </a:r>
            <a:r>
              <a:rPr lang="cs-CZ" sz="800" dirty="0">
                <a:hlinkClick r:id="rId4"/>
              </a:rPr>
              <a:t> </a:t>
            </a:r>
            <a:r>
              <a:rPr lang="cs-CZ" sz="800" dirty="0" err="1">
                <a:hlinkClick r:id="rId4"/>
              </a:rPr>
              <a:t>Manual</a:t>
            </a:r>
            <a:r>
              <a:rPr lang="cs-CZ" sz="800" dirty="0">
                <a:hlinkClick r:id="rId4"/>
              </a:rPr>
              <a:t> (msdvetmanual.com)</a:t>
            </a:r>
            <a:endParaRPr lang="cs-CZ" sz="800" dirty="0"/>
          </a:p>
        </p:txBody>
      </p:sp>
    </p:spTree>
    <p:extLst>
      <p:ext uri="{BB962C8B-B14F-4D97-AF65-F5344CB8AC3E}">
        <p14:creationId xmlns:p14="http://schemas.microsoft.com/office/powerpoint/2010/main" val="135986420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Welfare</a:t>
            </a:r>
            <a:r>
              <a:rPr lang="cs-CZ" dirty="0" smtClean="0"/>
              <a:t> </a:t>
            </a:r>
            <a:r>
              <a:rPr lang="cs-CZ" dirty="0" err="1" smtClean="0"/>
              <a:t>issues</a:t>
            </a:r>
            <a:endParaRPr lang="cs-CZ" dirty="0"/>
          </a:p>
        </p:txBody>
      </p:sp>
      <p:sp>
        <p:nvSpPr>
          <p:cNvPr id="3" name="Zástupný symbol pro obsah 2"/>
          <p:cNvSpPr>
            <a:spLocks noGrp="1"/>
          </p:cNvSpPr>
          <p:nvPr>
            <p:ph idx="1"/>
          </p:nvPr>
        </p:nvSpPr>
        <p:spPr/>
        <p:txBody>
          <a:bodyPr>
            <a:normAutofit/>
          </a:bodyPr>
          <a:lstStyle/>
          <a:p>
            <a:pPr marL="0" indent="0">
              <a:buNone/>
              <a:defRPr/>
            </a:pPr>
            <a:r>
              <a:rPr lang="cs-CZ" dirty="0" err="1" smtClean="0">
                <a:latin typeface="Arial" panose="020B0604020202020204" pitchFamily="34" charset="0"/>
                <a:cs typeface="Arial" panose="020B0604020202020204" pitchFamily="34" charset="0"/>
              </a:rPr>
              <a:t>Agressive</a:t>
            </a:r>
            <a:r>
              <a:rPr lang="cs-CZ" dirty="0" smtClean="0">
                <a:latin typeface="Arial" panose="020B0604020202020204" pitchFamily="34" charset="0"/>
                <a:cs typeface="Arial" panose="020B0604020202020204" pitchFamily="34" charset="0"/>
              </a:rPr>
              <a:t> </a:t>
            </a:r>
            <a:r>
              <a:rPr lang="cs-CZ" dirty="0" err="1" smtClean="0">
                <a:latin typeface="Arial" panose="020B0604020202020204" pitchFamily="34" charset="0"/>
                <a:cs typeface="Arial" panose="020B0604020202020204" pitchFamily="34" charset="0"/>
              </a:rPr>
              <a:t>bahaviour</a:t>
            </a:r>
            <a:r>
              <a:rPr lang="cs-CZ" dirty="0" smtClean="0">
                <a:latin typeface="Arial" panose="020B0604020202020204" pitchFamily="34" charset="0"/>
                <a:cs typeface="Arial" panose="020B0604020202020204" pitchFamily="34" charset="0"/>
              </a:rPr>
              <a:t> </a:t>
            </a:r>
          </a:p>
          <a:p>
            <a:pPr>
              <a:defRPr/>
            </a:pPr>
            <a:r>
              <a:rPr lang="cs-CZ" dirty="0" err="1" smtClean="0">
                <a:latin typeface="Arial" panose="020B0604020202020204" pitchFamily="34" charset="0"/>
                <a:cs typeface="Arial" panose="020B0604020202020204" pitchFamily="34" charset="0"/>
              </a:rPr>
              <a:t>The</a:t>
            </a:r>
            <a:r>
              <a:rPr lang="cs-CZ" dirty="0" smtClean="0">
                <a:latin typeface="Arial" panose="020B0604020202020204" pitchFamily="34" charset="0"/>
                <a:cs typeface="Arial" panose="020B0604020202020204" pitchFamily="34" charset="0"/>
              </a:rPr>
              <a:t> </a:t>
            </a:r>
            <a:r>
              <a:rPr lang="cs-CZ" dirty="0" err="1" smtClean="0">
                <a:latin typeface="Arial" panose="020B0604020202020204" pitchFamily="34" charset="0"/>
                <a:cs typeface="Arial" panose="020B0604020202020204" pitchFamily="34" charset="0"/>
              </a:rPr>
              <a:t>reasons</a:t>
            </a:r>
            <a:r>
              <a:rPr lang="cs-CZ" dirty="0" smtClean="0">
                <a:latin typeface="Arial" panose="020B0604020202020204" pitchFamily="34" charset="0"/>
                <a:cs typeface="Arial" panose="020B0604020202020204" pitchFamily="34" charset="0"/>
              </a:rPr>
              <a:t> </a:t>
            </a:r>
            <a:r>
              <a:rPr lang="cs-CZ" dirty="0" err="1" smtClean="0">
                <a:latin typeface="Arial" panose="020B0604020202020204" pitchFamily="34" charset="0"/>
                <a:cs typeface="Arial" panose="020B0604020202020204" pitchFamily="34" charset="0"/>
              </a:rPr>
              <a:t>for</a:t>
            </a:r>
            <a:r>
              <a:rPr lang="cs-CZ" dirty="0" smtClean="0">
                <a:latin typeface="Arial" panose="020B0604020202020204" pitchFamily="34" charset="0"/>
                <a:cs typeface="Arial" panose="020B0604020202020204" pitchFamily="34" charset="0"/>
              </a:rPr>
              <a:t> </a:t>
            </a:r>
            <a:r>
              <a:rPr lang="cs-CZ" dirty="0" err="1" smtClean="0">
                <a:latin typeface="Arial" panose="020B0604020202020204" pitchFamily="34" charset="0"/>
                <a:cs typeface="Arial" panose="020B0604020202020204" pitchFamily="34" charset="0"/>
              </a:rPr>
              <a:t>it</a:t>
            </a:r>
            <a:endParaRPr lang="cs-CZ" dirty="0" smtClean="0">
              <a:latin typeface="Arial" panose="020B0604020202020204" pitchFamily="34" charset="0"/>
              <a:cs typeface="Arial" panose="020B0604020202020204" pitchFamily="34" charset="0"/>
            </a:endParaRPr>
          </a:p>
          <a:p>
            <a:pPr>
              <a:buFontTx/>
              <a:buChar char="-"/>
              <a:defRPr/>
            </a:pPr>
            <a:r>
              <a:rPr lang="cs-CZ" dirty="0" smtClean="0">
                <a:latin typeface="Arial" panose="020B0604020202020204" pitchFamily="34" charset="0"/>
                <a:cs typeface="Arial" panose="020B0604020202020204" pitchFamily="34" charset="0"/>
              </a:rPr>
              <a:t>f</a:t>
            </a:r>
            <a:r>
              <a:rPr lang="en-US" dirty="0" err="1" smtClean="0">
                <a:latin typeface="Arial" panose="020B0604020202020204" pitchFamily="34" charset="0"/>
                <a:cs typeface="Arial" panose="020B0604020202020204" pitchFamily="34" charset="0"/>
              </a:rPr>
              <a:t>requent</a:t>
            </a:r>
            <a:r>
              <a:rPr lang="en-US" dirty="0" smtClean="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regrouping of pigs into new pens with unfamiliar </a:t>
            </a:r>
            <a:r>
              <a:rPr lang="en-US" dirty="0" smtClean="0">
                <a:latin typeface="Arial" panose="020B0604020202020204" pitchFamily="34" charset="0"/>
                <a:cs typeface="Arial" panose="020B0604020202020204" pitchFamily="34" charset="0"/>
              </a:rPr>
              <a:t>pigs</a:t>
            </a:r>
            <a:r>
              <a:rPr lang="cs-CZ" dirty="0" smtClean="0">
                <a:latin typeface="Arial" panose="020B0604020202020204" pitchFamily="34" charset="0"/>
                <a:cs typeface="Arial" panose="020B0604020202020204" pitchFamily="34" charset="0"/>
              </a:rPr>
              <a:t>. </a:t>
            </a:r>
          </a:p>
          <a:p>
            <a:pPr>
              <a:buFontTx/>
              <a:buChar char="-"/>
              <a:defRPr/>
            </a:pPr>
            <a:r>
              <a:rPr lang="cs-CZ" dirty="0" err="1" smtClean="0">
                <a:latin typeface="Arial" panose="020B0604020202020204" pitchFamily="34" charset="0"/>
                <a:cs typeface="Arial" panose="020B0604020202020204" pitchFamily="34" charset="0"/>
              </a:rPr>
              <a:t>hight</a:t>
            </a:r>
            <a:r>
              <a:rPr lang="cs-CZ" dirty="0" smtClean="0">
                <a:latin typeface="Arial" panose="020B0604020202020204" pitchFamily="34" charset="0"/>
                <a:cs typeface="Arial" panose="020B0604020202020204" pitchFamily="34" charset="0"/>
              </a:rPr>
              <a:t> </a:t>
            </a:r>
            <a:r>
              <a:rPr lang="cs-CZ" dirty="0" err="1" smtClean="0">
                <a:latin typeface="Arial" panose="020B0604020202020204" pitchFamily="34" charset="0"/>
                <a:cs typeface="Arial" panose="020B0604020202020204" pitchFamily="34" charset="0"/>
              </a:rPr>
              <a:t>density</a:t>
            </a:r>
            <a:r>
              <a:rPr lang="cs-CZ" dirty="0" smtClean="0">
                <a:latin typeface="Arial" panose="020B0604020202020204" pitchFamily="34" charset="0"/>
                <a:cs typeface="Arial" panose="020B0604020202020204" pitchFamily="34" charset="0"/>
              </a:rPr>
              <a:t> </a:t>
            </a:r>
            <a:r>
              <a:rPr lang="cs-CZ" dirty="0" err="1" smtClean="0">
                <a:latin typeface="Arial" panose="020B0604020202020204" pitchFamily="34" charset="0"/>
                <a:cs typeface="Arial" panose="020B0604020202020204" pitchFamily="34" charset="0"/>
              </a:rPr>
              <a:t>of</a:t>
            </a:r>
            <a:r>
              <a:rPr lang="cs-CZ" dirty="0" smtClean="0">
                <a:latin typeface="Arial" panose="020B0604020202020204" pitchFamily="34" charset="0"/>
                <a:cs typeface="Arial" panose="020B0604020202020204" pitchFamily="34" charset="0"/>
              </a:rPr>
              <a:t>  </a:t>
            </a:r>
            <a:r>
              <a:rPr lang="cs-CZ" dirty="0" err="1" smtClean="0">
                <a:latin typeface="Arial" panose="020B0604020202020204" pitchFamily="34" charset="0"/>
                <a:cs typeface="Arial" panose="020B0604020202020204" pitchFamily="34" charset="0"/>
              </a:rPr>
              <a:t>pigs</a:t>
            </a:r>
            <a:r>
              <a:rPr lang="cs-CZ" dirty="0" smtClean="0">
                <a:latin typeface="Arial" panose="020B0604020202020204" pitchFamily="34" charset="0"/>
                <a:cs typeface="Arial" panose="020B0604020202020204" pitchFamily="34" charset="0"/>
              </a:rPr>
              <a:t> in </a:t>
            </a:r>
            <a:r>
              <a:rPr lang="cs-CZ" dirty="0" err="1" smtClean="0">
                <a:latin typeface="Arial" panose="020B0604020202020204" pitchFamily="34" charset="0"/>
                <a:cs typeface="Arial" panose="020B0604020202020204" pitchFamily="34" charset="0"/>
              </a:rPr>
              <a:t>the</a:t>
            </a:r>
            <a:r>
              <a:rPr lang="cs-CZ" dirty="0" smtClean="0">
                <a:latin typeface="Arial" panose="020B0604020202020204" pitchFamily="34" charset="0"/>
                <a:cs typeface="Arial" panose="020B0604020202020204" pitchFamily="34" charset="0"/>
              </a:rPr>
              <a:t> </a:t>
            </a:r>
            <a:r>
              <a:rPr lang="cs-CZ" dirty="0" err="1" smtClean="0">
                <a:latin typeface="Arial" panose="020B0604020202020204" pitchFamily="34" charset="0"/>
                <a:cs typeface="Arial" panose="020B0604020202020204" pitchFamily="34" charset="0"/>
              </a:rPr>
              <a:t>groups</a:t>
            </a:r>
            <a:r>
              <a:rPr lang="cs-CZ" dirty="0" smtClean="0">
                <a:latin typeface="Arial" panose="020B0604020202020204" pitchFamily="34" charset="0"/>
                <a:cs typeface="Arial" panose="020B0604020202020204" pitchFamily="34" charset="0"/>
              </a:rPr>
              <a:t> </a:t>
            </a:r>
            <a:r>
              <a:rPr lang="cs-CZ" dirty="0" err="1" smtClean="0">
                <a:latin typeface="Arial" panose="020B0604020202020204" pitchFamily="34" charset="0"/>
                <a:cs typeface="Arial" panose="020B0604020202020204" pitchFamily="34" charset="0"/>
              </a:rPr>
              <a:t>of</a:t>
            </a:r>
            <a:r>
              <a:rPr lang="cs-CZ" dirty="0" smtClean="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growing pigs.</a:t>
            </a:r>
            <a:endParaRPr lang="cs-CZ" dirty="0" smtClean="0">
              <a:latin typeface="Arial" panose="020B0604020202020204" pitchFamily="34" charset="0"/>
              <a:cs typeface="Arial" panose="020B0604020202020204" pitchFamily="34" charset="0"/>
            </a:endParaRPr>
          </a:p>
          <a:p>
            <a:pPr marL="0" indent="0">
              <a:buNone/>
              <a:defRPr/>
            </a:pPr>
            <a:r>
              <a:rPr lang="cs-CZ" dirty="0" smtClean="0">
                <a:latin typeface="Arial" panose="020B0604020202020204" pitchFamily="34" charset="0"/>
                <a:cs typeface="Arial" panose="020B0604020202020204" pitchFamily="34" charset="0"/>
              </a:rPr>
              <a:t>- l</a:t>
            </a:r>
            <a:r>
              <a:rPr lang="en-US" dirty="0" err="1" smtClean="0">
                <a:latin typeface="Arial" panose="020B0604020202020204" pitchFamily="34" charset="0"/>
                <a:cs typeface="Arial" panose="020B0604020202020204" pitchFamily="34" charset="0"/>
              </a:rPr>
              <a:t>ack</a:t>
            </a:r>
            <a:r>
              <a:rPr lang="en-US" dirty="0" smtClean="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of </a:t>
            </a:r>
            <a:r>
              <a:rPr lang="en-US" dirty="0" smtClean="0">
                <a:latin typeface="Arial" panose="020B0604020202020204" pitchFamily="34" charset="0"/>
                <a:cs typeface="Arial" panose="020B0604020202020204" pitchFamily="34" charset="0"/>
              </a:rPr>
              <a:t>bedding</a:t>
            </a:r>
            <a:r>
              <a:rPr lang="cs-CZ" dirty="0" smtClean="0">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a:p>
            <a:endParaRPr lang="cs-CZ" dirty="0"/>
          </a:p>
        </p:txBody>
      </p:sp>
    </p:spTree>
    <p:extLst>
      <p:ext uri="{BB962C8B-B14F-4D97-AF65-F5344CB8AC3E}">
        <p14:creationId xmlns:p14="http://schemas.microsoft.com/office/powerpoint/2010/main" val="106558890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Problem</a:t>
            </a:r>
            <a:r>
              <a:rPr lang="cs-CZ" dirty="0" smtClean="0"/>
              <a:t> </a:t>
            </a:r>
            <a:r>
              <a:rPr lang="cs-CZ" dirty="0" err="1" smtClean="0"/>
              <a:t>with</a:t>
            </a:r>
            <a:r>
              <a:rPr lang="cs-CZ" dirty="0" smtClean="0"/>
              <a:t> </a:t>
            </a:r>
            <a:r>
              <a:rPr lang="cs-CZ" dirty="0" err="1" smtClean="0"/>
              <a:t>legs</a:t>
            </a:r>
            <a:endParaRPr lang="cs-CZ" dirty="0"/>
          </a:p>
        </p:txBody>
      </p:sp>
      <p:sp>
        <p:nvSpPr>
          <p:cNvPr id="3" name="Zástupný symbol pro obsah 2"/>
          <p:cNvSpPr>
            <a:spLocks noGrp="1"/>
          </p:cNvSpPr>
          <p:nvPr>
            <p:ph idx="1"/>
          </p:nvPr>
        </p:nvSpPr>
        <p:spPr>
          <a:xfrm>
            <a:off x="838200" y="1385678"/>
            <a:ext cx="10515600" cy="3410609"/>
          </a:xfrm>
        </p:spPr>
        <p:txBody>
          <a:bodyPr>
            <a:normAutofit/>
          </a:bodyPr>
          <a:lstStyle/>
          <a:p>
            <a:pPr>
              <a:defRPr/>
            </a:pPr>
            <a:r>
              <a:rPr lang="cs-CZ" sz="2200" dirty="0" err="1" smtClean="0">
                <a:latin typeface="Arial" panose="020B0604020202020204" pitchFamily="34" charset="0"/>
                <a:cs typeface="Arial" panose="020B0604020202020204" pitchFamily="34" charset="0"/>
              </a:rPr>
              <a:t>Concrete</a:t>
            </a:r>
            <a:r>
              <a:rPr lang="cs-CZ" sz="2200" dirty="0" smtClean="0">
                <a:latin typeface="Arial" panose="020B0604020202020204" pitchFamily="34" charset="0"/>
                <a:cs typeface="Arial" panose="020B0604020202020204" pitchFamily="34" charset="0"/>
              </a:rPr>
              <a:t> </a:t>
            </a:r>
            <a:r>
              <a:rPr lang="cs-CZ" sz="2200" dirty="0" err="1" smtClean="0">
                <a:latin typeface="Arial" panose="020B0604020202020204" pitchFamily="34" charset="0"/>
                <a:cs typeface="Arial" panose="020B0604020202020204" pitchFamily="34" charset="0"/>
              </a:rPr>
              <a:t>floor</a:t>
            </a:r>
            <a:r>
              <a:rPr lang="cs-CZ" sz="2200" dirty="0" smtClean="0">
                <a:latin typeface="Arial" panose="020B0604020202020204" pitchFamily="34" charset="0"/>
                <a:cs typeface="Arial" panose="020B0604020202020204" pitchFamily="34" charset="0"/>
              </a:rPr>
              <a:t> </a:t>
            </a:r>
            <a:r>
              <a:rPr lang="cs-CZ" sz="2200" dirty="0" err="1" smtClean="0">
                <a:latin typeface="Arial" panose="020B0604020202020204" pitchFamily="34" charset="0"/>
                <a:cs typeface="Arial" panose="020B0604020202020204" pitchFamily="34" charset="0"/>
              </a:rPr>
              <a:t>or</a:t>
            </a:r>
            <a:r>
              <a:rPr lang="cs-CZ" sz="2200" dirty="0" smtClean="0">
                <a:latin typeface="Arial" panose="020B0604020202020204" pitchFamily="34" charset="0"/>
                <a:cs typeface="Arial" panose="020B0604020202020204" pitchFamily="34" charset="0"/>
              </a:rPr>
              <a:t> </a:t>
            </a:r>
            <a:r>
              <a:rPr lang="cs-CZ" sz="2200" dirty="0" err="1" smtClean="0">
                <a:latin typeface="Arial" panose="020B0604020202020204" pitchFamily="34" charset="0"/>
                <a:cs typeface="Arial" panose="020B0604020202020204" pitchFamily="34" charset="0"/>
              </a:rPr>
              <a:t>slatted</a:t>
            </a:r>
            <a:r>
              <a:rPr lang="cs-CZ" sz="2200" dirty="0" smtClean="0">
                <a:latin typeface="Arial" panose="020B0604020202020204" pitchFamily="34" charset="0"/>
                <a:cs typeface="Arial" panose="020B0604020202020204" pitchFamily="34" charset="0"/>
              </a:rPr>
              <a:t> </a:t>
            </a:r>
            <a:r>
              <a:rPr lang="cs-CZ" sz="2200" dirty="0" err="1" smtClean="0">
                <a:latin typeface="Arial" panose="020B0604020202020204" pitchFamily="34" charset="0"/>
                <a:cs typeface="Arial" panose="020B0604020202020204" pitchFamily="34" charset="0"/>
              </a:rPr>
              <a:t>floor</a:t>
            </a:r>
            <a:r>
              <a:rPr lang="cs-CZ" sz="2200" dirty="0" smtClean="0">
                <a:latin typeface="Arial" panose="020B0604020202020204" pitchFamily="34" charset="0"/>
                <a:cs typeface="Arial" panose="020B0604020202020204" pitchFamily="34" charset="0"/>
              </a:rPr>
              <a:t> are </a:t>
            </a:r>
            <a:r>
              <a:rPr lang="cs-CZ" sz="2200" dirty="0" err="1" smtClean="0">
                <a:latin typeface="Arial" panose="020B0604020202020204" pitchFamily="34" charset="0"/>
                <a:cs typeface="Arial" panose="020B0604020202020204" pitchFamily="34" charset="0"/>
              </a:rPr>
              <a:t>used</a:t>
            </a:r>
            <a:r>
              <a:rPr lang="cs-CZ" sz="2200" dirty="0" smtClean="0">
                <a:latin typeface="Arial" panose="020B0604020202020204" pitchFamily="34" charset="0"/>
                <a:cs typeface="Arial" panose="020B0604020202020204" pitchFamily="34" charset="0"/>
              </a:rPr>
              <a:t> in </a:t>
            </a:r>
            <a:r>
              <a:rPr lang="cs-CZ" sz="2200" dirty="0" err="1">
                <a:latin typeface="Arial" panose="020B0604020202020204" pitchFamily="34" charset="0"/>
                <a:cs typeface="Arial" panose="020B0604020202020204" pitchFamily="34" charset="0"/>
              </a:rPr>
              <a:t>intensive</a:t>
            </a:r>
            <a:r>
              <a:rPr lang="cs-CZ" sz="2200" dirty="0">
                <a:latin typeface="Arial" panose="020B0604020202020204" pitchFamily="34" charset="0"/>
                <a:cs typeface="Arial" panose="020B0604020202020204" pitchFamily="34" charset="0"/>
              </a:rPr>
              <a:t> </a:t>
            </a:r>
            <a:r>
              <a:rPr lang="cs-CZ" sz="2200" dirty="0" err="1">
                <a:latin typeface="Arial" panose="020B0604020202020204" pitchFamily="34" charset="0"/>
                <a:cs typeface="Arial" panose="020B0604020202020204" pitchFamily="34" charset="0"/>
              </a:rPr>
              <a:t>farming</a:t>
            </a:r>
            <a:endParaRPr lang="cs-CZ" sz="2200" b="1" dirty="0" smtClean="0">
              <a:latin typeface="Arial" panose="020B0604020202020204" pitchFamily="34" charset="0"/>
              <a:cs typeface="Arial" panose="020B0604020202020204" pitchFamily="34" charset="0"/>
            </a:endParaRPr>
          </a:p>
          <a:p>
            <a:pPr>
              <a:defRPr/>
            </a:pPr>
            <a:r>
              <a:rPr lang="en-US" sz="2200" dirty="0" smtClean="0">
                <a:latin typeface="Arial" panose="020B0604020202020204" pitchFamily="34" charset="0"/>
                <a:cs typeface="Arial" panose="020B0604020202020204" pitchFamily="34" charset="0"/>
              </a:rPr>
              <a:t>Concrete </a:t>
            </a:r>
            <a:r>
              <a:rPr lang="en-US" sz="2200" dirty="0">
                <a:latin typeface="Arial" panose="020B0604020202020204" pitchFamily="34" charset="0"/>
                <a:cs typeface="Arial" panose="020B0604020202020204" pitchFamily="34" charset="0"/>
              </a:rPr>
              <a:t>floors can cause cuts and scratches on joints and limbs</a:t>
            </a:r>
            <a:r>
              <a:rPr lang="en-US" sz="2200" dirty="0" smtClean="0">
                <a:latin typeface="Arial" panose="020B0604020202020204" pitchFamily="34" charset="0"/>
                <a:cs typeface="Arial" panose="020B0604020202020204" pitchFamily="34" charset="0"/>
              </a:rPr>
              <a:t>.</a:t>
            </a:r>
            <a:endParaRPr lang="cs-CZ" sz="2200" dirty="0" smtClean="0">
              <a:latin typeface="Arial" panose="020B0604020202020204" pitchFamily="34" charset="0"/>
              <a:cs typeface="Arial" panose="020B0604020202020204" pitchFamily="34" charset="0"/>
            </a:endParaRPr>
          </a:p>
          <a:p>
            <a:pPr>
              <a:defRPr/>
            </a:pPr>
            <a:r>
              <a:rPr lang="cs-CZ" sz="2200" dirty="0" err="1" smtClean="0">
                <a:latin typeface="Arial" panose="020B0604020202020204" pitchFamily="34" charset="0"/>
                <a:cs typeface="Arial" panose="020B0604020202020204" pitchFamily="34" charset="0"/>
              </a:rPr>
              <a:t>Laminitis</a:t>
            </a:r>
            <a:r>
              <a:rPr lang="cs-CZ" sz="2200" dirty="0" smtClean="0">
                <a:latin typeface="Arial" panose="020B0604020202020204" pitchFamily="34" charset="0"/>
                <a:cs typeface="Arial" panose="020B0604020202020204" pitchFamily="34" charset="0"/>
              </a:rPr>
              <a:t> and</a:t>
            </a:r>
            <a:r>
              <a:rPr lang="en-US" sz="2200" dirty="0" smtClean="0">
                <a:latin typeface="Arial" panose="020B0604020202020204" pitchFamily="34" charset="0"/>
                <a:cs typeface="Arial" panose="020B0604020202020204" pitchFamily="34" charset="0"/>
              </a:rPr>
              <a:t> </a:t>
            </a:r>
            <a:r>
              <a:rPr lang="en-US" sz="2200" dirty="0">
                <a:latin typeface="Arial" panose="020B0604020202020204" pitchFamily="34" charset="0"/>
                <a:cs typeface="Arial" panose="020B0604020202020204" pitchFamily="34" charset="0"/>
              </a:rPr>
              <a:t>bursitis </a:t>
            </a:r>
            <a:r>
              <a:rPr lang="cs-CZ" sz="2200" dirty="0" smtClean="0">
                <a:latin typeface="Arial" panose="020B0604020202020204" pitchFamily="34" charset="0"/>
                <a:cs typeface="Arial" panose="020B0604020202020204" pitchFamily="34" charset="0"/>
              </a:rPr>
              <a:t>are </a:t>
            </a:r>
            <a:r>
              <a:rPr lang="en-US" sz="2200" dirty="0" smtClean="0">
                <a:latin typeface="Arial" panose="020B0604020202020204" pitchFamily="34" charset="0"/>
                <a:cs typeface="Arial" panose="020B0604020202020204" pitchFamily="34" charset="0"/>
              </a:rPr>
              <a:t>often develops</a:t>
            </a:r>
            <a:r>
              <a:rPr lang="cs-CZ" sz="2200" dirty="0" smtClean="0">
                <a:latin typeface="Arial" panose="020B0604020202020204" pitchFamily="34" charset="0"/>
                <a:cs typeface="Arial" panose="020B0604020202020204" pitchFamily="34" charset="0"/>
              </a:rPr>
              <a:t> on </a:t>
            </a:r>
            <a:r>
              <a:rPr lang="cs-CZ" sz="2200" dirty="0" err="1" smtClean="0">
                <a:latin typeface="Arial" panose="020B0604020202020204" pitchFamily="34" charset="0"/>
                <a:cs typeface="Arial" panose="020B0604020202020204" pitchFamily="34" charset="0"/>
              </a:rPr>
              <a:t>the</a:t>
            </a:r>
            <a:r>
              <a:rPr lang="cs-CZ" sz="2200" dirty="0" smtClean="0">
                <a:latin typeface="Arial" panose="020B0604020202020204" pitchFamily="34" charset="0"/>
                <a:cs typeface="Arial" panose="020B0604020202020204" pitchFamily="34" charset="0"/>
              </a:rPr>
              <a:t> </a:t>
            </a:r>
            <a:r>
              <a:rPr lang="cs-CZ" sz="2200" dirty="0" err="1" smtClean="0">
                <a:latin typeface="Arial" panose="020B0604020202020204" pitchFamily="34" charset="0"/>
                <a:cs typeface="Arial" panose="020B0604020202020204" pitchFamily="34" charset="0"/>
              </a:rPr>
              <a:t>slatted</a:t>
            </a:r>
            <a:r>
              <a:rPr lang="cs-CZ" sz="2200" dirty="0" smtClean="0">
                <a:latin typeface="Arial" panose="020B0604020202020204" pitchFamily="34" charset="0"/>
                <a:cs typeface="Arial" panose="020B0604020202020204" pitchFamily="34" charset="0"/>
              </a:rPr>
              <a:t> </a:t>
            </a:r>
            <a:r>
              <a:rPr lang="cs-CZ" sz="2200" dirty="0" err="1" smtClean="0">
                <a:latin typeface="Arial" panose="020B0604020202020204" pitchFamily="34" charset="0"/>
                <a:cs typeface="Arial" panose="020B0604020202020204" pitchFamily="34" charset="0"/>
              </a:rPr>
              <a:t>floor</a:t>
            </a:r>
            <a:r>
              <a:rPr lang="cs-CZ" sz="2200" dirty="0" smtClean="0">
                <a:latin typeface="Arial" panose="020B0604020202020204" pitchFamily="34" charset="0"/>
                <a:cs typeface="Arial" panose="020B0604020202020204" pitchFamily="34" charset="0"/>
              </a:rPr>
              <a:t> (</a:t>
            </a:r>
            <a:r>
              <a:rPr lang="en-US" sz="2200" dirty="0">
                <a:latin typeface="Arial" panose="020B0604020202020204" pitchFamily="34" charset="0"/>
                <a:cs typeface="Arial" panose="020B0604020202020204" pitchFamily="34" charset="0"/>
              </a:rPr>
              <a:t>especially swelling of the knee </a:t>
            </a:r>
            <a:r>
              <a:rPr lang="en-US" sz="2200" dirty="0" smtClean="0">
                <a:latin typeface="Arial" panose="020B0604020202020204" pitchFamily="34" charset="0"/>
                <a:cs typeface="Arial" panose="020B0604020202020204" pitchFamily="34" charset="0"/>
              </a:rPr>
              <a:t>joint</a:t>
            </a:r>
            <a:r>
              <a:rPr lang="cs-CZ" sz="2200" dirty="0" smtClean="0">
                <a:latin typeface="Arial" panose="020B0604020202020204" pitchFamily="34" charset="0"/>
                <a:cs typeface="Arial" panose="020B0604020202020204" pitchFamily="34" charset="0"/>
              </a:rPr>
              <a:t>).  </a:t>
            </a:r>
          </a:p>
          <a:p>
            <a:pPr>
              <a:defRPr/>
            </a:pPr>
            <a:r>
              <a:rPr lang="cs-CZ" sz="2200" dirty="0" smtClean="0">
                <a:latin typeface="Arial" panose="020B0604020202020204" pitchFamily="34" charset="0"/>
                <a:cs typeface="Arial" panose="020B0604020202020204" pitchFamily="34" charset="0"/>
              </a:rPr>
              <a:t>These </a:t>
            </a:r>
            <a:r>
              <a:rPr lang="cs-CZ" sz="2200" dirty="0" err="1" smtClean="0">
                <a:latin typeface="Arial" panose="020B0604020202020204" pitchFamily="34" charset="0"/>
                <a:cs typeface="Arial" panose="020B0604020202020204" pitchFamily="34" charset="0"/>
              </a:rPr>
              <a:t>problems</a:t>
            </a:r>
            <a:r>
              <a:rPr lang="cs-CZ" sz="2200" dirty="0" smtClean="0">
                <a:latin typeface="Arial" panose="020B0604020202020204" pitchFamily="34" charset="0"/>
                <a:cs typeface="Arial" panose="020B0604020202020204" pitchFamily="34" charset="0"/>
              </a:rPr>
              <a:t> are not </a:t>
            </a:r>
            <a:r>
              <a:rPr lang="cs-CZ" sz="2200" dirty="0" err="1" smtClean="0">
                <a:latin typeface="Arial" panose="020B0604020202020204" pitchFamily="34" charset="0"/>
                <a:cs typeface="Arial" panose="020B0604020202020204" pitchFamily="34" charset="0"/>
              </a:rPr>
              <a:t>visible</a:t>
            </a:r>
            <a:r>
              <a:rPr lang="cs-CZ" sz="2200" dirty="0" smtClean="0">
                <a:latin typeface="Arial" panose="020B0604020202020204" pitchFamily="34" charset="0"/>
                <a:cs typeface="Arial" panose="020B0604020202020204" pitchFamily="34" charset="0"/>
              </a:rPr>
              <a:t> in </a:t>
            </a:r>
            <a:r>
              <a:rPr lang="cs-CZ" sz="2200" dirty="0" err="1" smtClean="0">
                <a:latin typeface="Arial" panose="020B0604020202020204" pitchFamily="34" charset="0"/>
                <a:cs typeface="Arial" panose="020B0604020202020204" pitchFamily="34" charset="0"/>
              </a:rPr>
              <a:t>bedding</a:t>
            </a:r>
            <a:r>
              <a:rPr lang="cs-CZ" sz="2200" dirty="0" smtClean="0">
                <a:latin typeface="Arial" panose="020B0604020202020204" pitchFamily="34" charset="0"/>
                <a:cs typeface="Arial" panose="020B0604020202020204" pitchFamily="34" charset="0"/>
              </a:rPr>
              <a:t> </a:t>
            </a:r>
            <a:r>
              <a:rPr lang="cs-CZ" sz="2200" dirty="0" err="1" smtClean="0">
                <a:latin typeface="Arial" panose="020B0604020202020204" pitchFamily="34" charset="0"/>
                <a:cs typeface="Arial" panose="020B0604020202020204" pitchFamily="34" charset="0"/>
              </a:rPr>
              <a:t>system</a:t>
            </a:r>
            <a:r>
              <a:rPr lang="cs-CZ" sz="2200" dirty="0" smtClean="0">
                <a:latin typeface="Arial" panose="020B0604020202020204" pitchFamily="34" charset="0"/>
                <a:cs typeface="Arial" panose="020B0604020202020204" pitchFamily="34" charset="0"/>
              </a:rPr>
              <a:t> </a:t>
            </a:r>
            <a:r>
              <a:rPr lang="cs-CZ" sz="2200" dirty="0" err="1" smtClean="0">
                <a:latin typeface="Arial" panose="020B0604020202020204" pitchFamily="34" charset="0"/>
                <a:cs typeface="Arial" panose="020B0604020202020204" pitchFamily="34" charset="0"/>
              </a:rPr>
              <a:t>with</a:t>
            </a:r>
            <a:r>
              <a:rPr lang="cs-CZ" sz="2200" dirty="0" smtClean="0">
                <a:latin typeface="Arial" panose="020B0604020202020204" pitchFamily="34" charset="0"/>
                <a:cs typeface="Arial" panose="020B0604020202020204" pitchFamily="34" charset="0"/>
              </a:rPr>
              <a:t> </a:t>
            </a:r>
            <a:r>
              <a:rPr lang="cs-CZ" sz="2200" dirty="0" err="1" smtClean="0">
                <a:latin typeface="Arial" panose="020B0604020202020204" pitchFamily="34" charset="0"/>
                <a:cs typeface="Arial" panose="020B0604020202020204" pitchFamily="34" charset="0"/>
              </a:rPr>
              <a:t>straw</a:t>
            </a:r>
            <a:r>
              <a:rPr lang="cs-CZ" sz="2200" dirty="0" smtClean="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70513333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Other</a:t>
            </a:r>
            <a:r>
              <a:rPr lang="cs-CZ" dirty="0" smtClean="0"/>
              <a:t> </a:t>
            </a:r>
            <a:r>
              <a:rPr lang="cs-CZ" dirty="0" err="1" smtClean="0"/>
              <a:t>welfare</a:t>
            </a:r>
            <a:r>
              <a:rPr lang="cs-CZ" dirty="0" smtClean="0"/>
              <a:t> </a:t>
            </a:r>
            <a:r>
              <a:rPr lang="cs-CZ" dirty="0" err="1" smtClean="0"/>
              <a:t>problems</a:t>
            </a:r>
            <a:endParaRPr lang="cs-CZ" dirty="0"/>
          </a:p>
        </p:txBody>
      </p:sp>
      <p:sp>
        <p:nvSpPr>
          <p:cNvPr id="3" name="Zástupný symbol pro obsah 2"/>
          <p:cNvSpPr>
            <a:spLocks noGrp="1"/>
          </p:cNvSpPr>
          <p:nvPr>
            <p:ph idx="1"/>
          </p:nvPr>
        </p:nvSpPr>
        <p:spPr/>
        <p:txBody>
          <a:bodyPr/>
          <a:lstStyle/>
          <a:p>
            <a:r>
              <a:rPr lang="cs-CZ" dirty="0" err="1"/>
              <a:t>painful</a:t>
            </a:r>
            <a:r>
              <a:rPr lang="cs-CZ" dirty="0"/>
              <a:t> </a:t>
            </a:r>
            <a:r>
              <a:rPr lang="cs-CZ" dirty="0" err="1"/>
              <a:t>tasks</a:t>
            </a:r>
            <a:r>
              <a:rPr lang="cs-CZ" dirty="0"/>
              <a:t> in </a:t>
            </a:r>
            <a:r>
              <a:rPr lang="cs-CZ" dirty="0" err="1" smtClean="0"/>
              <a:t>pigs</a:t>
            </a:r>
            <a:endParaRPr lang="cs-CZ" dirty="0" smtClean="0"/>
          </a:p>
          <a:p>
            <a:r>
              <a:rPr lang="cs-CZ" dirty="0" err="1" smtClean="0"/>
              <a:t>Farrowing</a:t>
            </a:r>
            <a:r>
              <a:rPr lang="cs-CZ" dirty="0" smtClean="0"/>
              <a:t> pens</a:t>
            </a:r>
          </a:p>
          <a:p>
            <a:r>
              <a:rPr lang="cs-CZ" dirty="0" err="1" smtClean="0"/>
              <a:t>Hight</a:t>
            </a:r>
            <a:r>
              <a:rPr lang="cs-CZ" dirty="0" smtClean="0"/>
              <a:t> </a:t>
            </a:r>
            <a:r>
              <a:rPr lang="cs-CZ" dirty="0" err="1" smtClean="0"/>
              <a:t>reproductive</a:t>
            </a:r>
            <a:r>
              <a:rPr lang="cs-CZ" dirty="0" smtClean="0"/>
              <a:t> </a:t>
            </a:r>
            <a:r>
              <a:rPr lang="cs-CZ" dirty="0"/>
              <a:t>intensity and </a:t>
            </a:r>
            <a:r>
              <a:rPr lang="cs-CZ" dirty="0" err="1"/>
              <a:t>exhaustion</a:t>
            </a:r>
            <a:r>
              <a:rPr lang="cs-CZ" dirty="0"/>
              <a:t> </a:t>
            </a:r>
            <a:r>
              <a:rPr lang="cs-CZ" dirty="0" err="1"/>
              <a:t>of</a:t>
            </a:r>
            <a:r>
              <a:rPr lang="cs-CZ" dirty="0"/>
              <a:t> </a:t>
            </a:r>
            <a:r>
              <a:rPr lang="cs-CZ" dirty="0" err="1"/>
              <a:t>females</a:t>
            </a:r>
            <a:endParaRPr lang="cs-CZ" dirty="0"/>
          </a:p>
        </p:txBody>
      </p:sp>
    </p:spTree>
    <p:extLst>
      <p:ext uri="{BB962C8B-B14F-4D97-AF65-F5344CB8AC3E}">
        <p14:creationId xmlns:p14="http://schemas.microsoft.com/office/powerpoint/2010/main" val="87089905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en-US" dirty="0">
                <a:latin typeface="Arial" panose="020B0604020202020204" pitchFamily="34" charset="0"/>
                <a:cs typeface="Arial" panose="020B0604020202020204" pitchFamily="34" charset="0"/>
              </a:rPr>
              <a:t>Tail biting - one of the biggest problems </a:t>
            </a:r>
            <a:r>
              <a:rPr lang="cs-CZ" dirty="0" err="1">
                <a:latin typeface="Arial" panose="020B0604020202020204" pitchFamily="34" charset="0"/>
                <a:cs typeface="Arial" panose="020B0604020202020204" pitchFamily="34" charset="0"/>
              </a:rPr>
              <a:t>of</a:t>
            </a:r>
            <a:r>
              <a:rPr lang="cs-CZ" dirty="0">
                <a:latin typeface="Arial" panose="020B0604020202020204" pitchFamily="34" charset="0"/>
                <a:cs typeface="Arial" panose="020B0604020202020204" pitchFamily="34" charset="0"/>
              </a:rPr>
              <a:t> </a:t>
            </a:r>
            <a:r>
              <a:rPr lang="cs-CZ" dirty="0" err="1">
                <a:latin typeface="Arial" panose="020B0604020202020204" pitchFamily="34" charset="0"/>
                <a:cs typeface="Arial" panose="020B0604020202020204" pitchFamily="34" charset="0"/>
              </a:rPr>
              <a:t>welfare</a:t>
            </a:r>
            <a:r>
              <a:rPr lang="en-US" dirty="0">
                <a:latin typeface="Arial" panose="020B0604020202020204" pitchFamily="34" charset="0"/>
                <a:cs typeface="Arial" panose="020B0604020202020204" pitchFamily="34" charset="0"/>
              </a:rPr>
              <a:t>!</a:t>
            </a:r>
            <a:r>
              <a:rPr lang="cs-CZ" dirty="0">
                <a:latin typeface="Arial" panose="020B0604020202020204" pitchFamily="34" charset="0"/>
                <a:cs typeface="Arial" panose="020B0604020202020204" pitchFamily="34" charset="0"/>
              </a:rPr>
              <a:t/>
            </a:r>
            <a:br>
              <a:rPr lang="cs-CZ" dirty="0">
                <a:latin typeface="Arial" panose="020B0604020202020204" pitchFamily="34" charset="0"/>
                <a:cs typeface="Arial" panose="020B0604020202020204" pitchFamily="34" charset="0"/>
              </a:rPr>
            </a:br>
            <a:endParaRPr lang="cs-CZ" dirty="0"/>
          </a:p>
        </p:txBody>
      </p:sp>
      <p:sp>
        <p:nvSpPr>
          <p:cNvPr id="3" name="Zástupný symbol pro obsah 2"/>
          <p:cNvSpPr>
            <a:spLocks noGrp="1"/>
          </p:cNvSpPr>
          <p:nvPr>
            <p:ph idx="1"/>
          </p:nvPr>
        </p:nvSpPr>
        <p:spPr/>
        <p:txBody>
          <a:bodyPr>
            <a:normAutofit fontScale="70000" lnSpcReduction="20000"/>
          </a:bodyPr>
          <a:lstStyle/>
          <a:p>
            <a:r>
              <a:rPr lang="cs-CZ" dirty="0" err="1" smtClean="0">
                <a:latin typeface="Arial" panose="020B0604020202020204" pitchFamily="34" charset="0"/>
                <a:cs typeface="Arial" panose="020B0604020202020204" pitchFamily="34" charset="0"/>
              </a:rPr>
              <a:t>Multifactorial</a:t>
            </a:r>
            <a:r>
              <a:rPr lang="cs-CZ" dirty="0" smtClean="0">
                <a:latin typeface="Arial" panose="020B0604020202020204" pitchFamily="34" charset="0"/>
                <a:cs typeface="Arial" panose="020B0604020202020204" pitchFamily="34" charset="0"/>
              </a:rPr>
              <a:t> </a:t>
            </a:r>
            <a:r>
              <a:rPr lang="cs-CZ" dirty="0" err="1" smtClean="0">
                <a:latin typeface="Arial" panose="020B0604020202020204" pitchFamily="34" charset="0"/>
                <a:cs typeface="Arial" panose="020B0604020202020204" pitchFamily="34" charset="0"/>
              </a:rPr>
              <a:t>problem</a:t>
            </a:r>
            <a:endParaRPr lang="cs-CZ" dirty="0" smtClean="0">
              <a:latin typeface="Arial" panose="020B0604020202020204" pitchFamily="34" charset="0"/>
              <a:cs typeface="Arial" panose="020B0604020202020204" pitchFamily="34" charset="0"/>
            </a:endParaRPr>
          </a:p>
          <a:p>
            <a:r>
              <a:rPr lang="cs-CZ" altLang="cs-CZ" dirty="0" smtClean="0">
                <a:latin typeface="Arial" panose="020B0604020202020204" pitchFamily="34" charset="0"/>
              </a:rPr>
              <a:t>I</a:t>
            </a:r>
            <a:r>
              <a:rPr lang="en-US" altLang="cs-CZ" dirty="0" smtClean="0">
                <a:latin typeface="Arial" panose="020B0604020202020204" pitchFamily="34" charset="0"/>
              </a:rPr>
              <a:t>t </a:t>
            </a:r>
            <a:r>
              <a:rPr lang="en-US" altLang="cs-CZ" dirty="0">
                <a:latin typeface="Arial" panose="020B0604020202020204" pitchFamily="34" charset="0"/>
              </a:rPr>
              <a:t>is necessary to separate the victim and the </a:t>
            </a:r>
            <a:r>
              <a:rPr lang="en-US" altLang="cs-CZ" dirty="0" smtClean="0">
                <a:latin typeface="Arial" panose="020B0604020202020204" pitchFamily="34" charset="0"/>
              </a:rPr>
              <a:t>attacker</a:t>
            </a:r>
            <a:r>
              <a:rPr lang="cs-CZ" altLang="cs-CZ" dirty="0" smtClean="0">
                <a:latin typeface="Arial" panose="020B0604020202020204" pitchFamily="34" charset="0"/>
              </a:rPr>
              <a:t>.</a:t>
            </a:r>
            <a:endParaRPr lang="cs-CZ" dirty="0" smtClean="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Evidence  indicates  that  tail-biting  pigs  are  likely  to  be  frustrated</a:t>
            </a:r>
            <a:r>
              <a:rPr lang="en-US" dirty="0" smtClean="0">
                <a:latin typeface="Arial" panose="020B0604020202020204" pitchFamily="34" charset="0"/>
                <a:cs typeface="Arial" panose="020B0604020202020204" pitchFamily="34" charset="0"/>
              </a:rPr>
              <a:t>.</a:t>
            </a:r>
            <a:endParaRPr lang="cs-CZ" dirty="0" smtClean="0">
              <a:latin typeface="Arial" panose="020B0604020202020204" pitchFamily="34" charset="0"/>
              <a:cs typeface="Arial" panose="020B0604020202020204" pitchFamily="34" charset="0"/>
            </a:endParaRPr>
          </a:p>
          <a:p>
            <a:r>
              <a:rPr lang="en-US" dirty="0"/>
              <a:t>According to European Food Safety Authority, the most important risk factor for an outbreak of tail biting is the lack of straw or other environmental enrichment in intensive systems.</a:t>
            </a:r>
            <a:endParaRPr lang="en-US" sz="3600" dirty="0">
              <a:latin typeface="Arial" panose="020B0604020202020204" pitchFamily="34" charset="0"/>
              <a:cs typeface="Arial" panose="020B0604020202020204" pitchFamily="34" charset="0"/>
            </a:endParaRPr>
          </a:p>
          <a:p>
            <a:r>
              <a:rPr lang="cs-CZ" dirty="0" err="1" smtClean="0">
                <a:latin typeface="Arial" panose="020B0604020202020204" pitchFamily="34" charset="0"/>
                <a:cs typeface="Arial" panose="020B0604020202020204" pitchFamily="34" charset="0"/>
              </a:rPr>
              <a:t>Ather</a:t>
            </a:r>
            <a:r>
              <a:rPr lang="cs-CZ" dirty="0" smtClean="0">
                <a:latin typeface="Arial" panose="020B0604020202020204" pitchFamily="34" charset="0"/>
                <a:cs typeface="Arial" panose="020B0604020202020204" pitchFamily="34" charset="0"/>
              </a:rPr>
              <a:t> risk </a:t>
            </a:r>
            <a:r>
              <a:rPr lang="cs-CZ" dirty="0" err="1" smtClean="0">
                <a:latin typeface="Arial" panose="020B0604020202020204" pitchFamily="34" charset="0"/>
                <a:cs typeface="Arial" panose="020B0604020202020204" pitchFamily="34" charset="0"/>
              </a:rPr>
              <a:t>factors</a:t>
            </a:r>
            <a:r>
              <a:rPr lang="cs-CZ" dirty="0" smtClean="0">
                <a:latin typeface="Arial" panose="020B0604020202020204" pitchFamily="34" charset="0"/>
                <a:cs typeface="Arial" panose="020B0604020202020204" pitchFamily="34" charset="0"/>
              </a:rPr>
              <a:t> are</a:t>
            </a:r>
            <a:r>
              <a:rPr lang="cs-CZ" sz="2600" dirty="0" smtClean="0">
                <a:latin typeface="Arial" panose="020B0604020202020204" pitchFamily="34" charset="0"/>
                <a:cs typeface="Arial" panose="020B0604020202020204" pitchFamily="34" charset="0"/>
              </a:rPr>
              <a:t> </a:t>
            </a:r>
            <a:r>
              <a:rPr lang="cs-CZ" sz="2600" dirty="0" err="1">
                <a:latin typeface="Arial" panose="020B0604020202020204" pitchFamily="34" charset="0"/>
                <a:cs typeface="Arial" panose="020B0604020202020204" pitchFamily="34" charset="0"/>
              </a:rPr>
              <a:t>unsuitable</a:t>
            </a:r>
            <a:r>
              <a:rPr lang="cs-CZ" sz="2600" dirty="0">
                <a:latin typeface="Arial" panose="020B0604020202020204" pitchFamily="34" charset="0"/>
                <a:cs typeface="Arial" panose="020B0604020202020204" pitchFamily="34" charset="0"/>
              </a:rPr>
              <a:t> </a:t>
            </a:r>
            <a:r>
              <a:rPr lang="cs-CZ" sz="2600" dirty="0" err="1" smtClean="0">
                <a:latin typeface="Arial" panose="020B0604020202020204" pitchFamily="34" charset="0"/>
                <a:cs typeface="Arial" panose="020B0604020202020204" pitchFamily="34" charset="0"/>
              </a:rPr>
              <a:t>microclimate</a:t>
            </a:r>
            <a:r>
              <a:rPr lang="cs-CZ" sz="2600" dirty="0" smtClean="0">
                <a:latin typeface="Arial" panose="020B0604020202020204" pitchFamily="34" charset="0"/>
                <a:cs typeface="Arial" panose="020B0604020202020204" pitchFamily="34" charset="0"/>
              </a:rPr>
              <a:t>, h</a:t>
            </a:r>
            <a:r>
              <a:rPr lang="en-US" sz="2600" dirty="0" err="1" smtClean="0">
                <a:latin typeface="Arial" panose="020B0604020202020204" pitchFamily="34" charset="0"/>
                <a:cs typeface="Arial" panose="020B0604020202020204" pitchFamily="34" charset="0"/>
              </a:rPr>
              <a:t>igh</a:t>
            </a:r>
            <a:r>
              <a:rPr lang="en-US" sz="2600" dirty="0" smtClean="0">
                <a:latin typeface="Arial" panose="020B0604020202020204" pitchFamily="34" charset="0"/>
                <a:cs typeface="Arial" panose="020B0604020202020204" pitchFamily="34" charset="0"/>
              </a:rPr>
              <a:t> </a:t>
            </a:r>
            <a:r>
              <a:rPr lang="en-US" sz="2600" dirty="0">
                <a:latin typeface="Arial" panose="020B0604020202020204" pitchFamily="34" charset="0"/>
                <a:cs typeface="Arial" panose="020B0604020202020204" pitchFamily="34" charset="0"/>
              </a:rPr>
              <a:t>stocking density and large </a:t>
            </a:r>
            <a:r>
              <a:rPr lang="en-US" sz="2600" dirty="0" smtClean="0">
                <a:latin typeface="Arial" panose="020B0604020202020204" pitchFamily="34" charset="0"/>
                <a:cs typeface="Arial" panose="020B0604020202020204" pitchFamily="34" charset="0"/>
              </a:rPr>
              <a:t>herd</a:t>
            </a:r>
            <a:r>
              <a:rPr lang="cs-CZ" sz="2600" dirty="0" smtClean="0">
                <a:latin typeface="Arial" panose="020B0604020202020204" pitchFamily="34" charset="0"/>
                <a:cs typeface="Arial" panose="020B0604020202020204" pitchFamily="34" charset="0"/>
              </a:rPr>
              <a:t>, g</a:t>
            </a:r>
            <a:r>
              <a:rPr lang="en-US" sz="2600" dirty="0" err="1" smtClean="0">
                <a:latin typeface="Arial" panose="020B0604020202020204" pitchFamily="34" charset="0"/>
                <a:cs typeface="Arial" panose="020B0604020202020204" pitchFamily="34" charset="0"/>
              </a:rPr>
              <a:t>astrointestinal</a:t>
            </a:r>
            <a:r>
              <a:rPr lang="en-US" sz="2600" dirty="0" smtClean="0">
                <a:latin typeface="Arial" panose="020B0604020202020204" pitchFamily="34" charset="0"/>
                <a:cs typeface="Arial" panose="020B0604020202020204" pitchFamily="34" charset="0"/>
              </a:rPr>
              <a:t> discomfort</a:t>
            </a:r>
            <a:r>
              <a:rPr lang="cs-CZ" sz="2600" dirty="0" smtClean="0">
                <a:latin typeface="Arial" panose="020B0604020202020204" pitchFamily="34" charset="0"/>
                <a:cs typeface="Arial" panose="020B0604020202020204" pitchFamily="34" charset="0"/>
              </a:rPr>
              <a:t>, p</a:t>
            </a:r>
            <a:r>
              <a:rPr lang="en-US" sz="2600" dirty="0" err="1" smtClean="0">
                <a:latin typeface="Arial" panose="020B0604020202020204" pitchFamily="34" charset="0"/>
                <a:cs typeface="Arial" panose="020B0604020202020204" pitchFamily="34" charset="0"/>
              </a:rPr>
              <a:t>oor</a:t>
            </a:r>
            <a:r>
              <a:rPr lang="en-US" sz="2600" dirty="0" smtClean="0">
                <a:latin typeface="Arial" panose="020B0604020202020204" pitchFamily="34" charset="0"/>
                <a:cs typeface="Arial" panose="020B0604020202020204" pitchFamily="34" charset="0"/>
              </a:rPr>
              <a:t> </a:t>
            </a:r>
            <a:r>
              <a:rPr lang="en-US" sz="2600" dirty="0">
                <a:latin typeface="Arial" panose="020B0604020202020204" pitchFamily="34" charset="0"/>
                <a:cs typeface="Arial" panose="020B0604020202020204" pitchFamily="34" charset="0"/>
              </a:rPr>
              <a:t>health </a:t>
            </a:r>
            <a:r>
              <a:rPr lang="en-US" sz="2600" dirty="0" smtClean="0">
                <a:latin typeface="Arial" panose="020B0604020202020204" pitchFamily="34" charset="0"/>
                <a:cs typeface="Arial" panose="020B0604020202020204" pitchFamily="34" charset="0"/>
              </a:rPr>
              <a:t>status</a:t>
            </a:r>
            <a:r>
              <a:rPr lang="cs-CZ" sz="2600" dirty="0" smtClean="0">
                <a:latin typeface="Arial" panose="020B0604020202020204" pitchFamily="34" charset="0"/>
                <a:cs typeface="Arial" panose="020B0604020202020204" pitchFamily="34" charset="0"/>
              </a:rPr>
              <a:t>, </a:t>
            </a:r>
            <a:r>
              <a:rPr lang="cs-CZ" sz="2600" dirty="0">
                <a:latin typeface="Arial" panose="020B0604020202020204" pitchFamily="34" charset="0"/>
                <a:cs typeface="Arial" panose="020B0604020202020204" pitchFamily="34" charset="0"/>
              </a:rPr>
              <a:t>s</a:t>
            </a:r>
            <a:r>
              <a:rPr lang="en-US" sz="2600" dirty="0" err="1" smtClean="0">
                <a:latin typeface="Arial" panose="020B0604020202020204" pitchFamily="34" charset="0"/>
                <a:cs typeface="Arial" panose="020B0604020202020204" pitchFamily="34" charset="0"/>
              </a:rPr>
              <a:t>uboptimal</a:t>
            </a:r>
            <a:r>
              <a:rPr lang="en-US" sz="2600" dirty="0" smtClean="0">
                <a:latin typeface="Arial" panose="020B0604020202020204" pitchFamily="34" charset="0"/>
                <a:cs typeface="Arial" panose="020B0604020202020204" pitchFamily="34" charset="0"/>
              </a:rPr>
              <a:t> </a:t>
            </a:r>
            <a:r>
              <a:rPr lang="en-US" sz="2600" dirty="0">
                <a:latin typeface="Arial" panose="020B0604020202020204" pitchFamily="34" charset="0"/>
                <a:cs typeface="Arial" panose="020B0604020202020204" pitchFamily="34" charset="0"/>
              </a:rPr>
              <a:t>or imbalanced </a:t>
            </a:r>
            <a:r>
              <a:rPr lang="en-US" sz="2600" dirty="0" smtClean="0">
                <a:latin typeface="Arial" panose="020B0604020202020204" pitchFamily="34" charset="0"/>
                <a:cs typeface="Arial" panose="020B0604020202020204" pitchFamily="34" charset="0"/>
              </a:rPr>
              <a:t>diet</a:t>
            </a:r>
            <a:r>
              <a:rPr lang="cs-CZ" sz="2600" dirty="0" smtClean="0">
                <a:latin typeface="Arial" panose="020B0604020202020204" pitchFamily="34" charset="0"/>
                <a:cs typeface="Arial" panose="020B0604020202020204" pitchFamily="34" charset="0"/>
              </a:rPr>
              <a:t>, i</a:t>
            </a:r>
            <a:r>
              <a:rPr lang="en-US" sz="2600" dirty="0" err="1" smtClean="0">
                <a:latin typeface="Arial" panose="020B0604020202020204" pitchFamily="34" charset="0"/>
                <a:cs typeface="Arial" panose="020B0604020202020204" pitchFamily="34" charset="0"/>
              </a:rPr>
              <a:t>ndividual</a:t>
            </a:r>
            <a:r>
              <a:rPr lang="en-US" sz="2600" dirty="0" smtClean="0">
                <a:latin typeface="Arial" panose="020B0604020202020204" pitchFamily="34" charset="0"/>
                <a:cs typeface="Arial" panose="020B0604020202020204" pitchFamily="34" charset="0"/>
              </a:rPr>
              <a:t> </a:t>
            </a:r>
            <a:r>
              <a:rPr lang="en-US" sz="2600" dirty="0">
                <a:latin typeface="Arial" panose="020B0604020202020204" pitchFamily="34" charset="0"/>
                <a:cs typeface="Arial" panose="020B0604020202020204" pitchFamily="34" charset="0"/>
              </a:rPr>
              <a:t>factors </a:t>
            </a:r>
            <a:r>
              <a:rPr lang="en-US" sz="2600" dirty="0" smtClean="0">
                <a:latin typeface="Arial" panose="020B0604020202020204" pitchFamily="34" charset="0"/>
                <a:cs typeface="Arial" panose="020B0604020202020204" pitchFamily="34" charset="0"/>
              </a:rPr>
              <a:t>(</a:t>
            </a:r>
            <a:r>
              <a:rPr lang="cs-CZ" sz="1800" dirty="0">
                <a:latin typeface="Arial" panose="020B0604020202020204" pitchFamily="34" charset="0"/>
              </a:rPr>
              <a:t>s</a:t>
            </a:r>
            <a:r>
              <a:rPr lang="en-US" altLang="cs-CZ" sz="1800" dirty="0" err="1" smtClean="0">
                <a:latin typeface="Arial" panose="020B0604020202020204" pitchFamily="34" charset="0"/>
              </a:rPr>
              <a:t>ome</a:t>
            </a:r>
            <a:r>
              <a:rPr lang="en-US" altLang="cs-CZ" sz="1800" dirty="0" smtClean="0">
                <a:latin typeface="Arial" panose="020B0604020202020204" pitchFamily="34" charset="0"/>
              </a:rPr>
              <a:t> </a:t>
            </a:r>
            <a:r>
              <a:rPr lang="en-US" altLang="cs-CZ" sz="1800" dirty="0">
                <a:latin typeface="Arial" panose="020B0604020202020204" pitchFamily="34" charset="0"/>
              </a:rPr>
              <a:t>genetic lines have a tendency to tail chew</a:t>
            </a:r>
            <a:r>
              <a:rPr lang="en-US" sz="2600" dirty="0" smtClean="0">
                <a:latin typeface="Arial" panose="020B0604020202020204" pitchFamily="34" charset="0"/>
                <a:cs typeface="Arial" panose="020B0604020202020204" pitchFamily="34" charset="0"/>
              </a:rPr>
              <a:t>)</a:t>
            </a:r>
            <a:endParaRPr lang="cs-CZ" sz="2600" dirty="0" smtClean="0">
              <a:latin typeface="Arial" panose="020B0604020202020204" pitchFamily="34" charset="0"/>
              <a:cs typeface="Arial" panose="020B0604020202020204" pitchFamily="34" charset="0"/>
            </a:endParaRPr>
          </a:p>
          <a:p>
            <a:r>
              <a:rPr lang="cs-CZ" dirty="0" err="1" smtClean="0">
                <a:latin typeface="Arial" panose="020B0604020202020204" pitchFamily="34" charset="0"/>
                <a:cs typeface="Arial" panose="020B0604020202020204" pitchFamily="34" charset="0"/>
              </a:rPr>
              <a:t>Tail</a:t>
            </a:r>
            <a:r>
              <a:rPr lang="cs-CZ" dirty="0" smtClean="0">
                <a:latin typeface="Arial" panose="020B0604020202020204" pitchFamily="34" charset="0"/>
                <a:cs typeface="Arial" panose="020B0604020202020204" pitchFamily="34" charset="0"/>
              </a:rPr>
              <a:t> </a:t>
            </a:r>
            <a:r>
              <a:rPr lang="cs-CZ" dirty="0" err="1">
                <a:latin typeface="Arial" panose="020B0604020202020204" pitchFamily="34" charset="0"/>
                <a:cs typeface="Arial" panose="020B0604020202020204" pitchFamily="34" charset="0"/>
              </a:rPr>
              <a:t>biting</a:t>
            </a:r>
            <a:r>
              <a:rPr lang="cs-CZ" dirty="0">
                <a:latin typeface="Arial" panose="020B0604020202020204" pitchFamily="34" charset="0"/>
                <a:cs typeface="Arial" panose="020B0604020202020204" pitchFamily="34" charset="0"/>
              </a:rPr>
              <a:t> </a:t>
            </a:r>
            <a:r>
              <a:rPr lang="cs-CZ" dirty="0" err="1">
                <a:latin typeface="Arial" panose="020B0604020202020204" pitchFamily="34" charset="0"/>
                <a:cs typeface="Arial" panose="020B0604020202020204" pitchFamily="34" charset="0"/>
              </a:rPr>
              <a:t>should</a:t>
            </a:r>
            <a:r>
              <a:rPr lang="cs-CZ" dirty="0">
                <a:latin typeface="Arial" panose="020B0604020202020204" pitchFamily="34" charset="0"/>
                <a:cs typeface="Arial" panose="020B0604020202020204" pitchFamily="34" charset="0"/>
              </a:rPr>
              <a:t> </a:t>
            </a:r>
            <a:r>
              <a:rPr lang="cs-CZ" dirty="0" err="1">
                <a:latin typeface="Arial" panose="020B0604020202020204" pitchFamily="34" charset="0"/>
                <a:cs typeface="Arial" panose="020B0604020202020204" pitchFamily="34" charset="0"/>
              </a:rPr>
              <a:t>be</a:t>
            </a:r>
            <a:r>
              <a:rPr lang="cs-CZ" dirty="0">
                <a:latin typeface="Arial" panose="020B0604020202020204" pitchFamily="34" charset="0"/>
                <a:cs typeface="Arial" panose="020B0604020202020204" pitchFamily="34" charset="0"/>
              </a:rPr>
              <a:t> </a:t>
            </a:r>
            <a:r>
              <a:rPr lang="cs-CZ" dirty="0" err="1">
                <a:latin typeface="Arial" panose="020B0604020202020204" pitchFamily="34" charset="0"/>
                <a:cs typeface="Arial" panose="020B0604020202020204" pitchFamily="34" charset="0"/>
              </a:rPr>
              <a:t>prevented</a:t>
            </a:r>
            <a:r>
              <a:rPr lang="cs-CZ" dirty="0">
                <a:latin typeface="Arial" panose="020B0604020202020204" pitchFamily="34" charset="0"/>
                <a:cs typeface="Arial" panose="020B0604020202020204" pitchFamily="34" charset="0"/>
              </a:rPr>
              <a:t> by </a:t>
            </a:r>
            <a:r>
              <a:rPr lang="cs-CZ" dirty="0" err="1">
                <a:latin typeface="Arial" panose="020B0604020202020204" pitchFamily="34" charset="0"/>
                <a:cs typeface="Arial" panose="020B0604020202020204" pitchFamily="34" charset="0"/>
              </a:rPr>
              <a:t>stimulating</a:t>
            </a:r>
            <a:r>
              <a:rPr lang="cs-CZ" dirty="0">
                <a:latin typeface="Arial" panose="020B0604020202020204" pitchFamily="34" charset="0"/>
                <a:cs typeface="Arial" panose="020B0604020202020204" pitchFamily="34" charset="0"/>
              </a:rPr>
              <a:t> </a:t>
            </a:r>
            <a:r>
              <a:rPr lang="cs-CZ" dirty="0" err="1">
                <a:latin typeface="Arial" panose="020B0604020202020204" pitchFamily="34" charset="0"/>
                <a:cs typeface="Arial" panose="020B0604020202020204" pitchFamily="34" charset="0"/>
              </a:rPr>
              <a:t>exploratory</a:t>
            </a:r>
            <a:r>
              <a:rPr lang="cs-CZ" dirty="0">
                <a:latin typeface="Arial" panose="020B0604020202020204" pitchFamily="34" charset="0"/>
                <a:cs typeface="Arial" panose="020B0604020202020204" pitchFamily="34" charset="0"/>
              </a:rPr>
              <a:t> </a:t>
            </a:r>
            <a:r>
              <a:rPr lang="cs-CZ" dirty="0" err="1">
                <a:latin typeface="Arial" panose="020B0604020202020204" pitchFamily="34" charset="0"/>
                <a:cs typeface="Arial" panose="020B0604020202020204" pitchFamily="34" charset="0"/>
              </a:rPr>
              <a:t>behaviour</a:t>
            </a:r>
            <a:r>
              <a:rPr lang="cs-CZ" dirty="0">
                <a:latin typeface="Arial" panose="020B0604020202020204" pitchFamily="34" charset="0"/>
                <a:cs typeface="Arial" panose="020B0604020202020204" pitchFamily="34" charset="0"/>
              </a:rPr>
              <a:t> </a:t>
            </a:r>
            <a:r>
              <a:rPr lang="cs-CZ" dirty="0" err="1">
                <a:latin typeface="Arial" panose="020B0604020202020204" pitchFamily="34" charset="0"/>
                <a:cs typeface="Arial" panose="020B0604020202020204" pitchFamily="34" charset="0"/>
              </a:rPr>
              <a:t>towards</a:t>
            </a:r>
            <a:r>
              <a:rPr lang="cs-CZ" dirty="0">
                <a:latin typeface="Arial" panose="020B0604020202020204" pitchFamily="34" charset="0"/>
                <a:cs typeface="Arial" panose="020B0604020202020204" pitchFamily="34" charset="0"/>
              </a:rPr>
              <a:t> </a:t>
            </a:r>
            <a:r>
              <a:rPr lang="cs-CZ" dirty="0" err="1">
                <a:latin typeface="Arial" panose="020B0604020202020204" pitchFamily="34" charset="0"/>
                <a:cs typeface="Arial" panose="020B0604020202020204" pitchFamily="34" charset="0"/>
              </a:rPr>
              <a:t>manipulable</a:t>
            </a:r>
            <a:r>
              <a:rPr lang="cs-CZ" dirty="0">
                <a:latin typeface="Arial" panose="020B0604020202020204" pitchFamily="34" charset="0"/>
                <a:cs typeface="Arial" panose="020B0604020202020204" pitchFamily="34" charset="0"/>
              </a:rPr>
              <a:t> </a:t>
            </a:r>
            <a:r>
              <a:rPr lang="cs-CZ" dirty="0" err="1">
                <a:latin typeface="Arial" panose="020B0604020202020204" pitchFamily="34" charset="0"/>
                <a:cs typeface="Arial" panose="020B0604020202020204" pitchFamily="34" charset="0"/>
              </a:rPr>
              <a:t>substrate</a:t>
            </a:r>
            <a:endParaRPr lang="cs-CZ" dirty="0">
              <a:latin typeface="Arial" panose="020B0604020202020204" pitchFamily="34" charset="0"/>
              <a:cs typeface="Arial" panose="020B0604020202020204" pitchFamily="34" charset="0"/>
            </a:endParaRPr>
          </a:p>
          <a:p>
            <a:r>
              <a:rPr lang="en-US" dirty="0" smtClean="0">
                <a:latin typeface="Arial" panose="020B0604020202020204" pitchFamily="34" charset="0"/>
                <a:cs typeface="Arial" panose="020B0604020202020204" pitchFamily="34" charset="0"/>
              </a:rPr>
              <a:t>Tail </a:t>
            </a:r>
            <a:r>
              <a:rPr lang="en-US" dirty="0">
                <a:latin typeface="Arial" panose="020B0604020202020204" pitchFamily="34" charset="0"/>
                <a:cs typeface="Arial" panose="020B0604020202020204" pitchFamily="34" charset="0"/>
              </a:rPr>
              <a:t>docking tends to reduce the incidence of bitten tails under controlled conditions, but does not eliminate the abnormal </a:t>
            </a:r>
            <a:r>
              <a:rPr lang="en-US" dirty="0" err="1">
                <a:latin typeface="Arial" panose="020B0604020202020204" pitchFamily="34" charset="0"/>
                <a:cs typeface="Arial" panose="020B0604020202020204" pitchFamily="34" charset="0"/>
              </a:rPr>
              <a:t>behaviour</a:t>
            </a:r>
            <a:r>
              <a:rPr lang="en-US" dirty="0">
                <a:latin typeface="Arial" panose="020B0604020202020204" pitchFamily="34" charset="0"/>
                <a:cs typeface="Arial" panose="020B0604020202020204" pitchFamily="34" charset="0"/>
              </a:rPr>
              <a:t>. </a:t>
            </a:r>
            <a:endParaRPr lang="cs-CZ" dirty="0">
              <a:latin typeface="Arial" panose="020B0604020202020204" pitchFamily="34" charset="0"/>
              <a:cs typeface="Arial" panose="020B0604020202020204" pitchFamily="34" charset="0"/>
            </a:endParaRPr>
          </a:p>
          <a:p>
            <a:r>
              <a:rPr lang="cs-CZ" dirty="0">
                <a:latin typeface="Arial" panose="020B0604020202020204" pitchFamily="34" charset="0"/>
                <a:cs typeface="Arial" panose="020B0604020202020204" pitchFamily="34" charset="0"/>
              </a:rPr>
              <a:t>T</a:t>
            </a:r>
            <a:r>
              <a:rPr lang="en-US" dirty="0" smtClean="0">
                <a:latin typeface="Arial" panose="020B0604020202020204" pitchFamily="34" charset="0"/>
                <a:cs typeface="Arial" panose="020B0604020202020204" pitchFamily="34" charset="0"/>
              </a:rPr>
              <a:t>ail </a:t>
            </a:r>
            <a:r>
              <a:rPr lang="en-US" dirty="0">
                <a:latin typeface="Arial" panose="020B0604020202020204" pitchFamily="34" charset="0"/>
                <a:cs typeface="Arial" panose="020B0604020202020204" pitchFamily="34" charset="0"/>
              </a:rPr>
              <a:t>docking is still considered a routine management procedure on intensive farms to prevent tail biting</a:t>
            </a:r>
            <a:r>
              <a:rPr lang="en-US" dirty="0" smtClean="0">
                <a:latin typeface="Arial" panose="020B0604020202020204" pitchFamily="34" charset="0"/>
                <a:cs typeface="Arial" panose="020B0604020202020204" pitchFamily="34" charset="0"/>
              </a:rPr>
              <a:t>.</a:t>
            </a:r>
            <a:endParaRPr lang="cs-CZ" dirty="0" smtClean="0">
              <a:latin typeface="Arial" panose="020B0604020202020204" pitchFamily="34" charset="0"/>
              <a:cs typeface="Arial" panose="020B0604020202020204" pitchFamily="34" charset="0"/>
            </a:endParaRPr>
          </a:p>
          <a:p>
            <a:endParaRPr lang="cs-CZ"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6244436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err="1">
                <a:latin typeface="Arial" panose="020B0604020202020204" pitchFamily="34" charset="0"/>
                <a:cs typeface="Arial" panose="020B0604020202020204" pitchFamily="34" charset="0"/>
              </a:rPr>
              <a:t>Stable</a:t>
            </a:r>
            <a:r>
              <a:rPr lang="cs-CZ" b="1" dirty="0">
                <a:latin typeface="Arial" panose="020B0604020202020204" pitchFamily="34" charset="0"/>
                <a:cs typeface="Arial" panose="020B0604020202020204" pitchFamily="34" charset="0"/>
              </a:rPr>
              <a:t> </a:t>
            </a:r>
            <a:r>
              <a:rPr lang="cs-CZ" b="1" dirty="0" err="1">
                <a:latin typeface="Arial" panose="020B0604020202020204" pitchFamily="34" charset="0"/>
                <a:cs typeface="Arial" panose="020B0604020202020204" pitchFamily="34" charset="0"/>
              </a:rPr>
              <a:t>microclimate</a:t>
            </a:r>
            <a:endParaRPr lang="cs-CZ" dirty="0">
              <a:latin typeface="Arial" panose="020B0604020202020204" pitchFamily="34" charset="0"/>
              <a:cs typeface="Arial" panose="020B0604020202020204" pitchFamily="34" charset="0"/>
            </a:endParaRPr>
          </a:p>
        </p:txBody>
      </p:sp>
      <p:sp>
        <p:nvSpPr>
          <p:cNvPr id="3" name="Zástupný symbol pro obsah 2"/>
          <p:cNvSpPr>
            <a:spLocks noGrp="1"/>
          </p:cNvSpPr>
          <p:nvPr>
            <p:ph idx="1"/>
          </p:nvPr>
        </p:nvSpPr>
        <p:spPr/>
        <p:txBody>
          <a:bodyPr/>
          <a:lstStyle/>
          <a:p>
            <a:r>
              <a:rPr lang="en-US" dirty="0">
                <a:latin typeface="Arial" panose="020B0604020202020204" pitchFamily="34" charset="0"/>
                <a:cs typeface="Arial" panose="020B0604020202020204" pitchFamily="34" charset="0"/>
              </a:rPr>
              <a:t>In our conditions, animals are kept in closed object for their entire lives. </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From the point of view of microclimate, pigs are among the most demanding farm </a:t>
            </a:r>
            <a:r>
              <a:rPr lang="en-US" dirty="0" smtClean="0">
                <a:latin typeface="Arial" panose="020B0604020202020204" pitchFamily="34" charset="0"/>
                <a:cs typeface="Arial" panose="020B0604020202020204" pitchFamily="34" charset="0"/>
              </a:rPr>
              <a:t>animals</a:t>
            </a:r>
            <a:r>
              <a:rPr lang="cs-CZ" dirty="0" smtClean="0">
                <a:latin typeface="Arial" panose="020B0604020202020204" pitchFamily="34" charset="0"/>
                <a:cs typeface="Arial" panose="020B0604020202020204" pitchFamily="34" charset="0"/>
              </a:rPr>
              <a:t>.</a:t>
            </a:r>
          </a:p>
          <a:p>
            <a:r>
              <a:rPr lang="cs-CZ" dirty="0" smtClean="0">
                <a:latin typeface="Arial" panose="020B0604020202020204" pitchFamily="34" charset="0"/>
                <a:cs typeface="Arial" panose="020B0604020202020204" pitchFamily="34" charset="0"/>
              </a:rPr>
              <a:t>A</a:t>
            </a:r>
            <a:r>
              <a:rPr lang="en-US" dirty="0" smtClean="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direct correlation has been shown between the high percentage of stillborn piglets, mortality losses at lactation and weaning, low gains and mortality and the amount of slaughter required in fattening and </a:t>
            </a:r>
            <a:r>
              <a:rPr lang="en-US" dirty="0" err="1">
                <a:latin typeface="Arial" panose="020B0604020202020204" pitchFamily="34" charset="0"/>
                <a:cs typeface="Arial" panose="020B0604020202020204" pitchFamily="34" charset="0"/>
              </a:rPr>
              <a:t>unfavourable</a:t>
            </a:r>
            <a:r>
              <a:rPr lang="en-US" dirty="0">
                <a:latin typeface="Arial" panose="020B0604020202020204" pitchFamily="34" charset="0"/>
                <a:cs typeface="Arial" panose="020B0604020202020204" pitchFamily="34" charset="0"/>
              </a:rPr>
              <a:t> microclimatic conditions in the </a:t>
            </a:r>
            <a:r>
              <a:rPr lang="en-US" dirty="0" err="1">
                <a:latin typeface="Arial" panose="020B0604020202020204" pitchFamily="34" charset="0"/>
                <a:cs typeface="Arial" panose="020B0604020202020204" pitchFamily="34" charset="0"/>
              </a:rPr>
              <a:t>sta</a:t>
            </a:r>
            <a:r>
              <a:rPr lang="cs-CZ" dirty="0" err="1">
                <a:latin typeface="Arial" panose="020B0604020202020204" pitchFamily="34" charset="0"/>
                <a:cs typeface="Arial" panose="020B0604020202020204" pitchFamily="34" charset="0"/>
              </a:rPr>
              <a:t>ll</a:t>
            </a:r>
            <a:r>
              <a:rPr lang="cs-CZ" dirty="0">
                <a:latin typeface="Arial" panose="020B0604020202020204" pitchFamily="34" charset="0"/>
                <a:cs typeface="Arial" panose="020B0604020202020204" pitchFamily="34" charset="0"/>
              </a:rPr>
              <a:t>.</a:t>
            </a:r>
          </a:p>
          <a:p>
            <a:endParaRPr lang="cs-CZ"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81252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BCS</a:t>
            </a:r>
            <a:endParaRPr lang="cs-CZ" dirty="0"/>
          </a:p>
        </p:txBody>
      </p:sp>
      <p:pic>
        <p:nvPicPr>
          <p:cNvPr id="4" name="Zástupný symbol pro obsah 3"/>
          <p:cNvPicPr>
            <a:picLocks noGrp="1" noChangeAspect="1"/>
          </p:cNvPicPr>
          <p:nvPr>
            <p:ph idx="1"/>
          </p:nvPr>
        </p:nvPicPr>
        <p:blipFill>
          <a:blip r:embed="rId2"/>
          <a:stretch>
            <a:fillRect/>
          </a:stretch>
        </p:blipFill>
        <p:spPr>
          <a:xfrm>
            <a:off x="2027209" y="1689632"/>
            <a:ext cx="7898220" cy="4487331"/>
          </a:xfrm>
          <a:prstGeom prst="rect">
            <a:avLst/>
          </a:prstGeom>
        </p:spPr>
      </p:pic>
      <p:sp>
        <p:nvSpPr>
          <p:cNvPr id="5" name="Obdélník 4"/>
          <p:cNvSpPr/>
          <p:nvPr/>
        </p:nvSpPr>
        <p:spPr>
          <a:xfrm>
            <a:off x="3462068" y="6504642"/>
            <a:ext cx="6096000" cy="215444"/>
          </a:xfrm>
          <a:prstGeom prst="rect">
            <a:avLst/>
          </a:prstGeom>
        </p:spPr>
        <p:txBody>
          <a:bodyPr>
            <a:spAutoFit/>
          </a:bodyPr>
          <a:lstStyle/>
          <a:p>
            <a:r>
              <a:rPr lang="en-US" sz="800" dirty="0">
                <a:hlinkClick r:id="rId3"/>
              </a:rPr>
              <a:t>Determining the size of finisher pigs, replacement gilts and sows | ontario.ca</a:t>
            </a:r>
            <a:endParaRPr lang="cs-CZ" sz="800" dirty="0"/>
          </a:p>
        </p:txBody>
      </p:sp>
    </p:spTree>
    <p:extLst>
      <p:ext uri="{BB962C8B-B14F-4D97-AF65-F5344CB8AC3E}">
        <p14:creationId xmlns:p14="http://schemas.microsoft.com/office/powerpoint/2010/main" val="310277964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Factors</a:t>
            </a:r>
            <a:endParaRPr lang="cs-CZ" dirty="0"/>
          </a:p>
        </p:txBody>
      </p:sp>
      <p:sp>
        <p:nvSpPr>
          <p:cNvPr id="3" name="Zástupný symbol pro obsah 2"/>
          <p:cNvSpPr>
            <a:spLocks noGrp="1"/>
          </p:cNvSpPr>
          <p:nvPr>
            <p:ph idx="1"/>
          </p:nvPr>
        </p:nvSpPr>
        <p:spPr/>
        <p:txBody>
          <a:bodyPr>
            <a:normAutofit fontScale="92500" lnSpcReduction="20000"/>
          </a:bodyPr>
          <a:lstStyle/>
          <a:p>
            <a:r>
              <a:rPr lang="cs-CZ" sz="2400" b="1" dirty="0">
                <a:latin typeface="Arial" panose="020B0604020202020204" pitchFamily="34" charset="0"/>
                <a:cs typeface="Arial" panose="020B0604020202020204" pitchFamily="34" charset="0"/>
              </a:rPr>
              <a:t>T</a:t>
            </a:r>
            <a:r>
              <a:rPr lang="en-US" dirty="0" err="1">
                <a:latin typeface="Arial" panose="020B0604020202020204" pitchFamily="34" charset="0"/>
                <a:cs typeface="Arial" panose="020B0604020202020204" pitchFamily="34" charset="0"/>
              </a:rPr>
              <a:t>emperature</a:t>
            </a:r>
            <a:r>
              <a:rPr lang="en-US" dirty="0">
                <a:latin typeface="Arial" panose="020B0604020202020204" pitchFamily="34" charset="0"/>
                <a:cs typeface="Arial" panose="020B0604020202020204" pitchFamily="34" charset="0"/>
              </a:rPr>
              <a:t>, relative humidity and air circulation</a:t>
            </a:r>
            <a:r>
              <a:rPr lang="cs-CZ" dirty="0">
                <a:latin typeface="Arial" panose="020B0604020202020204" pitchFamily="34" charset="0"/>
                <a:cs typeface="Arial" panose="020B0604020202020204" pitchFamily="34" charset="0"/>
              </a:rPr>
              <a:t> are </a:t>
            </a:r>
            <a:r>
              <a:rPr lang="cs-CZ" dirty="0" err="1">
                <a:latin typeface="Arial" panose="020B0604020202020204" pitchFamily="34" charset="0"/>
                <a:cs typeface="Arial" panose="020B0604020202020204" pitchFamily="34" charset="0"/>
              </a:rPr>
              <a:t>the</a:t>
            </a:r>
            <a:r>
              <a:rPr lang="cs-CZ" dirty="0">
                <a:latin typeface="Arial" panose="020B0604020202020204" pitchFamily="34" charset="0"/>
                <a:cs typeface="Arial" panose="020B0604020202020204" pitchFamily="34" charset="0"/>
              </a:rPr>
              <a:t> m</a:t>
            </a:r>
            <a:r>
              <a:rPr lang="en-US" dirty="0" err="1">
                <a:latin typeface="Arial" panose="020B0604020202020204" pitchFamily="34" charset="0"/>
                <a:cs typeface="Arial" panose="020B0604020202020204" pitchFamily="34" charset="0"/>
              </a:rPr>
              <a:t>ost</a:t>
            </a:r>
            <a:r>
              <a:rPr lang="en-US" dirty="0">
                <a:latin typeface="Arial" panose="020B0604020202020204" pitchFamily="34" charset="0"/>
                <a:cs typeface="Arial" panose="020B0604020202020204" pitchFamily="34" charset="0"/>
              </a:rPr>
              <a:t> important. When these factors change suddenly, the organism reacts with physicochemical thermoregulatory mechanisms that maintain a constant body temperature</a:t>
            </a:r>
            <a:r>
              <a:rPr lang="en-US" dirty="0" smtClean="0">
                <a:latin typeface="Arial" panose="020B0604020202020204" pitchFamily="34" charset="0"/>
                <a:cs typeface="Arial" panose="020B0604020202020204" pitchFamily="34" charset="0"/>
              </a:rPr>
              <a:t>.</a:t>
            </a:r>
            <a:r>
              <a:rPr lang="cs-CZ" dirty="0">
                <a:latin typeface="Arial" panose="020B0604020202020204" pitchFamily="34" charset="0"/>
                <a:cs typeface="Arial" panose="020B0604020202020204" pitchFamily="34" charset="0"/>
              </a:rPr>
              <a:t> </a:t>
            </a:r>
          </a:p>
          <a:p>
            <a:endParaRPr lang="cs-CZ" dirty="0" smtClean="0">
              <a:latin typeface="Arial" panose="020B0604020202020204" pitchFamily="34" charset="0"/>
              <a:cs typeface="Arial" panose="020B0604020202020204" pitchFamily="34" charset="0"/>
            </a:endParaRPr>
          </a:p>
          <a:p>
            <a:r>
              <a:rPr lang="en-US" dirty="0" smtClean="0">
                <a:latin typeface="Arial" panose="020B0604020202020204" pitchFamily="34" charset="0"/>
                <a:cs typeface="Arial" panose="020B0604020202020204" pitchFamily="34" charset="0"/>
              </a:rPr>
              <a:t>It </a:t>
            </a:r>
            <a:r>
              <a:rPr lang="en-US" dirty="0">
                <a:latin typeface="Arial" panose="020B0604020202020204" pitchFamily="34" charset="0"/>
                <a:cs typeface="Arial" panose="020B0604020202020204" pitchFamily="34" charset="0"/>
              </a:rPr>
              <a:t>primarily attempts to maintain a constant body temperature by engaging physical regulation, primarily by limiting heat output at low temperatures and by evaporation (direct evaporation from the body surface or lungs) at high temperatures. If this is not enough, chemical regulation is used.</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When temperatures fall or rise above and below the established limits, it means </a:t>
            </a:r>
            <a:r>
              <a:rPr lang="cs-CZ" dirty="0" err="1">
                <a:latin typeface="Arial" panose="020B0604020202020204" pitchFamily="34" charset="0"/>
                <a:cs typeface="Arial" panose="020B0604020202020204" pitchFamily="34" charset="0"/>
              </a:rPr>
              <a:t>poored</a:t>
            </a:r>
            <a:r>
              <a:rPr lang="en-US" dirty="0">
                <a:latin typeface="Arial" panose="020B0604020202020204" pitchFamily="34" charset="0"/>
                <a:cs typeface="Arial" panose="020B0604020202020204" pitchFamily="34" charset="0"/>
              </a:rPr>
              <a:t> nutrient conversion due to cold or heat stress.</a:t>
            </a:r>
            <a:br>
              <a:rPr lang="en-US" dirty="0">
                <a:latin typeface="Arial" panose="020B0604020202020204" pitchFamily="34" charset="0"/>
                <a:cs typeface="Arial" panose="020B0604020202020204" pitchFamily="34" charset="0"/>
              </a:rPr>
            </a:br>
            <a:endParaRPr lang="cs-CZ"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7348848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Temperature</a:t>
            </a:r>
            <a:endParaRPr lang="cs-CZ" dirty="0"/>
          </a:p>
        </p:txBody>
      </p:sp>
      <p:sp>
        <p:nvSpPr>
          <p:cNvPr id="3" name="Zástupný symbol pro obsah 2"/>
          <p:cNvSpPr>
            <a:spLocks noGrp="1"/>
          </p:cNvSpPr>
          <p:nvPr>
            <p:ph idx="1"/>
          </p:nvPr>
        </p:nvSpPr>
        <p:spPr/>
        <p:txBody>
          <a:bodyPr/>
          <a:lstStyle/>
          <a:p>
            <a:r>
              <a:rPr lang="cs-CZ" dirty="0">
                <a:latin typeface="Arial" panose="020B0604020202020204" pitchFamily="34" charset="0"/>
                <a:cs typeface="Arial" panose="020B0604020202020204" pitchFamily="34" charset="0"/>
              </a:rPr>
              <a:t>T</a:t>
            </a:r>
            <a:r>
              <a:rPr lang="en-US" altLang="cs-CZ" dirty="0">
                <a:latin typeface="Arial" panose="020B0604020202020204" pitchFamily="34" charset="0"/>
              </a:rPr>
              <a:t>he air temperature is important, but </a:t>
            </a:r>
            <a:r>
              <a:rPr lang="cs-CZ" altLang="cs-CZ" dirty="0" err="1">
                <a:latin typeface="Arial" panose="020B0604020202020204" pitchFamily="34" charset="0"/>
              </a:rPr>
              <a:t>important</a:t>
            </a:r>
            <a:r>
              <a:rPr lang="cs-CZ" altLang="cs-CZ" dirty="0">
                <a:latin typeface="Arial" panose="020B0604020202020204" pitchFamily="34" charset="0"/>
              </a:rPr>
              <a:t> </a:t>
            </a:r>
            <a:r>
              <a:rPr lang="cs-CZ" altLang="cs-CZ" dirty="0" err="1">
                <a:latin typeface="Arial" panose="020B0604020202020204" pitchFamily="34" charset="0"/>
              </a:rPr>
              <a:t>is</a:t>
            </a:r>
            <a:r>
              <a:rPr lang="cs-CZ" altLang="cs-CZ" dirty="0">
                <a:latin typeface="Arial" panose="020B0604020202020204" pitchFamily="34" charset="0"/>
              </a:rPr>
              <a:t> </a:t>
            </a:r>
            <a:r>
              <a:rPr lang="en-US" altLang="cs-CZ" dirty="0">
                <a:latin typeface="Arial" panose="020B0604020202020204" pitchFamily="34" charset="0"/>
              </a:rPr>
              <a:t>also</a:t>
            </a:r>
            <a:r>
              <a:rPr lang="cs-CZ" altLang="cs-CZ" dirty="0">
                <a:latin typeface="Arial" panose="020B0604020202020204" pitchFamily="34" charset="0"/>
              </a:rPr>
              <a:t> </a:t>
            </a:r>
            <a:r>
              <a:rPr lang="en-US" altLang="cs-CZ" dirty="0">
                <a:latin typeface="Arial" panose="020B0604020202020204" pitchFamily="34" charset="0"/>
              </a:rPr>
              <a:t>temperature of floors and surfaces</a:t>
            </a:r>
            <a:r>
              <a:rPr lang="cs-CZ" altLang="cs-CZ" dirty="0">
                <a:latin typeface="Arial" panose="020B0604020202020204" pitchFamily="34" charset="0"/>
              </a:rPr>
              <a:t>. </a:t>
            </a:r>
            <a:r>
              <a:rPr lang="en-US" altLang="cs-CZ" dirty="0">
                <a:latin typeface="Arial" panose="020B0604020202020204" pitchFamily="34" charset="0"/>
              </a:rPr>
              <a:t>Ideally, the amount of heat </a:t>
            </a:r>
            <a:r>
              <a:rPr lang="cs-CZ" altLang="cs-CZ" dirty="0" err="1">
                <a:latin typeface="Arial" panose="020B0604020202020204" pitchFamily="34" charset="0"/>
              </a:rPr>
              <a:t>transferred</a:t>
            </a:r>
            <a:r>
              <a:rPr lang="en-US" altLang="cs-CZ" dirty="0">
                <a:latin typeface="Arial" panose="020B0604020202020204" pitchFamily="34" charset="0"/>
              </a:rPr>
              <a:t> should be equal to the amount of heat produced by the organism without the need to engage thermoregulatory mechanisms</a:t>
            </a:r>
            <a:r>
              <a:rPr lang="en-US" altLang="cs-CZ" dirty="0" smtClean="0">
                <a:latin typeface="Arial" panose="020B0604020202020204" pitchFamily="34" charset="0"/>
              </a:rPr>
              <a:t>.</a:t>
            </a:r>
            <a:endParaRPr lang="cs-CZ" altLang="cs-CZ" dirty="0" smtClean="0">
              <a:latin typeface="Arial" panose="020B0604020202020204" pitchFamily="34" charset="0"/>
            </a:endParaRPr>
          </a:p>
          <a:p>
            <a:endParaRPr lang="cs-CZ" dirty="0">
              <a:latin typeface="Arial" panose="020B0604020202020204" pitchFamily="34" charset="0"/>
            </a:endParaRPr>
          </a:p>
          <a:p>
            <a:r>
              <a:rPr lang="en-US" altLang="cs-CZ" dirty="0">
                <a:latin typeface="Arial" panose="020B0604020202020204" pitchFamily="34" charset="0"/>
              </a:rPr>
              <a:t>Low temperatures in the stall in winter increase feed intake and, conversely, higher temperatures in summer reduce consumption and lack of appetite due to reduced metabolism.</a:t>
            </a:r>
            <a:br>
              <a:rPr lang="en-US" altLang="cs-CZ" dirty="0">
                <a:latin typeface="Arial" panose="020B0604020202020204" pitchFamily="34" charset="0"/>
              </a:rPr>
            </a:br>
            <a:endParaRPr lang="cs-CZ" dirty="0"/>
          </a:p>
        </p:txBody>
      </p:sp>
    </p:spTree>
    <p:extLst>
      <p:ext uri="{BB962C8B-B14F-4D97-AF65-F5344CB8AC3E}">
        <p14:creationId xmlns:p14="http://schemas.microsoft.com/office/powerpoint/2010/main" val="380200892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err="1">
                <a:latin typeface="Arial" panose="020B0604020202020204" pitchFamily="34" charset="0"/>
                <a:cs typeface="Arial" panose="020B0604020202020204" pitchFamily="34" charset="0"/>
              </a:rPr>
              <a:t>Relative</a:t>
            </a:r>
            <a:r>
              <a:rPr lang="cs-CZ" b="1" dirty="0">
                <a:latin typeface="Arial" panose="020B0604020202020204" pitchFamily="34" charset="0"/>
                <a:cs typeface="Arial" panose="020B0604020202020204" pitchFamily="34" charset="0"/>
              </a:rPr>
              <a:t> humidity</a:t>
            </a:r>
            <a:endParaRPr lang="cs-CZ" dirty="0">
              <a:latin typeface="Arial" panose="020B0604020202020204" pitchFamily="34" charset="0"/>
              <a:cs typeface="Arial" panose="020B0604020202020204" pitchFamily="34" charset="0"/>
            </a:endParaRPr>
          </a:p>
        </p:txBody>
      </p:sp>
      <p:sp>
        <p:nvSpPr>
          <p:cNvPr id="3" name="Zástupný symbol pro obsah 2"/>
          <p:cNvSpPr>
            <a:spLocks noGrp="1"/>
          </p:cNvSpPr>
          <p:nvPr>
            <p:ph idx="1"/>
          </p:nvPr>
        </p:nvSpPr>
        <p:spPr/>
        <p:txBody>
          <a:bodyPr>
            <a:normAutofit fontScale="92500" lnSpcReduction="10000"/>
          </a:bodyPr>
          <a:lstStyle/>
          <a:p>
            <a:pPr>
              <a:defRPr/>
            </a:pPr>
            <a:r>
              <a:rPr lang="en-US" dirty="0">
                <a:latin typeface="Arial" panose="020B0604020202020204" pitchFamily="34" charset="0"/>
                <a:cs typeface="Arial" panose="020B0604020202020204" pitchFamily="34" charset="0"/>
              </a:rPr>
              <a:t>It is always assessed in relation to temperature. The humidity of the air affects the heat output of the body. In unheated stables there are problems with high humidity in winter due to insufficient air exchange. High humidity directly accelerates heat expenditure in animals at low temperatures.</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In contrast, in heated stables there are problems with low humidity, which decreases with increasing temperature - increased dustiness, drying of mucous membranes, disruption of the body's protective barriers and increased susceptibility to infection.</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High humidity and temperature lead to the inhibition of heat transfer by evaporation and overheating of the organism</a:t>
            </a:r>
            <a:r>
              <a:rPr lang="en-US" dirty="0" smtClean="0">
                <a:latin typeface="Arial" panose="020B0604020202020204" pitchFamily="34" charset="0"/>
                <a:cs typeface="Arial" panose="020B0604020202020204" pitchFamily="34" charset="0"/>
              </a:rPr>
              <a:t>.</a:t>
            </a:r>
            <a:endParaRPr lang="cs-CZ" dirty="0" smtClean="0">
              <a:latin typeface="Arial" panose="020B0604020202020204" pitchFamily="34" charset="0"/>
              <a:cs typeface="Arial" panose="020B0604020202020204" pitchFamily="34" charset="0"/>
            </a:endParaRPr>
          </a:p>
          <a:p>
            <a:pPr>
              <a:defRPr/>
            </a:pPr>
            <a:r>
              <a:rPr lang="en-US" altLang="cs-CZ" dirty="0">
                <a:latin typeface="Arial" panose="020B0604020202020204" pitchFamily="34" charset="0"/>
                <a:cs typeface="Arial" panose="020B0604020202020204" pitchFamily="34" charset="0"/>
              </a:rPr>
              <a:t>Clinically healthy pigs can tolerate a cool and dry environment without major problems for a temporary period.</a:t>
            </a:r>
            <a:endParaRPr lang="cs-CZ" altLang="cs-CZ" dirty="0">
              <a:latin typeface="Arial" panose="020B0604020202020204" pitchFamily="34" charset="0"/>
              <a:cs typeface="Arial" panose="020B0604020202020204" pitchFamily="34" charset="0"/>
            </a:endParaRPr>
          </a:p>
          <a:p>
            <a:pPr>
              <a:defRPr/>
            </a:pPr>
            <a:endParaRPr lang="cs-CZ" b="1" dirty="0">
              <a:solidFill>
                <a:srgbClr val="FFFF00"/>
              </a:solidFill>
              <a:latin typeface="Constantia" panose="02030602050306030303" pitchFamily="18" charset="0"/>
            </a:endParaRPr>
          </a:p>
        </p:txBody>
      </p:sp>
    </p:spTree>
    <p:extLst>
      <p:ext uri="{BB962C8B-B14F-4D97-AF65-F5344CB8AC3E}">
        <p14:creationId xmlns:p14="http://schemas.microsoft.com/office/powerpoint/2010/main" val="85695321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latin typeface="Arial" panose="020B0604020202020204" pitchFamily="34" charset="0"/>
                <a:cs typeface="Arial" panose="020B0604020202020204" pitchFamily="34" charset="0"/>
              </a:rPr>
              <a:t>Air </a:t>
            </a:r>
            <a:r>
              <a:rPr lang="cs-CZ" dirty="0" err="1">
                <a:latin typeface="Arial" panose="020B0604020202020204" pitchFamily="34" charset="0"/>
                <a:cs typeface="Arial" panose="020B0604020202020204" pitchFamily="34" charset="0"/>
              </a:rPr>
              <a:t>flow</a:t>
            </a:r>
            <a:r>
              <a:rPr lang="cs-CZ" dirty="0">
                <a:latin typeface="Arial" panose="020B0604020202020204" pitchFamily="34" charset="0"/>
                <a:cs typeface="Arial" panose="020B0604020202020204" pitchFamily="34" charset="0"/>
              </a:rPr>
              <a:t> </a:t>
            </a:r>
            <a:r>
              <a:rPr lang="cs-CZ" dirty="0" err="1">
                <a:latin typeface="Arial" panose="020B0604020202020204" pitchFamily="34" charset="0"/>
                <a:cs typeface="Arial" panose="020B0604020202020204" pitchFamily="34" charset="0"/>
              </a:rPr>
              <a:t>rate</a:t>
            </a:r>
            <a:endParaRPr lang="cs-CZ" dirty="0">
              <a:latin typeface="Arial" panose="020B0604020202020204" pitchFamily="34" charset="0"/>
              <a:cs typeface="Arial" panose="020B0604020202020204" pitchFamily="34" charset="0"/>
            </a:endParaRPr>
          </a:p>
        </p:txBody>
      </p:sp>
      <p:sp>
        <p:nvSpPr>
          <p:cNvPr id="3" name="Zástupný symbol pro obsah 2"/>
          <p:cNvSpPr>
            <a:spLocks noGrp="1"/>
          </p:cNvSpPr>
          <p:nvPr>
            <p:ph idx="1"/>
          </p:nvPr>
        </p:nvSpPr>
        <p:spPr/>
        <p:txBody>
          <a:bodyPr/>
          <a:lstStyle/>
          <a:p>
            <a:r>
              <a:rPr lang="en-US" dirty="0">
                <a:latin typeface="Arial" panose="020B0604020202020204" pitchFamily="34" charset="0"/>
                <a:cs typeface="Arial" panose="020B0604020202020204" pitchFamily="34" charset="0"/>
              </a:rPr>
              <a:t>At low temperatures, the airflow accelerates the heat output. Therefore, at optimum temperatures, an airflow of 0.1-0.3 m/s is required, at low temperatures the airflow must be reduced. At high temperatures above the maximum, increasing the airflow (sow stalls and fattening pigs) is the only way to prevent overheating (0.5-1.5 m/s). Higher air flow has a negative effect on weaning piglets even at higher temperatures.</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In pig farming, the rule applies - drafts (one-way air flow) must be avoided - above 3 m/s. High air flow at low relative humidity also increases dustiness.</a:t>
            </a:r>
            <a:endParaRPr lang="cs-CZ" dirty="0">
              <a:latin typeface="Arial" panose="020B0604020202020204" pitchFamily="34" charset="0"/>
              <a:cs typeface="Arial" panose="020B0604020202020204" pitchFamily="34" charset="0"/>
            </a:endParaRPr>
          </a:p>
          <a:p>
            <a:endParaRPr lang="cs-CZ" dirty="0"/>
          </a:p>
        </p:txBody>
      </p:sp>
    </p:spTree>
    <p:extLst>
      <p:ext uri="{BB962C8B-B14F-4D97-AF65-F5344CB8AC3E}">
        <p14:creationId xmlns:p14="http://schemas.microsoft.com/office/powerpoint/2010/main" val="65613075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latin typeface="Arial" panose="020B0604020202020204" pitchFamily="34" charset="0"/>
                <a:cs typeface="Arial" panose="020B0604020202020204" pitchFamily="34" charset="0"/>
              </a:rPr>
              <a:t>Stable</a:t>
            </a:r>
            <a:r>
              <a:rPr lang="cs-CZ" dirty="0" smtClean="0">
                <a:latin typeface="Arial" panose="020B0604020202020204" pitchFamily="34" charset="0"/>
                <a:cs typeface="Arial" panose="020B0604020202020204" pitchFamily="34" charset="0"/>
              </a:rPr>
              <a:t> </a:t>
            </a:r>
            <a:r>
              <a:rPr lang="cs-CZ" dirty="0" err="1" smtClean="0">
                <a:latin typeface="Arial" panose="020B0604020202020204" pitchFamily="34" charset="0"/>
                <a:cs typeface="Arial" panose="020B0604020202020204" pitchFamily="34" charset="0"/>
              </a:rPr>
              <a:t>lighting</a:t>
            </a:r>
            <a:endParaRPr lang="cs-CZ" dirty="0">
              <a:latin typeface="Arial" panose="020B0604020202020204" pitchFamily="34" charset="0"/>
              <a:cs typeface="Arial" panose="020B0604020202020204" pitchFamily="34" charset="0"/>
            </a:endParaRPr>
          </a:p>
        </p:txBody>
      </p:sp>
      <p:sp>
        <p:nvSpPr>
          <p:cNvPr id="3" name="Zástupný symbol pro obsah 2"/>
          <p:cNvSpPr>
            <a:spLocks noGrp="1"/>
          </p:cNvSpPr>
          <p:nvPr>
            <p:ph idx="1"/>
          </p:nvPr>
        </p:nvSpPr>
        <p:spPr/>
        <p:txBody>
          <a:bodyPr/>
          <a:lstStyle/>
          <a:p>
            <a:pPr>
              <a:defRPr/>
            </a:pPr>
            <a:r>
              <a:rPr lang="cs-CZ" dirty="0" smtClean="0">
                <a:latin typeface="Arial" panose="020B0604020202020204" pitchFamily="34" charset="0"/>
                <a:cs typeface="Arial" panose="020B0604020202020204" pitchFamily="34" charset="0"/>
              </a:rPr>
              <a:t>I</a:t>
            </a:r>
            <a:r>
              <a:rPr lang="en-US" dirty="0" err="1" smtClean="0">
                <a:latin typeface="Arial" panose="020B0604020202020204" pitchFamily="34" charset="0"/>
                <a:cs typeface="Arial" panose="020B0604020202020204" pitchFamily="34" charset="0"/>
              </a:rPr>
              <a:t>mportant</a:t>
            </a:r>
            <a:r>
              <a:rPr lang="en-US" dirty="0" smtClean="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not only for keeping the animals and equipment clean, but also for the physiological functions of the body. It is used in metabolism, affects the activity of the nervous system and blood composition... </a:t>
            </a:r>
            <a:endParaRPr lang="cs-CZ" dirty="0">
              <a:latin typeface="Arial" panose="020B0604020202020204" pitchFamily="34" charset="0"/>
              <a:cs typeface="Arial" panose="020B0604020202020204" pitchFamily="34" charset="0"/>
            </a:endParaRPr>
          </a:p>
          <a:p>
            <a:pPr>
              <a:defRPr/>
            </a:pPr>
            <a:r>
              <a:rPr lang="en-US" dirty="0">
                <a:latin typeface="Arial" panose="020B0604020202020204" pitchFamily="34" charset="0"/>
                <a:cs typeface="Arial" panose="020B0604020202020204" pitchFamily="34" charset="0"/>
              </a:rPr>
              <a:t>It is necessary to ensure not only the length of the lighting, but also the intensity and uniformity of the lighting. Recommended light intensity in farrowing rooms 75 lx, in fattening 40 lx, for boars 100 lx. Recommended length of natural lighting – 14 hours, in windowless halls for pig fattening, regime 3 x 1.5 hours or 4 x 1 hour.</a:t>
            </a:r>
            <a:endParaRPr lang="cs-CZ" b="1" dirty="0">
              <a:latin typeface="Arial" panose="020B0604020202020204" pitchFamily="34" charset="0"/>
              <a:cs typeface="Arial" panose="020B0604020202020204" pitchFamily="34" charset="0"/>
            </a:endParaRPr>
          </a:p>
          <a:p>
            <a:endParaRPr lang="cs-CZ" dirty="0"/>
          </a:p>
        </p:txBody>
      </p:sp>
    </p:spTree>
    <p:extLst>
      <p:ext uri="{BB962C8B-B14F-4D97-AF65-F5344CB8AC3E}">
        <p14:creationId xmlns:p14="http://schemas.microsoft.com/office/powerpoint/2010/main" val="27213155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latin typeface="Arial" panose="020B0604020202020204" pitchFamily="34" charset="0"/>
                <a:cs typeface="Arial" panose="020B0604020202020204" pitchFamily="34" charset="0"/>
              </a:rPr>
              <a:t>Noise</a:t>
            </a:r>
            <a:endParaRPr lang="cs-CZ" dirty="0">
              <a:latin typeface="Arial" panose="020B0604020202020204" pitchFamily="34" charset="0"/>
              <a:cs typeface="Arial" panose="020B0604020202020204" pitchFamily="34" charset="0"/>
            </a:endParaRPr>
          </a:p>
        </p:txBody>
      </p:sp>
      <p:sp>
        <p:nvSpPr>
          <p:cNvPr id="3" name="Zástupný symbol pro obsah 2"/>
          <p:cNvSpPr>
            <a:spLocks noGrp="1"/>
          </p:cNvSpPr>
          <p:nvPr>
            <p:ph idx="1"/>
          </p:nvPr>
        </p:nvSpPr>
        <p:spPr/>
        <p:txBody>
          <a:bodyPr/>
          <a:lstStyle/>
          <a:p>
            <a:r>
              <a:rPr lang="en-US" dirty="0">
                <a:latin typeface="Arial" panose="020B0604020202020204" pitchFamily="34" charset="0"/>
                <a:cs typeface="Arial" panose="020B0604020202020204" pitchFamily="34" charset="0"/>
              </a:rPr>
              <a:t>It affects the auditory and nervous organs, but also the whole organism. It is stressful when the maximum limit is exceeded - reduced performance and health problems depend not only on the noise level, but also on the frequency and duration of exposure and the immediate physiological state of the animals.</a:t>
            </a:r>
            <a:endParaRPr lang="cs-CZ" dirty="0">
              <a:latin typeface="Arial" panose="020B0604020202020204" pitchFamily="34" charset="0"/>
              <a:cs typeface="Arial" panose="020B0604020202020204" pitchFamily="34" charset="0"/>
            </a:endParaRPr>
          </a:p>
          <a:p>
            <a:endParaRPr lang="cs-CZ" dirty="0"/>
          </a:p>
        </p:txBody>
      </p:sp>
    </p:spTree>
    <p:extLst>
      <p:ext uri="{BB962C8B-B14F-4D97-AF65-F5344CB8AC3E}">
        <p14:creationId xmlns:p14="http://schemas.microsoft.com/office/powerpoint/2010/main" val="395911871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latin typeface="Arial" panose="020B0604020202020204" pitchFamily="34" charset="0"/>
                <a:cs typeface="Arial" panose="020B0604020202020204" pitchFamily="34" charset="0"/>
              </a:rPr>
              <a:t>Stable</a:t>
            </a:r>
            <a:r>
              <a:rPr lang="cs-CZ" dirty="0" smtClean="0">
                <a:latin typeface="Arial" panose="020B0604020202020204" pitchFamily="34" charset="0"/>
                <a:cs typeface="Arial" panose="020B0604020202020204" pitchFamily="34" charset="0"/>
              </a:rPr>
              <a:t> </a:t>
            </a:r>
            <a:r>
              <a:rPr lang="cs-CZ" dirty="0" err="1" smtClean="0">
                <a:latin typeface="Arial" panose="020B0604020202020204" pitchFamily="34" charset="0"/>
                <a:cs typeface="Arial" panose="020B0604020202020204" pitchFamily="34" charset="0"/>
              </a:rPr>
              <a:t>gases</a:t>
            </a:r>
            <a:endParaRPr lang="cs-CZ" dirty="0">
              <a:latin typeface="Arial" panose="020B0604020202020204" pitchFamily="34" charset="0"/>
              <a:cs typeface="Arial" panose="020B0604020202020204" pitchFamily="34" charset="0"/>
            </a:endParaRPr>
          </a:p>
        </p:txBody>
      </p:sp>
      <p:sp>
        <p:nvSpPr>
          <p:cNvPr id="3" name="Zástupný symbol pro obsah 2"/>
          <p:cNvSpPr>
            <a:spLocks noGrp="1"/>
          </p:cNvSpPr>
          <p:nvPr>
            <p:ph idx="1"/>
          </p:nvPr>
        </p:nvSpPr>
        <p:spPr/>
        <p:txBody>
          <a:bodyPr/>
          <a:lstStyle/>
          <a:p>
            <a:pPr algn="ctr">
              <a:buFont typeface="Wingdings" panose="05000000000000000000" pitchFamily="2" charset="2"/>
              <a:buNone/>
              <a:defRPr/>
            </a:pPr>
            <a:r>
              <a:rPr lang="cs-CZ" dirty="0" err="1">
                <a:latin typeface="Arial" panose="020B0604020202020204" pitchFamily="34" charset="0"/>
                <a:cs typeface="Arial" panose="020B0604020202020204" pitchFamily="34" charset="0"/>
              </a:rPr>
              <a:t>Carbon</a:t>
            </a:r>
            <a:r>
              <a:rPr lang="cs-CZ" dirty="0">
                <a:latin typeface="Arial" panose="020B0604020202020204" pitchFamily="34" charset="0"/>
                <a:cs typeface="Arial" panose="020B0604020202020204" pitchFamily="34" charset="0"/>
              </a:rPr>
              <a:t> dioxide</a:t>
            </a:r>
          </a:p>
          <a:p>
            <a:pPr>
              <a:buFont typeface="Wingdings" panose="05000000000000000000" pitchFamily="2" charset="2"/>
              <a:buNone/>
              <a:defRPr/>
            </a:pPr>
            <a:r>
              <a:rPr lang="en-US" dirty="0">
                <a:latin typeface="Arial" panose="020B0604020202020204" pitchFamily="34" charset="0"/>
                <a:cs typeface="Arial" panose="020B0604020202020204" pitchFamily="34" charset="0"/>
              </a:rPr>
              <a:t> </a:t>
            </a:r>
            <a:r>
              <a:rPr lang="cs-CZ"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It is an indicator of insufficient air exchange in the stable. It is produced as a product of respiration, fermentation in the digestive tract and litter maturation. The normal concentration ranges from 0.2-0.3 per cent by volume - concentrations of more than 10 per cent by volume have a negative effect on the organism.</a:t>
            </a:r>
            <a:endParaRPr lang="cs-CZ" dirty="0">
              <a:latin typeface="Arial" panose="020B0604020202020204" pitchFamily="34" charset="0"/>
              <a:cs typeface="Arial" panose="020B0604020202020204" pitchFamily="34" charset="0"/>
            </a:endParaRPr>
          </a:p>
          <a:p>
            <a:endParaRPr lang="cs-CZ" dirty="0"/>
          </a:p>
        </p:txBody>
      </p:sp>
    </p:spTree>
    <p:extLst>
      <p:ext uri="{BB962C8B-B14F-4D97-AF65-F5344CB8AC3E}">
        <p14:creationId xmlns:p14="http://schemas.microsoft.com/office/powerpoint/2010/main" val="102626165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Stable</a:t>
            </a:r>
            <a:r>
              <a:rPr lang="cs-CZ" dirty="0"/>
              <a:t> </a:t>
            </a:r>
            <a:r>
              <a:rPr lang="cs-CZ" dirty="0" err="1"/>
              <a:t>gases</a:t>
            </a:r>
            <a:endParaRPr lang="cs-CZ" dirty="0"/>
          </a:p>
        </p:txBody>
      </p:sp>
      <p:sp>
        <p:nvSpPr>
          <p:cNvPr id="3" name="Zástupný symbol pro obsah 2"/>
          <p:cNvSpPr>
            <a:spLocks noGrp="1"/>
          </p:cNvSpPr>
          <p:nvPr>
            <p:ph idx="1"/>
          </p:nvPr>
        </p:nvSpPr>
        <p:spPr/>
        <p:txBody>
          <a:bodyPr>
            <a:normAutofit lnSpcReduction="10000"/>
          </a:bodyPr>
          <a:lstStyle/>
          <a:p>
            <a:r>
              <a:rPr lang="en-US" dirty="0">
                <a:latin typeface="Arial" panose="020B0604020202020204" pitchFamily="34" charset="0"/>
                <a:cs typeface="Arial" panose="020B0604020202020204" pitchFamily="34" charset="0"/>
              </a:rPr>
              <a:t>The ammonia and </a:t>
            </a:r>
            <a:r>
              <a:rPr lang="en-US" dirty="0" err="1">
                <a:latin typeface="Arial" panose="020B0604020202020204" pitchFamily="34" charset="0"/>
                <a:cs typeface="Arial" panose="020B0604020202020204" pitchFamily="34" charset="0"/>
              </a:rPr>
              <a:t>sulphate</a:t>
            </a:r>
            <a:r>
              <a:rPr lang="en-US" dirty="0">
                <a:latin typeface="Arial" panose="020B0604020202020204" pitchFamily="34" charset="0"/>
                <a:cs typeface="Arial" panose="020B0604020202020204" pitchFamily="34" charset="0"/>
              </a:rPr>
              <a:t> content in the stall, which is produced by the degradation of organic nitrogenous substances in the stall, urine and excreta, also has a negative effect. </a:t>
            </a:r>
            <a:endParaRPr lang="cs-CZ" dirty="0" smtClean="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Their effect is particularly pronounced after prolonged exposure</a:t>
            </a:r>
            <a:endParaRPr lang="cs-CZ" dirty="0" smtClean="0">
              <a:latin typeface="Arial" panose="020B0604020202020204" pitchFamily="34" charset="0"/>
              <a:cs typeface="Arial" panose="020B0604020202020204" pitchFamily="34" charset="0"/>
            </a:endParaRPr>
          </a:p>
          <a:p>
            <a:r>
              <a:rPr lang="cs-CZ" dirty="0" smtClean="0">
                <a:latin typeface="Arial" panose="020B0604020202020204" pitchFamily="34" charset="0"/>
                <a:cs typeface="Arial" panose="020B0604020202020204" pitchFamily="34" charset="0"/>
              </a:rPr>
              <a:t>These g</a:t>
            </a:r>
            <a:r>
              <a:rPr lang="en-US" dirty="0" err="1" smtClean="0">
                <a:latin typeface="Arial" panose="020B0604020202020204" pitchFamily="34" charset="0"/>
                <a:cs typeface="Arial" panose="020B0604020202020204" pitchFamily="34" charset="0"/>
              </a:rPr>
              <a:t>ases</a:t>
            </a:r>
            <a:r>
              <a:rPr lang="en-US" dirty="0" smtClean="0">
                <a:latin typeface="Arial" panose="020B0604020202020204" pitchFamily="34" charset="0"/>
                <a:cs typeface="Arial" panose="020B0604020202020204" pitchFamily="34" charset="0"/>
              </a:rPr>
              <a:t> can increase susceptibility to infections</a:t>
            </a:r>
            <a:endParaRPr lang="cs-CZ" dirty="0" smtClean="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Elevated concentrations of ammonia and </a:t>
            </a:r>
            <a:r>
              <a:rPr lang="en-US" dirty="0" err="1">
                <a:latin typeface="Arial" panose="020B0604020202020204" pitchFamily="34" charset="0"/>
                <a:cs typeface="Arial" panose="020B0604020202020204" pitchFamily="34" charset="0"/>
              </a:rPr>
              <a:t>sulphate</a:t>
            </a:r>
            <a:r>
              <a:rPr lang="en-US" dirty="0">
                <a:latin typeface="Arial" panose="020B0604020202020204" pitchFamily="34" charset="0"/>
                <a:cs typeface="Arial" panose="020B0604020202020204" pitchFamily="34" charset="0"/>
              </a:rPr>
              <a:t> are indicative of the level of hygiene in the stable!</a:t>
            </a:r>
            <a:br>
              <a:rPr lang="en-US" dirty="0">
                <a:latin typeface="Arial" panose="020B0604020202020204" pitchFamily="34" charset="0"/>
                <a:cs typeface="Arial" panose="020B0604020202020204" pitchFamily="34" charset="0"/>
              </a:rPr>
            </a:br>
            <a:r>
              <a:rPr lang="cs-CZ" dirty="0" smtClean="0">
                <a:latin typeface="Arial" panose="020B0604020202020204" pitchFamily="34" charset="0"/>
                <a:cs typeface="Arial" panose="020B0604020202020204" pitchFamily="34" charset="0"/>
              </a:rPr>
              <a:t>M</a:t>
            </a:r>
            <a:r>
              <a:rPr lang="en-US" dirty="0" err="1" smtClean="0">
                <a:latin typeface="Arial" panose="020B0604020202020204" pitchFamily="34" charset="0"/>
                <a:cs typeface="Arial" panose="020B0604020202020204" pitchFamily="34" charset="0"/>
              </a:rPr>
              <a:t>aximum</a:t>
            </a:r>
            <a:r>
              <a:rPr lang="en-US" dirty="0" smtClean="0">
                <a:latin typeface="Arial" panose="020B0604020202020204" pitchFamily="34" charset="0"/>
                <a:cs typeface="Arial" panose="020B0604020202020204" pitchFamily="34" charset="0"/>
              </a:rPr>
              <a:t> concentrations </a:t>
            </a:r>
            <a:r>
              <a:rPr lang="en-US" dirty="0">
                <a:latin typeface="Arial" panose="020B0604020202020204" pitchFamily="34" charset="0"/>
                <a:cs typeface="Arial" panose="020B0604020202020204" pitchFamily="34" charset="0"/>
              </a:rPr>
              <a:t>in the stall </a:t>
            </a:r>
            <a:endParaRPr lang="cs-CZ" dirty="0" smtClean="0">
              <a:latin typeface="Arial" panose="020B0604020202020204" pitchFamily="34" charset="0"/>
              <a:cs typeface="Arial" panose="020B0604020202020204" pitchFamily="34" charset="0"/>
            </a:endParaRPr>
          </a:p>
          <a:p>
            <a:pPr marL="0" indent="0">
              <a:buNone/>
            </a:pPr>
            <a:r>
              <a:rPr lang="cs-CZ" dirty="0">
                <a:latin typeface="Arial" panose="020B0604020202020204" pitchFamily="34" charset="0"/>
                <a:cs typeface="Arial" panose="020B0604020202020204" pitchFamily="34" charset="0"/>
              </a:rPr>
              <a:t>	</a:t>
            </a:r>
            <a:r>
              <a:rPr lang="cs-CZ" dirty="0" err="1" smtClean="0">
                <a:latin typeface="Arial" panose="020B0604020202020204" pitchFamily="34" charset="0"/>
                <a:cs typeface="Arial" panose="020B0604020202020204" pitchFamily="34" charset="0"/>
              </a:rPr>
              <a:t>is</a:t>
            </a:r>
            <a:r>
              <a:rPr lang="cs-CZ" dirty="0" smtClean="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25</a:t>
            </a:r>
            <a:r>
              <a:rPr lang="cs-CZ" dirty="0" smtClean="0">
                <a:latin typeface="Arial" panose="020B0604020202020204" pitchFamily="34" charset="0"/>
                <a:cs typeface="Arial" panose="020B0604020202020204" pitchFamily="34" charset="0"/>
              </a:rPr>
              <a:t> </a:t>
            </a:r>
            <a:r>
              <a:rPr lang="cs-CZ" dirty="0" err="1" smtClean="0">
                <a:latin typeface="Arial" panose="020B0604020202020204" pitchFamily="34" charset="0"/>
                <a:cs typeface="Arial" panose="020B0604020202020204" pitchFamily="34" charset="0"/>
              </a:rPr>
              <a:t>ppm</a:t>
            </a:r>
            <a:r>
              <a:rPr lang="en-US" dirty="0" smtClean="0">
                <a:latin typeface="Arial" panose="020B0604020202020204" pitchFamily="34" charset="0"/>
                <a:cs typeface="Arial" panose="020B0604020202020204" pitchFamily="34" charset="0"/>
              </a:rPr>
              <a:t> for </a:t>
            </a:r>
            <a:r>
              <a:rPr lang="en-US" dirty="0">
                <a:latin typeface="Arial" panose="020B0604020202020204" pitchFamily="34" charset="0"/>
                <a:cs typeface="Arial" panose="020B0604020202020204" pitchFamily="34" charset="0"/>
              </a:rPr>
              <a:t>ammonia </a:t>
            </a:r>
            <a:endParaRPr lang="cs-CZ" dirty="0" smtClean="0">
              <a:latin typeface="Arial" panose="020B0604020202020204" pitchFamily="34" charset="0"/>
              <a:cs typeface="Arial" panose="020B0604020202020204" pitchFamily="34" charset="0"/>
            </a:endParaRPr>
          </a:p>
          <a:p>
            <a:pPr marL="0" indent="0">
              <a:buNone/>
            </a:pPr>
            <a:r>
              <a:rPr lang="cs-CZ" dirty="0" smtClean="0">
                <a:latin typeface="Arial" panose="020B0604020202020204" pitchFamily="34" charset="0"/>
                <a:cs typeface="Arial" panose="020B0604020202020204" pitchFamily="34" charset="0"/>
              </a:rPr>
              <a:t>	</a:t>
            </a:r>
            <a:r>
              <a:rPr lang="cs-CZ" dirty="0" err="1" smtClean="0">
                <a:latin typeface="Arial" panose="020B0604020202020204" pitchFamily="34" charset="0"/>
                <a:cs typeface="Arial" panose="020B0604020202020204" pitchFamily="34" charset="0"/>
              </a:rPr>
              <a:t>is</a:t>
            </a:r>
            <a:r>
              <a:rPr lang="cs-CZ" dirty="0" smtClean="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1</a:t>
            </a:r>
            <a:r>
              <a:rPr lang="cs-CZ" dirty="0" smtClean="0">
                <a:latin typeface="Arial" panose="020B0604020202020204" pitchFamily="34" charset="0"/>
                <a:cs typeface="Arial" panose="020B0604020202020204" pitchFamily="34" charset="0"/>
              </a:rPr>
              <a:t>0 </a:t>
            </a:r>
            <a:r>
              <a:rPr lang="cs-CZ" dirty="0" err="1" smtClean="0">
                <a:latin typeface="Arial" panose="020B0604020202020204" pitchFamily="34" charset="0"/>
                <a:cs typeface="Arial" panose="020B0604020202020204" pitchFamily="34" charset="0"/>
              </a:rPr>
              <a:t>ppm</a:t>
            </a:r>
            <a:r>
              <a:rPr lang="en-US" dirty="0" smtClean="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for </a:t>
            </a:r>
            <a:r>
              <a:rPr lang="en-US" dirty="0" err="1" smtClean="0">
                <a:latin typeface="Arial" panose="020B0604020202020204" pitchFamily="34" charset="0"/>
                <a:cs typeface="Arial" panose="020B0604020202020204" pitchFamily="34" charset="0"/>
              </a:rPr>
              <a:t>sulphate</a:t>
            </a:r>
            <a:endParaRPr lang="cs-CZ"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9943320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b="1" dirty="0">
                <a:latin typeface="Arial" panose="020B0604020202020204" pitchFamily="34" charset="0"/>
                <a:cs typeface="Arial" panose="020B0604020202020204" pitchFamily="34" charset="0"/>
              </a:rPr>
              <a:t>Dust and microbial contamination</a:t>
            </a:r>
            <a:endParaRPr lang="cs-CZ" dirty="0">
              <a:latin typeface="Arial" panose="020B0604020202020204" pitchFamily="34" charset="0"/>
              <a:cs typeface="Arial" panose="020B0604020202020204" pitchFamily="34" charset="0"/>
            </a:endParaRPr>
          </a:p>
        </p:txBody>
      </p:sp>
      <p:sp>
        <p:nvSpPr>
          <p:cNvPr id="3" name="Zástupný symbol pro obsah 2"/>
          <p:cNvSpPr>
            <a:spLocks noGrp="1"/>
          </p:cNvSpPr>
          <p:nvPr>
            <p:ph idx="1"/>
          </p:nvPr>
        </p:nvSpPr>
        <p:spPr/>
        <p:txBody>
          <a:bodyPr>
            <a:normAutofit lnSpcReduction="10000"/>
          </a:bodyPr>
          <a:lstStyle/>
          <a:p>
            <a:r>
              <a:rPr lang="en-US" dirty="0">
                <a:latin typeface="Arial" panose="020B0604020202020204" pitchFamily="34" charset="0"/>
                <a:cs typeface="Arial" panose="020B0604020202020204" pitchFamily="34" charset="0"/>
              </a:rPr>
              <a:t>Source - feed, bedding and animals</a:t>
            </a:r>
            <a:r>
              <a:rPr lang="en-US" dirty="0" smtClean="0">
                <a:latin typeface="Arial" panose="020B0604020202020204" pitchFamily="34" charset="0"/>
                <a:cs typeface="Arial" panose="020B0604020202020204" pitchFamily="34" charset="0"/>
              </a:rPr>
              <a:t>.</a:t>
            </a:r>
            <a:endParaRPr lang="cs-CZ" dirty="0" smtClean="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Microorganisms are attached to dust particles or droplets</a:t>
            </a:r>
            <a:r>
              <a:rPr lang="en-US" dirty="0" smtClean="0">
                <a:latin typeface="Arial" panose="020B0604020202020204" pitchFamily="34" charset="0"/>
                <a:cs typeface="Arial" panose="020B0604020202020204" pitchFamily="34" charset="0"/>
              </a:rPr>
              <a:t>.</a:t>
            </a:r>
            <a:r>
              <a:rPr lang="en-US" altLang="cs-CZ" dirty="0">
                <a:latin typeface="Arial" panose="020B0604020202020204" pitchFamily="34" charset="0"/>
                <a:cs typeface="Arial" panose="020B0604020202020204" pitchFamily="34" charset="0"/>
              </a:rPr>
              <a:t> </a:t>
            </a:r>
            <a:endParaRPr lang="cs-CZ" altLang="cs-CZ" dirty="0" smtClean="0">
              <a:latin typeface="Arial" panose="020B0604020202020204" pitchFamily="34" charset="0"/>
              <a:cs typeface="Arial" panose="020B0604020202020204" pitchFamily="34" charset="0"/>
            </a:endParaRPr>
          </a:p>
          <a:p>
            <a:r>
              <a:rPr lang="cs-CZ" altLang="cs-CZ" dirty="0">
                <a:latin typeface="Arial" panose="020B0604020202020204" pitchFamily="34" charset="0"/>
                <a:cs typeface="Arial" panose="020B0604020202020204" pitchFamily="34" charset="0"/>
              </a:rPr>
              <a:t>S</a:t>
            </a:r>
            <a:r>
              <a:rPr lang="en-US" altLang="cs-CZ" dirty="0" err="1" smtClean="0">
                <a:latin typeface="Arial" panose="020B0604020202020204" pitchFamily="34" charset="0"/>
                <a:cs typeface="Arial" panose="020B0604020202020204" pitchFamily="34" charset="0"/>
              </a:rPr>
              <a:t>aprophytic</a:t>
            </a:r>
            <a:r>
              <a:rPr lang="en-US" altLang="cs-CZ" dirty="0" smtClean="0">
                <a:latin typeface="Arial" panose="020B0604020202020204" pitchFamily="34" charset="0"/>
                <a:cs typeface="Arial" panose="020B0604020202020204" pitchFamily="34" charset="0"/>
              </a:rPr>
              <a:t> </a:t>
            </a:r>
            <a:r>
              <a:rPr lang="en-US" altLang="cs-CZ" dirty="0" err="1" smtClean="0">
                <a:latin typeface="Arial" panose="020B0604020202020204" pitchFamily="34" charset="0"/>
                <a:cs typeface="Arial" panose="020B0604020202020204" pitchFamily="34" charset="0"/>
              </a:rPr>
              <a:t>mikrofl</a:t>
            </a:r>
            <a:r>
              <a:rPr lang="cs-CZ" altLang="cs-CZ" dirty="0" smtClean="0">
                <a:latin typeface="Arial" panose="020B0604020202020204" pitchFamily="34" charset="0"/>
                <a:cs typeface="Arial" panose="020B0604020202020204" pitchFamily="34" charset="0"/>
              </a:rPr>
              <a:t>o</a:t>
            </a:r>
            <a:r>
              <a:rPr lang="en-US" altLang="cs-CZ" dirty="0" err="1" smtClean="0">
                <a:latin typeface="Arial" panose="020B0604020202020204" pitchFamily="34" charset="0"/>
                <a:cs typeface="Arial" panose="020B0604020202020204" pitchFamily="34" charset="0"/>
              </a:rPr>
              <a:t>ra</a:t>
            </a:r>
            <a:r>
              <a:rPr lang="cs-CZ" altLang="cs-CZ" dirty="0" smtClean="0">
                <a:latin typeface="Arial" panose="020B0604020202020204" pitchFamily="34" charset="0"/>
                <a:cs typeface="Arial" panose="020B0604020202020204" pitchFamily="34" charset="0"/>
              </a:rPr>
              <a:t> and</a:t>
            </a:r>
            <a:r>
              <a:rPr lang="en-US" altLang="cs-CZ" dirty="0" smtClean="0">
                <a:latin typeface="Arial" panose="020B0604020202020204" pitchFamily="34" charset="0"/>
                <a:cs typeface="Arial" panose="020B0604020202020204" pitchFamily="34" charset="0"/>
              </a:rPr>
              <a:t> </a:t>
            </a:r>
            <a:r>
              <a:rPr lang="en-US" altLang="cs-CZ" dirty="0">
                <a:latin typeface="Arial" panose="020B0604020202020204" pitchFamily="34" charset="0"/>
                <a:cs typeface="Arial" panose="020B0604020202020204" pitchFamily="34" charset="0"/>
              </a:rPr>
              <a:t>pathogenic micro-organisms may be present in the stable and survive for a certain period of </a:t>
            </a:r>
            <a:r>
              <a:rPr lang="en-US" altLang="cs-CZ" dirty="0" smtClean="0">
                <a:latin typeface="Arial" panose="020B0604020202020204" pitchFamily="34" charset="0"/>
                <a:cs typeface="Arial" panose="020B0604020202020204" pitchFamily="34" charset="0"/>
              </a:rPr>
              <a:t>time</a:t>
            </a:r>
            <a:r>
              <a:rPr lang="cs-CZ" altLang="cs-CZ" dirty="0" smtClean="0">
                <a:latin typeface="Arial" panose="020B0604020202020204" pitchFamily="34" charset="0"/>
                <a:cs typeface="Arial" panose="020B0604020202020204" pitchFamily="34" charset="0"/>
              </a:rPr>
              <a:t>.</a:t>
            </a:r>
            <a:endParaRPr lang="cs-CZ" dirty="0" smtClean="0">
              <a:latin typeface="Arial" panose="020B0604020202020204" pitchFamily="34" charset="0"/>
              <a:cs typeface="Arial" panose="020B0604020202020204" pitchFamily="34" charset="0"/>
            </a:endParaRPr>
          </a:p>
          <a:p>
            <a:r>
              <a:rPr lang="cs-CZ" altLang="cs-CZ" dirty="0" smtClean="0">
                <a:latin typeface="Arial" panose="020B0604020202020204" pitchFamily="34" charset="0"/>
                <a:cs typeface="Arial" panose="020B0604020202020204" pitchFamily="34" charset="0"/>
              </a:rPr>
              <a:t>T</a:t>
            </a:r>
            <a:r>
              <a:rPr lang="en-US" altLang="cs-CZ" dirty="0" smtClean="0">
                <a:latin typeface="Arial" panose="020B0604020202020204" pitchFamily="34" charset="0"/>
                <a:cs typeface="Arial" panose="020B0604020202020204" pitchFamily="34" charset="0"/>
              </a:rPr>
              <a:t>he </a:t>
            </a:r>
            <a:r>
              <a:rPr lang="en-US" altLang="cs-CZ" dirty="0">
                <a:latin typeface="Arial" panose="020B0604020202020204" pitchFamily="34" charset="0"/>
                <a:cs typeface="Arial" panose="020B0604020202020204" pitchFamily="34" charset="0"/>
              </a:rPr>
              <a:t>size of the particles is important factor. Particles larger than 5 </a:t>
            </a:r>
            <a:r>
              <a:rPr lang="el-GR" dirty="0">
                <a:latin typeface="Arial" panose="020B0604020202020204" pitchFamily="34" charset="0"/>
                <a:cs typeface="Arial" panose="020B0604020202020204" pitchFamily="34" charset="0"/>
              </a:rPr>
              <a:t>μ</a:t>
            </a:r>
            <a:r>
              <a:rPr lang="cs-CZ" dirty="0">
                <a:latin typeface="Arial" panose="020B0604020202020204" pitchFamily="34" charset="0"/>
                <a:cs typeface="Arial" panose="020B0604020202020204" pitchFamily="34" charset="0"/>
              </a:rPr>
              <a:t>m</a:t>
            </a:r>
            <a:r>
              <a:rPr lang="en-US" altLang="cs-CZ" dirty="0" smtClean="0">
                <a:latin typeface="Arial" panose="020B0604020202020204" pitchFamily="34" charset="0"/>
                <a:cs typeface="Arial" panose="020B0604020202020204" pitchFamily="34" charset="0"/>
              </a:rPr>
              <a:t> </a:t>
            </a:r>
            <a:r>
              <a:rPr lang="en-US" altLang="cs-CZ" dirty="0">
                <a:latin typeface="Arial" panose="020B0604020202020204" pitchFamily="34" charset="0"/>
                <a:cs typeface="Arial" panose="020B0604020202020204" pitchFamily="34" charset="0"/>
              </a:rPr>
              <a:t>are trapped by airway </a:t>
            </a:r>
            <a:r>
              <a:rPr lang="en-US" altLang="cs-CZ" dirty="0" err="1">
                <a:latin typeface="Arial" panose="020B0604020202020204" pitchFamily="34" charset="0"/>
                <a:cs typeface="Arial" panose="020B0604020202020204" pitchFamily="34" charset="0"/>
              </a:rPr>
              <a:t>defence</a:t>
            </a:r>
            <a:r>
              <a:rPr lang="en-US" altLang="cs-CZ" dirty="0">
                <a:latin typeface="Arial" panose="020B0604020202020204" pitchFamily="34" charset="0"/>
                <a:cs typeface="Arial" panose="020B0604020202020204" pitchFamily="34" charset="0"/>
              </a:rPr>
              <a:t> mechanisms, while smaller particles enter the airways</a:t>
            </a:r>
            <a:r>
              <a:rPr lang="en-US" altLang="cs-CZ" dirty="0" smtClean="0">
                <a:latin typeface="Arial" panose="020B0604020202020204" pitchFamily="34" charset="0"/>
                <a:cs typeface="Arial" panose="020B0604020202020204" pitchFamily="34" charset="0"/>
              </a:rPr>
              <a:t>..</a:t>
            </a:r>
            <a:endParaRPr lang="cs-CZ" altLang="cs-CZ" dirty="0" smtClean="0">
              <a:latin typeface="Arial" panose="020B0604020202020204" pitchFamily="34" charset="0"/>
              <a:cs typeface="Arial" panose="020B0604020202020204" pitchFamily="34" charset="0"/>
            </a:endParaRPr>
          </a:p>
          <a:p>
            <a:r>
              <a:rPr lang="cs-CZ" altLang="cs-CZ" dirty="0" smtClean="0">
                <a:latin typeface="Arial" panose="020B0604020202020204" pitchFamily="34" charset="0"/>
                <a:cs typeface="Arial" panose="020B0604020202020204" pitchFamily="34" charset="0"/>
              </a:rPr>
              <a:t>D</a:t>
            </a:r>
            <a:r>
              <a:rPr lang="en-US" altLang="cs-CZ" dirty="0" err="1" smtClean="0">
                <a:latin typeface="Arial" panose="020B0604020202020204" pitchFamily="34" charset="0"/>
                <a:cs typeface="Arial" panose="020B0604020202020204" pitchFamily="34" charset="0"/>
              </a:rPr>
              <a:t>ust</a:t>
            </a:r>
            <a:r>
              <a:rPr lang="en-US" altLang="cs-CZ" dirty="0" smtClean="0">
                <a:latin typeface="Arial" panose="020B0604020202020204" pitchFamily="34" charset="0"/>
                <a:cs typeface="Arial" panose="020B0604020202020204" pitchFamily="34" charset="0"/>
              </a:rPr>
              <a:t> </a:t>
            </a:r>
            <a:r>
              <a:rPr lang="en-US" altLang="cs-CZ" dirty="0">
                <a:latin typeface="Arial" panose="020B0604020202020204" pitchFamily="34" charset="0"/>
                <a:cs typeface="Arial" panose="020B0604020202020204" pitchFamily="34" charset="0"/>
              </a:rPr>
              <a:t>particles settle in the respiratory tract and skin of pigs and can complicate respiratory disease in finishing pigs and piglets.</a:t>
            </a:r>
            <a:br>
              <a:rPr lang="en-US" altLang="cs-CZ" dirty="0">
                <a:latin typeface="Arial" panose="020B0604020202020204" pitchFamily="34" charset="0"/>
                <a:cs typeface="Arial" panose="020B0604020202020204" pitchFamily="34" charset="0"/>
              </a:rPr>
            </a:br>
            <a:endParaRPr lang="cs-CZ" altLang="cs-CZ" dirty="0">
              <a:latin typeface="Arial" panose="020B0604020202020204" pitchFamily="34" charset="0"/>
              <a:cs typeface="Arial" panose="020B0604020202020204" pitchFamily="34" charset="0"/>
            </a:endParaRPr>
          </a:p>
          <a:p>
            <a:endParaRPr lang="cs-CZ"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8225149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latin typeface="Arial" panose="020B0604020202020204" pitchFamily="34" charset="0"/>
                <a:cs typeface="Arial" panose="020B0604020202020204" pitchFamily="34" charset="0"/>
              </a:rPr>
              <a:t>The</a:t>
            </a:r>
            <a:r>
              <a:rPr lang="cs-CZ" dirty="0" smtClean="0">
                <a:latin typeface="Arial" panose="020B0604020202020204" pitchFamily="34" charset="0"/>
                <a:cs typeface="Arial" panose="020B0604020202020204" pitchFamily="34" charset="0"/>
              </a:rPr>
              <a:t> </a:t>
            </a:r>
            <a:r>
              <a:rPr lang="cs-CZ" dirty="0" err="1" smtClean="0">
                <a:latin typeface="Arial" panose="020B0604020202020204" pitchFamily="34" charset="0"/>
                <a:cs typeface="Arial" panose="020B0604020202020204" pitchFamily="34" charset="0"/>
              </a:rPr>
              <a:t>human</a:t>
            </a:r>
            <a:r>
              <a:rPr lang="cs-CZ" dirty="0" smtClean="0">
                <a:latin typeface="Arial" panose="020B0604020202020204" pitchFamily="34" charset="0"/>
                <a:cs typeface="Arial" panose="020B0604020202020204" pitchFamily="34" charset="0"/>
              </a:rPr>
              <a:t> </a:t>
            </a:r>
            <a:r>
              <a:rPr lang="cs-CZ" dirty="0" err="1" smtClean="0">
                <a:latin typeface="Arial" panose="020B0604020202020204" pitchFamily="34" charset="0"/>
                <a:cs typeface="Arial" panose="020B0604020202020204" pitchFamily="34" charset="0"/>
              </a:rPr>
              <a:t>factor</a:t>
            </a:r>
            <a:r>
              <a:rPr lang="cs-CZ" dirty="0" smtClean="0">
                <a:latin typeface="Arial" panose="020B0604020202020204" pitchFamily="34" charset="0"/>
                <a:cs typeface="Arial" panose="020B0604020202020204" pitchFamily="34" charset="0"/>
              </a:rPr>
              <a:t> and care</a:t>
            </a:r>
            <a:endParaRPr lang="cs-CZ" dirty="0">
              <a:latin typeface="Arial" panose="020B0604020202020204" pitchFamily="34" charset="0"/>
              <a:cs typeface="Arial" panose="020B0604020202020204" pitchFamily="34" charset="0"/>
            </a:endParaRPr>
          </a:p>
        </p:txBody>
      </p:sp>
      <p:sp>
        <p:nvSpPr>
          <p:cNvPr id="3" name="Zástupný symbol pro obsah 2"/>
          <p:cNvSpPr>
            <a:spLocks noGrp="1"/>
          </p:cNvSpPr>
          <p:nvPr>
            <p:ph idx="1"/>
          </p:nvPr>
        </p:nvSpPr>
        <p:spPr/>
        <p:txBody>
          <a:bodyPr/>
          <a:lstStyle/>
          <a:p>
            <a:r>
              <a:rPr lang="en-US" dirty="0">
                <a:latin typeface="Arial" panose="020B0604020202020204" pitchFamily="34" charset="0"/>
                <a:cs typeface="Arial" panose="020B0604020202020204" pitchFamily="34" charset="0"/>
              </a:rPr>
              <a:t>It is one of the </a:t>
            </a:r>
            <a:r>
              <a:rPr lang="cs-CZ" dirty="0" err="1">
                <a:latin typeface="Arial" panose="020B0604020202020204" pitchFamily="34" charset="0"/>
                <a:cs typeface="Arial" panose="020B0604020202020204" pitchFamily="34" charset="0"/>
              </a:rPr>
              <a:t>crucial</a:t>
            </a:r>
            <a:r>
              <a:rPr lang="en-US" dirty="0">
                <a:latin typeface="Arial" panose="020B0604020202020204" pitchFamily="34" charset="0"/>
                <a:cs typeface="Arial" panose="020B0604020202020204" pitchFamily="34" charset="0"/>
              </a:rPr>
              <a:t> factors influencing animal welfare. </a:t>
            </a:r>
            <a:endParaRPr lang="cs-CZ" dirty="0" smtClean="0">
              <a:latin typeface="Arial" panose="020B0604020202020204" pitchFamily="34" charset="0"/>
              <a:cs typeface="Arial" panose="020B0604020202020204" pitchFamily="34" charset="0"/>
            </a:endParaRPr>
          </a:p>
          <a:p>
            <a:r>
              <a:rPr lang="en-US" dirty="0" smtClean="0">
                <a:latin typeface="Arial" panose="020B0604020202020204" pitchFamily="34" charset="0"/>
                <a:cs typeface="Arial" panose="020B0604020202020204" pitchFamily="34" charset="0"/>
              </a:rPr>
              <a:t>It </a:t>
            </a:r>
            <a:r>
              <a:rPr lang="en-US" dirty="0">
                <a:latin typeface="Arial" panose="020B0604020202020204" pitchFamily="34" charset="0"/>
                <a:cs typeface="Arial" panose="020B0604020202020204" pitchFamily="34" charset="0"/>
              </a:rPr>
              <a:t>depends on the professional level of the animal handlers, their feeling and relationship with the animals, their attitude to work and compliance with technological procedures.</a:t>
            </a:r>
            <a:endParaRPr lang="cs-CZ" dirty="0">
              <a:latin typeface="Arial" panose="020B0604020202020204" pitchFamily="34" charset="0"/>
              <a:cs typeface="Arial" panose="020B0604020202020204" pitchFamily="34" charset="0"/>
            </a:endParaRPr>
          </a:p>
          <a:p>
            <a:endParaRPr lang="cs-CZ" dirty="0"/>
          </a:p>
        </p:txBody>
      </p:sp>
    </p:spTree>
    <p:extLst>
      <p:ext uri="{BB962C8B-B14F-4D97-AF65-F5344CB8AC3E}">
        <p14:creationId xmlns:p14="http://schemas.microsoft.com/office/powerpoint/2010/main" val="50873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pPr>
              <a:buClr>
                <a:srgbClr val="FFFF00"/>
              </a:buClr>
              <a:buNone/>
              <a:defRPr/>
            </a:pPr>
            <a:endParaRPr lang="cs-CZ" dirty="0" smtClean="0">
              <a:latin typeface="Constantia" pitchFamily="18" charset="0"/>
            </a:endParaRPr>
          </a:p>
          <a:p>
            <a:pPr>
              <a:buClr>
                <a:srgbClr val="FFFF00"/>
              </a:buClr>
              <a:buNone/>
              <a:defRPr/>
            </a:pPr>
            <a:r>
              <a:rPr lang="cs-CZ" dirty="0" smtClean="0">
                <a:latin typeface="Arial" panose="020B0604020202020204" pitchFamily="34" charset="0"/>
                <a:cs typeface="Arial" panose="020B0604020202020204" pitchFamily="34" charset="0"/>
              </a:rPr>
              <a:t>Estrus </a:t>
            </a:r>
            <a:r>
              <a:rPr lang="cs-CZ" dirty="0" err="1">
                <a:latin typeface="Arial" panose="020B0604020202020204" pitchFamily="34" charset="0"/>
                <a:cs typeface="Arial" panose="020B0604020202020204" pitchFamily="34" charset="0"/>
              </a:rPr>
              <a:t>is</a:t>
            </a:r>
            <a:r>
              <a:rPr lang="cs-CZ" dirty="0">
                <a:latin typeface="Arial" panose="020B0604020202020204" pitchFamily="34" charset="0"/>
                <a:cs typeface="Arial" panose="020B0604020202020204" pitchFamily="34" charset="0"/>
              </a:rPr>
              <a:t> </a:t>
            </a:r>
            <a:r>
              <a:rPr lang="cs-CZ" dirty="0" err="1">
                <a:latin typeface="Arial" panose="020B0604020202020204" pitchFamily="34" charset="0"/>
                <a:cs typeface="Arial" panose="020B0604020202020204" pitchFamily="34" charset="0"/>
              </a:rPr>
              <a:t>characterized</a:t>
            </a:r>
            <a:r>
              <a:rPr lang="cs-CZ" dirty="0">
                <a:latin typeface="Arial" panose="020B0604020202020204" pitchFamily="34" charset="0"/>
                <a:cs typeface="Arial" panose="020B0604020202020204" pitchFamily="34" charset="0"/>
              </a:rPr>
              <a:t> </a:t>
            </a:r>
            <a:r>
              <a:rPr lang="cs-CZ" dirty="0" smtClean="0">
                <a:latin typeface="Arial" panose="020B0604020202020204" pitchFamily="34" charset="0"/>
                <a:cs typeface="Arial" panose="020B0604020202020204" pitchFamily="34" charset="0"/>
              </a:rPr>
              <a:t>by </a:t>
            </a:r>
            <a:r>
              <a:rPr lang="cs-CZ" dirty="0" err="1" smtClean="0">
                <a:latin typeface="Arial" panose="020B0604020202020204" pitchFamily="34" charset="0"/>
                <a:cs typeface="Arial" panose="020B0604020202020204" pitchFamily="34" charset="0"/>
              </a:rPr>
              <a:t>behavioral</a:t>
            </a:r>
            <a:r>
              <a:rPr lang="cs-CZ" dirty="0" smtClean="0">
                <a:latin typeface="Arial" panose="020B0604020202020204" pitchFamily="34" charset="0"/>
                <a:cs typeface="Arial" panose="020B0604020202020204" pitchFamily="34" charset="0"/>
              </a:rPr>
              <a:t> </a:t>
            </a:r>
            <a:r>
              <a:rPr lang="cs-CZ" dirty="0">
                <a:latin typeface="Arial" panose="020B0604020202020204" pitchFamily="34" charset="0"/>
                <a:cs typeface="Arial" panose="020B0604020202020204" pitchFamily="34" charset="0"/>
              </a:rPr>
              <a:t>and </a:t>
            </a:r>
            <a:r>
              <a:rPr lang="cs-CZ" dirty="0" err="1">
                <a:latin typeface="Arial" panose="020B0604020202020204" pitchFamily="34" charset="0"/>
                <a:cs typeface="Arial" panose="020B0604020202020204" pitchFamily="34" charset="0"/>
              </a:rPr>
              <a:t>physical</a:t>
            </a:r>
            <a:r>
              <a:rPr lang="cs-CZ" dirty="0">
                <a:latin typeface="Arial" panose="020B0604020202020204" pitchFamily="34" charset="0"/>
                <a:cs typeface="Arial" panose="020B0604020202020204" pitchFamily="34" charset="0"/>
              </a:rPr>
              <a:t> </a:t>
            </a:r>
            <a:r>
              <a:rPr lang="cs-CZ" dirty="0" err="1">
                <a:latin typeface="Arial" panose="020B0604020202020204" pitchFamily="34" charset="0"/>
                <a:cs typeface="Arial" panose="020B0604020202020204" pitchFamily="34" charset="0"/>
              </a:rPr>
              <a:t>changes</a:t>
            </a:r>
            <a:r>
              <a:rPr lang="cs-CZ"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 restlessness of the animals, aversion to eat, </a:t>
            </a:r>
            <a:r>
              <a:rPr lang="cs-CZ" dirty="0" err="1">
                <a:latin typeface="Arial" panose="020B0604020202020204" pitchFamily="34" charset="0"/>
                <a:cs typeface="Arial" panose="020B0604020202020204" pitchFamily="34" charset="0"/>
              </a:rPr>
              <a:t>vocalizing</a:t>
            </a:r>
            <a:r>
              <a:rPr lang="cs-CZ"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harassment of other animals - attempts to jump</a:t>
            </a:r>
            <a:r>
              <a:rPr lang="cs-CZ"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 external genital organs and mucous membranes of the vagina are reddened</a:t>
            </a:r>
            <a:r>
              <a:rPr lang="cs-CZ" dirty="0">
                <a:latin typeface="Arial" panose="020B0604020202020204" pitchFamily="34" charset="0"/>
                <a:cs typeface="Arial" panose="020B0604020202020204" pitchFamily="34" charset="0"/>
              </a:rPr>
              <a:t> and </a:t>
            </a:r>
            <a:r>
              <a:rPr lang="cs-CZ" dirty="0" err="1">
                <a:latin typeface="Arial" panose="020B0604020202020204" pitchFamily="34" charset="0"/>
                <a:cs typeface="Arial" panose="020B0604020202020204" pitchFamily="34" charset="0"/>
              </a:rPr>
              <a:t>sweeling</a:t>
            </a:r>
            <a:r>
              <a:rPr lang="cs-CZ" dirty="0">
                <a:latin typeface="Arial" panose="020B0604020202020204" pitchFamily="34" charset="0"/>
                <a:cs typeface="Arial" panose="020B0604020202020204" pitchFamily="34" charset="0"/>
              </a:rPr>
              <a:t>, </a:t>
            </a:r>
            <a:r>
              <a:rPr lang="cs-CZ" dirty="0" err="1">
                <a:latin typeface="Arial" panose="020B0604020202020204" pitchFamily="34" charset="0"/>
                <a:cs typeface="Arial" panose="020B0604020202020204" pitchFamily="34" charset="0"/>
              </a:rPr>
              <a:t>vaginal</a:t>
            </a:r>
            <a:r>
              <a:rPr lang="cs-CZ" dirty="0">
                <a:latin typeface="Arial" panose="020B0604020202020204" pitchFamily="34" charset="0"/>
                <a:cs typeface="Arial" panose="020B0604020202020204" pitchFamily="34" charset="0"/>
              </a:rPr>
              <a:t> </a:t>
            </a:r>
            <a:r>
              <a:rPr lang="cs-CZ" dirty="0" err="1">
                <a:latin typeface="Arial" panose="020B0604020202020204" pitchFamily="34" charset="0"/>
                <a:cs typeface="Arial" panose="020B0604020202020204" pitchFamily="34" charset="0"/>
              </a:rPr>
              <a:t>discharge</a:t>
            </a:r>
            <a:r>
              <a:rPr lang="cs-CZ" dirty="0">
                <a:latin typeface="Arial" panose="020B0604020202020204" pitchFamily="34" charset="0"/>
                <a:cs typeface="Arial" panose="020B0604020202020204" pitchFamily="34" charset="0"/>
              </a:rPr>
              <a:t>…</a:t>
            </a:r>
          </a:p>
          <a:p>
            <a:endParaRPr lang="cs-CZ" dirty="0"/>
          </a:p>
        </p:txBody>
      </p:sp>
    </p:spTree>
    <p:extLst>
      <p:ext uri="{BB962C8B-B14F-4D97-AF65-F5344CB8AC3E}">
        <p14:creationId xmlns:p14="http://schemas.microsoft.com/office/powerpoint/2010/main" val="174214943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Assesment</a:t>
            </a:r>
            <a:r>
              <a:rPr lang="cs-CZ" dirty="0" smtClean="0"/>
              <a:t> </a:t>
            </a:r>
            <a:r>
              <a:rPr lang="cs-CZ" dirty="0" err="1" smtClean="0"/>
              <a:t>protocol</a:t>
            </a:r>
            <a:r>
              <a:rPr lang="cs-CZ" dirty="0" smtClean="0"/>
              <a:t> </a:t>
            </a:r>
            <a:r>
              <a:rPr lang="cs-CZ" dirty="0" err="1" smtClean="0"/>
              <a:t>for</a:t>
            </a:r>
            <a:r>
              <a:rPr lang="cs-CZ" dirty="0" smtClean="0"/>
              <a:t> </a:t>
            </a:r>
            <a:r>
              <a:rPr lang="cs-CZ" dirty="0" err="1" smtClean="0"/>
              <a:t>pigs</a:t>
            </a:r>
            <a:endParaRPr lang="cs-CZ" dirty="0"/>
          </a:p>
        </p:txBody>
      </p:sp>
      <p:sp>
        <p:nvSpPr>
          <p:cNvPr id="3" name="Zástupný symbol pro obsah 2"/>
          <p:cNvSpPr>
            <a:spLocks noGrp="1"/>
          </p:cNvSpPr>
          <p:nvPr>
            <p:ph idx="1"/>
          </p:nvPr>
        </p:nvSpPr>
        <p:spPr/>
        <p:txBody>
          <a:bodyPr/>
          <a:lstStyle/>
          <a:p>
            <a:r>
              <a:rPr lang="en-US" altLang="cs-CZ" dirty="0" smtClean="0">
                <a:latin typeface="Arial" panose="020B0604020202020204" pitchFamily="34" charset="0"/>
              </a:rPr>
              <a:t>Welfare </a:t>
            </a:r>
            <a:r>
              <a:rPr lang="en-US" altLang="cs-CZ" dirty="0">
                <a:latin typeface="Arial" panose="020B0604020202020204" pitchFamily="34" charset="0"/>
              </a:rPr>
              <a:t>Quality protocols are aimed at assessing the welfare level of sows and piglets in farrowing and fattening pigs</a:t>
            </a:r>
            <a:r>
              <a:rPr lang="en-US" altLang="cs-CZ" dirty="0" smtClean="0">
                <a:latin typeface="Arial" panose="020B0604020202020204" pitchFamily="34" charset="0"/>
              </a:rPr>
              <a:t>.</a:t>
            </a:r>
            <a:endParaRPr lang="cs-CZ" altLang="cs-CZ" dirty="0" smtClean="0">
              <a:latin typeface="Arial" panose="020B0604020202020204" pitchFamily="34" charset="0"/>
            </a:endParaRPr>
          </a:p>
          <a:p>
            <a:r>
              <a:rPr lang="en-US" altLang="cs-CZ" dirty="0">
                <a:latin typeface="Arial" panose="020B0604020202020204" pitchFamily="34" charset="0"/>
              </a:rPr>
              <a:t>The protocol is based on 4 </a:t>
            </a:r>
            <a:r>
              <a:rPr lang="en-US" altLang="cs-CZ" dirty="0" smtClean="0">
                <a:latin typeface="Arial" panose="020B0604020202020204" pitchFamily="34" charset="0"/>
              </a:rPr>
              <a:t>principles</a:t>
            </a:r>
            <a:r>
              <a:rPr lang="cs-CZ" altLang="cs-CZ" dirty="0" smtClean="0">
                <a:latin typeface="Arial" panose="020B0604020202020204" pitchFamily="34" charset="0"/>
              </a:rPr>
              <a:t>.</a:t>
            </a:r>
            <a:endParaRPr lang="cs-CZ" altLang="cs-CZ" dirty="0">
              <a:latin typeface="Arial" panose="020B0604020202020204" pitchFamily="34" charset="0"/>
            </a:endParaRPr>
          </a:p>
          <a:p>
            <a:endParaRPr lang="cs-CZ" dirty="0"/>
          </a:p>
          <a:p>
            <a:endParaRPr lang="cs-CZ" dirty="0"/>
          </a:p>
        </p:txBody>
      </p:sp>
      <p:pic>
        <p:nvPicPr>
          <p:cNvPr id="4" name="Obrázek 3"/>
          <p:cNvPicPr>
            <a:picLocks noChangeAspect="1"/>
          </p:cNvPicPr>
          <p:nvPr/>
        </p:nvPicPr>
        <p:blipFill>
          <a:blip r:embed="rId2"/>
          <a:stretch>
            <a:fillRect/>
          </a:stretch>
        </p:blipFill>
        <p:spPr>
          <a:xfrm>
            <a:off x="7782339" y="2930660"/>
            <a:ext cx="2293493" cy="3246303"/>
          </a:xfrm>
          <a:prstGeom prst="rect">
            <a:avLst/>
          </a:prstGeom>
        </p:spPr>
      </p:pic>
    </p:spTree>
    <p:extLst>
      <p:ext uri="{BB962C8B-B14F-4D97-AF65-F5344CB8AC3E}">
        <p14:creationId xmlns:p14="http://schemas.microsoft.com/office/powerpoint/2010/main" val="403504757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endParaRPr lang="cs-CZ" dirty="0"/>
          </a:p>
        </p:txBody>
      </p:sp>
      <p:pic>
        <p:nvPicPr>
          <p:cNvPr id="4" name="Obrázek 3"/>
          <p:cNvPicPr>
            <a:picLocks noChangeAspect="1"/>
          </p:cNvPicPr>
          <p:nvPr/>
        </p:nvPicPr>
        <p:blipFill>
          <a:blip r:embed="rId2"/>
          <a:stretch>
            <a:fillRect/>
          </a:stretch>
        </p:blipFill>
        <p:spPr>
          <a:xfrm>
            <a:off x="2590496" y="368543"/>
            <a:ext cx="7011008" cy="6120914"/>
          </a:xfrm>
          <a:prstGeom prst="rect">
            <a:avLst/>
          </a:prstGeom>
        </p:spPr>
      </p:pic>
    </p:spTree>
    <p:extLst>
      <p:ext uri="{BB962C8B-B14F-4D97-AF65-F5344CB8AC3E}">
        <p14:creationId xmlns:p14="http://schemas.microsoft.com/office/powerpoint/2010/main" val="332333726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endParaRPr lang="cs-CZ" dirty="0"/>
          </a:p>
        </p:txBody>
      </p:sp>
      <p:pic>
        <p:nvPicPr>
          <p:cNvPr id="5" name="Obrázek 4"/>
          <p:cNvPicPr>
            <a:picLocks noChangeAspect="1"/>
          </p:cNvPicPr>
          <p:nvPr/>
        </p:nvPicPr>
        <p:blipFill>
          <a:blip r:embed="rId2"/>
          <a:stretch>
            <a:fillRect/>
          </a:stretch>
        </p:blipFill>
        <p:spPr>
          <a:xfrm>
            <a:off x="2114967" y="136874"/>
            <a:ext cx="7962066" cy="6584251"/>
          </a:xfrm>
          <a:prstGeom prst="rect">
            <a:avLst/>
          </a:prstGeom>
        </p:spPr>
      </p:pic>
    </p:spTree>
    <p:extLst>
      <p:ext uri="{BB962C8B-B14F-4D97-AF65-F5344CB8AC3E}">
        <p14:creationId xmlns:p14="http://schemas.microsoft.com/office/powerpoint/2010/main" val="32342610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sp>
        <p:nvSpPr>
          <p:cNvPr id="3" name="Zástupný symbol pro obsah 2"/>
          <p:cNvSpPr>
            <a:spLocks noGrp="1"/>
          </p:cNvSpPr>
          <p:nvPr>
            <p:ph idx="1"/>
          </p:nvPr>
        </p:nvSpPr>
        <p:spPr/>
        <p:txBody>
          <a:bodyPr/>
          <a:lstStyle/>
          <a:p>
            <a:endParaRPr lang="cs-CZ" dirty="0"/>
          </a:p>
        </p:txBody>
      </p:sp>
      <p:pic>
        <p:nvPicPr>
          <p:cNvPr id="4" name="Obrázek 3"/>
          <p:cNvPicPr>
            <a:picLocks noChangeAspect="1"/>
          </p:cNvPicPr>
          <p:nvPr/>
        </p:nvPicPr>
        <p:blipFill>
          <a:blip r:embed="rId2"/>
          <a:stretch>
            <a:fillRect/>
          </a:stretch>
        </p:blipFill>
        <p:spPr>
          <a:xfrm>
            <a:off x="2332646" y="529322"/>
            <a:ext cx="7526708" cy="5647641"/>
          </a:xfrm>
          <a:prstGeom prst="rect">
            <a:avLst/>
          </a:prstGeom>
        </p:spPr>
      </p:pic>
      <p:sp>
        <p:nvSpPr>
          <p:cNvPr id="5" name="Obdélník 4"/>
          <p:cNvSpPr/>
          <p:nvPr/>
        </p:nvSpPr>
        <p:spPr>
          <a:xfrm>
            <a:off x="2662237" y="6211669"/>
            <a:ext cx="6096000" cy="215444"/>
          </a:xfrm>
          <a:prstGeom prst="rect">
            <a:avLst/>
          </a:prstGeom>
        </p:spPr>
        <p:txBody>
          <a:bodyPr>
            <a:spAutoFit/>
          </a:bodyPr>
          <a:lstStyle/>
          <a:p>
            <a:r>
              <a:rPr lang="en-US" sz="800" dirty="0">
                <a:hlinkClick r:id="rId3"/>
              </a:rPr>
              <a:t>Management of the gilt for breeding and in first gestation for longevity (nationalhogfarmer.com)</a:t>
            </a:r>
            <a:endParaRPr lang="cs-CZ" sz="800" dirty="0"/>
          </a:p>
        </p:txBody>
      </p:sp>
    </p:spTree>
    <p:extLst>
      <p:ext uri="{BB962C8B-B14F-4D97-AF65-F5344CB8AC3E}">
        <p14:creationId xmlns:p14="http://schemas.microsoft.com/office/powerpoint/2010/main" val="34861159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a:xfrm>
            <a:off x="308503" y="138376"/>
            <a:ext cx="11409363" cy="4351338"/>
          </a:xfrm>
        </p:spPr>
        <p:txBody>
          <a:bodyPr>
            <a:normAutofit/>
          </a:bodyPr>
          <a:lstStyle/>
          <a:p>
            <a:r>
              <a:rPr lang="en-US" dirty="0">
                <a:latin typeface="Arial" panose="020B0604020202020204" pitchFamily="34" charset="0"/>
                <a:cs typeface="Arial" panose="020B0604020202020204" pitchFamily="34" charset="0"/>
              </a:rPr>
              <a:t>It is important for breeders to detect the reflex of immobility during estrus - it is manifested by a rigid posture, a characteristic sign of the period of receptivity to mating.</a:t>
            </a:r>
            <a:r>
              <a:rPr lang="cs-CZ" dirty="0">
                <a:latin typeface="Arial" panose="020B0604020202020204" pitchFamily="34" charset="0"/>
                <a:cs typeface="Arial" panose="020B0604020202020204" pitchFamily="34" charset="0"/>
              </a:rPr>
              <a:t> </a:t>
            </a:r>
            <a:r>
              <a:rPr lang="cs-CZ" dirty="0" err="1">
                <a:latin typeface="Arial" panose="020B0604020202020204" pitchFamily="34" charset="0"/>
                <a:cs typeface="Arial" panose="020B0604020202020204" pitchFamily="34" charset="0"/>
              </a:rPr>
              <a:t>It</a:t>
            </a:r>
            <a:r>
              <a:rPr lang="cs-CZ" dirty="0">
                <a:latin typeface="Arial" panose="020B0604020202020204" pitchFamily="34" charset="0"/>
                <a:cs typeface="Arial" panose="020B0604020202020204" pitchFamily="34" charset="0"/>
              </a:rPr>
              <a:t> </a:t>
            </a:r>
            <a:r>
              <a:rPr lang="cs-CZ" dirty="0" err="1">
                <a:latin typeface="Arial" panose="020B0604020202020204" pitchFamily="34" charset="0"/>
                <a:cs typeface="Arial" panose="020B0604020202020204" pitchFamily="34" charset="0"/>
              </a:rPr>
              <a:t>can</a:t>
            </a:r>
            <a:r>
              <a:rPr lang="cs-CZ" dirty="0">
                <a:latin typeface="Arial" panose="020B0604020202020204" pitchFamily="34" charset="0"/>
                <a:cs typeface="Arial" panose="020B0604020202020204" pitchFamily="34" charset="0"/>
              </a:rPr>
              <a:t> </a:t>
            </a:r>
            <a:r>
              <a:rPr lang="cs-CZ" dirty="0" err="1">
                <a:latin typeface="Arial" panose="020B0604020202020204" pitchFamily="34" charset="0"/>
                <a:cs typeface="Arial" panose="020B0604020202020204" pitchFamily="34" charset="0"/>
              </a:rPr>
              <a:t>be</a:t>
            </a:r>
            <a:r>
              <a:rPr lang="cs-CZ" dirty="0">
                <a:latin typeface="Arial" panose="020B0604020202020204" pitchFamily="34" charset="0"/>
                <a:cs typeface="Arial" panose="020B0604020202020204" pitchFamily="34" charset="0"/>
              </a:rPr>
              <a:t> </a:t>
            </a:r>
            <a:r>
              <a:rPr lang="cs-CZ" dirty="0" err="1">
                <a:latin typeface="Arial" panose="020B0604020202020204" pitchFamily="34" charset="0"/>
                <a:cs typeface="Arial" panose="020B0604020202020204" pitchFamily="34" charset="0"/>
              </a:rPr>
              <a:t>tested</a:t>
            </a:r>
            <a:r>
              <a:rPr lang="cs-CZ" dirty="0">
                <a:latin typeface="Arial" panose="020B0604020202020204" pitchFamily="34" charset="0"/>
                <a:cs typeface="Arial" panose="020B0604020202020204" pitchFamily="34" charset="0"/>
              </a:rPr>
              <a:t> </a:t>
            </a:r>
            <a:r>
              <a:rPr lang="cs-CZ" dirty="0" err="1">
                <a:latin typeface="Arial" panose="020B0604020202020204" pitchFamily="34" charset="0"/>
                <a:cs typeface="Arial" panose="020B0604020202020204" pitchFamily="34" charset="0"/>
              </a:rPr>
              <a:t>also</a:t>
            </a:r>
            <a:r>
              <a:rPr lang="cs-CZ" dirty="0">
                <a:latin typeface="Arial" panose="020B0604020202020204" pitchFamily="34" charset="0"/>
                <a:cs typeface="Arial" panose="020B0604020202020204" pitchFamily="34" charset="0"/>
              </a:rPr>
              <a:t> by </a:t>
            </a:r>
            <a:r>
              <a:rPr lang="cs-CZ" dirty="0" err="1">
                <a:latin typeface="Arial" panose="020B0604020202020204" pitchFamily="34" charset="0"/>
                <a:cs typeface="Arial" panose="020B0604020202020204" pitchFamily="34" charset="0"/>
              </a:rPr>
              <a:t>boar</a:t>
            </a:r>
            <a:r>
              <a:rPr lang="cs-CZ"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who walks along the corridor between the housed sows twice a day after feeding, morning and evening for half an hour. A boar older than 10 months, which has already produced enough pheromone substance which stimulates estrus in sows. It's in the boar's saliva and urine. The touch test is only used in herds with small numbers of sows. </a:t>
            </a:r>
            <a:endParaRPr lang="cs-CZ" sz="3200" b="1" dirty="0">
              <a:latin typeface="Arial" panose="020B0604020202020204" pitchFamily="34" charset="0"/>
              <a:cs typeface="Arial" panose="020B0604020202020204" pitchFamily="34" charset="0"/>
            </a:endParaRPr>
          </a:p>
          <a:p>
            <a:endParaRPr lang="cs-CZ" dirty="0"/>
          </a:p>
        </p:txBody>
      </p:sp>
      <p:pic>
        <p:nvPicPr>
          <p:cNvPr id="4" name="Obrázek 3"/>
          <p:cNvPicPr>
            <a:picLocks noChangeAspect="1"/>
          </p:cNvPicPr>
          <p:nvPr/>
        </p:nvPicPr>
        <p:blipFill>
          <a:blip r:embed="rId2"/>
          <a:stretch>
            <a:fillRect/>
          </a:stretch>
        </p:blipFill>
        <p:spPr>
          <a:xfrm>
            <a:off x="5174644" y="3635905"/>
            <a:ext cx="5691793" cy="3222095"/>
          </a:xfrm>
          <a:prstGeom prst="rect">
            <a:avLst/>
          </a:prstGeom>
        </p:spPr>
      </p:pic>
      <p:sp>
        <p:nvSpPr>
          <p:cNvPr id="5" name="Obdélník 4"/>
          <p:cNvSpPr/>
          <p:nvPr/>
        </p:nvSpPr>
        <p:spPr>
          <a:xfrm>
            <a:off x="1275215" y="6434931"/>
            <a:ext cx="6096000" cy="215444"/>
          </a:xfrm>
          <a:prstGeom prst="rect">
            <a:avLst/>
          </a:prstGeom>
        </p:spPr>
        <p:txBody>
          <a:bodyPr>
            <a:spAutoFit/>
          </a:bodyPr>
          <a:lstStyle/>
          <a:p>
            <a:r>
              <a:rPr lang="en-US" sz="800" dirty="0">
                <a:hlinkClick r:id="rId3"/>
              </a:rPr>
              <a:t>Practical tips to induce heat in gilts and sows - Articles - pig333, pig to pork community</a:t>
            </a:r>
            <a:endParaRPr lang="cs-CZ" sz="800" dirty="0"/>
          </a:p>
        </p:txBody>
      </p:sp>
      <p:sp>
        <p:nvSpPr>
          <p:cNvPr id="6" name="Obdélník 5"/>
          <p:cNvSpPr/>
          <p:nvPr/>
        </p:nvSpPr>
        <p:spPr>
          <a:xfrm>
            <a:off x="1459970" y="4473527"/>
            <a:ext cx="3162830" cy="1200329"/>
          </a:xfrm>
          <a:prstGeom prst="rect">
            <a:avLst/>
          </a:prstGeom>
        </p:spPr>
        <p:txBody>
          <a:bodyPr wrap="square">
            <a:spAutoFit/>
          </a:bodyPr>
          <a:lstStyle/>
          <a:p>
            <a:r>
              <a:rPr lang="en-US" dirty="0">
                <a:latin typeface="Arial" panose="020B0604020202020204" pitchFamily="34" charset="0"/>
                <a:cs typeface="Arial" panose="020B0604020202020204" pitchFamily="34" charset="0"/>
              </a:rPr>
              <a:t>The farmer pushes on the sow's back with both hands or by sitting on her back.</a:t>
            </a:r>
            <a:br>
              <a:rPr lang="en-US" dirty="0">
                <a:latin typeface="Arial" panose="020B0604020202020204" pitchFamily="34" charset="0"/>
                <a:cs typeface="Arial" panose="020B0604020202020204" pitchFamily="34" charset="0"/>
              </a:rPr>
            </a:br>
            <a:endParaRPr lang="cs-CZ" dirty="0"/>
          </a:p>
        </p:txBody>
      </p:sp>
    </p:spTree>
    <p:extLst>
      <p:ext uri="{BB962C8B-B14F-4D97-AF65-F5344CB8AC3E}">
        <p14:creationId xmlns:p14="http://schemas.microsoft.com/office/powerpoint/2010/main" val="930592661"/>
      </p:ext>
    </p:extLst>
  </p:cSld>
  <p:clrMapOvr>
    <a:masterClrMapping/>
  </p:clrMapOvr>
</p:sld>
</file>

<file path=ppt/theme/theme1.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985</TotalTime>
  <Words>3897</Words>
  <Application>Microsoft Office PowerPoint</Application>
  <PresentationFormat>Širokoúhlá obrazovka</PresentationFormat>
  <Paragraphs>344</Paragraphs>
  <Slides>72</Slides>
  <Notes>1</Notes>
  <HiddenSlides>0</HiddenSlides>
  <MMClips>0</MMClips>
  <ScaleCrop>false</ScaleCrop>
  <HeadingPairs>
    <vt:vector size="6" baseType="variant">
      <vt:variant>
        <vt:lpstr>Použitá písma</vt:lpstr>
      </vt:variant>
      <vt:variant>
        <vt:i4>5</vt:i4>
      </vt:variant>
      <vt:variant>
        <vt:lpstr>Motiv</vt:lpstr>
      </vt:variant>
      <vt:variant>
        <vt:i4>1</vt:i4>
      </vt:variant>
      <vt:variant>
        <vt:lpstr>Nadpisy snímků</vt:lpstr>
      </vt:variant>
      <vt:variant>
        <vt:i4>72</vt:i4>
      </vt:variant>
    </vt:vector>
  </HeadingPairs>
  <TitlesOfParts>
    <vt:vector size="78" baseType="lpstr">
      <vt:lpstr>Arial</vt:lpstr>
      <vt:lpstr>Calibri</vt:lpstr>
      <vt:lpstr>Calibri Light</vt:lpstr>
      <vt:lpstr>Constantia</vt:lpstr>
      <vt:lpstr>Wingdings</vt:lpstr>
      <vt:lpstr>Motiv Office</vt:lpstr>
      <vt:lpstr>Pigs breeding and welfare</vt:lpstr>
      <vt:lpstr>Reasons for breading of pigs</vt:lpstr>
      <vt:lpstr>Domestication</vt:lpstr>
      <vt:lpstr>Technology of pig breeding</vt:lpstr>
      <vt:lpstr>Gilts and sows breeding</vt:lpstr>
      <vt:lpstr>BCS</vt:lpstr>
      <vt:lpstr>Prezentace aplikace PowerPoint</vt:lpstr>
      <vt:lpstr>Prezentace aplikace PowerPoint</vt:lpstr>
      <vt:lpstr>Prezentace aplikace PowerPoint</vt:lpstr>
      <vt:lpstr>Prezentace aplikace PowerPoint</vt:lpstr>
      <vt:lpstr>Detection of pregnancy</vt:lpstr>
      <vt:lpstr>Prezentace aplikace PowerPoint</vt:lpstr>
      <vt:lpstr>Prezentace aplikace PowerPoint</vt:lpstr>
      <vt:lpstr>Sow housing technology</vt:lpstr>
      <vt:lpstr>Sow housing technology</vt:lpstr>
      <vt:lpstr>Housing</vt:lpstr>
      <vt:lpstr>Box pens</vt:lpstr>
      <vt:lpstr>Prezentace aplikace PowerPoint</vt:lpstr>
      <vt:lpstr>Group housing</vt:lpstr>
      <vt:lpstr>Prezentace aplikace PowerPoint</vt:lpstr>
      <vt:lpstr>Prezentace aplikace PowerPoint</vt:lpstr>
      <vt:lpstr>Prezentace aplikace PowerPoint</vt:lpstr>
      <vt:lpstr>Housing for pregnant, lactating and farrowing sows (farrowing house)</vt:lpstr>
      <vt:lpstr>Prezentace aplikace PowerPoint</vt:lpstr>
      <vt:lpstr>Prezentace aplikace PowerPoint</vt:lpstr>
      <vt:lpstr>Prezentace aplikace PowerPoint</vt:lpstr>
      <vt:lpstr>Signs of impending parturition: </vt:lpstr>
      <vt:lpstr>Treatment of piglets after birth</vt:lpstr>
      <vt:lpstr>Prezentace aplikace PowerPoint</vt:lpstr>
      <vt:lpstr>Methods of weaning piglets</vt:lpstr>
      <vt:lpstr>Housing systems </vt:lpstr>
      <vt:lpstr>Prezentace aplikace PowerPoint</vt:lpstr>
      <vt:lpstr>Feeding</vt:lpstr>
      <vt:lpstr>Breeding of boars</vt:lpstr>
      <vt:lpstr>Housing system</vt:lpstr>
      <vt:lpstr>Prezentace aplikace PowerPoint</vt:lpstr>
      <vt:lpstr>Production indicators of a thriving business </vt:lpstr>
      <vt:lpstr>Outdoor pig production systems</vt:lpstr>
      <vt:lpstr>Housing for pregnant, lactating and farrowing sows (farrowing house)</vt:lpstr>
      <vt:lpstr>Outdoor pig rearing system</vt:lpstr>
      <vt:lpstr>Pigs health</vt:lpstr>
      <vt:lpstr>Parasitoses</vt:lpstr>
      <vt:lpstr>Coccidiosis </vt:lpstr>
      <vt:lpstr>Roundworm </vt:lpstr>
      <vt:lpstr>Prezentace aplikace PowerPoint</vt:lpstr>
      <vt:lpstr>External parasites </vt:lpstr>
      <vt:lpstr>Mange</vt:lpstr>
      <vt:lpstr>Myiasis</vt:lpstr>
      <vt:lpstr>Reproductive Disorders and Diseases</vt:lpstr>
      <vt:lpstr>Prezentace aplikace PowerPoint</vt:lpstr>
      <vt:lpstr>Respiratory diseases </vt:lpstr>
      <vt:lpstr>Gastrontestinal tract diseases</vt:lpstr>
      <vt:lpstr>Disease Causing Problems in Walking </vt:lpstr>
      <vt:lpstr>Skin disease</vt:lpstr>
      <vt:lpstr>Welfare issues</vt:lpstr>
      <vt:lpstr>Problem with legs</vt:lpstr>
      <vt:lpstr>Other welfare problems</vt:lpstr>
      <vt:lpstr>Tail biting - one of the biggest problems of welfare! </vt:lpstr>
      <vt:lpstr>Stable microclimate</vt:lpstr>
      <vt:lpstr>Factors</vt:lpstr>
      <vt:lpstr>Temperature</vt:lpstr>
      <vt:lpstr>Relative humidity</vt:lpstr>
      <vt:lpstr>Air flow rate</vt:lpstr>
      <vt:lpstr>Stable lighting</vt:lpstr>
      <vt:lpstr>Noise</vt:lpstr>
      <vt:lpstr>Stable gases</vt:lpstr>
      <vt:lpstr>Stable gases</vt:lpstr>
      <vt:lpstr>Dust and microbial contamination</vt:lpstr>
      <vt:lpstr>The human factor and care</vt:lpstr>
      <vt:lpstr>Assesment protocol for pigs</vt:lpstr>
      <vt:lpstr>Prezentace aplikace PowerPoint</vt:lpstr>
      <vt:lpstr>Prezentace aplikace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Monika Urbanová</dc:creator>
  <cp:lastModifiedBy>Zaba Zaba</cp:lastModifiedBy>
  <cp:revision>85</cp:revision>
  <dcterms:created xsi:type="dcterms:W3CDTF">2023-02-23T11:57:28Z</dcterms:created>
  <dcterms:modified xsi:type="dcterms:W3CDTF">2024-05-14T14:40:57Z</dcterms:modified>
</cp:coreProperties>
</file>