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58" r:id="rId4"/>
    <p:sldId id="257" r:id="rId5"/>
    <p:sldId id="259" r:id="rId6"/>
    <p:sldId id="26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40" autoAdjust="0"/>
    <p:restoredTop sz="94660"/>
  </p:normalViewPr>
  <p:slideViewPr>
    <p:cSldViewPr snapToGrid="0">
      <p:cViewPr varScale="1">
        <p:scale>
          <a:sx n="84" d="100"/>
          <a:sy n="84" d="100"/>
        </p:scale>
        <p:origin x="96" y="8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E42D5-0A55-4381-A749-347D784BEDBB}" type="datetimeFigureOut">
              <a:rPr lang="cs-CZ" smtClean="0"/>
              <a:t>20.9.2018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FBDF1-4346-4D57-834C-3A843B20181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8221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E42D5-0A55-4381-A749-347D784BEDBB}" type="datetimeFigureOut">
              <a:rPr lang="cs-CZ" smtClean="0"/>
              <a:t>20.9.2018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FBDF1-4346-4D57-834C-3A843B20181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942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E42D5-0A55-4381-A749-347D784BEDBB}" type="datetimeFigureOut">
              <a:rPr lang="cs-CZ" smtClean="0"/>
              <a:t>20.9.2018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FBDF1-4346-4D57-834C-3A843B20181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3670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E42D5-0A55-4381-A749-347D784BEDBB}" type="datetimeFigureOut">
              <a:rPr lang="cs-CZ" smtClean="0"/>
              <a:t>20.9.2018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FBDF1-4346-4D57-834C-3A843B20181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8412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E42D5-0A55-4381-A749-347D784BEDBB}" type="datetimeFigureOut">
              <a:rPr lang="cs-CZ" smtClean="0"/>
              <a:t>20.9.2018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FBDF1-4346-4D57-834C-3A843B20181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0989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E42D5-0A55-4381-A749-347D784BEDBB}" type="datetimeFigureOut">
              <a:rPr lang="cs-CZ" smtClean="0"/>
              <a:t>20.9.2018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FBDF1-4346-4D57-834C-3A843B20181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5690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E42D5-0A55-4381-A749-347D784BEDBB}" type="datetimeFigureOut">
              <a:rPr lang="cs-CZ" smtClean="0"/>
              <a:t>20.9.2018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FBDF1-4346-4D57-834C-3A843B20181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537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E42D5-0A55-4381-A749-347D784BEDBB}" type="datetimeFigureOut">
              <a:rPr lang="cs-CZ" smtClean="0"/>
              <a:t>20.9.2018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FBDF1-4346-4D57-834C-3A843B20181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1851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E42D5-0A55-4381-A749-347D784BEDBB}" type="datetimeFigureOut">
              <a:rPr lang="cs-CZ" smtClean="0"/>
              <a:t>20.9.2018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FBDF1-4346-4D57-834C-3A843B20181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8530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E42D5-0A55-4381-A749-347D784BEDBB}" type="datetimeFigureOut">
              <a:rPr lang="cs-CZ" smtClean="0"/>
              <a:t>20.9.2018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FBDF1-4346-4D57-834C-3A843B20181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0427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E42D5-0A55-4381-A749-347D784BEDBB}" type="datetimeFigureOut">
              <a:rPr lang="cs-CZ" smtClean="0"/>
              <a:t>20.9.2018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FBDF1-4346-4D57-834C-3A843B20181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8460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8E42D5-0A55-4381-A749-347D784BEDBB}" type="datetimeFigureOut">
              <a:rPr lang="cs-CZ" smtClean="0"/>
              <a:t>20.9.2018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2FBDF1-4346-4D57-834C-3A843B20181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4236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file:///E:\9WELFARE%20OVC&#205;%20A%20KOZ.ppt" TargetMode="Externa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11Welfare%20p&#345;i%20p&#345;eprav&#283;%20obecn&#283;.pptx" TargetMode="Externa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Usmrcovani%20hosp%20zvirat.pdf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cit.vfu.cz/hzwelfare/index.htm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file:///E:\7CHOV%20A%20WELFARE%20skotu1.ppt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file:///E:\10Chov%20a%20welfare%20prasat.ppt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42449" y="2150662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7030A0"/>
                </a:solidFill>
              </a:rPr>
              <a:t>Ochrana a welfare skotu, ovcí, koz, prasat (včetně ochrany a welfare při přepravě, porážení a usmrcování zvířat)</a:t>
            </a:r>
            <a:br>
              <a:rPr lang="cs-CZ" b="1" dirty="0">
                <a:solidFill>
                  <a:srgbClr val="7030A0"/>
                </a:solidFill>
              </a:rPr>
            </a:br>
            <a:endParaRPr lang="cs-CZ" b="1" dirty="0">
              <a:solidFill>
                <a:srgbClr val="7030A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764632" y="4672849"/>
            <a:ext cx="9144000" cy="1655762"/>
          </a:xfrm>
        </p:spPr>
        <p:txBody>
          <a:bodyPr/>
          <a:lstStyle/>
          <a:p>
            <a:r>
              <a:rPr lang="cs-CZ" dirty="0" smtClean="0"/>
              <a:t>Doc. MVDr. Vladimíra Pištěková, Ph.D.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74359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b="1" dirty="0">
                <a:hlinkClick r:id="rId2" action="ppaction://hlinkpres?slideindex=1&amp;slidetitle="/>
              </a:rPr>
              <a:t>Welfare ovcí a koz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898175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7680" y="456247"/>
            <a:ext cx="7738110" cy="6432869"/>
          </a:xfrm>
          <a:prstGeom prst="rect">
            <a:avLst/>
          </a:prstGeom>
        </p:spPr>
      </p:pic>
      <p:pic>
        <p:nvPicPr>
          <p:cNvPr id="3" name="Zástupný symbol pro obsah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444" y="1885951"/>
            <a:ext cx="4186236" cy="229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348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460" y="219074"/>
            <a:ext cx="7387880" cy="6033135"/>
          </a:xfrm>
          <a:prstGeom prst="rect">
            <a:avLst/>
          </a:prstGeom>
        </p:spPr>
      </p:pic>
      <p:pic>
        <p:nvPicPr>
          <p:cNvPr id="3" name="Zástupný symbol pro obsah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691641"/>
            <a:ext cx="4823460" cy="2689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00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 smtClean="0">
                <a:hlinkClick r:id="rId2" action="ppaction://hlinkpres?slideindex=1&amp;slidetitle="/>
              </a:rPr>
              <a:t>Welfare při přepravě zvířat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232987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70284" y="288373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6000" b="1" dirty="0">
                <a:hlinkClick r:id="rId2" action="ppaction://hlinkfile"/>
              </a:rPr>
              <a:t>Porážení a usmrcování zvířat</a:t>
            </a:r>
            <a:endParaRPr lang="cs-CZ" sz="6000" b="1" dirty="0"/>
          </a:p>
        </p:txBody>
      </p:sp>
    </p:spTree>
    <p:extLst>
      <p:ext uri="{BB962C8B-B14F-4D97-AF65-F5344CB8AC3E}">
        <p14:creationId xmlns:p14="http://schemas.microsoft.com/office/powerpoint/2010/main" val="3976813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4800" b="1" i="1" dirty="0">
                <a:hlinkClick r:id="rId2"/>
              </a:rPr>
              <a:t>https://cit.vfu.cz/hzwelfare/index.htm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50068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4852" y="397210"/>
            <a:ext cx="10515600" cy="1325563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7030A0"/>
                </a:solidFill>
              </a:rPr>
              <a:t>Faktory ovlivňující welfare </a:t>
            </a:r>
            <a:endParaRPr lang="cs-CZ" dirty="0">
              <a:solidFill>
                <a:srgbClr val="7030A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148263" y="2050214"/>
            <a:ext cx="5482389" cy="4351338"/>
          </a:xfrm>
        </p:spPr>
        <p:txBody>
          <a:bodyPr/>
          <a:lstStyle/>
          <a:p>
            <a:r>
              <a:rPr lang="cs-CZ" sz="3200" dirty="0" smtClean="0"/>
              <a:t>Vliv technologie chovu</a:t>
            </a:r>
          </a:p>
          <a:p>
            <a:r>
              <a:rPr lang="cs-CZ" sz="3200" dirty="0" smtClean="0"/>
              <a:t>Vliv stájového prostředí</a:t>
            </a:r>
          </a:p>
          <a:p>
            <a:r>
              <a:rPr lang="cs-CZ" sz="3200" dirty="0" smtClean="0"/>
              <a:t>Krmení a napájení</a:t>
            </a:r>
          </a:p>
          <a:p>
            <a:r>
              <a:rPr lang="cs-CZ" sz="3200" dirty="0" smtClean="0"/>
              <a:t>Ošetřovatelská péče</a:t>
            </a:r>
          </a:p>
          <a:p>
            <a:r>
              <a:rPr lang="cs-CZ" sz="3200" dirty="0" smtClean="0"/>
              <a:t>Nemoc</a:t>
            </a:r>
          </a:p>
          <a:p>
            <a:r>
              <a:rPr lang="cs-CZ" sz="3200" dirty="0" smtClean="0"/>
              <a:t>Technika dojení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04172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 smtClean="0">
                <a:hlinkClick r:id="rId2" action="ppaction://hlinkpres?slideindex=1&amp;slidetitle="/>
              </a:rPr>
              <a:t>Welfare skotu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142661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="" xmlns:a16="http://schemas.microsoft.com/office/drawing/2014/main" id="{A960F970-28EE-4CCD-8596-4FF7B948AF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1539" y="247288"/>
            <a:ext cx="9260461" cy="6610712"/>
          </a:xfrm>
          <a:prstGeom prst="rect">
            <a:avLst/>
          </a:prstGeom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2330"/>
            <a:ext cx="2482408" cy="3516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278447" y="696861"/>
            <a:ext cx="92583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b="1" dirty="0" err="1" smtClean="0"/>
              <a:t>Mléčnýskot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664152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7122223"/>
              </p:ext>
            </p:extLst>
          </p:nvPr>
        </p:nvGraphicFramePr>
        <p:xfrm>
          <a:off x="1448753" y="272414"/>
          <a:ext cx="9284017" cy="65855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25513"/>
                <a:gridCol w="3781081"/>
                <a:gridCol w="3577423"/>
              </a:tblGrid>
              <a:tr h="4789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b="1" dirty="0">
                          <a:effectLst/>
                        </a:rPr>
                        <a:t>Oblast </a:t>
                      </a:r>
                      <a:r>
                        <a:rPr lang="cs-CZ" sz="1600" b="1" dirty="0" err="1">
                          <a:effectLst/>
                        </a:rPr>
                        <a:t>welfare</a:t>
                      </a:r>
                      <a:endParaRPr lang="cs-CZ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60" marR="62160" marT="31070" marB="310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b="1" dirty="0">
                          <a:effectLst/>
                        </a:rPr>
                        <a:t>Kritéria </a:t>
                      </a:r>
                      <a:r>
                        <a:rPr lang="cs-CZ" sz="1600" b="1" dirty="0" err="1">
                          <a:effectLst/>
                        </a:rPr>
                        <a:t>welfare</a:t>
                      </a:r>
                      <a:endParaRPr lang="cs-CZ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60" marR="62160" marT="31070" marB="310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b="1" dirty="0">
                          <a:effectLst/>
                        </a:rPr>
                        <a:t>Měření</a:t>
                      </a:r>
                      <a:endParaRPr lang="cs-CZ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0372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b="1" dirty="0">
                          <a:effectLst/>
                        </a:rPr>
                        <a:t>Dobrá výživa</a:t>
                      </a:r>
                      <a:endParaRPr lang="cs-CZ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60" marR="62160" marT="31070" marB="310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 b="1" dirty="0">
                          <a:effectLst/>
                        </a:rPr>
                        <a:t>1. Absence dlouhodobého </a:t>
                      </a:r>
                      <a:r>
                        <a:rPr lang="cs-CZ" sz="1200" b="1" dirty="0" smtClean="0">
                          <a:effectLst/>
                        </a:rPr>
                        <a:t>hladu</a:t>
                      </a:r>
                      <a:endParaRPr lang="cs-CZ" sz="1200" b="1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200" b="1" dirty="0" smtClean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 b="1" dirty="0" smtClean="0">
                          <a:effectLst/>
                        </a:rPr>
                        <a:t>2</a:t>
                      </a:r>
                      <a:r>
                        <a:rPr lang="cs-CZ" sz="1200" b="1" dirty="0">
                          <a:effectLst/>
                        </a:rPr>
                        <a:t>. Absence žízně</a:t>
                      </a:r>
                      <a:endParaRPr lang="cs-CZ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60" marR="62160" marT="31070" marB="310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 b="1" dirty="0">
                          <a:effectLst/>
                        </a:rPr>
                        <a:t>BCS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 b="1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 b="1" dirty="0">
                          <a:effectLst/>
                        </a:rPr>
                        <a:t>Poskytování vody, čistota zdrojů vody, počet zvířat využívajících zdrojů vody</a:t>
                      </a:r>
                      <a:endParaRPr lang="cs-CZ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58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b="1" dirty="0">
                          <a:effectLst/>
                        </a:rPr>
                        <a:t>Dobré ustájení</a:t>
                      </a:r>
                      <a:endParaRPr lang="cs-CZ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60" marR="62160" marT="31070" marB="310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 b="1" dirty="0">
                          <a:effectLst/>
                        </a:rPr>
                        <a:t>3. Pohodlí při odpočinku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 b="1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 b="1" dirty="0">
                          <a:effectLst/>
                        </a:rPr>
                        <a:t>4. Tepelná pohoda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 b="1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 b="1" dirty="0">
                          <a:effectLst/>
                        </a:rPr>
                        <a:t>5. Snadnost pohybu</a:t>
                      </a:r>
                      <a:endParaRPr lang="cs-CZ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60" marR="62160" marT="31070" marB="310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 b="1" dirty="0">
                          <a:effectLst/>
                        </a:rPr>
                        <a:t>Čas potřebný k ulehnutí, čistota zvířat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 b="1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 b="1" dirty="0">
                          <a:effectLst/>
                        </a:rPr>
                        <a:t>Měření nebylo nastaveno.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 b="1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 b="1" dirty="0">
                          <a:effectLst/>
                        </a:rPr>
                        <a:t>Základní rysy kotců podle hmotnosti zvířat, přístup do výběhu nebo na pastvu</a:t>
                      </a:r>
                      <a:endParaRPr lang="cs-CZ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60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b="1" dirty="0">
                          <a:effectLst/>
                        </a:rPr>
                        <a:t>Dobré zdraví</a:t>
                      </a:r>
                      <a:endParaRPr lang="cs-CZ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60" marR="62160" marT="31070" marB="310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 b="1" dirty="0">
                          <a:effectLst/>
                        </a:rPr>
                        <a:t>6. Nepřítomnost zranění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 b="1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 b="1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 b="1" dirty="0">
                          <a:effectLst/>
                        </a:rPr>
                        <a:t>7. Nepřítomnost nemocí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 b="1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 b="1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 b="1" dirty="0">
                          <a:effectLst/>
                        </a:rPr>
                        <a:t>8. Nepřítomnost bolestivých procedur</a:t>
                      </a:r>
                      <a:endParaRPr lang="cs-CZ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60" marR="62160" marT="31070" marB="310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 b="1" dirty="0">
                          <a:effectLst/>
                        </a:rPr>
                        <a:t>Kulhavost, alterace povrchu těla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 b="1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 b="1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 b="1" dirty="0">
                          <a:effectLst/>
                        </a:rPr>
                        <a:t>Kašlání, výtok z nosu, z očí, obtíže dýchací, výtok z vulvy, průjem, </a:t>
                      </a:r>
                      <a:r>
                        <a:rPr lang="cs-CZ" sz="1200" b="1" dirty="0" smtClean="0">
                          <a:effectLst/>
                        </a:rPr>
                        <a:t>tympanie bachoru, </a:t>
                      </a:r>
                      <a:r>
                        <a:rPr lang="cs-CZ" sz="1200" b="1" dirty="0">
                          <a:effectLst/>
                        </a:rPr>
                        <a:t>mortalita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 b="1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 b="1" dirty="0" err="1">
                          <a:effectLst/>
                        </a:rPr>
                        <a:t>Odrohování</a:t>
                      </a:r>
                      <a:r>
                        <a:rPr lang="cs-CZ" sz="1200" b="1" dirty="0">
                          <a:effectLst/>
                        </a:rPr>
                        <a:t>, kupírování ocasu, kastrace</a:t>
                      </a:r>
                      <a:endParaRPr lang="cs-CZ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74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b="1" dirty="0">
                          <a:effectLst/>
                        </a:rPr>
                        <a:t>Přiměřené chování</a:t>
                      </a:r>
                      <a:endParaRPr lang="cs-CZ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60" marR="62160" marT="31070" marB="310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 b="1" dirty="0">
                          <a:effectLst/>
                        </a:rPr>
                        <a:t>9. Uskutečnění sociálního chování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 b="1" dirty="0">
                          <a:effectLst/>
                        </a:rPr>
                        <a:t>10. Uskutečnění jiného chování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 b="1" dirty="0">
                          <a:effectLst/>
                        </a:rPr>
                        <a:t>11. Dobrý vztah člověk-zvíře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 b="1" dirty="0">
                          <a:effectLst/>
                        </a:rPr>
                        <a:t>12. Pozitivní emocionální stav zvířat</a:t>
                      </a:r>
                      <a:endParaRPr lang="cs-CZ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60" marR="62160" marT="31070" marB="310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 b="1" dirty="0">
                          <a:effectLst/>
                        </a:rPr>
                        <a:t>Agonistické chování, sociální chování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 b="1" dirty="0">
                          <a:effectLst/>
                        </a:rPr>
                        <a:t>Přístup na pastvu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 b="1" dirty="0">
                          <a:effectLst/>
                        </a:rPr>
                        <a:t>Úniková vzdálenost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 b="1" dirty="0">
                          <a:effectLst/>
                        </a:rPr>
                        <a:t>Kvalitativní vyhodnocení chování</a:t>
                      </a:r>
                      <a:endParaRPr lang="cs-CZ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ovéPole 5"/>
          <p:cNvSpPr txBox="1"/>
          <p:nvPr/>
        </p:nvSpPr>
        <p:spPr>
          <a:xfrm>
            <a:off x="194310" y="2628900"/>
            <a:ext cx="92583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/>
              <a:t>Masný skot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4200967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529263" y="2630905"/>
            <a:ext cx="527785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6000" b="1" dirty="0">
                <a:latin typeface="+mj-lt"/>
                <a:ea typeface="+mj-ea"/>
                <a:cs typeface="+mj-cs"/>
                <a:hlinkClick r:id="rId2" action="ppaction://hlinkpres?slideindex=1&amp;slidetitle="/>
              </a:rPr>
              <a:t>Welfare prasat</a:t>
            </a:r>
            <a:endParaRPr lang="cs-CZ" sz="6000" b="1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463811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3936" y="0"/>
            <a:ext cx="8562038" cy="6858000"/>
          </a:xfrm>
          <a:prstGeom prst="rect">
            <a:avLst/>
          </a:prstGeom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795" y="1526540"/>
            <a:ext cx="2343669" cy="3319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450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429" y="0"/>
            <a:ext cx="82924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284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145</Words>
  <Application>Microsoft Office PowerPoint</Application>
  <PresentationFormat>Širokoúhlá obrazovka</PresentationFormat>
  <Paragraphs>61</Paragraphs>
  <Slides>14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Motiv Office</vt:lpstr>
      <vt:lpstr>Ochrana a welfare skotu, ovcí, koz, prasat (včetně ochrany a welfare při přepravě, porážení a usmrcování zvířat) </vt:lpstr>
      <vt:lpstr>https://cit.vfu.cz/hzwelfare/index.htm </vt:lpstr>
      <vt:lpstr>Faktory ovlivňující welfare </vt:lpstr>
      <vt:lpstr>Welfare skotu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Welfare ovcí a koz</vt:lpstr>
      <vt:lpstr>Prezentace aplikace PowerPoint</vt:lpstr>
      <vt:lpstr>Prezentace aplikace PowerPoint</vt:lpstr>
      <vt:lpstr>Welfare při přepravě zvířat</vt:lpstr>
      <vt:lpstr>Porážení a usmrcování zvířat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Ochrana a welfare skotu, ovcí, koz, prasat (včetně ochrany a welfare při přepravě, porážení a usmrcování zvířat)</dc:title>
  <dc:creator>PISTEKOVAV</dc:creator>
  <cp:lastModifiedBy>PISTEKOVAV</cp:lastModifiedBy>
  <cp:revision>12</cp:revision>
  <dcterms:created xsi:type="dcterms:W3CDTF">2018-09-20T06:48:44Z</dcterms:created>
  <dcterms:modified xsi:type="dcterms:W3CDTF">2018-09-20T14:10:33Z</dcterms:modified>
</cp:coreProperties>
</file>