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4"/>
  </p:sldMasterIdLst>
  <p:notesMasterIdLst>
    <p:notesMasterId r:id="rId29"/>
  </p:notesMasterIdLst>
  <p:sldIdLst>
    <p:sldId id="271" r:id="rId5"/>
    <p:sldId id="273" r:id="rId6"/>
    <p:sldId id="269" r:id="rId7"/>
    <p:sldId id="280" r:id="rId8"/>
    <p:sldId id="270" r:id="rId9"/>
    <p:sldId id="274" r:id="rId10"/>
    <p:sldId id="275" r:id="rId11"/>
    <p:sldId id="263" r:id="rId12"/>
    <p:sldId id="262" r:id="rId13"/>
    <p:sldId id="272" r:id="rId14"/>
    <p:sldId id="268" r:id="rId15"/>
    <p:sldId id="281" r:id="rId16"/>
    <p:sldId id="266" r:id="rId17"/>
    <p:sldId id="256" r:id="rId18"/>
    <p:sldId id="261" r:id="rId19"/>
    <p:sldId id="257" r:id="rId20"/>
    <p:sldId id="258" r:id="rId21"/>
    <p:sldId id="259" r:id="rId22"/>
    <p:sldId id="260" r:id="rId23"/>
    <p:sldId id="267" r:id="rId24"/>
    <p:sldId id="276" r:id="rId25"/>
    <p:sldId id="300" r:id="rId26"/>
    <p:sldId id="278" r:id="rId27"/>
    <p:sldId id="279"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2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mila Novotná Kružíková" userId="4c76d146-5218-4e7e-be27-ec0752dccd47" providerId="ADAL" clId="{FDE62886-062D-4F61-9B47-4B92A66E0BCF}"/>
    <pc:docChg chg="custSel modSld">
      <pc:chgData name="Kamila Novotná Kružíková" userId="4c76d146-5218-4e7e-be27-ec0752dccd47" providerId="ADAL" clId="{FDE62886-062D-4F61-9B47-4B92A66E0BCF}" dt="2022-10-14T12:35:44.477" v="303" actId="12"/>
      <pc:docMkLst>
        <pc:docMk/>
      </pc:docMkLst>
      <pc:sldChg chg="modSp">
        <pc:chgData name="Kamila Novotná Kružíková" userId="4c76d146-5218-4e7e-be27-ec0752dccd47" providerId="ADAL" clId="{FDE62886-062D-4F61-9B47-4B92A66E0BCF}" dt="2022-10-14T12:35:18.729" v="298" actId="1076"/>
        <pc:sldMkLst>
          <pc:docMk/>
          <pc:sldMk cId="0" sldId="256"/>
        </pc:sldMkLst>
        <pc:spChg chg="mod">
          <ac:chgData name="Kamila Novotná Kružíková" userId="4c76d146-5218-4e7e-be27-ec0752dccd47" providerId="ADAL" clId="{FDE62886-062D-4F61-9B47-4B92A66E0BCF}" dt="2022-10-14T12:35:18.729" v="298" actId="1076"/>
          <ac:spMkLst>
            <pc:docMk/>
            <pc:sldMk cId="0" sldId="256"/>
            <ac:spMk id="2" creationId="{00000000-0000-0000-0000-000000000000}"/>
          </ac:spMkLst>
        </pc:spChg>
      </pc:sldChg>
      <pc:sldChg chg="modSp">
        <pc:chgData name="Kamila Novotná Kružíková" userId="4c76d146-5218-4e7e-be27-ec0752dccd47" providerId="ADAL" clId="{FDE62886-062D-4F61-9B47-4B92A66E0BCF}" dt="2022-10-14T12:31:33.437" v="219" actId="14100"/>
        <pc:sldMkLst>
          <pc:docMk/>
          <pc:sldMk cId="0" sldId="259"/>
        </pc:sldMkLst>
        <pc:spChg chg="mod">
          <ac:chgData name="Kamila Novotná Kružíková" userId="4c76d146-5218-4e7e-be27-ec0752dccd47" providerId="ADAL" clId="{FDE62886-062D-4F61-9B47-4B92A66E0BCF}" dt="2022-10-14T12:31:33.437" v="219" actId="14100"/>
          <ac:spMkLst>
            <pc:docMk/>
            <pc:sldMk cId="0" sldId="259"/>
            <ac:spMk id="11267" creationId="{00000000-0000-0000-0000-000000000000}"/>
          </ac:spMkLst>
        </pc:spChg>
      </pc:sldChg>
      <pc:sldChg chg="modSp">
        <pc:chgData name="Kamila Novotná Kružíková" userId="4c76d146-5218-4e7e-be27-ec0752dccd47" providerId="ADAL" clId="{FDE62886-062D-4F61-9B47-4B92A66E0BCF}" dt="2022-10-14T12:31:48.847" v="221" actId="14100"/>
        <pc:sldMkLst>
          <pc:docMk/>
          <pc:sldMk cId="0" sldId="260"/>
        </pc:sldMkLst>
        <pc:spChg chg="mod">
          <ac:chgData name="Kamila Novotná Kružíková" userId="4c76d146-5218-4e7e-be27-ec0752dccd47" providerId="ADAL" clId="{FDE62886-062D-4F61-9B47-4B92A66E0BCF}" dt="2022-10-14T12:31:48.847" v="221" actId="14100"/>
          <ac:spMkLst>
            <pc:docMk/>
            <pc:sldMk cId="0" sldId="260"/>
            <ac:spMk id="2" creationId="{00000000-0000-0000-0000-000000000000}"/>
          </ac:spMkLst>
        </pc:spChg>
        <pc:spChg chg="mod">
          <ac:chgData name="Kamila Novotná Kružíková" userId="4c76d146-5218-4e7e-be27-ec0752dccd47" providerId="ADAL" clId="{FDE62886-062D-4F61-9B47-4B92A66E0BCF}" dt="2022-10-14T12:31:46.303" v="220" actId="1076"/>
          <ac:spMkLst>
            <pc:docMk/>
            <pc:sldMk cId="0" sldId="260"/>
            <ac:spMk id="18435" creationId="{00000000-0000-0000-0000-000000000000}"/>
          </ac:spMkLst>
        </pc:spChg>
      </pc:sldChg>
      <pc:sldChg chg="modSp">
        <pc:chgData name="Kamila Novotná Kružíková" userId="4c76d146-5218-4e7e-be27-ec0752dccd47" providerId="ADAL" clId="{FDE62886-062D-4F61-9B47-4B92A66E0BCF}" dt="2022-10-14T12:31:16.219" v="218" actId="1076"/>
        <pc:sldMkLst>
          <pc:docMk/>
          <pc:sldMk cId="0" sldId="261"/>
        </pc:sldMkLst>
        <pc:spChg chg="mod">
          <ac:chgData name="Kamila Novotná Kružíková" userId="4c76d146-5218-4e7e-be27-ec0752dccd47" providerId="ADAL" clId="{FDE62886-062D-4F61-9B47-4B92A66E0BCF}" dt="2022-10-14T12:31:16.219" v="218" actId="1076"/>
          <ac:spMkLst>
            <pc:docMk/>
            <pc:sldMk cId="0" sldId="261"/>
            <ac:spMk id="13315" creationId="{00000000-0000-0000-0000-000000000000}"/>
          </ac:spMkLst>
        </pc:spChg>
      </pc:sldChg>
      <pc:sldChg chg="modSp">
        <pc:chgData name="Kamila Novotná Kružíková" userId="4c76d146-5218-4e7e-be27-ec0752dccd47" providerId="ADAL" clId="{FDE62886-062D-4F61-9B47-4B92A66E0BCF}" dt="2022-10-14T12:27:34.916" v="167" actId="2711"/>
        <pc:sldMkLst>
          <pc:docMk/>
          <pc:sldMk cId="0" sldId="262"/>
        </pc:sldMkLst>
        <pc:spChg chg="mod">
          <ac:chgData name="Kamila Novotná Kružíková" userId="4c76d146-5218-4e7e-be27-ec0752dccd47" providerId="ADAL" clId="{FDE62886-062D-4F61-9B47-4B92A66E0BCF}" dt="2022-10-14T12:27:34.916" v="167" actId="2711"/>
          <ac:spMkLst>
            <pc:docMk/>
            <pc:sldMk cId="0" sldId="262"/>
            <ac:spMk id="3" creationId="{00000000-0000-0000-0000-000000000000}"/>
          </ac:spMkLst>
        </pc:spChg>
      </pc:sldChg>
      <pc:sldChg chg="modSp">
        <pc:chgData name="Kamila Novotná Kružíková" userId="4c76d146-5218-4e7e-be27-ec0752dccd47" providerId="ADAL" clId="{FDE62886-062D-4F61-9B47-4B92A66E0BCF}" dt="2022-10-14T12:35:06.266" v="297" actId="403"/>
        <pc:sldMkLst>
          <pc:docMk/>
          <pc:sldMk cId="0" sldId="263"/>
        </pc:sldMkLst>
        <pc:spChg chg="mod">
          <ac:chgData name="Kamila Novotná Kružíková" userId="4c76d146-5218-4e7e-be27-ec0752dccd47" providerId="ADAL" clId="{FDE62886-062D-4F61-9B47-4B92A66E0BCF}" dt="2022-10-14T12:35:06.266" v="297" actId="403"/>
          <ac:spMkLst>
            <pc:docMk/>
            <pc:sldMk cId="0" sldId="263"/>
            <ac:spMk id="2" creationId="{00000000-0000-0000-0000-000000000000}"/>
          </ac:spMkLst>
        </pc:spChg>
      </pc:sldChg>
      <pc:sldChg chg="modSp">
        <pc:chgData name="Kamila Novotná Kružíková" userId="4c76d146-5218-4e7e-be27-ec0752dccd47" providerId="ADAL" clId="{FDE62886-062D-4F61-9B47-4B92A66E0BCF}" dt="2022-10-14T12:17:57.235" v="3" actId="27636"/>
        <pc:sldMkLst>
          <pc:docMk/>
          <pc:sldMk cId="0" sldId="266"/>
        </pc:sldMkLst>
        <pc:spChg chg="mod">
          <ac:chgData name="Kamila Novotná Kružíková" userId="4c76d146-5218-4e7e-be27-ec0752dccd47" providerId="ADAL" clId="{FDE62886-062D-4F61-9B47-4B92A66E0BCF}" dt="2022-10-14T12:17:57.235" v="3" actId="27636"/>
          <ac:spMkLst>
            <pc:docMk/>
            <pc:sldMk cId="0" sldId="266"/>
            <ac:spMk id="3" creationId="{00000000-0000-0000-0000-000000000000}"/>
          </ac:spMkLst>
        </pc:spChg>
      </pc:sldChg>
      <pc:sldChg chg="modSp">
        <pc:chgData name="Kamila Novotná Kružíková" userId="4c76d146-5218-4e7e-be27-ec0752dccd47" providerId="ADAL" clId="{FDE62886-062D-4F61-9B47-4B92A66E0BCF}" dt="2022-10-14T12:32:01.887" v="224" actId="403"/>
        <pc:sldMkLst>
          <pc:docMk/>
          <pc:sldMk cId="0" sldId="267"/>
        </pc:sldMkLst>
        <pc:spChg chg="mod">
          <ac:chgData name="Kamila Novotná Kružíková" userId="4c76d146-5218-4e7e-be27-ec0752dccd47" providerId="ADAL" clId="{FDE62886-062D-4F61-9B47-4B92A66E0BCF}" dt="2022-10-14T12:32:01.887" v="224" actId="403"/>
          <ac:spMkLst>
            <pc:docMk/>
            <pc:sldMk cId="0" sldId="267"/>
            <ac:spMk id="3" creationId="{00000000-0000-0000-0000-000000000000}"/>
          </ac:spMkLst>
        </pc:spChg>
      </pc:sldChg>
      <pc:sldChg chg="modSp">
        <pc:chgData name="Kamila Novotná Kružíková" userId="4c76d146-5218-4e7e-be27-ec0752dccd47" providerId="ADAL" clId="{FDE62886-062D-4F61-9B47-4B92A66E0BCF}" dt="2022-10-14T12:30:32.857" v="212" actId="12"/>
        <pc:sldMkLst>
          <pc:docMk/>
          <pc:sldMk cId="0" sldId="268"/>
        </pc:sldMkLst>
        <pc:spChg chg="mod">
          <ac:chgData name="Kamila Novotná Kružíková" userId="4c76d146-5218-4e7e-be27-ec0752dccd47" providerId="ADAL" clId="{FDE62886-062D-4F61-9B47-4B92A66E0BCF}" dt="2022-10-14T12:30:32.857" v="212" actId="12"/>
          <ac:spMkLst>
            <pc:docMk/>
            <pc:sldMk cId="0" sldId="268"/>
            <ac:spMk id="3" creationId="{00000000-0000-0000-0000-000000000000}"/>
          </ac:spMkLst>
        </pc:spChg>
      </pc:sldChg>
      <pc:sldChg chg="modSp">
        <pc:chgData name="Kamila Novotná Kružíková" userId="4c76d146-5218-4e7e-be27-ec0752dccd47" providerId="ADAL" clId="{FDE62886-062D-4F61-9B47-4B92A66E0BCF}" dt="2022-10-14T12:23:12.329" v="118" actId="113"/>
        <pc:sldMkLst>
          <pc:docMk/>
          <pc:sldMk cId="0" sldId="269"/>
        </pc:sldMkLst>
        <pc:spChg chg="mod">
          <ac:chgData name="Kamila Novotná Kružíková" userId="4c76d146-5218-4e7e-be27-ec0752dccd47" providerId="ADAL" clId="{FDE62886-062D-4F61-9B47-4B92A66E0BCF}" dt="2022-10-14T12:23:12.329" v="118" actId="113"/>
          <ac:spMkLst>
            <pc:docMk/>
            <pc:sldMk cId="0" sldId="269"/>
            <ac:spMk id="3" creationId="{00000000-0000-0000-0000-000000000000}"/>
          </ac:spMkLst>
        </pc:spChg>
      </pc:sldChg>
      <pc:sldChg chg="modSp">
        <pc:chgData name="Kamila Novotná Kružíková" userId="4c76d146-5218-4e7e-be27-ec0752dccd47" providerId="ADAL" clId="{FDE62886-062D-4F61-9B47-4B92A66E0BCF}" dt="2022-10-14T12:23:47.948" v="121" actId="14100"/>
        <pc:sldMkLst>
          <pc:docMk/>
          <pc:sldMk cId="0" sldId="270"/>
        </pc:sldMkLst>
        <pc:spChg chg="mod">
          <ac:chgData name="Kamila Novotná Kružíková" userId="4c76d146-5218-4e7e-be27-ec0752dccd47" providerId="ADAL" clId="{FDE62886-062D-4F61-9B47-4B92A66E0BCF}" dt="2022-10-14T12:23:47.948" v="121" actId="14100"/>
          <ac:spMkLst>
            <pc:docMk/>
            <pc:sldMk cId="0" sldId="270"/>
            <ac:spMk id="3" creationId="{00000000-0000-0000-0000-000000000000}"/>
          </ac:spMkLst>
        </pc:spChg>
      </pc:sldChg>
      <pc:sldChg chg="modSp">
        <pc:chgData name="Kamila Novotná Kružíková" userId="4c76d146-5218-4e7e-be27-ec0752dccd47" providerId="ADAL" clId="{FDE62886-062D-4F61-9B47-4B92A66E0BCF}" dt="2022-10-14T12:34:59.239" v="296" actId="1076"/>
        <pc:sldMkLst>
          <pc:docMk/>
          <pc:sldMk cId="0" sldId="271"/>
        </pc:sldMkLst>
        <pc:spChg chg="mod">
          <ac:chgData name="Kamila Novotná Kružíková" userId="4c76d146-5218-4e7e-be27-ec0752dccd47" providerId="ADAL" clId="{FDE62886-062D-4F61-9B47-4B92A66E0BCF}" dt="2022-10-14T12:34:59.239" v="296" actId="1076"/>
          <ac:spMkLst>
            <pc:docMk/>
            <pc:sldMk cId="0" sldId="271"/>
            <ac:spMk id="2" creationId="{00000000-0000-0000-0000-000000000000}"/>
          </ac:spMkLst>
        </pc:spChg>
      </pc:sldChg>
      <pc:sldChg chg="modSp">
        <pc:chgData name="Kamila Novotná Kružíková" userId="4c76d146-5218-4e7e-be27-ec0752dccd47" providerId="ADAL" clId="{FDE62886-062D-4F61-9B47-4B92A66E0BCF}" dt="2022-10-14T12:28:32.894" v="202" actId="27636"/>
        <pc:sldMkLst>
          <pc:docMk/>
          <pc:sldMk cId="0" sldId="272"/>
        </pc:sldMkLst>
        <pc:spChg chg="mod">
          <ac:chgData name="Kamila Novotná Kružíková" userId="4c76d146-5218-4e7e-be27-ec0752dccd47" providerId="ADAL" clId="{FDE62886-062D-4F61-9B47-4B92A66E0BCF}" dt="2022-10-14T12:28:32.894" v="202" actId="27636"/>
          <ac:spMkLst>
            <pc:docMk/>
            <pc:sldMk cId="0" sldId="272"/>
            <ac:spMk id="3" creationId="{00000000-0000-0000-0000-000000000000}"/>
          </ac:spMkLst>
        </pc:spChg>
      </pc:sldChg>
      <pc:sldChg chg="modSp modNotesTx">
        <pc:chgData name="Kamila Novotná Kružíková" userId="4c76d146-5218-4e7e-be27-ec0752dccd47" providerId="ADAL" clId="{FDE62886-062D-4F61-9B47-4B92A66E0BCF}" dt="2022-10-14T12:22:05.388" v="115" actId="20577"/>
        <pc:sldMkLst>
          <pc:docMk/>
          <pc:sldMk cId="0" sldId="273"/>
        </pc:sldMkLst>
        <pc:spChg chg="mod">
          <ac:chgData name="Kamila Novotná Kružíková" userId="4c76d146-5218-4e7e-be27-ec0752dccd47" providerId="ADAL" clId="{FDE62886-062D-4F61-9B47-4B92A66E0BCF}" dt="2022-10-14T12:18:36.206" v="30" actId="20577"/>
          <ac:spMkLst>
            <pc:docMk/>
            <pc:sldMk cId="0" sldId="273"/>
            <ac:spMk id="2" creationId="{00000000-0000-0000-0000-000000000000}"/>
          </ac:spMkLst>
        </pc:spChg>
        <pc:spChg chg="mod">
          <ac:chgData name="Kamila Novotná Kružíková" userId="4c76d146-5218-4e7e-be27-ec0752dccd47" providerId="ADAL" clId="{FDE62886-062D-4F61-9B47-4B92A66E0BCF}" dt="2022-10-14T12:21:31.572" v="56" actId="20577"/>
          <ac:spMkLst>
            <pc:docMk/>
            <pc:sldMk cId="0" sldId="273"/>
            <ac:spMk id="13315" creationId="{00000000-0000-0000-0000-000000000000}"/>
          </ac:spMkLst>
        </pc:spChg>
      </pc:sldChg>
      <pc:sldChg chg="modSp">
        <pc:chgData name="Kamila Novotná Kružíková" userId="4c76d146-5218-4e7e-be27-ec0752dccd47" providerId="ADAL" clId="{FDE62886-062D-4F61-9B47-4B92A66E0BCF}" dt="2022-10-14T12:25:45.576" v="128" actId="20577"/>
        <pc:sldMkLst>
          <pc:docMk/>
          <pc:sldMk cId="0" sldId="275"/>
        </pc:sldMkLst>
        <pc:spChg chg="mod">
          <ac:chgData name="Kamila Novotná Kružíková" userId="4c76d146-5218-4e7e-be27-ec0752dccd47" providerId="ADAL" clId="{FDE62886-062D-4F61-9B47-4B92A66E0BCF}" dt="2022-10-14T12:25:45.576" v="128" actId="20577"/>
          <ac:spMkLst>
            <pc:docMk/>
            <pc:sldMk cId="0" sldId="275"/>
            <ac:spMk id="2" creationId="{00000000-0000-0000-0000-000000000000}"/>
          </ac:spMkLst>
        </pc:spChg>
      </pc:sldChg>
      <pc:sldChg chg="modSp">
        <pc:chgData name="Kamila Novotná Kružíková" userId="4c76d146-5218-4e7e-be27-ec0752dccd47" providerId="ADAL" clId="{FDE62886-062D-4F61-9B47-4B92A66E0BCF}" dt="2022-10-14T12:35:27.786" v="300" actId="14100"/>
        <pc:sldMkLst>
          <pc:docMk/>
          <pc:sldMk cId="0" sldId="276"/>
        </pc:sldMkLst>
        <pc:spChg chg="mod">
          <ac:chgData name="Kamila Novotná Kružíková" userId="4c76d146-5218-4e7e-be27-ec0752dccd47" providerId="ADAL" clId="{FDE62886-062D-4F61-9B47-4B92A66E0BCF}" dt="2022-10-14T12:35:27.786" v="300" actId="14100"/>
          <ac:spMkLst>
            <pc:docMk/>
            <pc:sldMk cId="0" sldId="276"/>
            <ac:spMk id="2" creationId="{00000000-0000-0000-0000-000000000000}"/>
          </ac:spMkLst>
        </pc:spChg>
      </pc:sldChg>
      <pc:sldChg chg="modSp">
        <pc:chgData name="Kamila Novotná Kružíková" userId="4c76d146-5218-4e7e-be27-ec0752dccd47" providerId="ADAL" clId="{FDE62886-062D-4F61-9B47-4B92A66E0BCF}" dt="2022-10-14T12:35:44.477" v="303" actId="12"/>
        <pc:sldMkLst>
          <pc:docMk/>
          <pc:sldMk cId="0" sldId="278"/>
        </pc:sldMkLst>
        <pc:spChg chg="mod">
          <ac:chgData name="Kamila Novotná Kružíková" userId="4c76d146-5218-4e7e-be27-ec0752dccd47" providerId="ADAL" clId="{FDE62886-062D-4F61-9B47-4B92A66E0BCF}" dt="2022-10-14T12:33:20.755" v="245" actId="1076"/>
          <ac:spMkLst>
            <pc:docMk/>
            <pc:sldMk cId="0" sldId="278"/>
            <ac:spMk id="2" creationId="{00000000-0000-0000-0000-000000000000}"/>
          </ac:spMkLst>
        </pc:spChg>
        <pc:spChg chg="mod">
          <ac:chgData name="Kamila Novotná Kružíková" userId="4c76d146-5218-4e7e-be27-ec0752dccd47" providerId="ADAL" clId="{FDE62886-062D-4F61-9B47-4B92A66E0BCF}" dt="2022-10-14T12:35:44.477" v="303" actId="12"/>
          <ac:spMkLst>
            <pc:docMk/>
            <pc:sldMk cId="0" sldId="278"/>
            <ac:spMk id="13315" creationId="{00000000-0000-0000-0000-000000000000}"/>
          </ac:spMkLst>
        </pc:spChg>
      </pc:sldChg>
      <pc:sldChg chg="modSp">
        <pc:chgData name="Kamila Novotná Kružíková" userId="4c76d146-5218-4e7e-be27-ec0752dccd47" providerId="ADAL" clId="{FDE62886-062D-4F61-9B47-4B92A66E0BCF}" dt="2022-10-14T12:33:41.853" v="253" actId="14100"/>
        <pc:sldMkLst>
          <pc:docMk/>
          <pc:sldMk cId="0" sldId="279"/>
        </pc:sldMkLst>
        <pc:spChg chg="mod">
          <ac:chgData name="Kamila Novotná Kružíková" userId="4c76d146-5218-4e7e-be27-ec0752dccd47" providerId="ADAL" clId="{FDE62886-062D-4F61-9B47-4B92A66E0BCF}" dt="2022-10-14T12:33:41.853" v="253" actId="14100"/>
          <ac:spMkLst>
            <pc:docMk/>
            <pc:sldMk cId="0" sldId="279"/>
            <ac:spMk id="3" creationId="{00000000-0000-0000-0000-000000000000}"/>
          </ac:spMkLst>
        </pc:spChg>
      </pc:sldChg>
      <pc:sldChg chg="modSp">
        <pc:chgData name="Kamila Novotná Kružíková" userId="4c76d146-5218-4e7e-be27-ec0752dccd47" providerId="ADAL" clId="{FDE62886-062D-4F61-9B47-4B92A66E0BCF}" dt="2022-10-14T12:23:43.684" v="120" actId="1076"/>
        <pc:sldMkLst>
          <pc:docMk/>
          <pc:sldMk cId="0" sldId="280"/>
        </pc:sldMkLst>
        <pc:spChg chg="mod">
          <ac:chgData name="Kamila Novotná Kružíková" userId="4c76d146-5218-4e7e-be27-ec0752dccd47" providerId="ADAL" clId="{FDE62886-062D-4F61-9B47-4B92A66E0BCF}" dt="2022-10-14T12:23:43.684" v="120" actId="1076"/>
          <ac:spMkLst>
            <pc:docMk/>
            <pc:sldMk cId="0" sldId="280"/>
            <ac:spMk id="3" creationId="{00000000-0000-0000-0000-000000000000}"/>
          </ac:spMkLst>
        </pc:spChg>
      </pc:sldChg>
      <pc:sldChg chg="modSp">
        <pc:chgData name="Kamila Novotná Kružíková" userId="4c76d146-5218-4e7e-be27-ec0752dccd47" providerId="ADAL" clId="{FDE62886-062D-4F61-9B47-4B92A66E0BCF}" dt="2022-10-14T12:31:00.670" v="216" actId="12"/>
        <pc:sldMkLst>
          <pc:docMk/>
          <pc:sldMk cId="0" sldId="281"/>
        </pc:sldMkLst>
        <pc:spChg chg="mod">
          <ac:chgData name="Kamila Novotná Kružíková" userId="4c76d146-5218-4e7e-be27-ec0752dccd47" providerId="ADAL" clId="{FDE62886-062D-4F61-9B47-4B92A66E0BCF}" dt="2022-10-14T12:31:00.670" v="216" actId="12"/>
          <ac:spMkLst>
            <pc:docMk/>
            <pc:sldMk cId="0" sldId="281"/>
            <ac:spMk id="3" creationId="{00000000-0000-0000-0000-000000000000}"/>
          </ac:spMkLst>
        </pc:spChg>
      </pc:sldChg>
      <pc:sldChg chg="modSp">
        <pc:chgData name="Kamila Novotná Kružíková" userId="4c76d146-5218-4e7e-be27-ec0752dccd47" providerId="ADAL" clId="{FDE62886-062D-4F61-9B47-4B92A66E0BCF}" dt="2022-10-14T12:33:16.517" v="244" actId="27636"/>
        <pc:sldMkLst>
          <pc:docMk/>
          <pc:sldMk cId="0" sldId="300"/>
        </pc:sldMkLst>
        <pc:spChg chg="mod">
          <ac:chgData name="Kamila Novotná Kružíková" userId="4c76d146-5218-4e7e-be27-ec0752dccd47" providerId="ADAL" clId="{FDE62886-062D-4F61-9B47-4B92A66E0BCF}" dt="2022-10-14T12:33:16.517" v="244" actId="27636"/>
          <ac:spMkLst>
            <pc:docMk/>
            <pc:sldMk cId="0" sldId="30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E7D7F-4C0E-4BB8-A187-E82AA51B5F97}" type="datetimeFigureOut">
              <a:rPr lang="cs-CZ" smtClean="0"/>
              <a:t>14.10.2022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5ED79-52E6-4FFE-A0A4-BEC63C54A507}"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Soustva</a:t>
            </a:r>
            <a:r>
              <a:rPr lang="cs-CZ" dirty="0"/>
              <a:t> orgánů ochrany veřejného zdraví MZ, KHS, MO a MV</a:t>
            </a:r>
          </a:p>
        </p:txBody>
      </p:sp>
      <p:sp>
        <p:nvSpPr>
          <p:cNvPr id="4" name="Zástupný symbol pro číslo snímku 3"/>
          <p:cNvSpPr>
            <a:spLocks noGrp="1"/>
          </p:cNvSpPr>
          <p:nvPr>
            <p:ph type="sldNum" sz="quarter" idx="5"/>
          </p:nvPr>
        </p:nvSpPr>
        <p:spPr/>
        <p:txBody>
          <a:bodyPr/>
          <a:lstStyle/>
          <a:p>
            <a:fld id="{A885ED79-52E6-4FFE-A0A4-BEC63C54A507}" type="slidenum">
              <a:rPr lang="cs-CZ" smtClean="0"/>
              <a:t>2</a:t>
            </a:fld>
            <a:endParaRPr lang="cs-CZ"/>
          </a:p>
        </p:txBody>
      </p:sp>
    </p:spTree>
    <p:extLst>
      <p:ext uri="{BB962C8B-B14F-4D97-AF65-F5344CB8AC3E}">
        <p14:creationId xmlns:p14="http://schemas.microsoft.com/office/powerpoint/2010/main" val="41838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ústní oznámení má náležitosti oznámení; odvolání proti tomuto</a:t>
            </a:r>
            <a:r>
              <a:rPr lang="cs-CZ" baseline="0" dirty="0"/>
              <a:t> rozhodnutí  lze porad do 3 dnů ode dne doručení písemného rozhodnutí</a:t>
            </a:r>
          </a:p>
          <a:p>
            <a:r>
              <a:rPr lang="cs-CZ" baseline="0" dirty="0"/>
              <a:t>Otevřít provozovnu lze až po uvedení do nezávadného stavu a jen se souhlasem příslušného orgánu ochrany veřejného zdraví</a:t>
            </a:r>
          </a:p>
        </p:txBody>
      </p:sp>
      <p:sp>
        <p:nvSpPr>
          <p:cNvPr id="4" name="Zástupný symbol pro číslo snímku 3"/>
          <p:cNvSpPr>
            <a:spLocks noGrp="1"/>
          </p:cNvSpPr>
          <p:nvPr>
            <p:ph type="sldNum" sz="quarter" idx="10"/>
          </p:nvPr>
        </p:nvSpPr>
        <p:spPr/>
        <p:txBody>
          <a:bodyPr/>
          <a:lstStyle/>
          <a:p>
            <a:fld id="{A885ED79-52E6-4FFE-A0A4-BEC63C54A507}" type="slidenum">
              <a:rPr lang="cs-CZ" smtClean="0"/>
              <a:t>5</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Jako první úkon v řízení</a:t>
            </a:r>
          </a:p>
          <a:p>
            <a:r>
              <a:rPr lang="cs-CZ" dirty="0"/>
              <a:t>Pokud na místě – předá stejnopis písemného vyhotovení KO</a:t>
            </a:r>
          </a:p>
          <a:p>
            <a:r>
              <a:rPr lang="cs-CZ" dirty="0"/>
              <a:t>KO může do 5 pracovních</a:t>
            </a:r>
            <a:r>
              <a:rPr lang="cs-CZ" baseline="0" dirty="0"/>
              <a:t> dnů ode dne jeho oznámení podat písemné odvolání</a:t>
            </a:r>
            <a:endParaRPr lang="cs-CZ" dirty="0"/>
          </a:p>
        </p:txBody>
      </p:sp>
      <p:sp>
        <p:nvSpPr>
          <p:cNvPr id="4" name="Zástupný symbol pro číslo snímku 3"/>
          <p:cNvSpPr>
            <a:spLocks noGrp="1"/>
          </p:cNvSpPr>
          <p:nvPr>
            <p:ph type="sldNum" sz="quarter" idx="10"/>
          </p:nvPr>
        </p:nvSpPr>
        <p:spPr/>
        <p:txBody>
          <a:bodyPr/>
          <a:lstStyle/>
          <a:p>
            <a:fld id="{A885ED79-52E6-4FFE-A0A4-BEC63C54A507}" type="slidenum">
              <a:rPr lang="cs-CZ" smtClean="0"/>
              <a:t>11</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Zástupný symbol pro obrázek snímku 1"/>
          <p:cNvSpPr>
            <a:spLocks noGrp="1" noRot="1" noChangeAspect="1" noTextEdit="1"/>
          </p:cNvSpPr>
          <p:nvPr>
            <p:ph type="sldImg"/>
          </p:nvPr>
        </p:nvSpPr>
        <p:spPr>
          <a:xfrm>
            <a:off x="917575" y="744538"/>
            <a:ext cx="4962525" cy="3722687"/>
          </a:xfrm>
          <a:ln>
            <a:solidFill>
              <a:srgbClr val="000000">
                <a:alpha val="100000"/>
              </a:srgbClr>
            </a:solidFill>
            <a:miter lim="800000"/>
          </a:ln>
        </p:spPr>
      </p:sp>
      <p:sp>
        <p:nvSpPr>
          <p:cNvPr id="143363" name="Zástupný symbol pro poznámky 2"/>
          <p:cNvSpPr>
            <a:spLocks noGrp="1"/>
          </p:cNvSpPr>
          <p:nvPr>
            <p:ph type="body" idx="1"/>
          </p:nvPr>
        </p:nvSpPr>
        <p:spPr>
          <a:noFill/>
          <a:ln>
            <a:noFill/>
          </a:ln>
        </p:spPr>
        <p:txBody>
          <a:bodyPr wrap="square" lIns="91440" tIns="45720" rIns="91440" bIns="45720" anchor="t"/>
          <a:lstStyle/>
          <a:p>
            <a:pPr lvl="0"/>
            <a:endParaRPr lang="cs-CZ" altLang="cs-CZ" dirty="0"/>
          </a:p>
        </p:txBody>
      </p:sp>
      <p:sp>
        <p:nvSpPr>
          <p:cNvPr id="143364" name="Zástupný symbol pro číslo snímku 3"/>
          <p:cNvSpPr txBox="1">
            <a:spLocks noGrp="1"/>
          </p:cNvSpPr>
          <p:nvPr>
            <p:ph type="sldNum" sz="quarter"/>
          </p:nvPr>
        </p:nvSpPr>
        <p:spPr>
          <a:xfrm>
            <a:off x="3849688" y="9429750"/>
            <a:ext cx="2946400" cy="496888"/>
          </a:xfrm>
          <a:prstGeom prst="rect">
            <a:avLst/>
          </a:prstGeom>
          <a:noFill/>
          <a:ln w="9525">
            <a:noFill/>
          </a:ln>
        </p:spPr>
        <p:txBody>
          <a:bodyPr anchor="b"/>
          <a:lstStyle/>
          <a:p>
            <a:pPr lvl="0" algn="r" eaLnBrk="1" hangingPunct="1"/>
            <a:fld id="{9A0DB2DC-4C9A-4742-B13C-FB6460FD3503}" type="slidenum">
              <a:rPr lang="cs-CZ" altLang="cs-CZ" sz="1200" dirty="0"/>
              <a:t>22</a:t>
            </a:fld>
            <a:endParaRPr lang="cs-CZ" altLang="cs-CZ"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C19D06FE-D6EC-4D1C-851D-60B39FDC8F31}" type="datetimeFigureOut">
              <a:rPr lang="cs-CZ" smtClean="0"/>
              <a:t>14.10.2022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3920DFA-25AB-4F3D-A5F6-5132BCFA2E94}" type="slidenum">
              <a:rPr lang="cs-CZ" smtClean="0"/>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2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19D06FE-D6EC-4D1C-851D-60B39FDC8F31}" type="datetimeFigureOut">
              <a:rPr lang="cs-CZ" smtClean="0"/>
              <a:t>14.10.2022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3920DFA-25AB-4F3D-A5F6-5132BCFA2E94}" type="slidenum">
              <a:rPr lang="cs-CZ" smtClean="0"/>
              <a:t>‹#›</a:t>
            </a:fld>
            <a:endParaRPr lang="cs-CZ"/>
          </a:p>
        </p:txBody>
      </p:sp>
    </p:spTree>
    <p:extLst>
      <p:ext uri="{BB962C8B-B14F-4D97-AF65-F5344CB8AC3E}">
        <p14:creationId xmlns:p14="http://schemas.microsoft.com/office/powerpoint/2010/main" val="364325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19D06FE-D6EC-4D1C-851D-60B39FDC8F31}" type="datetimeFigureOut">
              <a:rPr lang="cs-CZ" smtClean="0"/>
              <a:t>14.10.2022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3920DFA-25AB-4F3D-A5F6-5132BCFA2E94}" type="slidenum">
              <a:rPr lang="cs-CZ" smtClean="0"/>
              <a:t>‹#›</a:t>
            </a:fld>
            <a:endParaRPr lang="cs-CZ"/>
          </a:p>
        </p:txBody>
      </p:sp>
    </p:spTree>
    <p:extLst>
      <p:ext uri="{BB962C8B-B14F-4D97-AF65-F5344CB8AC3E}">
        <p14:creationId xmlns:p14="http://schemas.microsoft.com/office/powerpoint/2010/main" val="272670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19D06FE-D6EC-4D1C-851D-60B39FDC8F31}" type="datetimeFigureOut">
              <a:rPr lang="cs-CZ" smtClean="0"/>
              <a:t>14.10.2022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3920DFA-25AB-4F3D-A5F6-5132BCFA2E94}" type="slidenum">
              <a:rPr lang="cs-CZ" smtClean="0"/>
              <a:t>‹#›</a:t>
            </a:fld>
            <a:endParaRPr lang="cs-CZ"/>
          </a:p>
        </p:txBody>
      </p:sp>
    </p:spTree>
    <p:extLst>
      <p:ext uri="{BB962C8B-B14F-4D97-AF65-F5344CB8AC3E}">
        <p14:creationId xmlns:p14="http://schemas.microsoft.com/office/powerpoint/2010/main" val="207561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C19D06FE-D6EC-4D1C-851D-60B39FDC8F31}" type="datetimeFigureOut">
              <a:rPr lang="cs-CZ" smtClean="0"/>
              <a:t>14.10.2022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3920DFA-25AB-4F3D-A5F6-5132BCFA2E94}" type="slidenum">
              <a:rPr lang="cs-CZ" smtClean="0"/>
              <a:t>‹#›</a:t>
            </a:fld>
            <a:endParaRPr lang="cs-CZ"/>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0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19D06FE-D6EC-4D1C-851D-60B39FDC8F31}" type="datetimeFigureOut">
              <a:rPr lang="cs-CZ" smtClean="0"/>
              <a:t>14.10.2022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3920DFA-25AB-4F3D-A5F6-5132BCFA2E94}" type="slidenum">
              <a:rPr lang="cs-CZ" smtClean="0"/>
              <a:t>‹#›</a:t>
            </a:fld>
            <a:endParaRPr lang="cs-CZ"/>
          </a:p>
        </p:txBody>
      </p:sp>
    </p:spTree>
    <p:extLst>
      <p:ext uri="{BB962C8B-B14F-4D97-AF65-F5344CB8AC3E}">
        <p14:creationId xmlns:p14="http://schemas.microsoft.com/office/powerpoint/2010/main" val="309795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22960" y="2582334"/>
            <a:ext cx="370332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63440" y="2582334"/>
            <a:ext cx="3703320" cy="33782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19D06FE-D6EC-4D1C-851D-60B39FDC8F31}" type="datetimeFigureOut">
              <a:rPr lang="cs-CZ" smtClean="0"/>
              <a:t>14.10.2022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3920DFA-25AB-4F3D-A5F6-5132BCFA2E94}" type="slidenum">
              <a:rPr lang="cs-CZ" smtClean="0"/>
              <a:t>‹#›</a:t>
            </a:fld>
            <a:endParaRPr lang="cs-CZ"/>
          </a:p>
        </p:txBody>
      </p:sp>
    </p:spTree>
    <p:extLst>
      <p:ext uri="{BB962C8B-B14F-4D97-AF65-F5344CB8AC3E}">
        <p14:creationId xmlns:p14="http://schemas.microsoft.com/office/powerpoint/2010/main" val="3833254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19D06FE-D6EC-4D1C-851D-60B39FDC8F31}" type="datetimeFigureOut">
              <a:rPr lang="cs-CZ" smtClean="0"/>
              <a:t>14.10.2022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3920DFA-25AB-4F3D-A5F6-5132BCFA2E94}" type="slidenum">
              <a:rPr lang="cs-CZ" smtClean="0"/>
              <a:t>‹#›</a:t>
            </a:fld>
            <a:endParaRPr lang="cs-CZ"/>
          </a:p>
        </p:txBody>
      </p:sp>
    </p:spTree>
    <p:extLst>
      <p:ext uri="{BB962C8B-B14F-4D97-AF65-F5344CB8AC3E}">
        <p14:creationId xmlns:p14="http://schemas.microsoft.com/office/powerpoint/2010/main" val="300814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19D06FE-D6EC-4D1C-851D-60B39FDC8F31}" type="datetimeFigureOut">
              <a:rPr lang="cs-CZ" smtClean="0"/>
              <a:t>14.10.2022</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C3920DFA-25AB-4F3D-A5F6-5132BCFA2E94}" type="slidenum">
              <a:rPr lang="cs-CZ" smtClean="0"/>
              <a:t>‹#›</a:t>
            </a:fld>
            <a:endParaRPr lang="cs-CZ"/>
          </a:p>
        </p:txBody>
      </p:sp>
    </p:spTree>
    <p:extLst>
      <p:ext uri="{BB962C8B-B14F-4D97-AF65-F5344CB8AC3E}">
        <p14:creationId xmlns:p14="http://schemas.microsoft.com/office/powerpoint/2010/main" val="227255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19D06FE-D6EC-4D1C-851D-60B39FDC8F31}" type="datetimeFigureOut">
              <a:rPr lang="cs-CZ" smtClean="0"/>
              <a:t>14.10.2022</a:t>
            </a:fld>
            <a:endParaRPr lang="cs-CZ"/>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3920DFA-25AB-4F3D-A5F6-5132BCFA2E94}" type="slidenum">
              <a:rPr lang="cs-CZ" smtClean="0"/>
              <a:t>‹#›</a:t>
            </a:fld>
            <a:endParaRPr lang="cs-CZ"/>
          </a:p>
        </p:txBody>
      </p:sp>
    </p:spTree>
    <p:extLst>
      <p:ext uri="{BB962C8B-B14F-4D97-AF65-F5344CB8AC3E}">
        <p14:creationId xmlns:p14="http://schemas.microsoft.com/office/powerpoint/2010/main" val="132470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C19D06FE-D6EC-4D1C-851D-60B39FDC8F31}" type="datetimeFigureOut">
              <a:rPr lang="cs-CZ" smtClean="0"/>
              <a:t>14.10.2022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3920DFA-25AB-4F3D-A5F6-5132BCFA2E94}" type="slidenum">
              <a:rPr lang="cs-CZ" smtClean="0"/>
              <a:t>‹#›</a:t>
            </a:fld>
            <a:endParaRPr lang="cs-CZ"/>
          </a:p>
        </p:txBody>
      </p:sp>
    </p:spTree>
    <p:extLst>
      <p:ext uri="{BB962C8B-B14F-4D97-AF65-F5344CB8AC3E}">
        <p14:creationId xmlns:p14="http://schemas.microsoft.com/office/powerpoint/2010/main" val="1854137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19D06FE-D6EC-4D1C-851D-60B39FDC8F31}" type="datetimeFigureOut">
              <a:rPr lang="cs-CZ" smtClean="0"/>
              <a:t>14.10.2022</a:t>
            </a:fld>
            <a:endParaRPr lang="cs-CZ"/>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3920DFA-25AB-4F3D-A5F6-5132BCFA2E94}" type="slidenum">
              <a:rPr lang="cs-CZ" smtClean="0"/>
              <a:t>‹#›</a:t>
            </a:fld>
            <a:endParaRPr lang="cs-CZ"/>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859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683568" y="764704"/>
            <a:ext cx="7543800" cy="3565525"/>
          </a:xfrm>
        </p:spPr>
        <p:txBody>
          <a:bodyPr>
            <a:normAutofit/>
          </a:bodyPr>
          <a:lstStyle/>
          <a:p>
            <a:pPr algn="ctr"/>
            <a:r>
              <a:rPr lang="cs-CZ" sz="6000" dirty="0">
                <a:latin typeface="Georgia" panose="02040502050405020303" pitchFamily="18" charset="0"/>
              </a:rPr>
              <a:t>Zákon č. 258/2000  o  ochraně veřejného zdraví</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0825" y="332581"/>
            <a:ext cx="8642350" cy="6192837"/>
          </a:xfrm>
        </p:spPr>
        <p:txBody>
          <a:bodyPr>
            <a:normAutofit fontScale="85000" lnSpcReduction="20000"/>
          </a:bodyPr>
          <a:lstStyle/>
          <a:p>
            <a:pPr marL="0" indent="0" algn="just">
              <a:buNone/>
            </a:pPr>
            <a:r>
              <a:rPr lang="cs-CZ" sz="3600" dirty="0">
                <a:latin typeface="Georgia" panose="02040502050405020303" pitchFamily="18" charset="0"/>
              </a:rPr>
              <a:t>Zaměstnanci inspekce pověření plněním jejích kontrolních úkolů (dále jen "inspektoři") jsou při výkonu kontrolní činnosti též oprávněni</a:t>
            </a:r>
          </a:p>
          <a:p>
            <a:pPr marL="0" indent="0" algn="just">
              <a:buNone/>
            </a:pPr>
            <a:endParaRPr lang="cs-CZ" dirty="0">
              <a:latin typeface="Georgia" panose="02040502050405020303" pitchFamily="18" charset="0"/>
            </a:endParaRPr>
          </a:p>
          <a:p>
            <a:pPr algn="just">
              <a:buClr>
                <a:schemeClr val="accent1">
                  <a:lumMod val="75000"/>
                </a:schemeClr>
              </a:buClr>
              <a:buFont typeface="Wingdings" panose="05000000000000000000" pitchFamily="2" charset="2"/>
              <a:buChar char="Ø"/>
            </a:pPr>
            <a:r>
              <a:rPr lang="cs-CZ" b="1" dirty="0">
                <a:latin typeface="Georgia" panose="02040502050405020303" pitchFamily="18" charset="0"/>
              </a:rPr>
              <a:t> pečetit prostory </a:t>
            </a:r>
            <a:r>
              <a:rPr lang="cs-CZ" dirty="0">
                <a:latin typeface="Georgia" panose="02040502050405020303" pitchFamily="18" charset="0"/>
              </a:rPr>
              <a:t>přímo související s výkonem a předmětem kontroly na dobu a v rozsahu nezbytném k provedení kontroly</a:t>
            </a:r>
          </a:p>
          <a:p>
            <a:pPr algn="just">
              <a:buClr>
                <a:schemeClr val="accent1">
                  <a:lumMod val="75000"/>
                </a:schemeClr>
              </a:buClr>
              <a:buFont typeface="Wingdings" panose="05000000000000000000" pitchFamily="2" charset="2"/>
              <a:buChar char="Ø"/>
            </a:pPr>
            <a:r>
              <a:rPr lang="cs-CZ" dirty="0">
                <a:latin typeface="Georgia" panose="02040502050405020303" pitchFamily="18" charset="0"/>
              </a:rPr>
              <a:t>požadovat od kontrolovaných osob </a:t>
            </a:r>
            <a:r>
              <a:rPr lang="cs-CZ" b="1" dirty="0">
                <a:latin typeface="Georgia" panose="02040502050405020303" pitchFamily="18" charset="0"/>
              </a:rPr>
              <a:t>odstranění zjištěných nedostatků </a:t>
            </a:r>
            <a:r>
              <a:rPr lang="cs-CZ" dirty="0">
                <a:latin typeface="Georgia" panose="02040502050405020303" pitchFamily="18" charset="0"/>
              </a:rPr>
              <a:t>nebo neprodlené provedení nezbytných opatření k jejich odstranění</a:t>
            </a:r>
          </a:p>
          <a:p>
            <a:pPr algn="just">
              <a:buClr>
                <a:schemeClr val="accent1">
                  <a:lumMod val="75000"/>
                </a:schemeClr>
              </a:buClr>
              <a:buFont typeface="Wingdings" panose="05000000000000000000" pitchFamily="2" charset="2"/>
              <a:buChar char="Ø"/>
            </a:pPr>
            <a:r>
              <a:rPr lang="cs-CZ" dirty="0">
                <a:latin typeface="Georgia" panose="02040502050405020303" pitchFamily="18" charset="0"/>
              </a:rPr>
              <a:t>provádět na základě vlastního podnětu nebo podnětu jiného státního orgánu, dále na základě podnětu spotřebitele nebo jiné osoby, která prokáže právní zájem ve věci, </a:t>
            </a:r>
            <a:r>
              <a:rPr lang="cs-CZ" b="1" dirty="0">
                <a:latin typeface="Georgia" panose="02040502050405020303" pitchFamily="18" charset="0"/>
              </a:rPr>
              <a:t>kontrolu dodržování zákazu klamání spotřebitele</a:t>
            </a:r>
            <a:r>
              <a:rPr lang="cs-CZ" dirty="0">
                <a:latin typeface="Georgia" panose="02040502050405020303" pitchFamily="18" charset="0"/>
              </a:rPr>
              <a:t> </a:t>
            </a:r>
          </a:p>
          <a:p>
            <a:pPr algn="just">
              <a:buClr>
                <a:schemeClr val="accent1">
                  <a:lumMod val="75000"/>
                </a:schemeClr>
              </a:buClr>
              <a:buFont typeface="Wingdings" panose="05000000000000000000" pitchFamily="2" charset="2"/>
              <a:buChar char="Ø"/>
            </a:pPr>
            <a:r>
              <a:rPr lang="cs-CZ" dirty="0">
                <a:latin typeface="Georgia" panose="02040502050405020303" pitchFamily="18" charset="0"/>
              </a:rPr>
              <a:t>požadovat od pracovníků přicházejících do přímého styku s potravinami předložení </a:t>
            </a:r>
            <a:r>
              <a:rPr lang="cs-CZ" b="1" dirty="0">
                <a:latin typeface="Georgia" panose="02040502050405020303" pitchFamily="18" charset="0"/>
              </a:rPr>
              <a:t>zdravotních průkazů</a:t>
            </a:r>
          </a:p>
          <a:p>
            <a:pPr algn="just">
              <a:buClr>
                <a:schemeClr val="accent1">
                  <a:lumMod val="75000"/>
                </a:schemeClr>
              </a:buClr>
              <a:buFont typeface="Wingdings" panose="05000000000000000000" pitchFamily="2" charset="2"/>
              <a:buChar char="Ø"/>
            </a:pPr>
            <a:r>
              <a:rPr lang="cs-CZ" dirty="0">
                <a:latin typeface="Georgia" panose="02040502050405020303" pitchFamily="18" charset="0"/>
              </a:rPr>
              <a:t>vyzvat majitele práva duševního vlastnictví k předložení dokumentace potřebné k posouzení, zda nedošlo k porušení zákazu klamání spotřebitele</a:t>
            </a:r>
          </a:p>
          <a:p>
            <a:pPr marL="0" indent="0" algn="just">
              <a:buClr>
                <a:schemeClr val="accent1">
                  <a:lumMod val="75000"/>
                </a:schemeClr>
              </a:buClr>
              <a:buNone/>
            </a:pPr>
            <a:r>
              <a:rPr lang="cs-CZ" dirty="0">
                <a:latin typeface="Georgia" panose="02040502050405020303" pitchFamily="18" charset="0"/>
              </a:rPr>
              <a:t>Inspektoři se při výkonu kontrolní činnosti </a:t>
            </a:r>
            <a:r>
              <a:rPr lang="cs-CZ" b="1" dirty="0">
                <a:latin typeface="Georgia" panose="02040502050405020303" pitchFamily="18" charset="0"/>
              </a:rPr>
              <a:t>prokazují průkazem inspekce</a:t>
            </a:r>
            <a:r>
              <a:rPr lang="cs-CZ" dirty="0">
                <a:latin typeface="Georgia" panose="02040502050405020303" pitchFamily="18" charset="0"/>
              </a:rPr>
              <a:t>, který je současně dokladem o jejich pověření ke kontrole, nebo písemným pověřením k jednotlivé kontrole. Průkaz inspekce vydává ústřední ředitel. Písemné pověření k jednotlivé kontrole vydává ředitel inspektorátu.</a:t>
            </a:r>
          </a:p>
          <a:p>
            <a:pPr algn="just">
              <a:buClr>
                <a:schemeClr val="accent1">
                  <a:lumMod val="75000"/>
                </a:schemeClr>
              </a:buClr>
            </a:pPr>
            <a:r>
              <a:rPr lang="cs-CZ" b="1" dirty="0">
                <a:latin typeface="Georgia" panose="02040502050405020303" pitchFamily="18" charset="0"/>
              </a:rPr>
              <a:t>Kontrola prodeje na dálku </a:t>
            </a:r>
            <a:r>
              <a:rPr lang="cs-CZ" dirty="0">
                <a:latin typeface="Georgia" panose="02040502050405020303" pitchFamily="18" charset="0"/>
              </a:rPr>
              <a:t>může být zahájena </a:t>
            </a:r>
            <a:r>
              <a:rPr lang="cs-CZ" b="1" dirty="0">
                <a:latin typeface="Georgia" panose="02040502050405020303" pitchFamily="18" charset="0"/>
              </a:rPr>
              <a:t>kontrolním nákupem</a:t>
            </a:r>
            <a:r>
              <a:rPr lang="cs-CZ" dirty="0">
                <a:latin typeface="Georgia" panose="02040502050405020303" pitchFamily="18" charset="0"/>
              </a:rPr>
              <a:t>, předcházejícím předložení pověření ke kontrole kontrolované osobě nebo povinné osobě nebo doručení oznámení o zahájení kontroly kontrolované osobě.</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0825" y="333375"/>
            <a:ext cx="8642350" cy="6191250"/>
          </a:xfrm>
        </p:spPr>
        <p:txBody>
          <a:bodyPr>
            <a:normAutofit fontScale="62500" lnSpcReduction="20000"/>
          </a:bodyPr>
          <a:lstStyle/>
          <a:p>
            <a:pPr marL="0" indent="0">
              <a:buNone/>
            </a:pPr>
            <a:r>
              <a:rPr lang="cs-CZ" sz="3800" b="1" dirty="0">
                <a:latin typeface="Georgia" panose="02040502050405020303" pitchFamily="18" charset="0"/>
              </a:rPr>
              <a:t>§5  Inspektor vydá opatření, kterým kontrolované osobě</a:t>
            </a:r>
          </a:p>
          <a:p>
            <a:endParaRPr lang="cs-CZ" dirty="0">
              <a:latin typeface="Georgia" panose="02040502050405020303" pitchFamily="18" charset="0"/>
            </a:endParaRPr>
          </a:p>
          <a:p>
            <a:pPr algn="just">
              <a:buFont typeface="Wingdings" panose="05000000000000000000" pitchFamily="2" charset="2"/>
              <a:buChar char="Ø"/>
            </a:pPr>
            <a:r>
              <a:rPr lang="cs-CZ" sz="3600" b="1" dirty="0">
                <a:latin typeface="Georgia" panose="02040502050405020303" pitchFamily="18" charset="0"/>
              </a:rPr>
              <a:t>zakáže</a:t>
            </a:r>
          </a:p>
          <a:p>
            <a:pPr lvl="1" algn="just"/>
            <a:r>
              <a:rPr lang="cs-CZ" sz="3100" b="1" dirty="0">
                <a:latin typeface="Georgia" panose="02040502050405020303" pitchFamily="18" charset="0"/>
              </a:rPr>
              <a:t>výrobu</a:t>
            </a:r>
            <a:r>
              <a:rPr lang="cs-CZ" sz="3100" dirty="0">
                <a:latin typeface="Georgia" panose="02040502050405020303" pitchFamily="18" charset="0"/>
              </a:rPr>
              <a:t> zemědělských výrobků nebo potravin nebo jejich </a:t>
            </a:r>
            <a:r>
              <a:rPr lang="cs-CZ" sz="3100" b="1" dirty="0">
                <a:latin typeface="Georgia" panose="02040502050405020303" pitchFamily="18" charset="0"/>
              </a:rPr>
              <a:t>uvádění na trh</a:t>
            </a:r>
            <a:r>
              <a:rPr lang="cs-CZ" sz="3100" dirty="0">
                <a:latin typeface="Georgia" panose="02040502050405020303" pitchFamily="18" charset="0"/>
              </a:rPr>
              <a:t>, anebo výrobu tabákových výrobků, jejich distribuci nebo jejich uvádění na trh, jestliže tyto zemědělské výrobky, potraviny nebo tabákové výrobky nesplňují požadavky stanovené zvláštním PP, přímo použitelným předpisem EU nebo mezinárodními smlouvami</a:t>
            </a:r>
          </a:p>
          <a:p>
            <a:pPr lvl="1" algn="just"/>
            <a:r>
              <a:rPr lang="cs-CZ" sz="3100" b="1" dirty="0">
                <a:latin typeface="Georgia" panose="02040502050405020303" pitchFamily="18" charset="0"/>
              </a:rPr>
              <a:t>používání obalů</a:t>
            </a:r>
            <a:r>
              <a:rPr lang="cs-CZ" sz="3100" dirty="0">
                <a:latin typeface="Georgia" panose="02040502050405020303" pitchFamily="18" charset="0"/>
              </a:rPr>
              <a:t>, přístrojů a zařízení, které neodpovídají </a:t>
            </a:r>
          </a:p>
          <a:p>
            <a:pPr lvl="1" algn="just"/>
            <a:r>
              <a:rPr lang="cs-CZ" sz="3100" b="1" dirty="0">
                <a:latin typeface="Georgia" panose="02040502050405020303" pitchFamily="18" charset="0"/>
              </a:rPr>
              <a:t>užívání prostor </a:t>
            </a:r>
            <a:r>
              <a:rPr lang="cs-CZ" sz="3100" dirty="0">
                <a:latin typeface="Georgia" panose="02040502050405020303" pitchFamily="18" charset="0"/>
              </a:rPr>
              <a:t>pro výrobu zemědělských výrobků nebo potravin nebo pro jejich uvádění na trh anebo pro výrobu tabákových výrobků, pro jejich distribuci nebo pro jejich uvádění na trh, pokud nesplňují podmínky, které umožňují uchovat jejich bezpečnost</a:t>
            </a:r>
            <a:r>
              <a:rPr lang="cs-CZ" sz="3100" baseline="30000" dirty="0">
                <a:latin typeface="Georgia" panose="02040502050405020303" pitchFamily="18" charset="0"/>
              </a:rPr>
              <a:t> </a:t>
            </a:r>
            <a:endParaRPr lang="cs-CZ" sz="3100" dirty="0">
              <a:latin typeface="Georgia" panose="02040502050405020303" pitchFamily="18" charset="0"/>
            </a:endParaRPr>
          </a:p>
          <a:p>
            <a:pPr lvl="1" algn="just"/>
            <a:r>
              <a:rPr lang="cs-CZ" sz="3100" dirty="0">
                <a:latin typeface="Georgia" panose="02040502050405020303" pitchFamily="18" charset="0"/>
              </a:rPr>
              <a:t>užívání prostor pro výrobu zemědělských výrobků nebo potravin nebo pro jejich uvádění na trh anebo pro výrobu tabákových výrobků, pro jejich distribuci nebo pro jejich uvádění na trh, pokud kontrolovaná osoba </a:t>
            </a:r>
            <a:r>
              <a:rPr lang="cs-CZ" sz="3100" b="1" dirty="0">
                <a:latin typeface="Georgia" panose="02040502050405020303" pitchFamily="18" charset="0"/>
              </a:rPr>
              <a:t>neumožní inspektorovi vstupovat</a:t>
            </a:r>
            <a:r>
              <a:rPr lang="cs-CZ" sz="3100" dirty="0">
                <a:latin typeface="Georgia" panose="02040502050405020303" pitchFamily="18" charset="0"/>
              </a:rPr>
              <a:t> na pozemky, do staveb nebo do jiných prostor </a:t>
            </a:r>
          </a:p>
          <a:p>
            <a:pPr lvl="1" algn="just"/>
            <a:r>
              <a:rPr lang="cs-CZ" sz="3100" b="1" dirty="0">
                <a:latin typeface="Georgia" panose="02040502050405020303" pitchFamily="18" charset="0"/>
              </a:rPr>
              <a:t>používání obalů nebo etiket</a:t>
            </a:r>
            <a:r>
              <a:rPr lang="cs-CZ" sz="3100" dirty="0">
                <a:latin typeface="Georgia" panose="02040502050405020303" pitchFamily="18" charset="0"/>
              </a:rPr>
              <a:t>, jestliže informace na nich uvedené jsou v rozporu s požadavky </a:t>
            </a:r>
          </a:p>
          <a:p>
            <a:pPr algn="just">
              <a:buFont typeface="Wingdings" panose="05000000000000000000" pitchFamily="2" charset="2"/>
              <a:buChar char="Ø"/>
            </a:pPr>
            <a:r>
              <a:rPr lang="cs-CZ" sz="3600" b="1" dirty="0">
                <a:latin typeface="Georgia" panose="02040502050405020303" pitchFamily="18" charset="0"/>
              </a:rPr>
              <a:t>nařídí</a:t>
            </a:r>
            <a:r>
              <a:rPr lang="cs-CZ" sz="3600" dirty="0">
                <a:latin typeface="Georgia" panose="02040502050405020303" pitchFamily="18" charset="0"/>
              </a:rPr>
              <a:t> na náklad kontrolované osoby, pokud není zvláštním právním předpisem stanoveno jinak, </a:t>
            </a:r>
            <a:r>
              <a:rPr lang="cs-CZ" sz="3600" b="1" dirty="0">
                <a:latin typeface="Georgia" panose="02040502050405020303" pitchFamily="18" charset="0"/>
              </a:rPr>
              <a:t>zničení</a:t>
            </a:r>
          </a:p>
          <a:p>
            <a:pPr lvl="1" algn="just"/>
            <a:r>
              <a:rPr lang="cs-CZ" sz="3100" dirty="0">
                <a:latin typeface="Georgia" panose="02040502050405020303" pitchFamily="18" charset="0"/>
              </a:rPr>
              <a:t>nebezpečných zemědělských výrobků, potravin nebo tabákových výrobků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408712"/>
          </a:xfrm>
        </p:spPr>
        <p:txBody>
          <a:bodyPr>
            <a:normAutofit fontScale="55000" lnSpcReduction="20000"/>
          </a:bodyPr>
          <a:lstStyle/>
          <a:p>
            <a:pPr algn="just">
              <a:buFont typeface="Wingdings" panose="05000000000000000000" pitchFamily="2" charset="2"/>
              <a:buChar char="Ø"/>
            </a:pPr>
            <a:r>
              <a:rPr lang="cs-CZ" sz="3600" b="1" dirty="0">
                <a:latin typeface="Georgia" panose="02040502050405020303" pitchFamily="18" charset="0"/>
              </a:rPr>
              <a:t>uloží odstranění zjištěných nedostatků</a:t>
            </a:r>
          </a:p>
          <a:p>
            <a:pPr algn="just">
              <a:buFont typeface="Wingdings" panose="05000000000000000000" pitchFamily="2" charset="2"/>
              <a:buChar char="Ø"/>
            </a:pPr>
            <a:r>
              <a:rPr lang="cs-CZ" sz="3600" b="1" dirty="0">
                <a:latin typeface="Georgia" panose="02040502050405020303" pitchFamily="18" charset="0"/>
              </a:rPr>
              <a:t>zajistí</a:t>
            </a:r>
          </a:p>
          <a:p>
            <a:pPr lvl="1" algn="just"/>
            <a:r>
              <a:rPr lang="cs-CZ" sz="3100" dirty="0">
                <a:latin typeface="Georgia" panose="02040502050405020303" pitchFamily="18" charset="0"/>
              </a:rPr>
              <a:t>na trh uváděné zemědělské výrobky nebo potraviny anebo distribuované nebo na trh uváděné tabákové výrobky, označené nebo nabízené klamavým způsobem nebo nesplňující požadavky stanovené zvláštním PP nebo přímo použitelným předpisem EU</a:t>
            </a:r>
          </a:p>
          <a:p>
            <a:pPr lvl="1" algn="just"/>
            <a:r>
              <a:rPr lang="cs-CZ" sz="3100" dirty="0">
                <a:latin typeface="Georgia" panose="02040502050405020303" pitchFamily="18" charset="0"/>
              </a:rPr>
              <a:t>zemědělské výrobky, potraviny, tabákové výrobky nebo další věci, pokud tak stanoví zvláštní PP</a:t>
            </a:r>
          </a:p>
          <a:p>
            <a:pPr algn="just">
              <a:buFont typeface="Wingdings" panose="05000000000000000000" pitchFamily="2" charset="2"/>
              <a:buChar char="Ø"/>
            </a:pPr>
            <a:r>
              <a:rPr lang="cs-CZ" sz="3600" b="1" dirty="0">
                <a:latin typeface="Georgia" panose="02040502050405020303" pitchFamily="18" charset="0"/>
              </a:rPr>
              <a:t>pozastaví</a:t>
            </a:r>
            <a:r>
              <a:rPr lang="cs-CZ" sz="3600" dirty="0">
                <a:latin typeface="Georgia" panose="02040502050405020303" pitchFamily="18" charset="0"/>
              </a:rPr>
              <a:t> uvádění zemědělských výrobků nebo potravin na trh anebo distribuci nebo uvádění tabákových výrobků na trh při podezření, že nejsou bezpečné</a:t>
            </a:r>
          </a:p>
          <a:p>
            <a:pPr algn="just"/>
            <a:r>
              <a:rPr lang="cs-CZ" sz="3600" dirty="0">
                <a:latin typeface="Georgia" panose="02040502050405020303" pitchFamily="18" charset="0"/>
              </a:rPr>
              <a:t>uloží povinnost </a:t>
            </a:r>
            <a:r>
              <a:rPr lang="cs-CZ" sz="3600" b="1" dirty="0">
                <a:latin typeface="Georgia" panose="02040502050405020303" pitchFamily="18" charset="0"/>
              </a:rPr>
              <a:t>provádět </a:t>
            </a:r>
            <a:r>
              <a:rPr lang="cs-CZ" sz="3600" dirty="0">
                <a:latin typeface="Georgia" panose="02040502050405020303" pitchFamily="18" charset="0"/>
              </a:rPr>
              <a:t>na náklady kontrolované osoby </a:t>
            </a:r>
            <a:r>
              <a:rPr lang="cs-CZ" sz="3600" b="1" dirty="0">
                <a:latin typeface="Georgia" panose="02040502050405020303" pitchFamily="18" charset="0"/>
              </a:rPr>
              <a:t>rozbory</a:t>
            </a:r>
            <a:r>
              <a:rPr lang="cs-CZ" sz="3600" dirty="0">
                <a:latin typeface="Georgia" panose="02040502050405020303" pitchFamily="18" charset="0"/>
              </a:rPr>
              <a:t> v laboratoři, která splňuje podmínky pro provoz laboratoří stanovené technickou normou upravující všeobecné požadavky na způsobilost zkušebních a kalibračních laboratoří a za využití metod odběru vzorku a analýzy ve smyslu přímo použitelného předpisu Evropské unie o úředních kontrolách nebo zvláštního PP</a:t>
            </a:r>
          </a:p>
          <a:p>
            <a:pPr lvl="1" algn="just"/>
            <a:r>
              <a:rPr lang="cs-CZ" sz="3100" dirty="0">
                <a:latin typeface="Georgia" panose="02040502050405020303" pitchFamily="18" charset="0"/>
              </a:rPr>
              <a:t>při zjištění nebezpečných zemědělských výrobků, potravin nebo tabákových výrobků, nebo při podezření, že se jedná o nebezpečné zemědělské výrobky, potraviny nebo tabákové výrobky,</a:t>
            </a:r>
          </a:p>
          <a:p>
            <a:pPr lvl="1" algn="just"/>
            <a:r>
              <a:rPr lang="cs-CZ" sz="3100" dirty="0">
                <a:latin typeface="Georgia" panose="02040502050405020303" pitchFamily="18" charset="0"/>
              </a:rPr>
              <a:t>při zjištění, že zemědělské výrobky, potraviny nebo tabákové výrobky neodpovídají požadavkům na jakost stanoveným zvláštním PP nebo přímo použitelným předpisem EU anebo jakosti deklarované výrobcem, nebo</a:t>
            </a:r>
          </a:p>
          <a:p>
            <a:pPr lvl="1" algn="just"/>
            <a:r>
              <a:rPr lang="cs-CZ" sz="3100" dirty="0">
                <a:latin typeface="Georgia" panose="02040502050405020303" pitchFamily="18" charset="0"/>
              </a:rPr>
              <a:t>při zjištění, že informace poskytnuté o zemědělských výrobcích, potravinách nebo tabákových výrobcích uvádějí spotřebitele v omyl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620688"/>
            <a:ext cx="8229600" cy="4525963"/>
          </a:xfrm>
        </p:spPr>
        <p:txBody>
          <a:bodyPr>
            <a:normAutofit/>
          </a:bodyPr>
          <a:lstStyle/>
          <a:p>
            <a:pPr algn="just"/>
            <a:r>
              <a:rPr lang="cs-CZ" dirty="0">
                <a:latin typeface="Georgia" panose="02040502050405020303" pitchFamily="18" charset="0"/>
              </a:rPr>
              <a:t>Za odebrané kontrolní vzorky se kontrolované osobě </a:t>
            </a:r>
            <a:r>
              <a:rPr lang="cs-CZ" b="1" dirty="0">
                <a:latin typeface="Georgia" panose="02040502050405020303" pitchFamily="18" charset="0"/>
              </a:rPr>
              <a:t>poskytne</a:t>
            </a:r>
            <a:r>
              <a:rPr lang="cs-CZ" dirty="0">
                <a:latin typeface="Georgia" panose="02040502050405020303" pitchFamily="18" charset="0"/>
              </a:rPr>
              <a:t> náhrada ve výši ceny, za kterou kontrolovaná osoba zemědělský výrobek, potravinu nebo tabákové výrobky prodává nebo za kterou ji pořídila, pokud o náhradu požádá ve lhůtě do 6 měsíců ode dne, kdy byla seznámena se skutečností, že zemědělský výrobek, potravina nebo tabákové výrobky splnily požadavky stanovené zvláštními právními předpisy, přímo použitelnými předpisy Evropské unie nebo mezinárodními smlouvami. Náhrada se kontrolované osobě poskytne nejdéle do 30 dnů ode dne, kdy o ni požádala</a:t>
            </a:r>
          </a:p>
          <a:p>
            <a:pPr algn="just"/>
            <a:r>
              <a:rPr lang="cs-CZ" dirty="0">
                <a:latin typeface="Georgia" panose="02040502050405020303" pitchFamily="18" charset="0"/>
              </a:rPr>
              <a:t>Nesplňuje –</a:t>
            </a:r>
            <a:r>
              <a:rPr lang="cs-CZ" dirty="0" err="1">
                <a:latin typeface="Georgia" panose="02040502050405020303" pitchFamily="18" charset="0"/>
              </a:rPr>
              <a:t>li</a:t>
            </a:r>
            <a:r>
              <a:rPr lang="cs-CZ" dirty="0">
                <a:latin typeface="Georgia" panose="02040502050405020303" pitchFamily="18" charset="0"/>
              </a:rPr>
              <a:t>  - KO uhradí náklady na nákup + na rozbor + paušální částku nákladů dodatečné kontroly </a:t>
            </a:r>
          </a:p>
          <a:p>
            <a:pPr algn="just"/>
            <a:endParaRPr lang="cs-CZ" dirty="0"/>
          </a:p>
          <a:p>
            <a:pPr algn="just"/>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800100" y="764704"/>
            <a:ext cx="7543800" cy="3565525"/>
          </a:xfrm>
        </p:spPr>
        <p:txBody>
          <a:bodyPr>
            <a:noAutofit/>
          </a:bodyPr>
          <a:lstStyle/>
          <a:p>
            <a:r>
              <a:rPr lang="cs-CZ" sz="6000" b="1" dirty="0">
                <a:latin typeface="Georgia" panose="02040502050405020303" pitchFamily="18" charset="0"/>
              </a:rPr>
              <a:t>Zákon č. 166/1992 o  veterinární péči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914400" y="188913"/>
            <a:ext cx="8229600" cy="708025"/>
          </a:xfrm>
        </p:spPr>
        <p:txBody>
          <a:bodyPr/>
          <a:lstStyle/>
          <a:p>
            <a:pPr>
              <a:defRPr/>
            </a:pPr>
            <a:r>
              <a:rPr lang="cs-CZ" sz="3600" b="1" dirty="0">
                <a:solidFill>
                  <a:srgbClr val="004A82"/>
                </a:solidFill>
                <a:effectLst>
                  <a:outerShdw blurRad="38100" dist="38100" dir="2700000" algn="tl">
                    <a:srgbClr val="000000">
                      <a:alpha val="43137"/>
                    </a:srgbClr>
                  </a:outerShdw>
                </a:effectLst>
                <a:latin typeface="Georgia" panose="02040502050405020303" pitchFamily="18" charset="0"/>
              </a:rPr>
              <a:t>DOZOR – orgány veterinární péče</a:t>
            </a:r>
          </a:p>
        </p:txBody>
      </p:sp>
      <p:sp>
        <p:nvSpPr>
          <p:cNvPr id="13315" name="Zástupný symbol pro obsah 2"/>
          <p:cNvSpPr>
            <a:spLocks noGrp="1"/>
          </p:cNvSpPr>
          <p:nvPr>
            <p:ph idx="4294967295"/>
          </p:nvPr>
        </p:nvSpPr>
        <p:spPr>
          <a:xfrm>
            <a:off x="358775" y="1268760"/>
            <a:ext cx="8785225" cy="3384153"/>
          </a:xfrm>
        </p:spPr>
        <p:txBody>
          <a:bodyPr/>
          <a:lstStyle/>
          <a:p>
            <a:r>
              <a:rPr lang="cs-CZ" altLang="cs-CZ" dirty="0">
                <a:latin typeface="Georgia" panose="02040502050405020303" pitchFamily="18" charset="0"/>
              </a:rPr>
              <a:t>Ministerstvo zemědělství</a:t>
            </a:r>
          </a:p>
          <a:p>
            <a:r>
              <a:rPr lang="cs-CZ" altLang="cs-CZ" dirty="0">
                <a:latin typeface="Georgia" panose="02040502050405020303" pitchFamily="18" charset="0"/>
              </a:rPr>
              <a:t>Ministerstvo obrany a Ministerstvo vnitra</a:t>
            </a:r>
          </a:p>
          <a:p>
            <a:r>
              <a:rPr lang="cs-CZ" altLang="cs-CZ" dirty="0">
                <a:latin typeface="Georgia" panose="02040502050405020303" pitchFamily="18" charset="0"/>
              </a:rPr>
              <a:t>obce</a:t>
            </a:r>
          </a:p>
          <a:p>
            <a:r>
              <a:rPr lang="cs-CZ" altLang="cs-CZ" dirty="0">
                <a:latin typeface="Georgia" panose="02040502050405020303" pitchFamily="18" charset="0"/>
              </a:rPr>
              <a:t>orgány veterinární správy</a:t>
            </a:r>
          </a:p>
          <a:p>
            <a:pPr lvl="1"/>
            <a:r>
              <a:rPr lang="cs-CZ" altLang="cs-CZ" dirty="0">
                <a:latin typeface="Georgia" panose="02040502050405020303" pitchFamily="18" charset="0"/>
              </a:rPr>
              <a:t>Státní veterinární správa</a:t>
            </a:r>
          </a:p>
          <a:p>
            <a:pPr lvl="2"/>
            <a:r>
              <a:rPr lang="cs-CZ" altLang="cs-CZ" dirty="0">
                <a:latin typeface="Georgia" panose="02040502050405020303" pitchFamily="18" charset="0"/>
              </a:rPr>
              <a:t>Ústřední veterinární správa</a:t>
            </a:r>
          </a:p>
          <a:p>
            <a:pPr lvl="2"/>
            <a:r>
              <a:rPr lang="cs-CZ" altLang="cs-CZ" dirty="0">
                <a:latin typeface="Georgia" panose="02040502050405020303" pitchFamily="18" charset="0"/>
              </a:rPr>
              <a:t>Krajské veterinární správy a Městská veterinární správa v Praze</a:t>
            </a:r>
          </a:p>
          <a:p>
            <a:pPr lvl="1"/>
            <a:r>
              <a:rPr lang="cs-CZ" altLang="cs-CZ" dirty="0">
                <a:latin typeface="Georgia" panose="02040502050405020303" pitchFamily="18" charset="0"/>
              </a:rPr>
              <a:t>Ústav pro státní kontrolu veterinárních biopreparátů a léčiv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bdélník 1"/>
          <p:cNvSpPr>
            <a:spLocks noChangeArrowheads="1"/>
          </p:cNvSpPr>
          <p:nvPr/>
        </p:nvSpPr>
        <p:spPr bwMode="auto">
          <a:xfrm>
            <a:off x="423863" y="260350"/>
            <a:ext cx="8353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1800">
                <a:latin typeface="Garamond" panose="02020404030301010803" pitchFamily="18" charset="0"/>
              </a:rPr>
              <a:t>	</a:t>
            </a:r>
          </a:p>
        </p:txBody>
      </p:sp>
      <p:sp>
        <p:nvSpPr>
          <p:cNvPr id="8195" name="TextovéPole 2"/>
          <p:cNvSpPr txBox="1">
            <a:spLocks noChangeArrowheads="1"/>
          </p:cNvSpPr>
          <p:nvPr/>
        </p:nvSpPr>
        <p:spPr bwMode="auto">
          <a:xfrm>
            <a:off x="323850" y="115888"/>
            <a:ext cx="8453438"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defRPr/>
            </a:pPr>
            <a:r>
              <a:rPr lang="cs-CZ" altLang="cs-CZ" sz="3600" b="1" dirty="0">
                <a:solidFill>
                  <a:srgbClr val="00589A"/>
                </a:solidFill>
                <a:effectLst>
                  <a:outerShdw blurRad="38100" dist="38100" dir="2700000" algn="tl">
                    <a:srgbClr val="C0C0C0"/>
                  </a:outerShdw>
                </a:effectLst>
                <a:latin typeface="Georgia" panose="02040502050405020303" pitchFamily="18" charset="0"/>
              </a:rPr>
              <a:t>Státní veterinární dozor</a:t>
            </a:r>
          </a:p>
          <a:p>
            <a:pPr eaLnBrk="1" hangingPunct="1">
              <a:spcBef>
                <a:spcPct val="0"/>
              </a:spcBef>
              <a:buFontTx/>
              <a:buNone/>
              <a:defRPr/>
            </a:pPr>
            <a:endParaRPr lang="cs-CZ" altLang="cs-CZ" sz="1200" dirty="0">
              <a:solidFill>
                <a:srgbClr val="00589A"/>
              </a:solidFill>
            </a:endParaRPr>
          </a:p>
          <a:p>
            <a:pPr eaLnBrk="1" hangingPunct="1">
              <a:spcBef>
                <a:spcPct val="0"/>
              </a:spcBef>
              <a:buFontTx/>
              <a:buNone/>
              <a:defRPr/>
            </a:pPr>
            <a:endParaRPr lang="cs-CZ" altLang="cs-CZ" sz="1200" dirty="0">
              <a:solidFill>
                <a:srgbClr val="00589A"/>
              </a:solidFill>
            </a:endParaRPr>
          </a:p>
          <a:p>
            <a:pPr algn="just" eaLnBrk="1" hangingPunct="1">
              <a:spcBef>
                <a:spcPct val="0"/>
              </a:spcBef>
              <a:buFontTx/>
              <a:buNone/>
              <a:defRPr/>
            </a:pPr>
            <a:r>
              <a:rPr lang="cs-CZ" altLang="cs-CZ" sz="2000" dirty="0">
                <a:latin typeface="Georgia" panose="02040502050405020303" pitchFamily="18" charset="0"/>
              </a:rPr>
              <a:t>Orgány veterinární správy vykonávají státní veterinární dozor v souladu s tímto zákonem, zvláštními PP a předpisy EU. Při jeho výkonu</a:t>
            </a:r>
          </a:p>
          <a:p>
            <a:pPr marL="342900" indent="-342900" algn="just" eaLnBrk="1" hangingPunct="1">
              <a:spcBef>
                <a:spcPct val="0"/>
              </a:spcBef>
              <a:defRPr/>
            </a:pPr>
            <a:r>
              <a:rPr lang="cs-CZ" altLang="cs-CZ" sz="2000" dirty="0">
                <a:latin typeface="Georgia" panose="02040502050405020303" pitchFamily="18" charset="0"/>
              </a:rPr>
              <a:t>dozírají, zda jsou </a:t>
            </a:r>
            <a:r>
              <a:rPr lang="cs-CZ" altLang="cs-CZ" sz="2000" b="1" dirty="0">
                <a:latin typeface="Georgia" panose="02040502050405020303" pitchFamily="18" charset="0"/>
              </a:rPr>
              <a:t>dodržovány povinnosti, požadavky a podmínky </a:t>
            </a:r>
            <a:r>
              <a:rPr lang="cs-CZ" altLang="cs-CZ" sz="2000" dirty="0">
                <a:latin typeface="Georgia" panose="02040502050405020303" pitchFamily="18" charset="0"/>
              </a:rPr>
              <a:t>stanovené tímto zákonem, zvláštními PP nebo předpisy EU anebo na jejich základě a v jimi stanovených mezích, a zjišťují nedostatky, jejich příčiny a osoby za ně odpovědné</a:t>
            </a:r>
          </a:p>
          <a:p>
            <a:pPr marL="342900" indent="-342900" algn="just" eaLnBrk="1" hangingPunct="1">
              <a:spcBef>
                <a:spcPct val="0"/>
              </a:spcBef>
              <a:defRPr/>
            </a:pPr>
            <a:r>
              <a:rPr lang="cs-CZ" altLang="cs-CZ" sz="2000" dirty="0">
                <a:latin typeface="Georgia" panose="02040502050405020303" pitchFamily="18" charset="0"/>
              </a:rPr>
              <a:t>projednávají a podle potřeby ukládají </a:t>
            </a:r>
            <a:r>
              <a:rPr lang="cs-CZ" altLang="cs-CZ" sz="2000" b="1" dirty="0">
                <a:latin typeface="Georgia" panose="02040502050405020303" pitchFamily="18" charset="0"/>
              </a:rPr>
              <a:t>závaznými pokyny</a:t>
            </a:r>
            <a:r>
              <a:rPr lang="cs-CZ" altLang="cs-CZ" sz="2000" dirty="0">
                <a:latin typeface="Georgia" panose="02040502050405020303" pitchFamily="18" charset="0"/>
              </a:rPr>
              <a:t>, jakým způsobem a v jaké lhůtě mají být zjištěné nedostatky odstraněny a kontrolují jejich plnění,</a:t>
            </a:r>
          </a:p>
          <a:p>
            <a:pPr algn="just" eaLnBrk="1" hangingPunct="1">
              <a:spcBef>
                <a:spcPct val="0"/>
              </a:spcBef>
              <a:defRPr/>
            </a:pPr>
            <a:endParaRPr lang="cs-CZ" altLang="cs-CZ" sz="2000" dirty="0">
              <a:latin typeface="Georgia" panose="02040502050405020303" pitchFamily="18" charset="0"/>
            </a:endParaRPr>
          </a:p>
          <a:p>
            <a:pPr algn="just" eaLnBrk="1" hangingPunct="1">
              <a:spcBef>
                <a:spcPct val="0"/>
              </a:spcBef>
              <a:defRPr/>
            </a:pPr>
            <a:endParaRPr lang="cs-CZ" altLang="cs-CZ" sz="2000" dirty="0">
              <a:latin typeface="Georgia" panose="02040502050405020303" pitchFamily="18" charset="0"/>
            </a:endParaRPr>
          </a:p>
          <a:p>
            <a:pPr algn="just" eaLnBrk="1" hangingPunct="1">
              <a:spcBef>
                <a:spcPct val="0"/>
              </a:spcBef>
              <a:buFontTx/>
              <a:buNone/>
              <a:defRPr/>
            </a:pPr>
            <a:r>
              <a:rPr lang="cs-CZ" altLang="cs-CZ" sz="2000" dirty="0">
                <a:latin typeface="Georgia" panose="02040502050405020303" pitchFamily="18" charset="0"/>
              </a:rPr>
              <a:t>Specifickými formami státního veterinárního dozoru jsou veterinární kontrola zdraví a dědičnosti zdraví, kontrola označování a evidence zvířat, veterinární kontrola zdravotní nezávadnosti krmiv, prohlídka jatečných zvířat a masa, pohraniční veterinární kontrola a veterinární kontrola při příchodu na místo určení.</a:t>
            </a:r>
          </a:p>
          <a:p>
            <a:pPr eaLnBrk="1" hangingPunct="1">
              <a:spcBef>
                <a:spcPct val="0"/>
              </a:spcBef>
              <a:buFontTx/>
              <a:buNone/>
              <a:defRPr/>
            </a:pPr>
            <a:endParaRPr lang="cs-CZ" altLang="cs-CZ" sz="2000" dirty="0">
              <a:latin typeface="Georgia" panose="02040502050405020303"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8313" y="404813"/>
            <a:ext cx="8135937" cy="4924425"/>
          </a:xfrm>
          <a:prstGeom prst="rect">
            <a:avLst/>
          </a:prstGeom>
          <a:noFill/>
        </p:spPr>
        <p:txBody>
          <a:bodyPr>
            <a:spAutoFit/>
          </a:bodyPr>
          <a:lstStyle/>
          <a:p>
            <a:pPr>
              <a:defRPr/>
            </a:pPr>
            <a:r>
              <a:rPr lang="cs-CZ" sz="4000" b="1" dirty="0">
                <a:solidFill>
                  <a:srgbClr val="00589A"/>
                </a:solidFill>
                <a:effectLst>
                  <a:outerShdw blurRad="38100" dist="38100" dir="2700000" algn="tl">
                    <a:srgbClr val="000000">
                      <a:alpha val="43137"/>
                    </a:srgbClr>
                  </a:outerShdw>
                </a:effectLst>
                <a:latin typeface="Georgia" panose="02040502050405020303" pitchFamily="18" charset="0"/>
              </a:rPr>
              <a:t>Veterinární inspektoři jsou povinni</a:t>
            </a:r>
          </a:p>
          <a:p>
            <a:pPr>
              <a:defRPr/>
            </a:pPr>
            <a:endParaRPr lang="cs-CZ" sz="2400" dirty="0">
              <a:latin typeface="Georgia" panose="02040502050405020303" pitchFamily="18" charset="0"/>
            </a:endParaRPr>
          </a:p>
          <a:p>
            <a:pPr>
              <a:defRPr/>
            </a:pPr>
            <a:endParaRPr lang="cs-CZ" sz="2400" dirty="0">
              <a:latin typeface="Georgia" panose="02040502050405020303" pitchFamily="18" charset="0"/>
            </a:endParaRPr>
          </a:p>
          <a:p>
            <a:pPr marL="342900" indent="-342900" algn="just">
              <a:buFont typeface="Arial" panose="020B0604020202020204" pitchFamily="34" charset="0"/>
              <a:buChar char="•"/>
              <a:defRPr/>
            </a:pPr>
            <a:r>
              <a:rPr lang="cs-CZ" sz="2800" dirty="0">
                <a:latin typeface="Georgia" panose="02040502050405020303" pitchFamily="18" charset="0"/>
              </a:rPr>
              <a:t>prokazovat pověření ke kontrole podle kontrolního řádu </a:t>
            </a:r>
            <a:r>
              <a:rPr lang="cs-CZ" sz="2800" b="1" dirty="0">
                <a:latin typeface="Georgia" panose="02040502050405020303" pitchFamily="18" charset="0"/>
              </a:rPr>
              <a:t>služebním průkazem</a:t>
            </a:r>
          </a:p>
          <a:p>
            <a:pPr marL="342900" indent="-342900" algn="just">
              <a:buFont typeface="Arial" panose="020B0604020202020204" pitchFamily="34" charset="0"/>
              <a:buChar char="•"/>
              <a:defRPr/>
            </a:pPr>
            <a:r>
              <a:rPr lang="cs-CZ" sz="2800" dirty="0">
                <a:latin typeface="Georgia" panose="02040502050405020303" pitchFamily="18" charset="0"/>
              </a:rPr>
              <a:t>pořizovat protokol o opatření podle odstavce 1 (§53)</a:t>
            </a:r>
          </a:p>
          <a:p>
            <a:pPr marL="342900" indent="-342900" algn="just">
              <a:buFont typeface="Arial" panose="020B0604020202020204" pitchFamily="34" charset="0"/>
              <a:buChar char="•"/>
              <a:defRPr/>
            </a:pPr>
            <a:endParaRPr lang="cs-CZ" sz="2800" dirty="0">
              <a:latin typeface="Georgia" panose="02040502050405020303" pitchFamily="18" charset="0"/>
            </a:endParaRPr>
          </a:p>
          <a:p>
            <a:pPr marL="342900" indent="-342900" algn="just">
              <a:buFont typeface="Arial" panose="020B0604020202020204" pitchFamily="34" charset="0"/>
              <a:buChar char="•"/>
              <a:defRPr/>
            </a:pPr>
            <a:r>
              <a:rPr lang="cs-CZ" sz="2800" dirty="0">
                <a:latin typeface="Georgia" panose="02040502050405020303" pitchFamily="18" charset="0"/>
              </a:rPr>
              <a:t>pro úřední veterinární asistenty platí obdobně</a:t>
            </a:r>
          </a:p>
          <a:p>
            <a:pPr marL="342900" indent="-342900" algn="just">
              <a:buFont typeface="Arial" panose="020B0604020202020204" pitchFamily="34" charset="0"/>
              <a:buChar char="•"/>
              <a:defRPr/>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914400" y="188913"/>
            <a:ext cx="8229600" cy="1008062"/>
          </a:xfrm>
        </p:spPr>
        <p:txBody>
          <a:bodyPr>
            <a:normAutofit fontScale="90000"/>
          </a:bodyPr>
          <a:lstStyle/>
          <a:p>
            <a:pPr>
              <a:defRPr/>
            </a:pPr>
            <a:r>
              <a:rPr lang="cs-CZ" sz="3600" b="1" dirty="0">
                <a:solidFill>
                  <a:srgbClr val="00589A"/>
                </a:solidFill>
                <a:effectLst>
                  <a:outerShdw blurRad="38100" dist="38100" dir="2700000" algn="tl">
                    <a:srgbClr val="000000">
                      <a:alpha val="43137"/>
                    </a:srgbClr>
                  </a:outerShdw>
                </a:effectLst>
                <a:latin typeface="Georgia" panose="02040502050405020303" pitchFamily="18" charset="0"/>
              </a:rPr>
              <a:t>Zvláštní opatření podle § 53 veterinárního zákona</a:t>
            </a:r>
          </a:p>
        </p:txBody>
      </p:sp>
      <p:sp>
        <p:nvSpPr>
          <p:cNvPr id="11267" name="Zástupný symbol pro obsah 2"/>
          <p:cNvSpPr>
            <a:spLocks noGrp="1"/>
          </p:cNvSpPr>
          <p:nvPr>
            <p:ph idx="4294967295"/>
          </p:nvPr>
        </p:nvSpPr>
        <p:spPr>
          <a:xfrm>
            <a:off x="430213" y="1484313"/>
            <a:ext cx="8229601" cy="4321175"/>
          </a:xfrm>
        </p:spPr>
        <p:txBody>
          <a:bodyPr>
            <a:normAutofit/>
          </a:bodyPr>
          <a:lstStyle/>
          <a:p>
            <a:pPr marL="0" indent="0" algn="just">
              <a:buFontTx/>
              <a:buNone/>
            </a:pPr>
            <a:r>
              <a:rPr lang="cs-CZ" altLang="cs-CZ" sz="2400" dirty="0">
                <a:latin typeface="Georgia" panose="02040502050405020303" pitchFamily="18" charset="0"/>
              </a:rPr>
              <a:t>Veterinární inspektor je oprávněn při jeho výkonu</a:t>
            </a:r>
          </a:p>
          <a:p>
            <a:pPr marL="0" indent="0" algn="just">
              <a:buFontTx/>
              <a:buNone/>
            </a:pPr>
            <a:r>
              <a:rPr lang="cs-CZ" altLang="cs-CZ" sz="2400" dirty="0">
                <a:latin typeface="Georgia" panose="02040502050405020303" pitchFamily="18" charset="0"/>
              </a:rPr>
              <a:t>a) na místě </a:t>
            </a:r>
            <a:r>
              <a:rPr lang="cs-CZ" altLang="cs-CZ" sz="2400" b="1" dirty="0">
                <a:latin typeface="Georgia" panose="02040502050405020303" pitchFamily="18" charset="0"/>
              </a:rPr>
              <a:t>znehodnotit</a:t>
            </a:r>
            <a:r>
              <a:rPr lang="cs-CZ" altLang="cs-CZ" sz="2400" dirty="0">
                <a:latin typeface="Georgia" panose="02040502050405020303" pitchFamily="18" charset="0"/>
              </a:rPr>
              <a:t> ŽP, které nejsou zdravotně nezávadné, anebo nařídit jejich znehodnocení a neškodné odstranění, a to na náklad kontrolované osoby</a:t>
            </a:r>
          </a:p>
          <a:p>
            <a:pPr marL="0" indent="0" algn="just">
              <a:buFontTx/>
              <a:buNone/>
            </a:pPr>
            <a:r>
              <a:rPr lang="cs-CZ" altLang="cs-CZ" sz="2400" dirty="0">
                <a:latin typeface="Georgia" panose="02040502050405020303" pitchFamily="18" charset="0"/>
              </a:rPr>
              <a:t>b) </a:t>
            </a:r>
            <a:r>
              <a:rPr lang="cs-CZ" altLang="cs-CZ" sz="2400" b="1" dirty="0">
                <a:latin typeface="Georgia" panose="02040502050405020303" pitchFamily="18" charset="0"/>
              </a:rPr>
              <a:t>pozastavit, omezit nebo zakázat </a:t>
            </a:r>
            <a:r>
              <a:rPr lang="cs-CZ" altLang="cs-CZ" sz="2400" dirty="0">
                <a:latin typeface="Georgia" panose="02040502050405020303" pitchFamily="18" charset="0"/>
              </a:rPr>
              <a:t>výrobu, zpracování nebo uvádění ŽP na trh, jestliže nejsou dodržovány podmínky a požadavky stanovené tímto zákonem, zvláštními PP nebo předpisy EU na ŽP a zacházení s nimi</a:t>
            </a:r>
          </a:p>
          <a:p>
            <a:pPr marL="0" indent="0" algn="just">
              <a:buFontTx/>
              <a:buNone/>
            </a:pPr>
            <a:r>
              <a:rPr lang="cs-CZ" altLang="cs-CZ" sz="2400" dirty="0">
                <a:latin typeface="Georgia" panose="02040502050405020303" pitchFamily="18" charset="0"/>
              </a:rPr>
              <a:t>c) pozastavit výrobu, zpracování nebo uvádění ŽP na trh na přiměřenou dobu při podezření, že nejsou zdravotně nezávadné</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430213" y="188913"/>
            <a:ext cx="8713787" cy="1008062"/>
          </a:xfrm>
        </p:spPr>
        <p:txBody>
          <a:bodyPr>
            <a:normAutofit fontScale="90000"/>
          </a:bodyPr>
          <a:lstStyle/>
          <a:p>
            <a:pPr>
              <a:defRPr/>
            </a:pPr>
            <a:r>
              <a:rPr lang="cs-CZ" sz="3600" b="1" dirty="0">
                <a:solidFill>
                  <a:srgbClr val="00589A"/>
                </a:solidFill>
                <a:effectLst>
                  <a:outerShdw blurRad="38100" dist="38100" dir="2700000" algn="tl">
                    <a:srgbClr val="000000">
                      <a:alpha val="43137"/>
                    </a:srgbClr>
                  </a:outerShdw>
                </a:effectLst>
                <a:latin typeface="Georgia" panose="02040502050405020303" pitchFamily="18" charset="0"/>
              </a:rPr>
              <a:t>Zvláštní opatření podle § 53 veterinárního zákona</a:t>
            </a:r>
          </a:p>
        </p:txBody>
      </p:sp>
      <p:sp>
        <p:nvSpPr>
          <p:cNvPr id="18435" name="Zástupný symbol pro obsah 2"/>
          <p:cNvSpPr>
            <a:spLocks noGrp="1"/>
          </p:cNvSpPr>
          <p:nvPr>
            <p:ph idx="4294967295"/>
          </p:nvPr>
        </p:nvSpPr>
        <p:spPr>
          <a:xfrm>
            <a:off x="215106" y="1484784"/>
            <a:ext cx="8713787" cy="4321175"/>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defRPr/>
            </a:pPr>
            <a:r>
              <a:rPr lang="cs-CZ" altLang="cs-CZ" sz="2200" kern="0" noProof="0" dirty="0">
                <a:ln>
                  <a:noFill/>
                </a:ln>
                <a:effectLst/>
                <a:uLnTx/>
                <a:uFillTx/>
                <a:latin typeface="Georgia" panose="02040502050405020303" pitchFamily="18" charset="0"/>
                <a:sym typeface="+mn-ea"/>
              </a:rPr>
              <a:t>d) zajistit ŽP na přiměřenou dobu </a:t>
            </a:r>
            <a:r>
              <a:rPr lang="cs-CZ" altLang="cs-CZ" sz="2200" b="1" kern="0" noProof="0" dirty="0">
                <a:ln>
                  <a:noFill/>
                </a:ln>
                <a:effectLst/>
                <a:uLnTx/>
                <a:uFillTx/>
                <a:latin typeface="Georgia" panose="02040502050405020303" pitchFamily="18" charset="0"/>
                <a:sym typeface="+mn-ea"/>
              </a:rPr>
              <a:t>úřední veterinární uzávěrou</a:t>
            </a:r>
            <a:r>
              <a:rPr lang="cs-CZ" altLang="cs-CZ" sz="2200" kern="0" noProof="0" dirty="0">
                <a:ln>
                  <a:noFill/>
                </a:ln>
                <a:effectLst/>
                <a:uLnTx/>
                <a:uFillTx/>
                <a:latin typeface="Georgia" panose="02040502050405020303" pitchFamily="18" charset="0"/>
                <a:sym typeface="+mn-ea"/>
              </a:rPr>
              <a:t> - zajištění v DP, kontejnerech nebo obalech plombou, pečetí, známkou</a:t>
            </a:r>
            <a:endParaRPr kumimoji="0" lang="cs-CZ" altLang="cs-CZ" sz="2200" b="0" i="0" u="none" strike="noStrike" kern="0" cap="none" spc="0" normalizeH="0" baseline="0" noProof="0" dirty="0">
              <a:ln>
                <a:noFill/>
              </a:ln>
              <a:solidFill>
                <a:schemeClr val="tx1"/>
              </a:solidFill>
              <a:effectLst/>
              <a:uLnTx/>
              <a:uFillTx/>
              <a:latin typeface="Georgia" panose="02040502050405020303" pitchFamily="18" charset="0"/>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lang="cs-CZ" altLang="cs-CZ" sz="2200" kern="0" noProof="0" dirty="0">
                <a:ln>
                  <a:noFill/>
                </a:ln>
                <a:effectLst/>
                <a:uLnTx/>
                <a:uFillTx/>
                <a:latin typeface="Georgia" panose="02040502050405020303" pitchFamily="18" charset="0"/>
                <a:sym typeface="+mn-ea"/>
              </a:rPr>
              <a:t>e) </a:t>
            </a:r>
            <a:r>
              <a:rPr lang="cs-CZ" altLang="cs-CZ" sz="2200" b="1" kern="0" noProof="0" dirty="0">
                <a:ln>
                  <a:noFill/>
                </a:ln>
                <a:effectLst/>
                <a:uLnTx/>
                <a:uFillTx/>
                <a:latin typeface="Georgia" panose="02040502050405020303" pitchFamily="18" charset="0"/>
                <a:sym typeface="+mn-ea"/>
              </a:rPr>
              <a:t>zakázat užívání prostor </a:t>
            </a:r>
            <a:r>
              <a:rPr lang="cs-CZ" altLang="cs-CZ" sz="2200" kern="0" noProof="0" dirty="0">
                <a:ln>
                  <a:noFill/>
                </a:ln>
                <a:effectLst/>
                <a:uLnTx/>
                <a:uFillTx/>
                <a:latin typeface="Georgia" panose="02040502050405020303" pitchFamily="18" charset="0"/>
                <a:sym typeface="+mn-ea"/>
              </a:rPr>
              <a:t>pro výrobu, zpracování nebo uvádění živočišných produktů na trh při důvodném </a:t>
            </a:r>
            <a:r>
              <a:rPr lang="cs-CZ" altLang="cs-CZ" sz="2200" b="1" kern="0" noProof="0" dirty="0">
                <a:ln>
                  <a:noFill/>
                </a:ln>
                <a:effectLst/>
                <a:uLnTx/>
                <a:uFillTx/>
                <a:latin typeface="Georgia" panose="02040502050405020303" pitchFamily="18" charset="0"/>
                <a:sym typeface="+mn-ea"/>
              </a:rPr>
              <a:t>podezření</a:t>
            </a:r>
            <a:r>
              <a:rPr lang="cs-CZ" altLang="cs-CZ" sz="2200" kern="0" noProof="0" dirty="0">
                <a:ln>
                  <a:noFill/>
                </a:ln>
                <a:effectLst/>
                <a:uLnTx/>
                <a:uFillTx/>
                <a:latin typeface="Georgia" panose="02040502050405020303" pitchFamily="18" charset="0"/>
                <a:sym typeface="+mn-ea"/>
              </a:rPr>
              <a:t> na uvádění na trh potravin jiných než zdravotně nezávadných nebo z nákazových důvodů, jestliže kontrolovaná osoba neumožní veterinárnímu inspektorovi vstupovat na pozemky, do staveb nebo do jiných prostor v souladu s jeho oprávněním podle kontrolního řádu</a:t>
            </a:r>
            <a:endParaRPr kumimoji="0" lang="cs-CZ" altLang="cs-CZ" sz="2200" b="0" i="0" u="none" strike="noStrike" kern="0" cap="none" spc="0" normalizeH="0" baseline="0" noProof="0" dirty="0">
              <a:ln>
                <a:noFill/>
              </a:ln>
              <a:solidFill>
                <a:schemeClr val="tx1"/>
              </a:solidFill>
              <a:effectLst/>
              <a:uLnTx/>
              <a:uFillTx/>
              <a:latin typeface="Georgia" panose="02040502050405020303" pitchFamily="18" charset="0"/>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lang="cs-CZ" altLang="cs-CZ" sz="2200" kern="0" noProof="0" dirty="0">
                <a:ln>
                  <a:noFill/>
                </a:ln>
                <a:effectLst/>
                <a:uLnTx/>
                <a:uFillTx/>
                <a:latin typeface="Georgia" panose="02040502050405020303" pitchFamily="18" charset="0"/>
                <a:sym typeface="+mn-ea"/>
              </a:rPr>
              <a:t>f) </a:t>
            </a:r>
            <a:r>
              <a:rPr lang="cs-CZ" altLang="cs-CZ" sz="2200" b="1" kern="0" noProof="0" dirty="0">
                <a:ln>
                  <a:noFill/>
                </a:ln>
                <a:effectLst/>
                <a:uLnTx/>
                <a:uFillTx/>
                <a:latin typeface="Georgia" panose="02040502050405020303" pitchFamily="18" charset="0"/>
                <a:sym typeface="+mn-ea"/>
              </a:rPr>
              <a:t>zjednat si přístup </a:t>
            </a:r>
            <a:r>
              <a:rPr lang="cs-CZ" altLang="cs-CZ" sz="2200" kern="0" noProof="0" dirty="0">
                <a:ln>
                  <a:noFill/>
                </a:ln>
                <a:effectLst/>
                <a:uLnTx/>
                <a:uFillTx/>
                <a:latin typeface="Georgia" panose="02040502050405020303" pitchFamily="18" charset="0"/>
                <a:sym typeface="+mn-ea"/>
              </a:rPr>
              <a:t>do staveb, DP, na pozemky a do dalších prostor včetně otevření uzavřených prostor při důvodném podezření na uvádění na trh potravin jiných než zdravotně nezávadných nebo z nákazových důvodů. </a:t>
            </a:r>
            <a:endParaRPr kumimoji="0" lang="cs-CZ" altLang="cs-CZ" sz="2200" b="0" i="0" u="none" strike="noStrike" kern="0" cap="none" spc="0" normalizeH="0" baseline="0" noProof="0" dirty="0">
              <a:ln>
                <a:noFill/>
              </a:ln>
              <a:solidFill>
                <a:schemeClr val="tx1"/>
              </a:solidFill>
              <a:effectLst/>
              <a:uLnTx/>
              <a:uFillTx/>
              <a:latin typeface="Georgia" panose="02040502050405020303" pitchFamily="18" charset="0"/>
              <a:ea typeface="+mn-ea"/>
              <a:cs typeface="+mn-cs"/>
            </a:endParaRPr>
          </a:p>
          <a:p>
            <a:pPr marL="0" indent="0" eaLnBrk="1" hangingPunct="1">
              <a:buNone/>
              <a:defRPr/>
            </a:pPr>
            <a:endParaRPr lang="cs-CZ" altLang="cs-CZ" sz="2800" dirty="0">
              <a:latin typeface="Georgia" panose="02040502050405020303" pitchFamily="18" charset="0"/>
            </a:endParaRPr>
          </a:p>
          <a:p>
            <a:pPr marL="0" indent="0">
              <a:buFontTx/>
              <a:buNone/>
              <a:defRPr/>
            </a:pPr>
            <a:endParaRPr lang="cs-CZ" altLang="cs-CZ" sz="2400" dirty="0">
              <a:latin typeface="Georgia" panose="02040502050405020303" pitchFamily="18"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2957" y="476672"/>
            <a:ext cx="8640959" cy="996057"/>
          </a:xfrm>
        </p:spPr>
        <p:txBody>
          <a:bodyPr>
            <a:noAutofit/>
          </a:bodyPr>
          <a:lstStyle/>
          <a:p>
            <a:pPr>
              <a:defRPr/>
            </a:pPr>
            <a:r>
              <a:rPr lang="cs-CZ" sz="3600" b="1" dirty="0">
                <a:solidFill>
                  <a:srgbClr val="004A82"/>
                </a:solidFill>
                <a:effectLst>
                  <a:outerShdw blurRad="38100" dist="38100" dir="2700000" algn="tl">
                    <a:srgbClr val="000000">
                      <a:alpha val="43137"/>
                    </a:srgbClr>
                  </a:outerShdw>
                </a:effectLst>
                <a:latin typeface="Georgia" panose="02040502050405020303" pitchFamily="18" charset="0"/>
              </a:rPr>
              <a:t>DOZOR – restaurace </a:t>
            </a:r>
            <a:br>
              <a:rPr lang="cs-CZ" sz="3600" b="1" dirty="0">
                <a:solidFill>
                  <a:srgbClr val="004A82"/>
                </a:solidFill>
                <a:effectLst>
                  <a:outerShdw blurRad="38100" dist="38100" dir="2700000" algn="tl">
                    <a:srgbClr val="000000">
                      <a:alpha val="43137"/>
                    </a:srgbClr>
                  </a:outerShdw>
                </a:effectLst>
                <a:latin typeface="Georgia" panose="02040502050405020303" pitchFamily="18" charset="0"/>
              </a:rPr>
            </a:br>
            <a:r>
              <a:rPr lang="cs-CZ" sz="3600" b="1" dirty="0">
                <a:solidFill>
                  <a:srgbClr val="004A82"/>
                </a:solidFill>
                <a:effectLst>
                  <a:outerShdw blurRad="38100" dist="38100" dir="2700000" algn="tl">
                    <a:srgbClr val="000000">
                      <a:alpha val="43137"/>
                    </a:srgbClr>
                  </a:outerShdw>
                </a:effectLst>
                <a:latin typeface="Georgia" panose="02040502050405020303" pitchFamily="18" charset="0"/>
              </a:rPr>
              <a:t> orgány ochrany veřejného zdraví</a:t>
            </a:r>
          </a:p>
        </p:txBody>
      </p:sp>
      <p:sp>
        <p:nvSpPr>
          <p:cNvPr id="13315" name="Zástupný symbol pro obsah 2"/>
          <p:cNvSpPr>
            <a:spLocks noGrp="1"/>
          </p:cNvSpPr>
          <p:nvPr>
            <p:ph idx="1"/>
          </p:nvPr>
        </p:nvSpPr>
        <p:spPr>
          <a:xfrm>
            <a:off x="250823" y="1916832"/>
            <a:ext cx="8785225" cy="5041304"/>
          </a:xfrm>
        </p:spPr>
        <p:txBody>
          <a:bodyPr/>
          <a:lstStyle/>
          <a:p>
            <a:r>
              <a:rPr lang="cs-CZ" b="1" dirty="0"/>
              <a:t>§ 78 Státní správu v ochraně a podpoře veřejného zdraví vykonávají</a:t>
            </a:r>
          </a:p>
          <a:p>
            <a:r>
              <a:rPr lang="cs-CZ" altLang="cs-CZ" dirty="0">
                <a:highlight>
                  <a:srgbClr val="FFFF00"/>
                </a:highlight>
                <a:latin typeface="Georgia" panose="02040502050405020303" pitchFamily="18" charset="0"/>
              </a:rPr>
              <a:t>Ministerstvo zdravotnictví</a:t>
            </a:r>
          </a:p>
          <a:p>
            <a:r>
              <a:rPr lang="cs-CZ" altLang="cs-CZ" dirty="0">
                <a:highlight>
                  <a:srgbClr val="FFFF00"/>
                </a:highlight>
                <a:latin typeface="Georgia" panose="02040502050405020303" pitchFamily="18" charset="0"/>
              </a:rPr>
              <a:t>Krajské hygienické stanice</a:t>
            </a:r>
          </a:p>
          <a:p>
            <a:r>
              <a:rPr lang="cs-CZ" altLang="cs-CZ" dirty="0">
                <a:highlight>
                  <a:srgbClr val="FFFF00"/>
                </a:highlight>
                <a:latin typeface="Georgia" panose="02040502050405020303" pitchFamily="18" charset="0"/>
              </a:rPr>
              <a:t>Ministerstvo obrany a Ministerstvo vnitra</a:t>
            </a:r>
          </a:p>
          <a:p>
            <a:r>
              <a:rPr lang="cs-CZ" altLang="cs-CZ" dirty="0">
                <a:latin typeface="Georgia" panose="02040502050405020303" pitchFamily="18" charset="0"/>
              </a:rPr>
              <a:t>Ministerstvo dopravy</a:t>
            </a:r>
          </a:p>
          <a:p>
            <a:r>
              <a:rPr lang="cs-CZ" altLang="cs-CZ" dirty="0">
                <a:latin typeface="Georgia" panose="02040502050405020303" pitchFamily="18" charset="0"/>
              </a:rPr>
              <a:t>Ministerstvo pro místní rozvoj</a:t>
            </a:r>
          </a:p>
          <a:p>
            <a:r>
              <a:rPr lang="cs-CZ" altLang="cs-CZ" dirty="0">
                <a:latin typeface="Georgia" panose="02040502050405020303" pitchFamily="18" charset="0"/>
              </a:rPr>
              <a:t>Ministerstvo životního prostředí</a:t>
            </a:r>
          </a:p>
          <a:p>
            <a:r>
              <a:rPr lang="cs-CZ" altLang="cs-CZ" dirty="0">
                <a:latin typeface="Georgia" panose="02040502050405020303" pitchFamily="18" charset="0"/>
              </a:rPr>
              <a:t>krajské úřady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08720"/>
            <a:ext cx="8229600" cy="4525962"/>
          </a:xfrm>
        </p:spPr>
        <p:txBody>
          <a:bodyPr>
            <a:normAutofit/>
          </a:bodyPr>
          <a:lstStyle/>
          <a:p>
            <a:pPr algn="just"/>
            <a:r>
              <a:rPr lang="cs-CZ" sz="2800" dirty="0">
                <a:latin typeface="Georgia" panose="02040502050405020303" pitchFamily="18" charset="0"/>
              </a:rPr>
              <a:t>Za odebrané vzorky se </a:t>
            </a:r>
            <a:r>
              <a:rPr lang="cs-CZ" sz="2800" b="1" dirty="0">
                <a:latin typeface="Georgia" panose="02040502050405020303" pitchFamily="18" charset="0"/>
              </a:rPr>
              <a:t>neposkytne</a:t>
            </a:r>
            <a:r>
              <a:rPr lang="cs-CZ" sz="2800" dirty="0">
                <a:latin typeface="Georgia" panose="02040502050405020303" pitchFamily="18" charset="0"/>
              </a:rPr>
              <a:t> náhrada s </a:t>
            </a:r>
            <a:r>
              <a:rPr lang="cs-CZ" sz="2800" b="1" dirty="0">
                <a:latin typeface="Georgia" panose="02040502050405020303" pitchFamily="18" charset="0"/>
              </a:rPr>
              <a:t>výjimkou</a:t>
            </a:r>
            <a:r>
              <a:rPr lang="cs-CZ" sz="2800" dirty="0">
                <a:latin typeface="Georgia" panose="02040502050405020303" pitchFamily="18" charset="0"/>
              </a:rPr>
              <a:t> vzorků odebraných při </a:t>
            </a:r>
            <a:r>
              <a:rPr lang="cs-CZ" sz="2800" b="1" dirty="0">
                <a:latin typeface="Georgia" panose="02040502050405020303" pitchFamily="18" charset="0"/>
              </a:rPr>
              <a:t>prodeji potravin živočišného původu podle zákona o potravinách</a:t>
            </a:r>
            <a:r>
              <a:rPr lang="cs-CZ" sz="2800" dirty="0">
                <a:latin typeface="Georgia" panose="02040502050405020303" pitchFamily="18" charset="0"/>
              </a:rPr>
              <a:t>, za které se kontrolované osobě poskytne náhrada</a:t>
            </a:r>
            <a:r>
              <a:rPr lang="cs-CZ" sz="2800" baseline="30000" dirty="0">
                <a:latin typeface="Georgia" panose="02040502050405020303" pitchFamily="18" charset="0"/>
              </a:rPr>
              <a:t> </a:t>
            </a:r>
            <a:r>
              <a:rPr lang="cs-CZ" sz="2800" dirty="0">
                <a:latin typeface="Georgia" panose="02040502050405020303" pitchFamily="18" charset="0"/>
              </a:rPr>
              <a:t>podle zákona o kontrole, pokud o ni požádá ve lhůtě do 6 měsíců ode dne, kdy byla seznámena se skutečností, že potravina splňuje požadavky stanovené zákonem o potravinách. Náhrada se kontrolované osobě poskytne nejdéle do 30 dnů ode dne, kdy o ni požádala.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611561" y="2132856"/>
            <a:ext cx="7920880" cy="1470025"/>
          </a:xfrm>
        </p:spPr>
        <p:txBody>
          <a:bodyPr>
            <a:noAutofit/>
          </a:bodyPr>
          <a:lstStyle/>
          <a:p>
            <a:r>
              <a:rPr lang="cs-CZ" sz="4800" b="1" dirty="0">
                <a:latin typeface="Georgia" panose="02040502050405020303" pitchFamily="18" charset="0"/>
              </a:rPr>
              <a:t>Zákon č. 634/1992 o ochraně spotřebitele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548680"/>
            <a:ext cx="8229600" cy="5434013"/>
          </a:xfrm>
        </p:spPr>
        <p:txBody>
          <a:bodyPr vert="horz" wrap="square" lIns="91440" tIns="45720" rIns="91440" bIns="45720" numCol="1" anchor="t" anchorCtr="0" compatLnSpc="1">
            <a:normAutofit fontScale="87500" lnSpcReduction="1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cs-CZ" sz="3200" b="0"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rPr>
              <a:t>Prodávající je povinen: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cs-CZ" sz="3200" b="0"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rPr>
              <a:t>hmotnost, míra nebo množství - umožnit spotřebiteli překontrolovat si správnost těchto údajů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cs-CZ" sz="3200" b="0"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rPr>
              <a:t>předepsaná  nebo schválená  jakost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cs-CZ" sz="3200" b="0"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rPr>
              <a:t>správně účtovat ceny; zaokrouhluje vždy k  nejbližší platné nominální hodnotě</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cs-CZ" sz="3200" b="0"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rPr>
              <a:t>nikdo   nesmí   klamat   spotřebitele,   zejména   uvádět nepravdivé,  nedoložené, neúplné,  nepřesné, nejasné,  dvojsmyslné nebo přehnané údaje anebo  zamlčet údaje o skutečných vlastnostech výrobků nebo služeb či úrovni nákupních podmínek</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cs-CZ" sz="3200" b="0"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358775" y="115887"/>
            <a:ext cx="8640762" cy="996950"/>
          </a:xfrm>
        </p:spPr>
        <p:txBody>
          <a:bodyPr>
            <a:noAutofit/>
          </a:bodyPr>
          <a:lstStyle/>
          <a:p>
            <a:pPr>
              <a:defRPr/>
            </a:pPr>
            <a:r>
              <a:rPr lang="cs-CZ" sz="3600" b="1" dirty="0">
                <a:solidFill>
                  <a:srgbClr val="004A82"/>
                </a:solidFill>
                <a:effectLst>
                  <a:outerShdw blurRad="38100" dist="38100" dir="2700000" algn="tl">
                    <a:srgbClr val="000000">
                      <a:alpha val="43137"/>
                    </a:srgbClr>
                  </a:outerShdw>
                </a:effectLst>
                <a:latin typeface="Georgia" panose="02040502050405020303" pitchFamily="18" charset="0"/>
              </a:rPr>
              <a:t>DOZOR nad ochranou spotřebitele</a:t>
            </a:r>
          </a:p>
        </p:txBody>
      </p:sp>
      <p:sp>
        <p:nvSpPr>
          <p:cNvPr id="13315" name="Zástupný symbol pro obsah 2"/>
          <p:cNvSpPr>
            <a:spLocks noGrp="1"/>
          </p:cNvSpPr>
          <p:nvPr>
            <p:ph idx="4294967295"/>
          </p:nvPr>
        </p:nvSpPr>
        <p:spPr>
          <a:xfrm>
            <a:off x="358775" y="1257300"/>
            <a:ext cx="8785225" cy="5484813"/>
          </a:xfrm>
        </p:spPr>
        <p:txBody>
          <a:bodyPr>
            <a:normAutofit fontScale="57500" lnSpcReduction="2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lang="cs-CZ" sz="4500" kern="0" noProof="0" dirty="0">
                <a:ln>
                  <a:noFill/>
                </a:ln>
                <a:effectLst/>
                <a:uLnTx/>
                <a:uFillTx/>
                <a:latin typeface="Georgia" panose="02040502050405020303" pitchFamily="18" charset="0"/>
                <a:cs typeface="Georgia" panose="02040502050405020303" pitchFamily="18" charset="0"/>
                <a:sym typeface="+mn-ea"/>
              </a:rPr>
              <a:t>Dozor nad dodržováním povinností stanovených tímto zákonem provádí </a:t>
            </a:r>
            <a:r>
              <a:rPr lang="cs-CZ" sz="4500" b="1" kern="0" noProof="0" dirty="0">
                <a:ln>
                  <a:noFill/>
                </a:ln>
                <a:effectLst/>
                <a:uLnTx/>
                <a:uFillTx/>
                <a:latin typeface="Georgia" panose="02040502050405020303" pitchFamily="18" charset="0"/>
                <a:cs typeface="Georgia" panose="02040502050405020303" pitchFamily="18" charset="0"/>
                <a:sym typeface="+mn-ea"/>
              </a:rPr>
              <a:t>Česká obchodní inspekce</a:t>
            </a:r>
            <a:r>
              <a:rPr lang="cs-CZ" sz="4500" kern="0" noProof="0" dirty="0">
                <a:ln>
                  <a:noFill/>
                </a:ln>
                <a:effectLst/>
                <a:uLnTx/>
                <a:uFillTx/>
                <a:latin typeface="Georgia" panose="02040502050405020303" pitchFamily="18" charset="0"/>
                <a:cs typeface="Georgia" panose="02040502050405020303" pitchFamily="18" charset="0"/>
                <a:sym typeface="+mn-ea"/>
              </a:rPr>
              <a:t>, s výjimkou dozoru nad dodržováním daných povinností (</a:t>
            </a:r>
            <a:r>
              <a:rPr lang="cs-CZ" sz="4500" u="sng" kern="0" noProof="0" dirty="0">
                <a:ln>
                  <a:noFill/>
                </a:ln>
                <a:effectLst/>
                <a:uLnTx/>
                <a:uFillTx/>
                <a:latin typeface="Georgia" panose="02040502050405020303" pitchFamily="18" charset="0"/>
                <a:cs typeface="Georgia" panose="02040502050405020303" pitchFamily="18" charset="0"/>
                <a:sym typeface="+mn-ea"/>
              </a:rPr>
              <a:t>jakost</a:t>
            </a:r>
            <a:r>
              <a:rPr lang="cs-CZ" sz="4500" kern="0" noProof="0" dirty="0">
                <a:ln>
                  <a:noFill/>
                </a:ln>
                <a:effectLst/>
                <a:uLnTx/>
                <a:uFillTx/>
                <a:latin typeface="Georgia" panose="02040502050405020303" pitchFamily="18" charset="0"/>
                <a:cs typeface="Georgia" panose="02040502050405020303" pitchFamily="18" charset="0"/>
                <a:sym typeface="+mn-ea"/>
              </a:rPr>
              <a:t>, nekalá obchodní praktika, klamavá konání, klamavá opomenutí, agresivní obchodní praktika)</a:t>
            </a:r>
            <a:endParaRPr kumimoji="0" lang="cs-CZ" sz="4500" b="0"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Ø"/>
              <a:defRPr/>
            </a:pPr>
            <a:r>
              <a:rPr lang="cs-CZ" sz="4500" kern="0" noProof="0" dirty="0">
                <a:ln>
                  <a:noFill/>
                </a:ln>
                <a:effectLst/>
                <a:uLnTx/>
                <a:uFillTx/>
                <a:latin typeface="Georgia" panose="02040502050405020303" pitchFamily="18" charset="0"/>
                <a:cs typeface="Georgia" panose="02040502050405020303" pitchFamily="18" charset="0"/>
                <a:sym typeface="+mn-ea"/>
              </a:rPr>
              <a:t>na úseku zemědělských, potravinářských a tabákových výrobků provádí </a:t>
            </a:r>
            <a:r>
              <a:rPr lang="cs-CZ" sz="4500" b="1" kern="0" noProof="0" dirty="0">
                <a:ln>
                  <a:noFill/>
                </a:ln>
                <a:effectLst/>
                <a:uLnTx/>
                <a:uFillTx/>
                <a:latin typeface="Georgia" panose="02040502050405020303" pitchFamily="18" charset="0"/>
                <a:cs typeface="Georgia" panose="02040502050405020303" pitchFamily="18" charset="0"/>
                <a:sym typeface="+mn-ea"/>
              </a:rPr>
              <a:t>Státní zemědělská a potravinářská inspekce</a:t>
            </a:r>
            <a:endParaRPr kumimoji="0" lang="cs-CZ" sz="4500" b="1"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Ø"/>
              <a:defRPr/>
            </a:pPr>
            <a:r>
              <a:rPr lang="cs-CZ" sz="4500" kern="0" noProof="0" dirty="0">
                <a:ln>
                  <a:noFill/>
                </a:ln>
                <a:effectLst/>
                <a:uLnTx/>
                <a:uFillTx/>
                <a:latin typeface="Georgia" panose="02040502050405020303" pitchFamily="18" charset="0"/>
                <a:cs typeface="Georgia" panose="02040502050405020303" pitchFamily="18" charset="0"/>
                <a:sym typeface="+mn-ea"/>
              </a:rPr>
              <a:t>pokud jde o prodej výrobků a poskytování služeb, které jsou upraveny zákonem o ochraně veřejného zdraví provádějí </a:t>
            </a:r>
            <a:r>
              <a:rPr lang="cs-CZ" sz="4500" b="1" kern="0" noProof="0" dirty="0">
                <a:ln>
                  <a:noFill/>
                </a:ln>
                <a:effectLst/>
                <a:uLnTx/>
                <a:uFillTx/>
                <a:latin typeface="Georgia" panose="02040502050405020303" pitchFamily="18" charset="0"/>
                <a:cs typeface="Georgia" panose="02040502050405020303" pitchFamily="18" charset="0"/>
                <a:sym typeface="+mn-ea"/>
              </a:rPr>
              <a:t>krajské hygienické stanice</a:t>
            </a:r>
            <a:endParaRPr kumimoji="0" lang="cs-CZ" sz="4500" b="1"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endParaRP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Ø"/>
              <a:defRPr/>
            </a:pPr>
            <a:r>
              <a:rPr lang="cs-CZ" sz="4500" kern="0" noProof="0" dirty="0">
                <a:ln>
                  <a:noFill/>
                </a:ln>
                <a:effectLst/>
                <a:uLnTx/>
                <a:uFillTx/>
                <a:latin typeface="Georgia" panose="02040502050405020303" pitchFamily="18" charset="0"/>
                <a:cs typeface="Georgia" panose="02040502050405020303" pitchFamily="18" charset="0"/>
                <a:sym typeface="+mn-ea"/>
              </a:rPr>
              <a:t>na úseku veterinární péče provádějí </a:t>
            </a:r>
            <a:r>
              <a:rPr lang="cs-CZ" sz="4500" b="1" kern="0" noProof="0" dirty="0">
                <a:ln>
                  <a:noFill/>
                </a:ln>
                <a:effectLst/>
                <a:uLnTx/>
                <a:uFillTx/>
                <a:latin typeface="Georgia" panose="02040502050405020303" pitchFamily="18" charset="0"/>
                <a:cs typeface="Georgia" panose="02040502050405020303" pitchFamily="18" charset="0"/>
                <a:sym typeface="+mn-ea"/>
              </a:rPr>
              <a:t>Státní veterinární správa, krajské veterinární správy a Městská veterinární správa v Praze</a:t>
            </a:r>
            <a:endParaRPr kumimoji="0" lang="cs-CZ" sz="4500" b="1" i="0" u="none" strike="noStrike" kern="0" cap="none" spc="0" normalizeH="0" baseline="0" noProof="0" dirty="0">
              <a:ln>
                <a:noFill/>
              </a:ln>
              <a:solidFill>
                <a:schemeClr val="tx1"/>
              </a:solidFill>
              <a:effectLst/>
              <a:uLnTx/>
              <a:uFillTx/>
              <a:latin typeface="Georgia" panose="02040502050405020303" pitchFamily="18" charset="0"/>
              <a:ea typeface="+mn-ea"/>
              <a:cs typeface="Georgia" panose="02040502050405020303" pitchFamily="18" charset="0"/>
            </a:endParaRPr>
          </a:p>
          <a:p>
            <a:pPr marL="0" marR="0" lvl="0" indent="0" algn="l" defTabSz="914400" rtl="0" eaLnBrk="0" fontAlgn="base" latinLnBrk="0" hangingPunct="0">
              <a:lnSpc>
                <a:spcPct val="100000"/>
              </a:lnSpc>
              <a:spcBef>
                <a:spcPct val="20000"/>
              </a:spcBef>
              <a:spcAft>
                <a:spcPct val="0"/>
              </a:spcAft>
              <a:buClrTx/>
              <a:buSzTx/>
              <a:buNone/>
              <a:defRPr/>
            </a:pPr>
            <a:r>
              <a:rPr lang="cs-CZ" kern="0" noProof="0" dirty="0">
                <a:ln>
                  <a:noFill/>
                </a:ln>
                <a:effectLst/>
                <a:uLnTx/>
                <a:uFillTx/>
                <a:latin typeface="Georgia" panose="02040502050405020303" pitchFamily="18" charset="0"/>
                <a:cs typeface="Georgia" panose="02040502050405020303" pitchFamily="18" charset="0"/>
                <a:sym typeface="+mn-ea"/>
              </a:rPr>
              <a:t> </a:t>
            </a:r>
            <a:endParaRPr lang="cs-CZ" altLang="cs-CZ" dirty="0">
              <a:latin typeface="Georgia" panose="02040502050405020303" pitchFamily="18" charset="0"/>
              <a:cs typeface="Georgia" panose="02040502050405020303"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0825" y="496093"/>
            <a:ext cx="8642350" cy="5021139"/>
          </a:xfrm>
        </p:spPr>
        <p:txBody>
          <a:bodyPr>
            <a:normAutofit/>
          </a:bodyPr>
          <a:lstStyle/>
          <a:p>
            <a:pPr algn="just">
              <a:buFont typeface="Wingdings" panose="05000000000000000000" pitchFamily="2" charset="2"/>
              <a:buChar char="Ø"/>
            </a:pPr>
            <a:r>
              <a:rPr lang="cs-CZ" dirty="0">
                <a:latin typeface="Georgia" panose="02040502050405020303" pitchFamily="18" charset="0"/>
              </a:rPr>
              <a:t>orgány jsou oprávněny vydávat </a:t>
            </a:r>
            <a:r>
              <a:rPr lang="cs-CZ" b="1" dirty="0">
                <a:latin typeface="Georgia" panose="02040502050405020303" pitchFamily="18" charset="0"/>
              </a:rPr>
              <a:t>závazné pokyny </a:t>
            </a:r>
            <a:r>
              <a:rPr lang="cs-CZ" dirty="0">
                <a:latin typeface="Georgia" panose="02040502050405020303" pitchFamily="18" charset="0"/>
              </a:rPr>
              <a:t>k odstranění zjištěných nedostatků</a:t>
            </a:r>
          </a:p>
          <a:p>
            <a:pPr algn="just">
              <a:buFont typeface="Wingdings" panose="05000000000000000000" pitchFamily="2" charset="2"/>
              <a:buChar char="Ø"/>
            </a:pPr>
            <a:r>
              <a:rPr lang="cs-CZ" dirty="0">
                <a:latin typeface="Georgia" panose="02040502050405020303" pitchFamily="18" charset="0"/>
              </a:rPr>
              <a:t>v případě bezprostředního ohrožení života, zdraví nebo majetku jsou oprávněny </a:t>
            </a:r>
            <a:r>
              <a:rPr lang="cs-CZ" b="1" dirty="0">
                <a:latin typeface="Georgia" panose="02040502050405020303" pitchFamily="18" charset="0"/>
              </a:rPr>
              <a:t>pozastavit</a:t>
            </a:r>
            <a:r>
              <a:rPr lang="cs-CZ" dirty="0">
                <a:latin typeface="Georgia" panose="02040502050405020303" pitchFamily="18" charset="0"/>
              </a:rPr>
              <a:t> prodej výrobků nebo poskytování služeb anebo </a:t>
            </a:r>
            <a:r>
              <a:rPr lang="cs-CZ" b="1" dirty="0">
                <a:latin typeface="Georgia" panose="02040502050405020303" pitchFamily="18" charset="0"/>
              </a:rPr>
              <a:t>uzavřít provozovnu</a:t>
            </a:r>
          </a:p>
          <a:p>
            <a:pPr lvl="1" algn="just"/>
            <a:r>
              <a:rPr lang="cs-CZ" dirty="0">
                <a:latin typeface="Georgia" panose="02040502050405020303" pitchFamily="18" charset="0"/>
              </a:rPr>
              <a:t>vyžaduje-li to naléhavost situace, lze toto rozhodnutí oznámit ústně a neprodleně doručit písemné vyhotovení rozhodnutí</a:t>
            </a:r>
          </a:p>
          <a:p>
            <a:pPr algn="just">
              <a:buFont typeface="Wingdings" panose="05000000000000000000" pitchFamily="2" charset="2"/>
              <a:buChar char="Ø"/>
            </a:pPr>
            <a:r>
              <a:rPr lang="cs-CZ" dirty="0">
                <a:latin typeface="Georgia" panose="02040502050405020303" pitchFamily="18" charset="0"/>
              </a:rPr>
              <a:t>obnovit prodej výrobků nebo poskytování služeb anebo otevřít provozovnu lze až po uvedení do nezávadného stavu a jen s písemným souhlasem orgánu, který o pozastavení prodeje výrobků nebo poskytování služeb anebo uzavření provozovny rozhodl</a:t>
            </a:r>
          </a:p>
          <a:p>
            <a:pPr algn="just">
              <a:buFont typeface="Wingdings" panose="05000000000000000000" pitchFamily="2" charset="2"/>
              <a:buChar char="Ø"/>
            </a:pPr>
            <a:r>
              <a:rPr lang="cs-CZ" dirty="0">
                <a:latin typeface="Georgia" panose="02040502050405020303" pitchFamily="18" charset="0"/>
              </a:rPr>
              <a:t>orgány  jsou oprávněny uložit rozhodnutím výrobci, dovozci, dodavateli nebo prodávajícímu </a:t>
            </a:r>
            <a:r>
              <a:rPr lang="cs-CZ" b="1" dirty="0">
                <a:latin typeface="Georgia" panose="02040502050405020303" pitchFamily="18" charset="0"/>
              </a:rPr>
              <a:t>povinnost stáhnout výrobek </a:t>
            </a:r>
            <a:r>
              <a:rPr lang="cs-CZ" dirty="0">
                <a:latin typeface="Georgia" panose="02040502050405020303" pitchFamily="18" charset="0"/>
              </a:rPr>
              <a:t>nebezpečný svou zaměnitelností s potravinou z trhu – lze oznámit ústně a neprodleně doručit písemné vyhotovení rozhodnutí</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332656"/>
            <a:ext cx="8642350" cy="6408738"/>
          </a:xfrm>
        </p:spPr>
        <p:txBody>
          <a:bodyPr>
            <a:noAutofit/>
          </a:bodyPr>
          <a:lstStyle/>
          <a:p>
            <a:pPr marL="0" indent="0" algn="just">
              <a:buNone/>
            </a:pPr>
            <a:r>
              <a:rPr lang="cs-CZ" sz="2000" dirty="0">
                <a:latin typeface="Georgia" panose="02040502050405020303" pitchFamily="18" charset="0"/>
              </a:rPr>
              <a:t>Při výkonu státního zdravotního dozoru orgány ochrany veřejného zdraví v rozsahu své působnosti</a:t>
            </a:r>
          </a:p>
          <a:p>
            <a:pPr marL="0" indent="0">
              <a:buNone/>
            </a:pPr>
            <a:endParaRPr lang="cs-CZ" sz="1600" dirty="0">
              <a:latin typeface="Georgia" panose="02040502050405020303" pitchFamily="18" charset="0"/>
            </a:endParaRPr>
          </a:p>
          <a:p>
            <a:pPr algn="just"/>
            <a:r>
              <a:rPr lang="cs-CZ" sz="1800" dirty="0">
                <a:latin typeface="Georgia" panose="02040502050405020303" pitchFamily="18" charset="0"/>
              </a:rPr>
              <a:t>dozírají, zda osoby </a:t>
            </a:r>
            <a:r>
              <a:rPr lang="cs-CZ" sz="1800" b="1" dirty="0">
                <a:latin typeface="Georgia" panose="02040502050405020303" pitchFamily="18" charset="0"/>
              </a:rPr>
              <a:t>plní povinnosti </a:t>
            </a:r>
            <a:r>
              <a:rPr lang="cs-CZ" sz="1800" dirty="0">
                <a:latin typeface="Georgia" panose="02040502050405020303" pitchFamily="18" charset="0"/>
              </a:rPr>
              <a:t>stanovené k ochraně veřejného zdraví přímo použitelnými předpisy EU, tímto zákonem, zvláštními PP a rozhodnutím, opatřením obecné povahy nebo jiným závazným opatřením orgánu ochrany veřejného zdraví vydaným na základě těchto právních předpisů</a:t>
            </a:r>
          </a:p>
          <a:p>
            <a:pPr algn="just"/>
            <a:r>
              <a:rPr lang="cs-CZ" sz="1800" dirty="0">
                <a:latin typeface="Georgia" panose="02040502050405020303" pitchFamily="18" charset="0"/>
              </a:rPr>
              <a:t>mohou </a:t>
            </a:r>
            <a:r>
              <a:rPr lang="cs-CZ" sz="1800" b="1" dirty="0">
                <a:latin typeface="Georgia" panose="02040502050405020303" pitchFamily="18" charset="0"/>
              </a:rPr>
              <a:t>pozastavit výkon činnosti</a:t>
            </a:r>
            <a:r>
              <a:rPr lang="cs-CZ" sz="1800" dirty="0">
                <a:latin typeface="Georgia" panose="02040502050405020303" pitchFamily="18" charset="0"/>
              </a:rPr>
              <a:t>, pokud při ní byly porušeny povinnosti v ochraně veřejného zdraví, a to do doby odstranění závady</a:t>
            </a:r>
          </a:p>
          <a:p>
            <a:pPr algn="just"/>
            <a:r>
              <a:rPr lang="cs-CZ" sz="1800" dirty="0">
                <a:latin typeface="Georgia" panose="02040502050405020303" pitchFamily="18" charset="0"/>
              </a:rPr>
              <a:t>mohou po dobu potřebnou k provedení státního zdravotního dozoru </a:t>
            </a:r>
            <a:r>
              <a:rPr lang="cs-CZ" sz="1800" b="1" dirty="0">
                <a:latin typeface="Georgia" panose="02040502050405020303" pitchFamily="18" charset="0"/>
              </a:rPr>
              <a:t>zakázat</a:t>
            </a:r>
            <a:r>
              <a:rPr lang="cs-CZ" sz="1800" dirty="0">
                <a:latin typeface="Georgia" panose="02040502050405020303" pitchFamily="18" charset="0"/>
              </a:rPr>
              <a:t> </a:t>
            </a:r>
            <a:r>
              <a:rPr lang="cs-CZ" sz="1800" b="1" dirty="0">
                <a:latin typeface="Georgia" panose="02040502050405020303" pitchFamily="18" charset="0"/>
              </a:rPr>
              <a:t>uvádění nebo dodávání na trh</a:t>
            </a:r>
            <a:r>
              <a:rPr lang="cs-CZ" sz="1800" dirty="0">
                <a:latin typeface="Georgia" panose="02040502050405020303" pitchFamily="18" charset="0"/>
              </a:rPr>
              <a:t>, do oběhu, distribuci, prodej, nabízení nebo vystavování výrobku, pokud existuje odůvodněná informace, že tento výrobek je nebezpečný; </a:t>
            </a:r>
            <a:r>
              <a:rPr lang="cs-CZ" sz="1800" b="1" dirty="0">
                <a:latin typeface="Georgia" panose="02040502050405020303" pitchFamily="18" charset="0"/>
              </a:rPr>
              <a:t>mohou nařídit stažení z trhu, stažení </a:t>
            </a:r>
            <a:r>
              <a:rPr lang="cs-CZ" sz="1800" dirty="0">
                <a:latin typeface="Georgia" panose="02040502050405020303" pitchFamily="18" charset="0"/>
              </a:rPr>
              <a:t>z oběhu nebo vyřazení z distribuce a prodeje výrobků, které nesplňují požadavky stanovené tímto zákonem, zvláštním PP nebo přímo použitelnými předpisy EU a na jejich základě vydaným rozhodnutím nebo opatřením orgánu ochrany veřejného zdraví, nebo zakázat jejich dodávání nebo uvádění do oběhu nebo na trh</a:t>
            </a:r>
          </a:p>
          <a:p>
            <a:pPr algn="just"/>
            <a:r>
              <a:rPr lang="cs-CZ" sz="1800" dirty="0">
                <a:latin typeface="Georgia" panose="02040502050405020303" pitchFamily="18" charset="0"/>
              </a:rPr>
              <a:t>mohou </a:t>
            </a:r>
            <a:r>
              <a:rPr lang="cs-CZ" sz="1800" b="1" dirty="0">
                <a:latin typeface="Georgia" panose="02040502050405020303" pitchFamily="18" charset="0"/>
              </a:rPr>
              <a:t>prověřovat znalosti  </a:t>
            </a:r>
            <a:r>
              <a:rPr lang="cs-CZ" sz="1800" dirty="0">
                <a:latin typeface="Georgia" panose="02040502050405020303" pitchFamily="18" charset="0"/>
              </a:rPr>
              <a:t>nutné k ochraně veřejného zdraví a rozhodnout o tom, že FO vykonávající činnosti epidemiologicky závažné tyto znalosti nemá</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260648"/>
            <a:ext cx="8497888" cy="6553200"/>
          </a:xfrm>
        </p:spPr>
        <p:txBody>
          <a:bodyPr>
            <a:noAutofit/>
          </a:bodyPr>
          <a:lstStyle/>
          <a:p>
            <a:pPr algn="just"/>
            <a:r>
              <a:rPr lang="cs-CZ" sz="1800" dirty="0">
                <a:latin typeface="Georgia" panose="02040502050405020303" pitchFamily="18" charset="0"/>
              </a:rPr>
              <a:t>mohou </a:t>
            </a:r>
            <a:r>
              <a:rPr lang="cs-CZ" sz="1800" b="1" dirty="0">
                <a:latin typeface="Georgia" panose="02040502050405020303" pitchFamily="18" charset="0"/>
              </a:rPr>
              <a:t>zakázat nebo omezit používání nejakostní pitné vody</a:t>
            </a:r>
            <a:r>
              <a:rPr lang="cs-CZ" sz="1800" dirty="0">
                <a:latin typeface="Georgia" panose="02040502050405020303" pitchFamily="18" charset="0"/>
              </a:rPr>
              <a:t>, teplé vody nebo vody jiné jakosti a to do doby odstranění závady, jakož i stanovit účel, pro který lze takovou vodu používat nebo nařídit větší četnost kontroly pitné vody nebo vody jiné jakosti ; mohou určit nápravná opatření v případě nedodržení jakosti pitné vody, teplé vody nebo vody jiné jakosti, upravené tímto zákonem, nebo změnit přijatá nápravná opatření, a to do doby odstranění závady</a:t>
            </a:r>
          </a:p>
          <a:p>
            <a:pPr algn="just"/>
            <a:r>
              <a:rPr lang="cs-CZ" sz="1800" dirty="0">
                <a:latin typeface="Georgia" panose="02040502050405020303" pitchFamily="18" charset="0"/>
              </a:rPr>
              <a:t>mohou po dobu potřebnou k provedení státního zdravotního dozoru </a:t>
            </a:r>
            <a:r>
              <a:rPr lang="cs-CZ" sz="1800" b="1" dirty="0">
                <a:latin typeface="Georgia" panose="02040502050405020303" pitchFamily="18" charset="0"/>
              </a:rPr>
              <a:t>zakázat </a:t>
            </a:r>
            <a:r>
              <a:rPr lang="cs-CZ" sz="1800" dirty="0">
                <a:latin typeface="Georgia" panose="02040502050405020303" pitchFamily="18" charset="0"/>
              </a:rPr>
              <a:t>používání látky, suroviny, polotovaru nebo potraviny určené k výrobě nebo přípravě pokrmu </a:t>
            </a:r>
            <a:r>
              <a:rPr lang="cs-CZ" sz="1800" b="1" dirty="0">
                <a:latin typeface="Georgia" panose="02040502050405020303" pitchFamily="18" charset="0"/>
              </a:rPr>
              <a:t>podezřelých</a:t>
            </a:r>
            <a:r>
              <a:rPr lang="cs-CZ" sz="1800" dirty="0">
                <a:latin typeface="Georgia" panose="02040502050405020303" pitchFamily="18" charset="0"/>
              </a:rPr>
              <a:t> z toho, že nevyhovují požadavkům na zdravotní nezávadnost a čistotu stanoveným zvláštními PP, přímo použitelnými předpisy EU nebo rozhodnutím orgánu ochrany veřejného zdraví; mohou rozhodnutím zakázat používání látky, suroviny, polotovaru nebo potraviny určených k výrobě nebo přípravě pokrmu, </a:t>
            </a:r>
            <a:r>
              <a:rPr lang="cs-CZ" sz="1800" b="1" dirty="0">
                <a:latin typeface="Georgia" panose="02040502050405020303" pitchFamily="18" charset="0"/>
              </a:rPr>
              <a:t>pokud nevyhovují </a:t>
            </a:r>
            <a:r>
              <a:rPr lang="cs-CZ" sz="1800" dirty="0">
                <a:latin typeface="Georgia" panose="02040502050405020303" pitchFamily="18" charset="0"/>
              </a:rPr>
              <a:t>požadavkům na zdravotní nezávadnost, jakost, čistotu a značení, stanoveným zvláštními právními předpisy nebo rozhodnutím orgánu ochrany veřejného zdraví, nebo nejsou za stanovených podmínek skladovány, jakož i nařídit </a:t>
            </a:r>
            <a:r>
              <a:rPr lang="cs-CZ" sz="1800" b="1" dirty="0">
                <a:latin typeface="Georgia" panose="02040502050405020303" pitchFamily="18" charset="0"/>
              </a:rPr>
              <a:t>provedení sanitace nebo změnu technologického postupu výroby nebo přípravy pokrmu</a:t>
            </a:r>
          </a:p>
          <a:p>
            <a:pPr algn="just"/>
            <a:r>
              <a:rPr lang="cs-CZ" sz="1800" dirty="0">
                <a:latin typeface="Georgia" panose="02040502050405020303" pitchFamily="18" charset="0"/>
              </a:rPr>
              <a:t>mohou nařídit z protiepidemických důvodů nebo ke zjištění zdravotního stavu fyzických osob vykonávajících činnosti epidemiologicky </a:t>
            </a:r>
            <a:r>
              <a:rPr lang="cs-CZ" sz="1800" b="1" dirty="0">
                <a:latin typeface="Georgia" panose="02040502050405020303" pitchFamily="18" charset="0"/>
              </a:rPr>
              <a:t>závažné lékařské prohlídky a potřebná laboratorní a jiná vyšetření </a:t>
            </a:r>
            <a:r>
              <a:rPr lang="cs-CZ" sz="1800" dirty="0">
                <a:latin typeface="Georgia" panose="02040502050405020303" pitchFamily="18" charset="0"/>
              </a:rPr>
              <a:t>nutná k předcházení vzniku a šíření infekčních onemocnění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404664"/>
            <a:ext cx="8435280" cy="5792788"/>
          </a:xfrm>
        </p:spPr>
        <p:txBody>
          <a:bodyPr>
            <a:normAutofit/>
          </a:bodyPr>
          <a:lstStyle/>
          <a:p>
            <a:pPr algn="just"/>
            <a:r>
              <a:rPr lang="cs-CZ" dirty="0">
                <a:latin typeface="Georgia" panose="02040502050405020303" pitchFamily="18" charset="0"/>
              </a:rPr>
              <a:t>mohou nařídit okamžité </a:t>
            </a:r>
            <a:r>
              <a:rPr lang="cs-CZ" b="1" dirty="0">
                <a:latin typeface="Georgia" panose="02040502050405020303" pitchFamily="18" charset="0"/>
              </a:rPr>
              <a:t>uzavření provozovny </a:t>
            </a:r>
            <a:r>
              <a:rPr lang="cs-CZ" dirty="0">
                <a:latin typeface="Georgia" panose="02040502050405020303" pitchFamily="18" charset="0"/>
              </a:rPr>
              <a:t>od okamžiku zjištění porušení povinnosti, které může mít za následek ohrožení života nebo zdraví</a:t>
            </a:r>
          </a:p>
          <a:p>
            <a:pPr algn="just"/>
            <a:r>
              <a:rPr lang="cs-CZ" dirty="0">
                <a:latin typeface="Georgia" panose="02040502050405020303" pitchFamily="18" charset="0"/>
              </a:rPr>
              <a:t>při zjištění, že pokrmy, suroviny, polotovary nebo potraviny k jejich výrobě či přípravě jsou jiné než bezpečné nebo při zjištění, že potraviny uváděné do oběhu jsou jiné než bezpečné, mohou nařídit jejich </a:t>
            </a:r>
            <a:r>
              <a:rPr lang="cs-CZ" b="1" dirty="0">
                <a:latin typeface="Georgia" panose="02040502050405020303" pitchFamily="18" charset="0"/>
              </a:rPr>
              <a:t>znehodnocení či likvidaci</a:t>
            </a:r>
            <a:r>
              <a:rPr lang="cs-CZ" dirty="0">
                <a:latin typeface="Georgia" panose="02040502050405020303" pitchFamily="18" charset="0"/>
              </a:rPr>
              <a:t>, a to na náklad kontrolované osoby, která je povinna způsob a provedení znehodnocení nebo likvidace orgánu ochrany veřejného zdraví prokázat</a:t>
            </a:r>
          </a:p>
          <a:p>
            <a:endParaRPr lang="cs-CZ" dirty="0">
              <a:latin typeface="Georgia" panose="02040502050405020303" pitchFamily="18" charset="0"/>
            </a:endParaRPr>
          </a:p>
          <a:p>
            <a:r>
              <a:rPr lang="cs-CZ" dirty="0">
                <a:latin typeface="Georgia" panose="02040502050405020303" pitchFamily="18" charset="0"/>
              </a:rPr>
              <a:t>na místě – ústně oznámí + vydá písemné potvrzení</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8313" y="404813"/>
            <a:ext cx="8135937" cy="6247864"/>
          </a:xfrm>
          <a:prstGeom prst="rect">
            <a:avLst/>
          </a:prstGeom>
          <a:noFill/>
        </p:spPr>
        <p:txBody>
          <a:bodyPr>
            <a:spAutoFit/>
          </a:bodyPr>
          <a:lstStyle/>
          <a:p>
            <a:pPr>
              <a:defRPr/>
            </a:pPr>
            <a:r>
              <a:rPr lang="cs-CZ" sz="4000" b="1" dirty="0">
                <a:solidFill>
                  <a:srgbClr val="00589A"/>
                </a:solidFill>
                <a:effectLst>
                  <a:outerShdw blurRad="38100" dist="38100" dir="2700000" algn="tl">
                    <a:srgbClr val="000000">
                      <a:alpha val="43137"/>
                    </a:srgbClr>
                  </a:outerShdw>
                </a:effectLst>
                <a:latin typeface="Georgia" panose="02040502050405020303" pitchFamily="18" charset="0"/>
              </a:rPr>
              <a:t>Inspektoři jsou povinni</a:t>
            </a:r>
          </a:p>
          <a:p>
            <a:pPr>
              <a:defRPr/>
            </a:pPr>
            <a:endParaRPr lang="cs-CZ" sz="2400" dirty="0">
              <a:latin typeface="Georgia" panose="02040502050405020303" pitchFamily="18" charset="0"/>
            </a:endParaRPr>
          </a:p>
          <a:p>
            <a:pPr>
              <a:defRPr/>
            </a:pPr>
            <a:endParaRPr lang="cs-CZ" sz="2400" dirty="0">
              <a:latin typeface="Georgia" panose="02040502050405020303" pitchFamily="18" charset="0"/>
            </a:endParaRPr>
          </a:p>
          <a:p>
            <a:pPr marL="342900" indent="-342900">
              <a:buFont typeface="Arial" panose="020B0604020202020204" pitchFamily="34" charset="0"/>
              <a:buChar char="•"/>
              <a:defRPr/>
            </a:pPr>
            <a:r>
              <a:rPr lang="cs-CZ" sz="2400" dirty="0">
                <a:latin typeface="Georgia" panose="02040502050405020303" pitchFamily="18" charset="0"/>
              </a:rPr>
              <a:t>prokazovat se </a:t>
            </a:r>
            <a:r>
              <a:rPr lang="cs-CZ" sz="2400" b="1" dirty="0">
                <a:latin typeface="Georgia" panose="02040502050405020303" pitchFamily="18" charset="0"/>
              </a:rPr>
              <a:t>služebním průkazem</a:t>
            </a:r>
          </a:p>
          <a:p>
            <a:pPr marL="342900" indent="-342900" algn="just">
              <a:buFont typeface="Arial" panose="020B0604020202020204" pitchFamily="34" charset="0"/>
              <a:buChar char="•"/>
            </a:pPr>
            <a:r>
              <a:rPr lang="cs-CZ" sz="2400" dirty="0">
                <a:latin typeface="Georgia" panose="02040502050405020303" pitchFamily="18" charset="0"/>
              </a:rPr>
              <a:t>pokud hrozí šíření nákazy, zvýšený výskyt přenašečů infekčních onemocnění a škodlivých nebo epidemiologicky významných členovců, hlodavců a dalších živočichů a ke zjištění ohniska nákazy, k nařízení, provedení a kontrole protiepidemických opatření mohou v mimořádných případech hodných zvláštního zřetele </a:t>
            </a:r>
            <a:r>
              <a:rPr lang="cs-CZ" sz="2400" b="1" dirty="0">
                <a:latin typeface="Georgia" panose="02040502050405020303" pitchFamily="18" charset="0"/>
              </a:rPr>
              <a:t>vstupovat do obydlí fyzických osob</a:t>
            </a:r>
          </a:p>
          <a:p>
            <a:pPr marL="742950" lvl="1" indent="-285750">
              <a:buFont typeface="Arial" panose="020B0604020202020204" pitchFamily="34" charset="0"/>
              <a:buChar char="•"/>
            </a:pPr>
            <a:r>
              <a:rPr lang="cs-CZ" sz="2000" dirty="0">
                <a:latin typeface="Georgia" panose="02040502050405020303" pitchFamily="18" charset="0"/>
              </a:rPr>
              <a:t>FO jsou povinny jim tento vstup umožnit a strpět či provést opatření nařízená podle tohoto zákona k zamezení vzniku a šíření infekčních onemocnění</a:t>
            </a:r>
          </a:p>
          <a:p>
            <a:r>
              <a:rPr lang="cs-CZ" dirty="0"/>
              <a:t> </a:t>
            </a:r>
          </a:p>
          <a:p>
            <a:pPr marL="342900" indent="-342900">
              <a:buFont typeface="Arial" panose="020B0604020202020204" pitchFamily="34" charset="0"/>
              <a:buChar char="•"/>
              <a:defRPr/>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467544" y="404664"/>
            <a:ext cx="7920880" cy="5262979"/>
          </a:xfrm>
          <a:prstGeom prst="rect">
            <a:avLst/>
          </a:prstGeom>
        </p:spPr>
        <p:txBody>
          <a:bodyPr wrap="square">
            <a:spAutoFit/>
          </a:bodyPr>
          <a:lstStyle/>
          <a:p>
            <a:pPr algn="just"/>
            <a:r>
              <a:rPr lang="cs-CZ" sz="2400" dirty="0">
                <a:latin typeface="Georgia" panose="02040502050405020303" pitchFamily="18" charset="0"/>
              </a:rPr>
              <a:t>Orgán ochrany veřejného zdraví </a:t>
            </a:r>
          </a:p>
          <a:p>
            <a:pPr marL="342900" indent="-342900" algn="just">
              <a:buFont typeface="Arial" panose="020B0604020202020204" pitchFamily="34" charset="0"/>
              <a:buChar char="•"/>
            </a:pPr>
            <a:r>
              <a:rPr lang="cs-CZ" sz="2400" b="1" dirty="0">
                <a:latin typeface="Georgia" panose="02040502050405020303" pitchFamily="18" charset="0"/>
              </a:rPr>
              <a:t>zaplatí</a:t>
            </a:r>
            <a:r>
              <a:rPr lang="cs-CZ" sz="2400" dirty="0">
                <a:latin typeface="Georgia" panose="02040502050405020303" pitchFamily="18" charset="0"/>
              </a:rPr>
              <a:t> kontrolované osobě za kontrolní vzorek výrobku odebraného pro účely státního zdravotního dozoru </a:t>
            </a:r>
            <a:r>
              <a:rPr lang="cs-CZ" sz="2400" b="1" dirty="0">
                <a:latin typeface="Georgia" panose="02040502050405020303" pitchFamily="18" charset="0"/>
              </a:rPr>
              <a:t>náhradu</a:t>
            </a:r>
            <a:r>
              <a:rPr lang="cs-CZ" sz="2400" dirty="0">
                <a:latin typeface="Georgia" panose="02040502050405020303" pitchFamily="18" charset="0"/>
              </a:rPr>
              <a:t>, pokud </a:t>
            </a:r>
          </a:p>
          <a:p>
            <a:pPr marL="800100" lvl="1" indent="-342900" algn="just">
              <a:buFont typeface="Arial" panose="020B0604020202020204" pitchFamily="34" charset="0"/>
              <a:buChar char="•"/>
            </a:pPr>
            <a:r>
              <a:rPr lang="cs-CZ" sz="2400" dirty="0">
                <a:latin typeface="Georgia" panose="02040502050405020303" pitchFamily="18" charset="0"/>
              </a:rPr>
              <a:t>o ni kontrolovaná osoba požádá ve lhůtě do 6 měsíců ode dne, kdy byla seznámena se skutečností, že výrobek splnil požadavky stanovené právními předpisy, rozhodnutím nebo opatřením orgánu ochrany veřejného zdraví. </a:t>
            </a:r>
          </a:p>
          <a:p>
            <a:pPr marL="800100" lvl="1" indent="-342900" algn="just">
              <a:buFont typeface="Arial" panose="020B0604020202020204" pitchFamily="34" charset="0"/>
              <a:buChar char="•"/>
            </a:pPr>
            <a:r>
              <a:rPr lang="cs-CZ" sz="2400" dirty="0">
                <a:latin typeface="Georgia" panose="02040502050405020303" pitchFamily="18" charset="0"/>
              </a:rPr>
              <a:t>Částku ve výši ceny však orgán ochrany veřejného zdraví </a:t>
            </a:r>
            <a:r>
              <a:rPr lang="cs-CZ" sz="2400" b="1" dirty="0">
                <a:latin typeface="Georgia" panose="02040502050405020303" pitchFamily="18" charset="0"/>
              </a:rPr>
              <a:t>neposkytne</a:t>
            </a:r>
            <a:r>
              <a:rPr lang="cs-CZ" sz="2400" dirty="0">
                <a:latin typeface="Georgia" panose="02040502050405020303" pitchFamily="18" charset="0"/>
              </a:rPr>
              <a:t>, jde-li o výrobek, který </a:t>
            </a:r>
            <a:r>
              <a:rPr lang="cs-CZ" sz="2400" b="1" dirty="0">
                <a:latin typeface="Georgia" panose="02040502050405020303" pitchFamily="18" charset="0"/>
              </a:rPr>
              <a:t>nesplňuje</a:t>
            </a:r>
            <a:r>
              <a:rPr lang="cs-CZ" sz="2400" dirty="0">
                <a:latin typeface="Georgia" panose="02040502050405020303" pitchFamily="18" charset="0"/>
              </a:rPr>
              <a:t> požadavky stanovené právními předpisy, rozhodnutím nebo opatřením orgánu ochrany veřejného zdraví.</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idx="4294967295"/>
          </p:nvPr>
        </p:nvSpPr>
        <p:spPr>
          <a:xfrm>
            <a:off x="685800" y="620688"/>
            <a:ext cx="7772400" cy="3843338"/>
          </a:xfrm>
        </p:spPr>
        <p:txBody>
          <a:bodyPr>
            <a:normAutofit/>
          </a:bodyPr>
          <a:lstStyle/>
          <a:p>
            <a:br>
              <a:rPr lang="cs-CZ" b="1" dirty="0"/>
            </a:br>
            <a:r>
              <a:rPr lang="cs-CZ" b="1" dirty="0">
                <a:latin typeface="Georgia" panose="02040502050405020303" pitchFamily="18" charset="0"/>
              </a:rPr>
              <a:t>Zákon č. 146/2002 o</a:t>
            </a:r>
            <a:br>
              <a:rPr lang="cs-CZ" b="1" dirty="0">
                <a:latin typeface="Georgia" panose="02040502050405020303" pitchFamily="18" charset="0"/>
              </a:rPr>
            </a:br>
            <a:r>
              <a:rPr lang="cs-CZ" b="1" dirty="0">
                <a:latin typeface="Georgia" panose="02040502050405020303" pitchFamily="18" charset="0"/>
              </a:rPr>
              <a:t>Státní zemědělské a potravinářské inspekci</a:t>
            </a:r>
            <a:br>
              <a:rPr lang="cs-CZ" sz="4400" dirty="0"/>
            </a:br>
            <a:endParaRPr lang="cs-CZ"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57200" y="908720"/>
            <a:ext cx="8229600" cy="2880320"/>
          </a:xfrm>
        </p:spPr>
        <p:txBody>
          <a:bodyPr/>
          <a:lstStyle/>
          <a:p>
            <a:pPr marL="0" indent="0" algn="just">
              <a:buNone/>
            </a:pPr>
            <a:r>
              <a:rPr lang="cs-CZ" dirty="0"/>
              <a:t>Účelem zákona je zřízení Státní zemědělské a potravinářské inspekce (dále jen "inspekce"), která je správním úřadem podřízeným Ministerstvu zemědělství (dále jen "ministerstvo"), a stanovit její působnost pro výkon státního dozoru.</a:t>
            </a:r>
          </a:p>
          <a:p>
            <a:pPr marL="0" indent="0" algn="just">
              <a:buNone/>
            </a:pPr>
            <a:endParaRPr lang="cs-CZ" dirty="0"/>
          </a:p>
          <a:p>
            <a:pPr marL="0" indent="0" algn="just">
              <a:buNone/>
            </a:pPr>
            <a:r>
              <a:rPr lang="cs-CZ" dirty="0"/>
              <a:t>Ústřední inspektorát a jemu podřízené </a:t>
            </a:r>
            <a:r>
              <a:rPr lang="cs-CZ" dirty="0">
                <a:latin typeface="Georgia" panose="02040502050405020303" pitchFamily="18" charset="0"/>
              </a:rPr>
              <a:t>inspektoráty</a:t>
            </a:r>
            <a:r>
              <a:rPr lang="cs-CZ" dirty="0"/>
              <a:t> s krajskou působností (7)</a:t>
            </a:r>
          </a:p>
          <a:p>
            <a:pPr marL="0" indent="0" algn="just">
              <a:buNone/>
            </a:pPr>
            <a:endParaRPr lang="cs-CZ" dirty="0"/>
          </a:p>
          <a:p>
            <a:endParaRPr lang="cs-CZ" dirty="0"/>
          </a:p>
        </p:txBody>
      </p:sp>
    </p:spTree>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1E87290A3B7E04E990A64CD8B601484" ma:contentTypeVersion="2" ma:contentTypeDescription="Vytvoří nový dokument" ma:contentTypeScope="" ma:versionID="a0391c4a944fd9418a5e2c42be6e35fa">
  <xsd:schema xmlns:xsd="http://www.w3.org/2001/XMLSchema" xmlns:xs="http://www.w3.org/2001/XMLSchema" xmlns:p="http://schemas.microsoft.com/office/2006/metadata/properties" xmlns:ns2="9c3970af-1343-451c-b460-77896d70bf64" targetNamespace="http://schemas.microsoft.com/office/2006/metadata/properties" ma:root="true" ma:fieldsID="c4a4c22df9b177cf8d55e11bf33ede4c" ns2:_="">
    <xsd:import namespace="9c3970af-1343-451c-b460-77896d70bf6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3970af-1343-451c-b460-77896d70bf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84B8A3-6E4A-44D0-AE95-12D9939E80B3}">
  <ds:schemaRefs>
    <ds:schemaRef ds:uri="http://purl.org/dc/dcmitype/"/>
    <ds:schemaRef ds:uri="9c3970af-1343-451c-b460-77896d70bf64"/>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39706257-425E-4596-8823-A531E2FB72C8}">
  <ds:schemaRefs>
    <ds:schemaRef ds:uri="http://schemas.microsoft.com/sharepoint/v3/contenttype/forms"/>
  </ds:schemaRefs>
</ds:datastoreItem>
</file>

<file path=customXml/itemProps3.xml><?xml version="1.0" encoding="utf-8"?>
<ds:datastoreItem xmlns:ds="http://schemas.openxmlformats.org/officeDocument/2006/customXml" ds:itemID="{83110071-8F52-4A6D-B6EF-C629EC7892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3970af-1343-451c-b460-77896d70bf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18</TotalTime>
  <Words>2376</Words>
  <Application>Microsoft Office PowerPoint</Application>
  <PresentationFormat>Předvádění na obrazovce (4:3)</PresentationFormat>
  <Paragraphs>132</Paragraphs>
  <Slides>24</Slides>
  <Notes>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24</vt:i4>
      </vt:variant>
    </vt:vector>
  </HeadingPairs>
  <TitlesOfParts>
    <vt:vector size="31" baseType="lpstr">
      <vt:lpstr>Arial</vt:lpstr>
      <vt:lpstr>Calibri</vt:lpstr>
      <vt:lpstr>Calibri Light</vt:lpstr>
      <vt:lpstr>Garamond</vt:lpstr>
      <vt:lpstr>Georgia</vt:lpstr>
      <vt:lpstr>Wingdings</vt:lpstr>
      <vt:lpstr>Retrospektiva</vt:lpstr>
      <vt:lpstr>Zákon č. 258/2000  o  ochraně veřejného zdraví</vt:lpstr>
      <vt:lpstr>DOZOR – restaurace   orgány ochrany veřejného zdraví</vt:lpstr>
      <vt:lpstr>Prezentace aplikace PowerPoint</vt:lpstr>
      <vt:lpstr>Prezentace aplikace PowerPoint</vt:lpstr>
      <vt:lpstr>Prezentace aplikace PowerPoint</vt:lpstr>
      <vt:lpstr>Prezentace aplikace PowerPoint</vt:lpstr>
      <vt:lpstr>Prezentace aplikace PowerPoint</vt:lpstr>
      <vt:lpstr> Zákon č. 146/2002 o Státní zemědělské a potravinářské inspekci </vt:lpstr>
      <vt:lpstr>Prezentace aplikace PowerPoint</vt:lpstr>
      <vt:lpstr>Prezentace aplikace PowerPoint</vt:lpstr>
      <vt:lpstr>Prezentace aplikace PowerPoint</vt:lpstr>
      <vt:lpstr>Prezentace aplikace PowerPoint</vt:lpstr>
      <vt:lpstr>Prezentace aplikace PowerPoint</vt:lpstr>
      <vt:lpstr>Zákon č. 166/1992 o  veterinární péči</vt:lpstr>
      <vt:lpstr>DOZOR – orgány veterinární péče</vt:lpstr>
      <vt:lpstr>Prezentace aplikace PowerPoint</vt:lpstr>
      <vt:lpstr>Prezentace aplikace PowerPoint</vt:lpstr>
      <vt:lpstr>Zvláštní opatření podle § 53 veterinárního zákona</vt:lpstr>
      <vt:lpstr>Zvláštní opatření podle § 53 veterinárního zákona</vt:lpstr>
      <vt:lpstr>Prezentace aplikace PowerPoint</vt:lpstr>
      <vt:lpstr>Zákon č. 634/1992 o ochraně spotřebitele</vt:lpstr>
      <vt:lpstr>Prezentace aplikace PowerPoint</vt:lpstr>
      <vt:lpstr>DOZOR nad ochranou spotřebitele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Veterinární zákon</dc:title>
  <dc:creator>VOSMEROVAP</dc:creator>
  <cp:lastModifiedBy>Kamila Novotná Kružíková</cp:lastModifiedBy>
  <cp:revision>18</cp:revision>
  <dcterms:created xsi:type="dcterms:W3CDTF">2019-09-26T08:17:00Z</dcterms:created>
  <dcterms:modified xsi:type="dcterms:W3CDTF">2022-10-14T12:35:47Z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1033-11.2.0.9718</vt:lpwstr>
  </property>
  <property fmtid="{D5CDD505-2E9C-101B-9397-08002B2CF9AE}" pid="3" name="ContentTypeId">
    <vt:lpwstr>0x01010031E87290A3B7E04E990A64CD8B601484</vt:lpwstr>
  </property>
</Properties>
</file>