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9"/>
  </p:notesMasterIdLst>
  <p:sldIdLst>
    <p:sldId id="276" r:id="rId5"/>
    <p:sldId id="291" r:id="rId6"/>
    <p:sldId id="271" r:id="rId7"/>
    <p:sldId id="272" r:id="rId8"/>
    <p:sldId id="273" r:id="rId9"/>
    <p:sldId id="274" r:id="rId10"/>
    <p:sldId id="275" r:id="rId11"/>
    <p:sldId id="294" r:id="rId12"/>
    <p:sldId id="277" r:id="rId13"/>
    <p:sldId id="295" r:id="rId14"/>
    <p:sldId id="304" r:id="rId15"/>
    <p:sldId id="296" r:id="rId16"/>
    <p:sldId id="303" r:id="rId17"/>
    <p:sldId id="305" r:id="rId18"/>
    <p:sldId id="292" r:id="rId19"/>
    <p:sldId id="306" r:id="rId20"/>
    <p:sldId id="278" r:id="rId21"/>
    <p:sldId id="279" r:id="rId22"/>
    <p:sldId id="300" r:id="rId23"/>
    <p:sldId id="301" r:id="rId24"/>
    <p:sldId id="302" r:id="rId25"/>
    <p:sldId id="297" r:id="rId26"/>
    <p:sldId id="298" r:id="rId27"/>
    <p:sldId id="299" r:id="rId2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744" autoAdjust="0"/>
  </p:normalViewPr>
  <p:slideViewPr>
    <p:cSldViewPr snapToGrid="0">
      <p:cViewPr varScale="1">
        <p:scale>
          <a:sx n="108" d="100"/>
          <a:sy n="108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eorgia" panose="02040502050405020303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eorgia" panose="02040502050405020303" pitchFamily="18" charset="0"/>
              </a:defRPr>
            </a:lvl1pPr>
          </a:lstStyle>
          <a:p>
            <a:fld id="{AE3A9C7B-A876-4B74-B4F9-C69821DDFFB8}" type="datetimeFigureOut">
              <a:rPr lang="en-GB" smtClean="0"/>
              <a:pPr/>
              <a:t>06/12/2022</a:t>
            </a:fld>
            <a:endParaRPr lang="en-GB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eorgia" panose="02040502050405020303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eorgia" panose="02040502050405020303" pitchFamily="18" charset="0"/>
              </a:defRPr>
            </a:lvl1pPr>
          </a:lstStyle>
          <a:p>
            <a:fld id="{3E465D11-084D-4F90-BF5A-06138541D19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762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23838" y="808038"/>
            <a:ext cx="7185026" cy="4041775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42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cs-CZ" altLang="cs-CZ" dirty="0"/>
          </a:p>
        </p:txBody>
      </p:sp>
      <p:sp>
        <p:nvSpPr>
          <p:cNvPr id="142340" name="Zástupný symbol pro číslo snímku 3"/>
          <p:cNvSpPr txBox="1">
            <a:spLocks noGrp="1"/>
          </p:cNvSpPr>
          <p:nvPr>
            <p:ph type="sldNum" sz="quarter"/>
          </p:nvPr>
        </p:nvSpPr>
        <p:spPr>
          <a:xfrm>
            <a:off x="3815825" y="10236845"/>
            <a:ext cx="2920483" cy="53941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cs-CZ" altLang="cs-CZ" sz="1200" dirty="0"/>
              <a:t>2</a:t>
            </a:fld>
            <a:endParaRPr lang="cs-CZ" altLang="cs-CZ" sz="1200" dirty="0"/>
          </a:p>
        </p:txBody>
      </p:sp>
    </p:spTree>
    <p:extLst>
      <p:ext uri="{BB962C8B-B14F-4D97-AF65-F5344CB8AC3E}">
        <p14:creationId xmlns:p14="http://schemas.microsoft.com/office/powerpoint/2010/main" val="4108710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23838" y="808038"/>
            <a:ext cx="7185026" cy="4041775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433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cs-CZ" altLang="cs-CZ" dirty="0"/>
          </a:p>
        </p:txBody>
      </p:sp>
      <p:sp>
        <p:nvSpPr>
          <p:cNvPr id="143364" name="Zástupný symbol pro číslo snímku 3"/>
          <p:cNvSpPr txBox="1">
            <a:spLocks noGrp="1"/>
          </p:cNvSpPr>
          <p:nvPr>
            <p:ph type="sldNum" sz="quarter"/>
          </p:nvPr>
        </p:nvSpPr>
        <p:spPr>
          <a:xfrm>
            <a:off x="3815825" y="10236845"/>
            <a:ext cx="2920483" cy="53941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cs-CZ" altLang="cs-CZ" sz="1200" dirty="0"/>
              <a:t>14</a:t>
            </a:fld>
            <a:endParaRPr lang="cs-CZ" altLang="cs-CZ" sz="1200" dirty="0"/>
          </a:p>
        </p:txBody>
      </p:sp>
    </p:spTree>
    <p:extLst>
      <p:ext uri="{BB962C8B-B14F-4D97-AF65-F5344CB8AC3E}">
        <p14:creationId xmlns:p14="http://schemas.microsoft.com/office/powerpoint/2010/main" val="3561325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23838" y="808038"/>
            <a:ext cx="7185026" cy="4041775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433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cs-CZ" altLang="cs-CZ" dirty="0"/>
          </a:p>
        </p:txBody>
      </p:sp>
      <p:sp>
        <p:nvSpPr>
          <p:cNvPr id="143364" name="Zástupný symbol pro číslo snímku 3"/>
          <p:cNvSpPr txBox="1">
            <a:spLocks noGrp="1"/>
          </p:cNvSpPr>
          <p:nvPr>
            <p:ph type="sldNum" sz="quarter"/>
          </p:nvPr>
        </p:nvSpPr>
        <p:spPr>
          <a:xfrm>
            <a:off x="3815825" y="10236845"/>
            <a:ext cx="2920483" cy="53941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cs-CZ" altLang="cs-CZ" sz="1200" dirty="0"/>
              <a:t>15</a:t>
            </a:fld>
            <a:endParaRPr lang="cs-CZ" altLang="cs-CZ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23838" y="808038"/>
            <a:ext cx="7185026" cy="4041775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433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cs-CZ" altLang="cs-CZ" dirty="0"/>
          </a:p>
        </p:txBody>
      </p:sp>
      <p:sp>
        <p:nvSpPr>
          <p:cNvPr id="143364" name="Zástupný symbol pro číslo snímku 3"/>
          <p:cNvSpPr txBox="1">
            <a:spLocks noGrp="1"/>
          </p:cNvSpPr>
          <p:nvPr>
            <p:ph type="sldNum" sz="quarter"/>
          </p:nvPr>
        </p:nvSpPr>
        <p:spPr>
          <a:xfrm>
            <a:off x="3815825" y="10236845"/>
            <a:ext cx="2920483" cy="53941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cs-CZ" altLang="cs-CZ" sz="1200" dirty="0"/>
              <a:t>16</a:t>
            </a:fld>
            <a:endParaRPr lang="cs-CZ" altLang="cs-CZ" sz="1200" dirty="0"/>
          </a:p>
        </p:txBody>
      </p:sp>
    </p:spTree>
    <p:extLst>
      <p:ext uri="{BB962C8B-B14F-4D97-AF65-F5344CB8AC3E}">
        <p14:creationId xmlns:p14="http://schemas.microsoft.com/office/powerpoint/2010/main" val="3993908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latin typeface="Georgia" panose="02040502050405020303" pitchFamily="18" charset="0"/>
              </a:rPr>
              <a:t>Zúčastněná osoba: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která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je s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kontrolovanou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osobou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v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pracovněprávním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nebo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obdobném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vztahu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případně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osobě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která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fakticky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vykonává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úkoly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jež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by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jí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vyplývaly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z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pracovněprávního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nebo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obdobného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vztahu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pokud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je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plnění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těchto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úkolů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spojeno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s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předmětem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kontroly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pokud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je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tato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osoba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přítomna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na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místě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kontroly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(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dále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jen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„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zúčastněná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osoba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“),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465D11-084D-4F90-BF5A-06138541D191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521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FF24-4FAC-4653-B2F3-D3EB79FC534A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6DE-80B6-4F3D-9DA2-46F47C0ABCA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11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FF24-4FAC-4653-B2F3-D3EB79FC534A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6DE-80B6-4F3D-9DA2-46F47C0AB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61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FF24-4FAC-4653-B2F3-D3EB79FC534A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6DE-80B6-4F3D-9DA2-46F47C0AB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43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FF24-4FAC-4653-B2F3-D3EB79FC534A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6DE-80B6-4F3D-9DA2-46F47C0AB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60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FF24-4FAC-4653-B2F3-D3EB79FC534A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6DE-80B6-4F3D-9DA2-46F47C0ABCA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32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FF24-4FAC-4653-B2F3-D3EB79FC534A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6DE-80B6-4F3D-9DA2-46F47C0AB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41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FF24-4FAC-4653-B2F3-D3EB79FC534A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6DE-80B6-4F3D-9DA2-46F47C0AB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22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FF24-4FAC-4653-B2F3-D3EB79FC534A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6DE-80B6-4F3D-9DA2-46F47C0AB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2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FF24-4FAC-4653-B2F3-D3EB79FC534A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6DE-80B6-4F3D-9DA2-46F47C0AB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48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84AFF24-4FAC-4653-B2F3-D3EB79FC534A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39A6DE-80B6-4F3D-9DA2-46F47C0AB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39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FF24-4FAC-4653-B2F3-D3EB79FC534A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6DE-80B6-4F3D-9DA2-46F47C0AB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6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  <a:latin typeface="Georgia" panose="02040502050405020303" pitchFamily="18" charset="0"/>
              </a:defRPr>
            </a:lvl1pPr>
          </a:lstStyle>
          <a:p>
            <a:fld id="{784AFF24-4FAC-4653-B2F3-D3EB79FC534A}" type="datetimeFigureOut">
              <a:rPr lang="en-GB" smtClean="0"/>
              <a:pPr/>
              <a:t>06/12/2022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  <a:latin typeface="Georgia" panose="02040502050405020303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  <a:latin typeface="Georgia" panose="02040502050405020303" pitchFamily="18" charset="0"/>
              </a:defRPr>
            </a:lvl1pPr>
          </a:lstStyle>
          <a:p>
            <a:fld id="{6839A6DE-80B6-4F3D-9DA2-46F47C0ABCAE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848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Georgia" panose="02040502050405020303" pitchFamily="18" charset="0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Georgia" panose="02040502050405020303" pitchFamily="18" charset="0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Georgia" panose="02040502050405020303" pitchFamily="18" charset="0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Georgia" panose="02040502050405020303" pitchFamily="18" charset="0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Georgia" panose="02040502050405020303" pitchFamily="18" charset="0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it.vfu.cz/legpo/cd/predpisy/potraviny/ASPI'&amp;link='146/2002%20Sb.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374865"/>
          </a:xfrm>
        </p:spPr>
        <p:txBody>
          <a:bodyPr/>
          <a:lstStyle/>
          <a:p>
            <a:r>
              <a:rPr lang="cs-CZ" dirty="0">
                <a:latin typeface="Georgia" panose="02040502050405020303" pitchFamily="18" charset="0"/>
              </a:rPr>
              <a:t>Ochrana spotřebitele</a:t>
            </a:r>
            <a:br>
              <a:rPr lang="cs-CZ" dirty="0">
                <a:latin typeface="Georgia" panose="02040502050405020303" pitchFamily="18" charset="0"/>
              </a:rPr>
            </a:br>
            <a:r>
              <a:rPr lang="cs-CZ" sz="1800" dirty="0">
                <a:latin typeface="Georgia" panose="02040502050405020303" pitchFamily="18" charset="0"/>
              </a:rPr>
              <a:t>Přednáška Legislativa v gastronomii</a:t>
            </a:r>
          </a:p>
        </p:txBody>
      </p:sp>
    </p:spTree>
    <p:extLst>
      <p:ext uri="{BB962C8B-B14F-4D97-AF65-F5344CB8AC3E}">
        <p14:creationId xmlns:p14="http://schemas.microsoft.com/office/powerpoint/2010/main" val="1118935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95618" y="1012187"/>
            <a:ext cx="10764838" cy="423581"/>
          </a:xfrm>
        </p:spPr>
        <p:txBody>
          <a:bodyPr>
            <a:normAutofit/>
          </a:bodyPr>
          <a:lstStyle/>
          <a:p>
            <a:pPr algn="ctr"/>
            <a:r>
              <a:rPr lang="cs-CZ" sz="2400" dirty="0"/>
              <a:t>§ 5 Inspektor vydá opatření, kterým kontrolované osobě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74968" y="1435768"/>
            <a:ext cx="10644188" cy="4496613"/>
          </a:xfrm>
        </p:spPr>
        <p:txBody>
          <a:bodyPr>
            <a:noAutofit/>
          </a:bodyPr>
          <a:lstStyle/>
          <a:p>
            <a:pPr lvl="1"/>
            <a:r>
              <a:rPr lang="cs-CZ" dirty="0"/>
              <a:t>Zakáže </a:t>
            </a:r>
          </a:p>
          <a:p>
            <a:pPr lvl="2"/>
            <a:r>
              <a:rPr lang="cs-CZ" dirty="0"/>
              <a:t>výrobu nebo uvádění na trh potravin a zemědělských produktů, které nesplňují požadavky PP</a:t>
            </a:r>
          </a:p>
          <a:p>
            <a:pPr lvl="2"/>
            <a:r>
              <a:rPr lang="cs-CZ" dirty="0"/>
              <a:t>použití obalů, přístrojů a zařízení, které nesplňují požadavky</a:t>
            </a:r>
          </a:p>
          <a:p>
            <a:pPr lvl="2"/>
            <a:r>
              <a:rPr lang="cs-CZ" dirty="0"/>
              <a:t>užívání prostor, které nesplňují podmínky</a:t>
            </a:r>
          </a:p>
          <a:p>
            <a:pPr lvl="1"/>
            <a:r>
              <a:rPr lang="cs-CZ" dirty="0"/>
              <a:t>Nařídí</a:t>
            </a:r>
          </a:p>
          <a:p>
            <a:pPr lvl="2"/>
            <a:r>
              <a:rPr lang="cs-CZ" dirty="0"/>
              <a:t>Zničení nebezpečných potravin a zemědělských výrobků</a:t>
            </a:r>
          </a:p>
          <a:p>
            <a:pPr lvl="2"/>
            <a:r>
              <a:rPr lang="cs-CZ" dirty="0"/>
              <a:t>Stažení z trhu</a:t>
            </a:r>
          </a:p>
          <a:p>
            <a:pPr lvl="2"/>
            <a:r>
              <a:rPr lang="cs-CZ" dirty="0"/>
              <a:t>Převzetí zpět od spotřebitelů výroky</a:t>
            </a:r>
          </a:p>
          <a:p>
            <a:pPr lvl="1"/>
            <a:r>
              <a:rPr lang="cs-CZ" dirty="0"/>
              <a:t>Zajití</a:t>
            </a:r>
          </a:p>
          <a:p>
            <a:pPr lvl="2"/>
            <a:r>
              <a:rPr lang="cs-CZ" dirty="0"/>
              <a:t>klamavě nabízené nebo označené potraviny a zemědělských výrobků</a:t>
            </a:r>
          </a:p>
          <a:p>
            <a:pPr lvl="1"/>
            <a:r>
              <a:rPr lang="cs-CZ" dirty="0"/>
              <a:t>Pozastaví</a:t>
            </a:r>
          </a:p>
          <a:p>
            <a:pPr lvl="2"/>
            <a:r>
              <a:rPr lang="cs-CZ" dirty="0"/>
              <a:t>uvádění zemědělských výrobků nebo potravin na trh při podezření, že nejsou bezpečné</a:t>
            </a:r>
          </a:p>
          <a:p>
            <a:pPr lvl="2"/>
            <a:r>
              <a:rPr lang="cs-CZ" dirty="0"/>
              <a:t>vstup do prostor potravinářského podniku, kde se manipuluje s potravinami, nebo manipulaci s potravinami osobám, které přicházejí do přímého styku s potravinami, při podezření, že došlo k nedodržení požadavku na osobní hygienu osob manipulujících s potravinami podle přílohy II kapitoly VIII přím</a:t>
            </a:r>
          </a:p>
          <a:p>
            <a:pPr lvl="2"/>
            <a:r>
              <a:rPr lang="cs-CZ" sz="1200" dirty="0"/>
              <a:t>fungování internetových stránek nebo jejich části, které provozuje nebo využívá, jestliže nesplňují požadavky </a:t>
            </a:r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pPr lvl="2"/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59216D6-A9ED-4D44-B58A-8CE27FBDAC18}"/>
              </a:ext>
            </a:extLst>
          </p:cNvPr>
          <p:cNvSpPr/>
          <p:nvPr/>
        </p:nvSpPr>
        <p:spPr>
          <a:xfrm>
            <a:off x="2913804" y="282287"/>
            <a:ext cx="5700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sz="3200" dirty="0">
                <a:latin typeface="Georgia" panose="02040502050405020303" pitchFamily="18" charset="0"/>
              </a:rPr>
              <a:t>Zákon č. 146/2002 Sb., o SZPI</a:t>
            </a:r>
            <a:endParaRPr lang="en-GB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209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95618" y="1012187"/>
            <a:ext cx="10764838" cy="423581"/>
          </a:xfrm>
        </p:spPr>
        <p:txBody>
          <a:bodyPr>
            <a:normAutofit/>
          </a:bodyPr>
          <a:lstStyle/>
          <a:p>
            <a:pPr algn="ctr"/>
            <a:r>
              <a:rPr lang="cs-CZ" sz="2400" dirty="0"/>
              <a:t>§ 5 Inspektor vydá opatření, kterým kontrolované osobě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74968" y="1435768"/>
            <a:ext cx="10644188" cy="4496613"/>
          </a:xfrm>
        </p:spPr>
        <p:txBody>
          <a:bodyPr>
            <a:noAutofit/>
          </a:bodyPr>
          <a:lstStyle/>
          <a:p>
            <a:pPr lvl="1"/>
            <a:r>
              <a:rPr lang="cs-CZ" sz="2000" dirty="0"/>
              <a:t>Uloží</a:t>
            </a:r>
          </a:p>
          <a:p>
            <a:pPr lvl="2"/>
            <a:r>
              <a:rPr lang="cs-CZ" sz="1800" dirty="0"/>
              <a:t>Odstranění zjištěných nedostatků</a:t>
            </a:r>
          </a:p>
          <a:p>
            <a:pPr lvl="2"/>
            <a:r>
              <a:rPr lang="cs-CZ" sz="1800" dirty="0"/>
              <a:t>uloží povinnost provádět na náklady kontrolované osoby rozbory v laboratoři</a:t>
            </a:r>
          </a:p>
          <a:p>
            <a:pPr lvl="3"/>
            <a:r>
              <a:rPr lang="cs-CZ" sz="1800" dirty="0"/>
              <a:t>při zjištění nebezpečných36) zemědělských výrobků, potravin nebo tabákových výrobků, nevyhovujících stěrů z míst, zařízení a předmětů anebo obalů a obalových materiálů přicházejících do styku s potravinami, nebo při podezření, že se jedná o nebezpečné zemědělské výrobky, potraviny, tabákové výrobky nebo obaly a obalové materiály přicházející do styku s potravinami,</a:t>
            </a:r>
          </a:p>
          <a:p>
            <a:pPr lvl="3"/>
            <a:r>
              <a:rPr lang="cs-CZ" sz="1800" dirty="0"/>
              <a:t>při zjištění, že zemědělské výrobky, potraviny nebo tabákové výrobky neodpovídají požadavkům na jakost stanoveným zvláštním právním předpisem19) nebo přímo použitelným předpisem Evropské unie14h) anebo jakosti deklarované výrobcem, nebo</a:t>
            </a:r>
          </a:p>
          <a:p>
            <a:pPr lvl="3"/>
            <a:r>
              <a:rPr lang="cs-CZ" sz="1800" dirty="0"/>
              <a:t>při zjištění, že informace poskytnuté o zemědělských výrobcích, potravinách nebo tabákových výrobcích uvádějí spotřebitele v omyl8),</a:t>
            </a:r>
          </a:p>
          <a:p>
            <a:pPr lvl="1"/>
            <a:endParaRPr lang="cs-CZ" sz="2000" dirty="0"/>
          </a:p>
          <a:p>
            <a:pPr lvl="2"/>
            <a:endParaRPr lang="cs-CZ" sz="16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59216D6-A9ED-4D44-B58A-8CE27FBDAC18}"/>
              </a:ext>
            </a:extLst>
          </p:cNvPr>
          <p:cNvSpPr/>
          <p:nvPr/>
        </p:nvSpPr>
        <p:spPr>
          <a:xfrm>
            <a:off x="2913804" y="282287"/>
            <a:ext cx="5700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sz="3200" dirty="0">
                <a:latin typeface="Georgia" panose="02040502050405020303" pitchFamily="18" charset="0"/>
              </a:rPr>
              <a:t>Zákon č. 146/2002 Sb., o SZPI</a:t>
            </a:r>
            <a:endParaRPr lang="en-GB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030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66800" y="1766364"/>
            <a:ext cx="10058400" cy="402272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/>
              <a:t>Opatření podle </a:t>
            </a:r>
            <a:r>
              <a:rPr lang="cs-CZ" sz="2800" dirty="0">
                <a:solidFill>
                  <a:schemeClr val="tx1"/>
                </a:solidFill>
              </a:rPr>
              <a:t>odstavce 1</a:t>
            </a:r>
            <a:r>
              <a:rPr lang="cs-CZ" sz="2800" dirty="0"/>
              <a:t> se vždy vydává jako první úkon v řízení. Pokud inspektor toto opatření vydá na místě, oznámí jej předáním stejnopisu jeho písemného vyhotovení kontrolované osobě.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/>
              <a:t>Kontrolovaná osoba může proti vydanému opatření podat nejpozději do 5 pracovních dnů ode dne jeho oznámení písemné odvolání, a to u inspektorátu, jehož inspektor napadené opatření vydal.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/>
              <a:t> O podaném odvolání rozhodne ředitel inspektorátu.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A79D291-3EEA-4D74-A8EF-781062822D29}"/>
              </a:ext>
            </a:extLst>
          </p:cNvPr>
          <p:cNvSpPr/>
          <p:nvPr/>
        </p:nvSpPr>
        <p:spPr>
          <a:xfrm>
            <a:off x="2913804" y="282287"/>
            <a:ext cx="5700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sz="3200" dirty="0">
                <a:latin typeface="Georgia" panose="02040502050405020303" pitchFamily="18" charset="0"/>
              </a:rPr>
              <a:t>Zákon č. 146/2002 Sb., o SZPI</a:t>
            </a:r>
            <a:endParaRPr lang="en-GB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651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943992" y="1801875"/>
            <a:ext cx="10058400" cy="40227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Přestupky </a:t>
            </a:r>
            <a:r>
              <a:rPr lang="cs-CZ" dirty="0"/>
              <a:t>(projednává inspektorát; </a:t>
            </a:r>
            <a:r>
              <a:rPr lang="cs-CZ" dirty="0" err="1"/>
              <a:t>pokuyty</a:t>
            </a:r>
            <a:r>
              <a:rPr lang="cs-CZ" dirty="0"/>
              <a:t> </a:t>
            </a:r>
            <a:r>
              <a:rPr lang="cs-CZ" dirty="0" err="1"/>
              <a:t>vybírí</a:t>
            </a:r>
            <a:r>
              <a:rPr lang="cs-CZ" dirty="0"/>
              <a:t> orgán, který je uložil)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600" dirty="0"/>
              <a:t>1000 000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3 000 000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Tento zákon se nevztahuje na kontrolu výrobků, potravin nebo tabákových výrobků v útvarech a zařízeních Armády České republiky a Policie České republiky a v objektech Správy státních hmotných rezerv.</a:t>
            </a:r>
            <a:r>
              <a:rPr lang="cs-CZ" sz="2800" dirty="0"/>
              <a:t>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 ministerstvo vydá vyhláškou sazebník náhrad náklad za rozbory prováděné laboratořemi pro účely kontroly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A79D291-3EEA-4D74-A8EF-781062822D29}"/>
              </a:ext>
            </a:extLst>
          </p:cNvPr>
          <p:cNvSpPr/>
          <p:nvPr/>
        </p:nvSpPr>
        <p:spPr>
          <a:xfrm>
            <a:off x="2913804" y="282287"/>
            <a:ext cx="5700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sz="3200" dirty="0">
                <a:latin typeface="Georgia" panose="02040502050405020303" pitchFamily="18" charset="0"/>
              </a:rPr>
              <a:t>Zákon č. 146/2002 Sb., o SZPI</a:t>
            </a:r>
            <a:endParaRPr lang="en-GB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339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47288" y="591482"/>
            <a:ext cx="9421813" cy="5434013"/>
          </a:xfrm>
        </p:spPr>
        <p:txBody>
          <a:bodyPr vert="horz" wrap="square" lIns="91440" tIns="45720" rIns="91440" bIns="45720" numCol="1" rtlCol="0" anchor="t" anchorCtr="0" compatLnSpc="1">
            <a:normAutofit fontScale="92500" lnSpcReduction="20000"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/>
            </a:pPr>
            <a:endParaRPr lang="cs-CZ" sz="3200" kern="0" dirty="0"/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sz="3200" kern="0" dirty="0"/>
              <a:t>Úvodní ustanovení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sz="3200" kern="0" dirty="0"/>
              <a:t>Povinnosti při prodeji výrobků a poskytování služeb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sz="3200" kern="0" dirty="0"/>
              <a:t>Mimosoudní řešení spotřebitelských sporů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sz="3200" kern="0" dirty="0"/>
              <a:t>Postup ČOI při </a:t>
            </a:r>
            <a:r>
              <a:rPr lang="cs-CZ" sz="3200" kern="0" dirty="0" err="1"/>
              <a:t>mimosoud</a:t>
            </a:r>
            <a:r>
              <a:rPr lang="cs-CZ" sz="3200" kern="0" dirty="0"/>
              <a:t>. </a:t>
            </a:r>
            <a:r>
              <a:rPr lang="cs-CZ" sz="3200" kern="0" dirty="0" err="1"/>
              <a:t>spotř</a:t>
            </a:r>
            <a:r>
              <a:rPr lang="cs-CZ" sz="3200" kern="0" dirty="0"/>
              <a:t>. sporů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sz="3200" kern="0" dirty="0"/>
              <a:t>Informační databáze o bonitě a důvěryhodnosti spotřebitele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sz="3200" kern="0" dirty="0"/>
              <a:t>Úkoly veřejné správy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sz="3200" kern="0" dirty="0"/>
              <a:t>Působnost orgánů při přeshraniční spolupráci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sz="3200" kern="0" dirty="0"/>
              <a:t>Sdružení í spotřebitelů a jiné </a:t>
            </a:r>
            <a:r>
              <a:rPr lang="cs-CZ" sz="3200" kern="0" dirty="0" err="1"/>
              <a:t>pr</a:t>
            </a:r>
            <a:r>
              <a:rPr lang="cs-CZ" sz="3200" kern="0" dirty="0"/>
              <a:t>. os k ochraně spotřebitele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sz="3200" kern="0" dirty="0"/>
              <a:t>Společná a závěrečná ustanovení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cs-CZ" sz="3200" kern="0" dirty="0"/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cs-CZ" sz="3200" kern="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DADCED5-4125-4005-A5DE-9BFBE5365BBB}"/>
              </a:ext>
            </a:extLst>
          </p:cNvPr>
          <p:cNvSpPr/>
          <p:nvPr/>
        </p:nvSpPr>
        <p:spPr>
          <a:xfrm>
            <a:off x="2229193" y="404450"/>
            <a:ext cx="8032968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cs-CZ" sz="2800" b="1" u="sng" kern="0" dirty="0">
                <a:solidFill>
                  <a:srgbClr val="002060"/>
                </a:solidFill>
                <a:latin typeface="Georgia" panose="02040502050405020303" pitchFamily="18" charset="0"/>
              </a:rPr>
              <a:t>Zákon č. 634/1992 Sb</a:t>
            </a:r>
            <a:r>
              <a:rPr lang="cs-CZ" sz="2800" b="1" u="sng" kern="0" dirty="0">
                <a:latin typeface="Georgia" panose="02040502050405020303" pitchFamily="18" charset="0"/>
              </a:rPr>
              <a:t>.</a:t>
            </a:r>
            <a:r>
              <a:rPr lang="cs-CZ" sz="2800" kern="0" dirty="0">
                <a:latin typeface="Georgia" panose="02040502050405020303" pitchFamily="18" charset="0"/>
              </a:rPr>
              <a:t>, o ochraně spotřebitele </a:t>
            </a:r>
          </a:p>
        </p:txBody>
      </p:sp>
    </p:spTree>
    <p:extLst>
      <p:ext uri="{BB962C8B-B14F-4D97-AF65-F5344CB8AC3E}">
        <p14:creationId xmlns:p14="http://schemas.microsoft.com/office/powerpoint/2010/main" val="2502222641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47288" y="591482"/>
            <a:ext cx="9421813" cy="5434013"/>
          </a:xfrm>
        </p:spPr>
        <p:txBody>
          <a:bodyPr vert="horz" wrap="square" lIns="91440" tIns="45720" rIns="91440" bIns="45720" numCol="1" rtlCol="0" anchor="t" anchorCtr="0" compatLnSpc="1">
            <a:normAutofit fontScale="92500" lnSpcReduction="10000"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/>
            </a:pPr>
            <a:endParaRPr lang="cs-CZ" sz="3200" kern="0" dirty="0"/>
          </a:p>
          <a:p>
            <a:pPr mar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sz="3200" kern="0" dirty="0"/>
              <a:t>Prodávající je povinen:</a:t>
            </a:r>
          </a:p>
          <a:p>
            <a:pPr marL="34290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cs-CZ" sz="3200" kern="0" dirty="0"/>
          </a:p>
          <a:p>
            <a:pPr marL="34290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sz="3200" kern="0" dirty="0"/>
              <a:t>prodávat ve správné hmotnosti, míře nebo množství a  umožnit spotřebiteli překontrolovat si správnost těchto údajů </a:t>
            </a:r>
          </a:p>
          <a:p>
            <a:pPr marL="34290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sz="3200" kern="0" dirty="0"/>
              <a:t>předepsaná  nebo schválená  jakost</a:t>
            </a:r>
          </a:p>
          <a:p>
            <a:pPr marL="34290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sz="3200" kern="0" dirty="0"/>
              <a:t>správně účtovat ceny; zaokrouhluje vždy k  nejbližší platné nominální hodnotě</a:t>
            </a:r>
          </a:p>
          <a:p>
            <a:pPr marL="34290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sz="3200" kern="0" dirty="0"/>
              <a:t>používat měřidla splňují požadavky (z. o </a:t>
            </a:r>
            <a:r>
              <a:rPr lang="cs-CZ" sz="3200" kern="0" dirty="0" err="1"/>
              <a:t>metrologoii</a:t>
            </a:r>
            <a:r>
              <a:rPr lang="cs-CZ" sz="3200" kern="0" dirty="0"/>
              <a:t>)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cs-CZ" sz="3200" kern="0" dirty="0"/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cs-CZ" sz="3200" kern="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DADCED5-4125-4005-A5DE-9BFBE5365BBB}"/>
              </a:ext>
            </a:extLst>
          </p:cNvPr>
          <p:cNvSpPr/>
          <p:nvPr/>
        </p:nvSpPr>
        <p:spPr>
          <a:xfrm>
            <a:off x="2229193" y="404450"/>
            <a:ext cx="8032968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cs-CZ" sz="2800" b="1" u="sng" kern="0" dirty="0">
                <a:solidFill>
                  <a:srgbClr val="002060"/>
                </a:solidFill>
                <a:latin typeface="Georgia" panose="02040502050405020303" pitchFamily="18" charset="0"/>
              </a:rPr>
              <a:t>Zákon č. 634/1992 Sb</a:t>
            </a:r>
            <a:r>
              <a:rPr lang="cs-CZ" sz="2800" b="1" u="sng" kern="0" dirty="0">
                <a:latin typeface="Georgia" panose="02040502050405020303" pitchFamily="18" charset="0"/>
              </a:rPr>
              <a:t>.</a:t>
            </a:r>
            <a:r>
              <a:rPr lang="cs-CZ" sz="2800" kern="0" dirty="0">
                <a:latin typeface="Georgia" panose="02040502050405020303" pitchFamily="18" charset="0"/>
              </a:rPr>
              <a:t>, o ochraně spotřebitele 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47288" y="591482"/>
            <a:ext cx="9421813" cy="5434013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/>
            </a:pPr>
            <a:endParaRPr lang="cs-CZ" sz="3200" kern="0" dirty="0"/>
          </a:p>
          <a:p>
            <a:pPr mar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kern="0" dirty="0"/>
              <a:t>Nikdo   nesmí   klamat   spotřebitele,   zejména   uvádět nepravdivé,  nedoložené, neúplné,  nepřesné, nejasné,  dvojsmyslné nebo přehnané údaje anebo  zamlčet údaje o skutečných vlastnostech výrobků nebo služeb či úrovni nákupních podmínek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sz="2400" kern="0" dirty="0"/>
              <a:t>NEKALÁ OBCHODNÍ PRAKTIKA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sz="2400" kern="0" dirty="0"/>
              <a:t>KLAMAVÁ KONÁNÍ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sz="2400" kern="0" dirty="0"/>
              <a:t>KLAMAVÁ OPOMENUTÍ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sz="2400" kern="0" dirty="0"/>
              <a:t>AGRESIVNÍ OBCHODNÍ PRAKTIKA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cs-CZ" sz="2400" kern="0" dirty="0"/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dirty="0"/>
              <a:t>Neoprávněné používání ekoznačky</a:t>
            </a:r>
            <a:r>
              <a:rPr lang="cs-CZ" b="1" baseline="30000" dirty="0"/>
              <a:t> </a:t>
            </a:r>
            <a:r>
              <a:rPr lang="cs-CZ" dirty="0"/>
              <a:t>se zakazuje</a:t>
            </a:r>
            <a:endParaRPr lang="cs-CZ" sz="2400" kern="0" dirty="0"/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cs-CZ" sz="3200" kern="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DADCED5-4125-4005-A5DE-9BFBE5365BBB}"/>
              </a:ext>
            </a:extLst>
          </p:cNvPr>
          <p:cNvSpPr/>
          <p:nvPr/>
        </p:nvSpPr>
        <p:spPr>
          <a:xfrm>
            <a:off x="2229193" y="404450"/>
            <a:ext cx="8032968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cs-CZ" sz="2800" b="1" u="sng" kern="0" dirty="0">
                <a:solidFill>
                  <a:srgbClr val="002060"/>
                </a:solidFill>
                <a:latin typeface="Georgia" panose="02040502050405020303" pitchFamily="18" charset="0"/>
              </a:rPr>
              <a:t>Zákon č. 634/1992 Sb</a:t>
            </a:r>
            <a:r>
              <a:rPr lang="cs-CZ" sz="2800" b="1" u="sng" kern="0" dirty="0">
                <a:latin typeface="Georgia" panose="02040502050405020303" pitchFamily="18" charset="0"/>
              </a:rPr>
              <a:t>.</a:t>
            </a:r>
            <a:r>
              <a:rPr lang="cs-CZ" sz="2800" kern="0" dirty="0">
                <a:latin typeface="Georgia" panose="02040502050405020303" pitchFamily="18" charset="0"/>
              </a:rPr>
              <a:t>, o ochraně spotřebitele </a:t>
            </a:r>
          </a:p>
        </p:txBody>
      </p:sp>
    </p:spTree>
    <p:extLst>
      <p:ext uri="{BB962C8B-B14F-4D97-AF65-F5344CB8AC3E}">
        <p14:creationId xmlns:p14="http://schemas.microsoft.com/office/powerpoint/2010/main" val="1525560466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246520" y="1155868"/>
            <a:ext cx="1698960" cy="52322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4A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DOZOR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4294967295"/>
          </p:nvPr>
        </p:nvSpPr>
        <p:spPr>
          <a:xfrm>
            <a:off x="794085" y="1590855"/>
            <a:ext cx="9357644" cy="45933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altLang="cs-CZ" sz="1600" dirty="0"/>
              <a:t>Česká obchodní inspekce s výjimkou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600" dirty="0"/>
              <a:t> § 3 (1) b) jakost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0"/>
              <a:t> </a:t>
            </a:r>
            <a:r>
              <a:rPr lang="cs-CZ" altLang="cs-CZ" sz="1600" dirty="0"/>
              <a:t>§ </a:t>
            </a:r>
            <a:r>
              <a:rPr lang="pt-BR" sz="1600" dirty="0"/>
              <a:t>4 až 5b</a:t>
            </a:r>
            <a:r>
              <a:rPr lang="cs-CZ" sz="1600" dirty="0"/>
              <a:t> (nekalá praktika, klamavá opomenutí, agresivní obchodní praktika)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1600" dirty="0"/>
              <a:t> § 8 </a:t>
            </a:r>
            <a:r>
              <a:rPr lang="cs-CZ" sz="1600" dirty="0"/>
              <a:t>(z</a:t>
            </a:r>
            <a:r>
              <a:rPr lang="pt-BR" sz="1600" dirty="0"/>
              <a:t>ákaz nabízení, prodeje a skladování výrobků porušujících některá práva duševního vlastnictví</a:t>
            </a:r>
            <a:endParaRPr lang="cs-CZ" sz="16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0"/>
              <a:t> </a:t>
            </a:r>
            <a:r>
              <a:rPr lang="pt-BR" sz="1600" dirty="0"/>
              <a:t>§ 9</a:t>
            </a:r>
            <a:r>
              <a:rPr lang="cs-CZ" sz="1600" dirty="0"/>
              <a:t> (informační povinnosti – řádně informovat spotřebitele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0"/>
              <a:t> </a:t>
            </a:r>
            <a:r>
              <a:rPr lang="cs-CZ" altLang="cs-CZ" sz="1600" dirty="0"/>
              <a:t>§ </a:t>
            </a:r>
            <a:r>
              <a:rPr lang="pt-BR" sz="1600" dirty="0"/>
              <a:t>14a </a:t>
            </a:r>
            <a:r>
              <a:rPr lang="cs-CZ" sz="1600" dirty="0"/>
              <a:t>(povinnosti provozovatele tržnice)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0"/>
              <a:t> </a:t>
            </a:r>
            <a:r>
              <a:rPr lang="cs-CZ" altLang="cs-CZ" sz="1600" dirty="0"/>
              <a:t>§ </a:t>
            </a:r>
            <a:r>
              <a:rPr lang="pt-BR" sz="1600" dirty="0"/>
              <a:t>17</a:t>
            </a:r>
            <a:r>
              <a:rPr lang="cs-CZ" sz="1600" dirty="0"/>
              <a:t> (hygiena prodeje a nezávadné obaly)</a:t>
            </a:r>
          </a:p>
          <a:p>
            <a:pPr marL="0" indent="0">
              <a:lnSpc>
                <a:spcPct val="100000"/>
              </a:lnSpc>
              <a:buNone/>
            </a:pPr>
            <a:endParaRPr lang="cs-CZ" altLang="cs-CZ" sz="1600" dirty="0"/>
          </a:p>
          <a:p>
            <a:pPr marL="201168" lvl="1" indent="0" algn="just">
              <a:lnSpc>
                <a:spcPct val="100000"/>
              </a:lnSpc>
              <a:buNone/>
            </a:pPr>
            <a:r>
              <a:rPr lang="cs-CZ" altLang="cs-CZ" sz="1600" dirty="0"/>
              <a:t>SZPI - </a:t>
            </a:r>
            <a:r>
              <a:rPr lang="cs-CZ" sz="1600" dirty="0"/>
              <a:t>na úseku zemědělských, potravinářských a tabákových výrobků</a:t>
            </a:r>
          </a:p>
          <a:p>
            <a:pPr marL="201168" lvl="1" indent="0" algn="just">
              <a:lnSpc>
                <a:spcPct val="100000"/>
              </a:lnSpc>
              <a:buNone/>
            </a:pPr>
            <a:r>
              <a:rPr lang="cs-CZ" altLang="cs-CZ" sz="1600" dirty="0"/>
              <a:t>KHS - </a:t>
            </a:r>
            <a:r>
              <a:rPr lang="cs-CZ" sz="1600" dirty="0"/>
              <a:t>pokud jde o prodej výrobků a poskytování služeb, které jsou upraveny zákonem o ochraně veřejného zdraví </a:t>
            </a:r>
          </a:p>
          <a:p>
            <a:pPr marL="201168" lvl="1" indent="0" algn="just">
              <a:lnSpc>
                <a:spcPct val="100000"/>
              </a:lnSpc>
              <a:buNone/>
            </a:pPr>
            <a:r>
              <a:rPr lang="cs-CZ" altLang="cs-CZ" sz="1600" dirty="0"/>
              <a:t>SVS - </a:t>
            </a:r>
            <a:r>
              <a:rPr lang="cs-CZ" sz="1600" dirty="0"/>
              <a:t>na úseku veterinární péče</a:t>
            </a:r>
            <a:endParaRPr lang="cs-CZ" altLang="cs-CZ" sz="16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C463D8E-B8B5-468A-8123-1E605E628A50}"/>
              </a:ext>
            </a:extLst>
          </p:cNvPr>
          <p:cNvSpPr/>
          <p:nvPr/>
        </p:nvSpPr>
        <p:spPr>
          <a:xfrm>
            <a:off x="2229193" y="404450"/>
            <a:ext cx="8032968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cs-CZ" sz="2800" b="1" u="sng" kern="0" dirty="0">
                <a:solidFill>
                  <a:srgbClr val="002060"/>
                </a:solidFill>
                <a:latin typeface="Georgia" panose="02040502050405020303" pitchFamily="18" charset="0"/>
              </a:rPr>
              <a:t>Zákon č. 634/1992 Sb</a:t>
            </a:r>
            <a:r>
              <a:rPr lang="cs-CZ" sz="2800" b="1" u="sng" kern="0" dirty="0">
                <a:latin typeface="Georgia" panose="02040502050405020303" pitchFamily="18" charset="0"/>
              </a:rPr>
              <a:t>.</a:t>
            </a:r>
            <a:r>
              <a:rPr lang="cs-CZ" sz="2800" kern="0" dirty="0">
                <a:latin typeface="Georgia" panose="02040502050405020303" pitchFamily="18" charset="0"/>
              </a:rPr>
              <a:t>, o ochraně spotřebitele </a:t>
            </a:r>
          </a:p>
        </p:txBody>
      </p:sp>
    </p:spTree>
    <p:extLst>
      <p:ext uri="{BB962C8B-B14F-4D97-AF65-F5344CB8AC3E}">
        <p14:creationId xmlns:p14="http://schemas.microsoft.com/office/powerpoint/2010/main" val="53246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39487" y="1555387"/>
            <a:ext cx="9671050" cy="422751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>
                <a:latin typeface="Georgia" panose="02040502050405020303" pitchFamily="18" charset="0"/>
              </a:rPr>
              <a:t>orgány jsou oprávněny vydávat </a:t>
            </a:r>
            <a:r>
              <a:rPr lang="cs-CZ" b="1" dirty="0">
                <a:latin typeface="Georgia" panose="02040502050405020303" pitchFamily="18" charset="0"/>
              </a:rPr>
              <a:t>závazné pokyny </a:t>
            </a:r>
            <a:r>
              <a:rPr lang="cs-CZ" dirty="0">
                <a:latin typeface="Georgia" panose="02040502050405020303" pitchFamily="18" charset="0"/>
              </a:rPr>
              <a:t>k odstranění zjištěných nedostatků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>
                <a:latin typeface="Georgia" panose="02040502050405020303" pitchFamily="18" charset="0"/>
              </a:rPr>
              <a:t>v případě bezprostředního ohrožení života, zdraví nebo majetku jsou oprávněny </a:t>
            </a:r>
            <a:r>
              <a:rPr lang="cs-CZ" b="1" dirty="0">
                <a:latin typeface="Georgia" panose="02040502050405020303" pitchFamily="18" charset="0"/>
              </a:rPr>
              <a:t>pozastavit</a:t>
            </a:r>
            <a:r>
              <a:rPr lang="cs-CZ" dirty="0">
                <a:latin typeface="Georgia" panose="02040502050405020303" pitchFamily="18" charset="0"/>
              </a:rPr>
              <a:t> prodej výrobků nebo poskytování služeb anebo </a:t>
            </a:r>
            <a:r>
              <a:rPr lang="cs-CZ" b="1" dirty="0">
                <a:latin typeface="Georgia" panose="02040502050405020303" pitchFamily="18" charset="0"/>
              </a:rPr>
              <a:t>uzavřít provozovnu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Georgia" panose="02040502050405020303" pitchFamily="18" charset="0"/>
              </a:rPr>
              <a:t>vyžaduje-li to naléhavost situace, lze toto rozhodnutí oznámit ústně a neprodleně doručit písemné vyhotovení rozhodnutí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>
                <a:latin typeface="Georgia" panose="02040502050405020303" pitchFamily="18" charset="0"/>
              </a:rPr>
              <a:t>obnovit prodej výrobků nebo poskytování služeb anebo otevřít provozovnu lze až po uvedení do nezávadného stavu a jen s písemným souhlasem orgánu, který o pozastavení prodeje výrobků nebo poskytování služeb anebo uzavření provozovny rozhodl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>
                <a:latin typeface="Georgia" panose="02040502050405020303" pitchFamily="18" charset="0"/>
              </a:rPr>
              <a:t>orgány  jsou oprávněny uložit rozhodnutím výrobci, dovozci, dodavateli nebo prodávajícímu </a:t>
            </a:r>
            <a:r>
              <a:rPr lang="cs-CZ" b="1" dirty="0">
                <a:latin typeface="Georgia" panose="02040502050405020303" pitchFamily="18" charset="0"/>
              </a:rPr>
              <a:t>povinnost stáhnout výrobek </a:t>
            </a:r>
            <a:r>
              <a:rPr lang="cs-CZ" dirty="0">
                <a:latin typeface="Georgia" panose="02040502050405020303" pitchFamily="18" charset="0"/>
              </a:rPr>
              <a:t>nebezpečný svou zaměnitelností s potravinou z trhu – lze oznámit ústně a neprodleně doručit písemné vyhotovení rozhodnutí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13E49B3-BA9C-4E03-A32F-C40802D3F705}"/>
              </a:ext>
            </a:extLst>
          </p:cNvPr>
          <p:cNvSpPr/>
          <p:nvPr/>
        </p:nvSpPr>
        <p:spPr>
          <a:xfrm>
            <a:off x="2229193" y="404450"/>
            <a:ext cx="8032968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cs-CZ" sz="2800" b="1" u="sng" kern="0" dirty="0">
                <a:solidFill>
                  <a:srgbClr val="002060"/>
                </a:solidFill>
                <a:latin typeface="Georgia" panose="02040502050405020303" pitchFamily="18" charset="0"/>
              </a:rPr>
              <a:t>Zákon č. 634/1992 Sb</a:t>
            </a:r>
            <a:r>
              <a:rPr lang="cs-CZ" sz="2800" b="1" u="sng" kern="0" dirty="0">
                <a:latin typeface="Georgia" panose="02040502050405020303" pitchFamily="18" charset="0"/>
              </a:rPr>
              <a:t>.</a:t>
            </a:r>
            <a:r>
              <a:rPr lang="cs-CZ" sz="2800" kern="0" dirty="0">
                <a:latin typeface="Georgia" panose="02040502050405020303" pitchFamily="18" charset="0"/>
              </a:rPr>
              <a:t>, o ochraně spotřebitele </a:t>
            </a:r>
          </a:p>
        </p:txBody>
      </p:sp>
    </p:spTree>
    <p:extLst>
      <p:ext uri="{BB962C8B-B14F-4D97-AF65-F5344CB8AC3E}">
        <p14:creationId xmlns:p14="http://schemas.microsoft.com/office/powerpoint/2010/main" val="1676994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D6A8950-D956-4AD4-91C6-FBB4632D8D5C}"/>
              </a:ext>
            </a:extLst>
          </p:cNvPr>
          <p:cNvSpPr/>
          <p:nvPr/>
        </p:nvSpPr>
        <p:spPr>
          <a:xfrm>
            <a:off x="297809" y="844147"/>
            <a:ext cx="1113219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br>
              <a:rPr lang="en-GB" b="1" dirty="0">
                <a:solidFill>
                  <a:srgbClr val="000000"/>
                </a:solidFill>
                <a:latin typeface="Georgia" panose="02040502050405020303" pitchFamily="18" charset="0"/>
              </a:rPr>
            </a:br>
            <a:r>
              <a:rPr lang="cs-CZ" dirty="0">
                <a:solidFill>
                  <a:srgbClr val="000000"/>
                </a:solidFill>
                <a:latin typeface="Georgia" panose="02040502050405020303" pitchFamily="18" charset="0"/>
              </a:rPr>
              <a:t>ČOI: pod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ministerstv</a:t>
            </a:r>
            <a:r>
              <a:rPr lang="cs-CZ" dirty="0">
                <a:solidFill>
                  <a:srgbClr val="000000"/>
                </a:solidFill>
                <a:latin typeface="Georgia" panose="02040502050405020303" pitchFamily="18" charset="0"/>
              </a:rPr>
              <a:t>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průmyslu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obchodu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00"/>
                </a:solidFill>
                <a:latin typeface="Georgia" panose="02040502050405020303" pitchFamily="18" charset="0"/>
              </a:rPr>
              <a:t>Ú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střední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ředitel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;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výběr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jmenování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odvolání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Georgia" panose="02040502050405020303" pitchFamily="18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zákon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o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státní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službě</a:t>
            </a:r>
            <a:r>
              <a:rPr lang="cs-CZ" dirty="0">
                <a:solidFill>
                  <a:srgbClr val="000000"/>
                </a:solidFill>
                <a:latin typeface="Georgia" panose="02040502050405020303" pitchFamily="18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00"/>
                </a:solidFill>
                <a:latin typeface="Georgia" panose="02040502050405020303" pitchFamily="18" charset="0"/>
              </a:rPr>
              <a:t>Inspektoráty (mají své ředitele)</a:t>
            </a:r>
            <a:endParaRPr lang="en-GB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 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Středočeský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Hlavní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město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Prahu se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sídlem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v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Praze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Jihočeský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Vysočina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se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sídlem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v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Českých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Budějovicích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Plzeňský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Karlovarský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se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sídlem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v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Plzni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Ústecký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Liberecký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se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sídlem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v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Ústí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nad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Labem,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Královéhradecký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Pardubický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se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sídlem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v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Hradci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Králové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Jihomoravský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Zlínský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se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sídlem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v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Brně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Olomoucký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Moravskoslezský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se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sídlem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v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Ostravě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  <a:endParaRPr lang="cs-CZ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just"/>
            <a:endParaRPr lang="cs-CZ" b="1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just"/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Jako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orgán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prvního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stupně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rozhoduje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ve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správním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řízení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inspektorát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příslušný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podle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své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územní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působnosti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. O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odvolání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proti</a:t>
            </a:r>
            <a:r>
              <a:rPr lang="en-GB" dirty="0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rozhodnutí</a:t>
            </a:r>
            <a:r>
              <a:rPr lang="en-GB" dirty="0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inspektorátu</a:t>
            </a:r>
            <a:r>
              <a:rPr lang="en-GB" dirty="0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rozhoduje</a:t>
            </a:r>
            <a:r>
              <a:rPr lang="en-GB" dirty="0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ústřední</a:t>
            </a:r>
            <a:r>
              <a:rPr lang="en-GB" dirty="0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inspektorát</a:t>
            </a:r>
            <a:r>
              <a:rPr lang="en-GB" dirty="0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; 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v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případech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kdy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v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prvním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stupni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rozhodl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inspektorát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podle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věty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první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je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ústřední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inspektorát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příslušný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též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k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vedení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přezkumného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řízení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</a:p>
          <a:p>
            <a:pPr algn="just"/>
            <a:endParaRPr lang="cs-CZ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just"/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Česká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obchodní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inspekce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je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subjektem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mimosoudního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řešení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spotřebitelských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sporů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  <a:endParaRPr lang="en-GB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4431BA4B-E4F1-4536-BDEB-D4B5A3167CFC}"/>
              </a:ext>
            </a:extLst>
          </p:cNvPr>
          <p:cNvSpPr/>
          <p:nvPr/>
        </p:nvSpPr>
        <p:spPr>
          <a:xfrm>
            <a:off x="3405337" y="458486"/>
            <a:ext cx="5236946" cy="400110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>
              <a:spcBef>
                <a:spcPct val="100000"/>
              </a:spcBef>
            </a:pPr>
            <a:r>
              <a:rPr lang="cs-CZ" altLang="cs-CZ" sz="2000" b="1" u="sng" dirty="0">
                <a:solidFill>
                  <a:srgbClr val="002060"/>
                </a:solidFill>
              </a:rPr>
              <a:t>Zákon č. 64/1986 Sb</a:t>
            </a:r>
            <a:r>
              <a:rPr lang="cs-CZ" altLang="cs-CZ" sz="2000" b="1" u="sng" dirty="0"/>
              <a:t>.</a:t>
            </a:r>
            <a:r>
              <a:rPr lang="cs-CZ" altLang="cs-CZ" sz="2000" dirty="0"/>
              <a:t>, o České obchodní inspekci</a:t>
            </a:r>
          </a:p>
        </p:txBody>
      </p:sp>
    </p:spTree>
    <p:extLst>
      <p:ext uri="{BB962C8B-B14F-4D97-AF65-F5344CB8AC3E}">
        <p14:creationId xmlns:p14="http://schemas.microsoft.com/office/powerpoint/2010/main" val="333960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sah 2"/>
          <p:cNvSpPr>
            <a:spLocks noGrp="1"/>
          </p:cNvSpPr>
          <p:nvPr>
            <p:ph idx="4294967295"/>
          </p:nvPr>
        </p:nvSpPr>
        <p:spPr>
          <a:xfrm>
            <a:off x="999403" y="1170741"/>
            <a:ext cx="9748007" cy="4516518"/>
          </a:xfrm>
        </p:spPr>
        <p:txBody>
          <a:bodyPr vert="horz" wrap="square" lIns="91440" tIns="45720" rIns="91440" bIns="45720" rtlCol="0" anchor="t">
            <a:normAutofit lnSpcReduction="10000"/>
          </a:bodyPr>
          <a:lstStyle/>
          <a:p>
            <a:pPr marL="0" indent="0">
              <a:spcBef>
                <a:spcPct val="100000"/>
              </a:spcBef>
              <a:buNone/>
            </a:pPr>
            <a:r>
              <a:rPr lang="cs-CZ" b="1" u="sng" dirty="0">
                <a:solidFill>
                  <a:schemeClr val="accent6">
                    <a:lumMod val="50000"/>
                  </a:schemeClr>
                </a:solidFill>
              </a:rPr>
              <a:t>Nařízení č. 178/2002 </a:t>
            </a:r>
            <a:r>
              <a:rPr lang="cs-CZ" dirty="0"/>
              <a:t>o bezpečnosti potravin </a:t>
            </a:r>
          </a:p>
          <a:p>
            <a:pPr marL="0" indent="0">
              <a:spcBef>
                <a:spcPct val="100000"/>
              </a:spcBef>
              <a:buNone/>
            </a:pPr>
            <a:r>
              <a:rPr lang="cs-CZ" b="1" u="sng" dirty="0">
                <a:solidFill>
                  <a:schemeClr val="accent6">
                    <a:lumMod val="50000"/>
                  </a:schemeClr>
                </a:solidFill>
              </a:rPr>
              <a:t>Nařízení č. 1169/2011 </a:t>
            </a:r>
            <a:r>
              <a:rPr lang="cs-CZ" dirty="0"/>
              <a:t>o poskytování informací o potravinách spotřebitelům </a:t>
            </a:r>
          </a:p>
          <a:p>
            <a:pPr marL="0" indent="0">
              <a:spcBef>
                <a:spcPct val="100000"/>
              </a:spcBef>
              <a:buNone/>
            </a:pPr>
            <a:endParaRPr lang="cs-CZ" altLang="cs-CZ" b="1" u="sng" dirty="0">
              <a:solidFill>
                <a:srgbClr val="002060"/>
              </a:solidFill>
            </a:endParaRPr>
          </a:p>
          <a:p>
            <a:pPr marL="0" indent="0">
              <a:spcBef>
                <a:spcPct val="100000"/>
              </a:spcBef>
              <a:buNone/>
            </a:pPr>
            <a:r>
              <a:rPr lang="cs-CZ" altLang="cs-CZ" b="1" u="sng" dirty="0">
                <a:solidFill>
                  <a:srgbClr val="002060"/>
                </a:solidFill>
              </a:rPr>
              <a:t>Zákon č. 146/2002 Sb</a:t>
            </a:r>
            <a:r>
              <a:rPr lang="cs-CZ" altLang="cs-CZ" b="1" u="sng" dirty="0"/>
              <a:t>.</a:t>
            </a:r>
            <a:r>
              <a:rPr lang="cs-CZ" altLang="cs-CZ" dirty="0"/>
              <a:t>, o Státní zemědělské a potravinářské inspekci a o změně některých souvisejících zákonů </a:t>
            </a:r>
          </a:p>
          <a:p>
            <a:pPr marL="0" indent="0">
              <a:spcBef>
                <a:spcPct val="100000"/>
              </a:spcBef>
              <a:buNone/>
            </a:pPr>
            <a:r>
              <a:rPr lang="cs-CZ" b="1" u="sng" kern="0" dirty="0">
                <a:solidFill>
                  <a:srgbClr val="002060"/>
                </a:solidFill>
              </a:rPr>
              <a:t>Zákon č. 634/1992 Sb</a:t>
            </a:r>
            <a:r>
              <a:rPr lang="cs-CZ" b="1" u="sng" kern="0" dirty="0"/>
              <a:t>.</a:t>
            </a:r>
            <a:r>
              <a:rPr lang="cs-CZ" kern="0" dirty="0"/>
              <a:t>, o ochraně spotřebitele </a:t>
            </a:r>
          </a:p>
          <a:p>
            <a:pPr marL="0" indent="0">
              <a:spcBef>
                <a:spcPct val="100000"/>
              </a:spcBef>
              <a:buNone/>
            </a:pPr>
            <a:r>
              <a:rPr lang="cs-CZ" altLang="cs-CZ" b="1" u="sng" dirty="0">
                <a:solidFill>
                  <a:srgbClr val="002060"/>
                </a:solidFill>
              </a:rPr>
              <a:t>Zákon č. 64/1986 Sb</a:t>
            </a:r>
            <a:r>
              <a:rPr lang="cs-CZ" altLang="cs-CZ" b="1" u="sng" dirty="0"/>
              <a:t>.</a:t>
            </a:r>
            <a:r>
              <a:rPr lang="cs-CZ" altLang="cs-CZ" dirty="0"/>
              <a:t>, o České obchodní inspekci</a:t>
            </a:r>
          </a:p>
          <a:p>
            <a:pPr marL="0" indent="0">
              <a:spcBef>
                <a:spcPct val="100000"/>
              </a:spcBef>
              <a:buNone/>
            </a:pPr>
            <a:r>
              <a:rPr lang="cs-CZ" b="1" u="sng" kern="0" dirty="0">
                <a:solidFill>
                  <a:srgbClr val="002060"/>
                </a:solidFill>
              </a:rPr>
              <a:t>Zákon č. 102/2001 Sb</a:t>
            </a:r>
            <a:r>
              <a:rPr lang="cs-CZ" b="1" u="sng" kern="0" dirty="0"/>
              <a:t>.</a:t>
            </a:r>
            <a:r>
              <a:rPr lang="cs-CZ" kern="0" dirty="0"/>
              <a:t>,</a:t>
            </a:r>
            <a:r>
              <a:rPr lang="cs-CZ" b="1" kern="0" dirty="0"/>
              <a:t> </a:t>
            </a:r>
            <a:r>
              <a:rPr lang="cs-CZ" kern="0" dirty="0"/>
              <a:t>o obecné bezpečnosti výrobků a o změně některých zákonů (zákon o obecné bezpečnosti výrobků)</a:t>
            </a:r>
          </a:p>
          <a:p>
            <a:pPr marL="0" indent="0">
              <a:spcBef>
                <a:spcPct val="100000"/>
              </a:spcBef>
              <a:buNone/>
            </a:pPr>
            <a:endParaRPr lang="cs-CZ" kern="0" dirty="0"/>
          </a:p>
          <a:p>
            <a:pPr marL="0" indent="0">
              <a:spcBef>
                <a:spcPct val="100000"/>
              </a:spcBef>
              <a:buNone/>
            </a:pPr>
            <a:endParaRPr lang="cs-CZ" kern="0" dirty="0"/>
          </a:p>
          <a:p>
            <a:pPr marL="0" indent="0">
              <a:spcBef>
                <a:spcPct val="100000"/>
              </a:spcBef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5052636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066DD2E8-2909-410F-B286-0B62CC482E7D}"/>
              </a:ext>
            </a:extLst>
          </p:cNvPr>
          <p:cNvSpPr/>
          <p:nvPr/>
        </p:nvSpPr>
        <p:spPr>
          <a:xfrm>
            <a:off x="3435230" y="444037"/>
            <a:ext cx="5236946" cy="400110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>
              <a:spcBef>
                <a:spcPct val="100000"/>
              </a:spcBef>
            </a:pPr>
            <a:r>
              <a:rPr lang="cs-CZ" altLang="cs-CZ" sz="2000" b="1" u="sng" dirty="0">
                <a:solidFill>
                  <a:srgbClr val="002060"/>
                </a:solidFill>
              </a:rPr>
              <a:t>Zákon č. 64/1986 Sb</a:t>
            </a:r>
            <a:r>
              <a:rPr lang="cs-CZ" altLang="cs-CZ" sz="2000" b="1" u="sng" dirty="0"/>
              <a:t>.</a:t>
            </a:r>
            <a:r>
              <a:rPr lang="cs-CZ" altLang="cs-CZ" sz="2000" dirty="0"/>
              <a:t>, o České obchodní inspekci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679D4A6B-8E6B-43D5-8BF6-06045E3C0707}"/>
              </a:ext>
            </a:extLst>
          </p:cNvPr>
          <p:cNvSpPr/>
          <p:nvPr/>
        </p:nvSpPr>
        <p:spPr>
          <a:xfrm>
            <a:off x="416301" y="1037772"/>
            <a:ext cx="1127480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Česká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obchodní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inspekce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kontroluje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fyzické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právnické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osoby</a:t>
            </a:r>
            <a:r>
              <a:rPr lang="cs-CZ" sz="1600" dirty="0">
                <a:solidFill>
                  <a:srgbClr val="000000"/>
                </a:solidFill>
                <a:latin typeface="Georgia" panose="02040502050405020303" pitchFamily="18" charset="0"/>
              </a:rPr>
              <a:t>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které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nabízejí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prodávají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dodávají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nebo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uvádějí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na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trh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výrobky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,</a:t>
            </a:r>
            <a:endParaRPr lang="cs-CZ" sz="16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nabízejí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nebo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poskytují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služby</a:t>
            </a:r>
            <a:endParaRPr lang="cs-CZ" sz="16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vyvíjejí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jinou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činnost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podle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tohoto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zákona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nebo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podle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zvláštního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právního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předpisu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pokud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to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tento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zákon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nebo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zvláštní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právní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předpis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 </a:t>
            </a:r>
            <a:r>
              <a:rPr lang="en-GB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stanoví</a:t>
            </a:r>
            <a:r>
              <a:rPr lang="en-GB" sz="1600" dirty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  <a:endParaRPr lang="cs-CZ" sz="16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cs-CZ" sz="1600" b="1" dirty="0"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 err="1">
                <a:latin typeface="Georgia" panose="02040502050405020303" pitchFamily="18" charset="0"/>
              </a:rPr>
              <a:t>ukládá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pokuty</a:t>
            </a:r>
            <a:r>
              <a:rPr lang="en-GB" sz="1600" dirty="0">
                <a:latin typeface="Georgia" panose="02040502050405020303" pitchFamily="18" charset="0"/>
              </a:rPr>
              <a:t> a </a:t>
            </a:r>
            <a:r>
              <a:rPr lang="en-GB" sz="1600" dirty="0" err="1">
                <a:latin typeface="Georgia" panose="02040502050405020303" pitchFamily="18" charset="0"/>
              </a:rPr>
              <a:t>jiná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opatření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podle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tohoto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zákona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nebo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podle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zvláštního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právního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předpisu</a:t>
            </a:r>
            <a:r>
              <a:rPr lang="en-GB" sz="1600" dirty="0">
                <a:latin typeface="Georgia" panose="02040502050405020303" pitchFamily="18" charset="0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 err="1">
                <a:latin typeface="Georgia" panose="02040502050405020303" pitchFamily="18" charset="0"/>
              </a:rPr>
              <a:t>zobecňuje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poznatky</a:t>
            </a:r>
            <a:r>
              <a:rPr lang="en-GB" sz="1600" dirty="0">
                <a:latin typeface="Georgia" panose="02040502050405020303" pitchFamily="18" charset="0"/>
              </a:rPr>
              <a:t> z </a:t>
            </a:r>
            <a:r>
              <a:rPr lang="en-GB" sz="1600" dirty="0" err="1">
                <a:latin typeface="Georgia" panose="02040502050405020303" pitchFamily="18" charset="0"/>
              </a:rPr>
              <a:t>výkonu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kontroly</a:t>
            </a:r>
            <a:r>
              <a:rPr lang="en-GB" sz="1600" dirty="0">
                <a:latin typeface="Georgia" panose="02040502050405020303" pitchFamily="18" charset="0"/>
              </a:rPr>
              <a:t> a </a:t>
            </a:r>
            <a:r>
              <a:rPr lang="en-GB" sz="1600" dirty="0" err="1">
                <a:latin typeface="Georgia" panose="02040502050405020303" pitchFamily="18" charset="0"/>
              </a:rPr>
              <a:t>zveřejňuje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výsledky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kontroly</a:t>
            </a:r>
            <a:r>
              <a:rPr lang="en-GB" sz="1600" dirty="0">
                <a:latin typeface="Georgia" panose="02040502050405020303" pitchFamily="18" charset="0"/>
              </a:rPr>
              <a:t> s </a:t>
            </a:r>
            <a:r>
              <a:rPr lang="en-GB" sz="1600" dirty="0" err="1">
                <a:latin typeface="Georgia" panose="02040502050405020303" pitchFamily="18" charset="0"/>
              </a:rPr>
              <a:t>cílem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předcházet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porušování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právních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předpisů</a:t>
            </a:r>
            <a:r>
              <a:rPr lang="en-GB" sz="1600" dirty="0">
                <a:latin typeface="Georgia" panose="02040502050405020303" pitchFamily="18" charset="0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 err="1">
                <a:latin typeface="Georgia" panose="02040502050405020303" pitchFamily="18" charset="0"/>
              </a:rPr>
              <a:t>provádí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rozbory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nebo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zajišťuje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jejich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provedení</a:t>
            </a:r>
            <a:r>
              <a:rPr lang="en-GB" sz="1600" dirty="0">
                <a:latin typeface="Georgia" panose="02040502050405020303" pitchFamily="18" charset="0"/>
              </a:rPr>
              <a:t> pro </a:t>
            </a:r>
            <a:r>
              <a:rPr lang="en-GB" sz="1600" dirty="0" err="1">
                <a:latin typeface="Georgia" panose="02040502050405020303" pitchFamily="18" charset="0"/>
              </a:rPr>
              <a:t>účely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kontroly</a:t>
            </a:r>
            <a:r>
              <a:rPr lang="en-GB" sz="1600" dirty="0">
                <a:latin typeface="Georgia" panose="02040502050405020303" pitchFamily="18" charset="0"/>
              </a:rPr>
              <a:t>; </a:t>
            </a:r>
            <a:r>
              <a:rPr lang="en-GB" sz="1600" dirty="0" err="1">
                <a:latin typeface="Georgia" panose="02040502050405020303" pitchFamily="18" charset="0"/>
              </a:rPr>
              <a:t>provedení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těchto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rozborů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zajišťuje</a:t>
            </a:r>
            <a:r>
              <a:rPr lang="en-GB" sz="1600" dirty="0">
                <a:latin typeface="Georgia" panose="02040502050405020303" pitchFamily="18" charset="0"/>
              </a:rPr>
              <a:t> u </a:t>
            </a:r>
            <a:r>
              <a:rPr lang="en-GB" sz="1600" dirty="0" err="1">
                <a:latin typeface="Georgia" panose="02040502050405020303" pitchFamily="18" charset="0"/>
              </a:rPr>
              <a:t>příslušných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orgánů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nebo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osob</a:t>
            </a:r>
            <a:r>
              <a:rPr lang="en-GB" sz="1600" dirty="0">
                <a:latin typeface="Georgia" panose="02040502050405020303" pitchFamily="18" charset="0"/>
              </a:rPr>
              <a:t>; </a:t>
            </a:r>
            <a:r>
              <a:rPr lang="en-GB" sz="1600" dirty="0" err="1">
                <a:latin typeface="Georgia" panose="02040502050405020303" pitchFamily="18" charset="0"/>
              </a:rPr>
              <a:t>na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náklady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kontrolovaných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osob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provádí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rozbory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nebo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zajišťuje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jejich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provedení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jen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tehdy</a:t>
            </a:r>
            <a:r>
              <a:rPr lang="en-GB" sz="1600" dirty="0">
                <a:latin typeface="Georgia" panose="02040502050405020303" pitchFamily="18" charset="0"/>
              </a:rPr>
              <a:t>, </a:t>
            </a:r>
            <a:r>
              <a:rPr lang="en-GB" sz="1600" dirty="0" err="1">
                <a:latin typeface="Georgia" panose="02040502050405020303" pitchFamily="18" charset="0"/>
              </a:rPr>
              <a:t>byly</a:t>
            </a:r>
            <a:r>
              <a:rPr lang="en-GB" sz="1600" dirty="0">
                <a:latin typeface="Georgia" panose="02040502050405020303" pitchFamily="18" charset="0"/>
              </a:rPr>
              <a:t>-li </a:t>
            </a:r>
            <a:r>
              <a:rPr lang="en-GB" sz="1600" dirty="0" err="1">
                <a:latin typeface="Georgia" panose="02040502050405020303" pitchFamily="18" charset="0"/>
              </a:rPr>
              <a:t>rozborem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zjištěny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vlastnosti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výrobků</a:t>
            </a:r>
            <a:r>
              <a:rPr lang="en-GB" sz="1600" dirty="0">
                <a:latin typeface="Georgia" panose="02040502050405020303" pitchFamily="18" charset="0"/>
              </a:rPr>
              <a:t>, </a:t>
            </a:r>
            <a:r>
              <a:rPr lang="en-GB" sz="1600" dirty="0" err="1">
                <a:latin typeface="Georgia" panose="02040502050405020303" pitchFamily="18" charset="0"/>
              </a:rPr>
              <a:t>které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neodpovídají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právnímu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předpisu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nebo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jsou</a:t>
            </a:r>
            <a:r>
              <a:rPr lang="en-GB" sz="1600" dirty="0">
                <a:latin typeface="Georgia" panose="02040502050405020303" pitchFamily="18" charset="0"/>
              </a:rPr>
              <a:t> v </a:t>
            </a:r>
            <a:r>
              <a:rPr lang="en-GB" sz="1600" dirty="0" err="1">
                <a:latin typeface="Georgia" panose="02040502050405020303" pitchFamily="18" charset="0"/>
              </a:rPr>
              <a:t>rozporu</a:t>
            </a:r>
            <a:r>
              <a:rPr lang="en-GB" sz="1600" dirty="0">
                <a:latin typeface="Georgia" panose="02040502050405020303" pitchFamily="18" charset="0"/>
              </a:rPr>
              <a:t> s </a:t>
            </a:r>
            <a:r>
              <a:rPr lang="en-GB" sz="1600" dirty="0" err="1">
                <a:latin typeface="Georgia" panose="02040502050405020303" pitchFamily="18" charset="0"/>
              </a:rPr>
              <a:t>deklarací</a:t>
            </a:r>
            <a:r>
              <a:rPr lang="en-GB" sz="1600" dirty="0">
                <a:latin typeface="Georgia" panose="02040502050405020303" pitchFamily="18" charset="0"/>
              </a:rPr>
              <a:t> o </a:t>
            </a:r>
            <a:r>
              <a:rPr lang="en-GB" sz="1600" dirty="0" err="1">
                <a:latin typeface="Georgia" panose="02040502050405020303" pitchFamily="18" charset="0"/>
              </a:rPr>
              <a:t>vlastnostech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výrobků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uvedených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zejména</a:t>
            </a:r>
            <a:r>
              <a:rPr lang="en-GB" sz="1600" dirty="0">
                <a:latin typeface="Georgia" panose="02040502050405020303" pitchFamily="18" charset="0"/>
              </a:rPr>
              <a:t> v </a:t>
            </a:r>
            <a:r>
              <a:rPr lang="en-GB" sz="1600" dirty="0" err="1">
                <a:latin typeface="Georgia" panose="02040502050405020303" pitchFamily="18" charset="0"/>
              </a:rPr>
              <a:t>prohlášení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nebo</a:t>
            </a:r>
            <a:r>
              <a:rPr lang="en-GB" sz="1600" dirty="0">
                <a:latin typeface="Georgia" panose="02040502050405020303" pitchFamily="18" charset="0"/>
              </a:rPr>
              <a:t> v </a:t>
            </a:r>
            <a:r>
              <a:rPr lang="en-GB" sz="1600" dirty="0" err="1">
                <a:latin typeface="Georgia" panose="02040502050405020303" pitchFamily="18" charset="0"/>
              </a:rPr>
              <a:t>obchodním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sdělení</a:t>
            </a:r>
            <a:r>
              <a:rPr lang="en-GB" sz="1600" dirty="0">
                <a:latin typeface="Georgia" panose="02040502050405020303" pitchFamily="18" charset="0"/>
              </a:rPr>
              <a:t>.</a:t>
            </a:r>
          </a:p>
          <a:p>
            <a:r>
              <a:rPr lang="en-GB" sz="1600" b="1" dirty="0">
                <a:latin typeface="Georgia" panose="02040502050405020303" pitchFamily="18" charset="0"/>
              </a:rPr>
              <a:t>§ 4</a:t>
            </a:r>
          </a:p>
          <a:p>
            <a:r>
              <a:rPr lang="en-GB" sz="1600" dirty="0" err="1">
                <a:latin typeface="Georgia" panose="02040502050405020303" pitchFamily="18" charset="0"/>
              </a:rPr>
              <a:t>Zaměstnanci</a:t>
            </a:r>
            <a:r>
              <a:rPr lang="cs-CZ" sz="1600" dirty="0">
                <a:latin typeface="Georgia" panose="02040502050405020303" pitchFamily="18" charset="0"/>
              </a:rPr>
              <a:t>: pln</a:t>
            </a:r>
            <a:r>
              <a:rPr lang="en-GB" sz="1600" dirty="0" err="1">
                <a:latin typeface="Georgia" panose="02040502050405020303" pitchFamily="18" charset="0"/>
              </a:rPr>
              <a:t>ění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jejích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kontrolních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úkolů</a:t>
            </a:r>
            <a:r>
              <a:rPr lang="en-GB" sz="1600" dirty="0">
                <a:latin typeface="Georgia" panose="02040502050405020303" pitchFamily="18" charset="0"/>
              </a:rPr>
              <a:t> (</a:t>
            </a:r>
            <a:r>
              <a:rPr lang="en-GB" sz="1600" dirty="0" err="1">
                <a:latin typeface="Georgia" panose="02040502050405020303" pitchFamily="18" charset="0"/>
              </a:rPr>
              <a:t>dále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jen</a:t>
            </a:r>
            <a:r>
              <a:rPr lang="en-GB" sz="1600" dirty="0">
                <a:latin typeface="Georgia" panose="02040502050405020303" pitchFamily="18" charset="0"/>
              </a:rPr>
              <a:t> „</a:t>
            </a:r>
            <a:r>
              <a:rPr lang="en-GB" sz="1600" dirty="0" err="1">
                <a:latin typeface="Georgia" panose="02040502050405020303" pitchFamily="18" charset="0"/>
              </a:rPr>
              <a:t>inspektoři</a:t>
            </a:r>
            <a:r>
              <a:rPr lang="en-GB" sz="1600" dirty="0">
                <a:latin typeface="Georgia" panose="02040502050405020303" pitchFamily="18" charset="0"/>
              </a:rPr>
              <a:t>“) </a:t>
            </a:r>
            <a:endParaRPr lang="cs-CZ" sz="1600" dirty="0"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 err="1">
                <a:latin typeface="Georgia" panose="02040502050405020303" pitchFamily="18" charset="0"/>
              </a:rPr>
              <a:t>prokazují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služebním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průkazem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vydaným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Českou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obchodní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inspekcí</a:t>
            </a:r>
            <a:r>
              <a:rPr lang="en-GB" sz="1600" dirty="0">
                <a:latin typeface="Georgia" panose="02040502050405020303" pitchFamily="18" charset="0"/>
              </a:rPr>
              <a:t>, </a:t>
            </a:r>
            <a:r>
              <a:rPr lang="en-GB" sz="1600" dirty="0" err="1">
                <a:latin typeface="Georgia" panose="02040502050405020303" pitchFamily="18" charset="0"/>
              </a:rPr>
              <a:t>který</a:t>
            </a:r>
            <a:r>
              <a:rPr lang="en-GB" sz="1600" dirty="0">
                <a:latin typeface="Georgia" panose="02040502050405020303" pitchFamily="18" charset="0"/>
              </a:rPr>
              <a:t> je </a:t>
            </a:r>
            <a:r>
              <a:rPr lang="en-GB" sz="1600" dirty="0" err="1">
                <a:latin typeface="Georgia" panose="02040502050405020303" pitchFamily="18" charset="0"/>
              </a:rPr>
              <a:t>současně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jejich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pověřením</a:t>
            </a:r>
            <a:r>
              <a:rPr lang="en-GB" sz="1600" dirty="0">
                <a:latin typeface="Georgia" panose="02040502050405020303" pitchFamily="18" charset="0"/>
              </a:rPr>
              <a:t> ke </a:t>
            </a:r>
            <a:r>
              <a:rPr lang="en-GB" sz="1600" dirty="0" err="1">
                <a:latin typeface="Georgia" panose="02040502050405020303" pitchFamily="18" charset="0"/>
              </a:rPr>
              <a:t>kontrole</a:t>
            </a:r>
            <a:r>
              <a:rPr lang="en-GB" sz="1600" dirty="0">
                <a:latin typeface="Georgia" panose="02040502050405020303" pitchFamily="18" charset="0"/>
              </a:rPr>
              <a:t>.</a:t>
            </a:r>
            <a:endParaRPr lang="cs-CZ" sz="1600" dirty="0"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>
                <a:latin typeface="Georgia" panose="02040502050405020303" pitchFamily="18" charset="0"/>
              </a:rPr>
              <a:t>v</a:t>
            </a:r>
            <a:r>
              <a:rPr lang="en-GB" sz="1600" dirty="0" err="1">
                <a:latin typeface="Georgia" panose="02040502050405020303" pitchFamily="18" charset="0"/>
              </a:rPr>
              <a:t>zor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služebního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průkazu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stanoví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Ministerstvo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průmyslu</a:t>
            </a:r>
            <a:r>
              <a:rPr lang="en-GB" sz="1600" dirty="0">
                <a:latin typeface="Georgia" panose="02040502050405020303" pitchFamily="18" charset="0"/>
              </a:rPr>
              <a:t> a </a:t>
            </a:r>
            <a:r>
              <a:rPr lang="en-GB" sz="1600" dirty="0" err="1">
                <a:latin typeface="Georgia" panose="02040502050405020303" pitchFamily="18" charset="0"/>
              </a:rPr>
              <a:t>obchodu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vyhláškou</a:t>
            </a:r>
            <a:r>
              <a:rPr lang="en-GB" sz="1600" dirty="0">
                <a:latin typeface="Georgia" panose="02040502050405020303" pitchFamily="18" charset="0"/>
              </a:rPr>
              <a:t>.</a:t>
            </a:r>
            <a:endParaRPr lang="cs-CZ" sz="1600" dirty="0"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 err="1">
                <a:latin typeface="Georgia" panose="02040502050405020303" pitchFamily="18" charset="0"/>
              </a:rPr>
              <a:t>Inspektor</a:t>
            </a:r>
            <a:r>
              <a:rPr lang="en-GB" sz="1600" dirty="0">
                <a:latin typeface="Georgia" panose="02040502050405020303" pitchFamily="18" charset="0"/>
              </a:rPr>
              <a:t> je </a:t>
            </a:r>
            <a:r>
              <a:rPr lang="en-GB" sz="1600" dirty="0" err="1">
                <a:latin typeface="Georgia" panose="02040502050405020303" pitchFamily="18" charset="0"/>
              </a:rPr>
              <a:t>při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provádění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kontroly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oprávněn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pořizovat</a:t>
            </a:r>
            <a:endParaRPr lang="cs-CZ" sz="1600" dirty="0">
              <a:latin typeface="Georgia" panose="02040502050405020303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zvukové</a:t>
            </a:r>
            <a:r>
              <a:rPr lang="en-GB" sz="1600" dirty="0">
                <a:latin typeface="Georgia" panose="02040502050405020303" pitchFamily="18" charset="0"/>
              </a:rPr>
              <a:t>, </a:t>
            </a:r>
            <a:r>
              <a:rPr lang="en-GB" sz="1600" dirty="0" err="1">
                <a:latin typeface="Georgia" panose="02040502050405020303" pitchFamily="18" charset="0"/>
              </a:rPr>
              <a:t>obrazové</a:t>
            </a:r>
            <a:r>
              <a:rPr lang="en-GB" sz="1600" dirty="0">
                <a:latin typeface="Georgia" panose="02040502050405020303" pitchFamily="18" charset="0"/>
              </a:rPr>
              <a:t> a </a:t>
            </a:r>
            <a:r>
              <a:rPr lang="en-GB" sz="1600" dirty="0" err="1">
                <a:latin typeface="Georgia" panose="02040502050405020303" pitchFamily="18" charset="0"/>
              </a:rPr>
              <a:t>zvukově-obrazové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záznamy</a:t>
            </a:r>
            <a:r>
              <a:rPr lang="en-GB" sz="1600" dirty="0">
                <a:latin typeface="Georgia" panose="02040502050405020303" pitchFamily="18" charset="0"/>
              </a:rPr>
              <a:t> bez </a:t>
            </a:r>
            <a:r>
              <a:rPr lang="en-GB" sz="1600" dirty="0" err="1">
                <a:latin typeface="Georgia" panose="02040502050405020303" pitchFamily="18" charset="0"/>
              </a:rPr>
              <a:t>vědomí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kontrolovaných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osob</a:t>
            </a:r>
            <a:r>
              <a:rPr lang="en-GB" sz="1600" dirty="0">
                <a:latin typeface="Georgia" panose="02040502050405020303" pitchFamily="18" charset="0"/>
              </a:rPr>
              <a:t>, </a:t>
            </a:r>
            <a:r>
              <a:rPr lang="en-GB" sz="1600" dirty="0" err="1">
                <a:latin typeface="Georgia" panose="02040502050405020303" pitchFamily="18" charset="0"/>
              </a:rPr>
              <a:t>pokud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nelze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účelu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kontroly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dosáhnout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jinak</a:t>
            </a:r>
            <a:r>
              <a:rPr lang="en-GB" sz="1600" dirty="0">
                <a:latin typeface="Georgia" panose="02040502050405020303" pitchFamily="18" charset="0"/>
              </a:rPr>
              <a:t>. </a:t>
            </a:r>
            <a:r>
              <a:rPr lang="en-GB" sz="1600" dirty="0" err="1">
                <a:latin typeface="Georgia" panose="02040502050405020303" pitchFamily="18" charset="0"/>
              </a:rPr>
              <a:t>Právo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fyzických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osob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na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ochranu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jejich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soukromého</a:t>
            </a:r>
            <a:r>
              <a:rPr lang="en-GB" sz="1600" dirty="0">
                <a:latin typeface="Georgia" panose="02040502050405020303" pitchFamily="18" charset="0"/>
              </a:rPr>
              <a:t> a </a:t>
            </a:r>
            <a:r>
              <a:rPr lang="en-GB" sz="1600" dirty="0" err="1">
                <a:latin typeface="Georgia" panose="02040502050405020303" pitchFamily="18" charset="0"/>
              </a:rPr>
              <a:t>osobního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života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tím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není</a:t>
            </a:r>
            <a:r>
              <a:rPr lang="en-GB" sz="1600" dirty="0">
                <a:latin typeface="Georgia" panose="02040502050405020303" pitchFamily="18" charset="0"/>
              </a:rPr>
              <a:t> </a:t>
            </a:r>
            <a:r>
              <a:rPr lang="en-GB" sz="1600" dirty="0" err="1">
                <a:latin typeface="Georgia" panose="02040502050405020303" pitchFamily="18" charset="0"/>
              </a:rPr>
              <a:t>dotčeno</a:t>
            </a:r>
            <a:r>
              <a:rPr lang="en-GB" sz="1600" dirty="0">
                <a:latin typeface="Georgia" panose="02040502050405020303" pitchFamily="18" charset="0"/>
              </a:rPr>
              <a:t>.</a:t>
            </a:r>
            <a:endParaRPr lang="en-GB" sz="1600" b="1" dirty="0"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6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CD1E288B-A95E-4101-9433-A0C0ADC9594D}"/>
              </a:ext>
            </a:extLst>
          </p:cNvPr>
          <p:cNvSpPr/>
          <p:nvPr/>
        </p:nvSpPr>
        <p:spPr>
          <a:xfrm>
            <a:off x="3435230" y="444037"/>
            <a:ext cx="5236946" cy="400110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>
              <a:spcBef>
                <a:spcPct val="100000"/>
              </a:spcBef>
            </a:pPr>
            <a:r>
              <a:rPr lang="cs-CZ" altLang="cs-CZ" sz="2000" b="1" u="sng" dirty="0">
                <a:solidFill>
                  <a:srgbClr val="002060"/>
                </a:solidFill>
              </a:rPr>
              <a:t>Zákon č. 64/1986 Sb</a:t>
            </a:r>
            <a:r>
              <a:rPr lang="cs-CZ" altLang="cs-CZ" sz="2000" b="1" u="sng" dirty="0"/>
              <a:t>.</a:t>
            </a:r>
            <a:r>
              <a:rPr lang="cs-CZ" altLang="cs-CZ" sz="2000" dirty="0"/>
              <a:t>, o České obchodní inspekci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3B88E90-B0A1-4174-93B4-9E6B7707D388}"/>
              </a:ext>
            </a:extLst>
          </p:cNvPr>
          <p:cNvSpPr/>
          <p:nvPr/>
        </p:nvSpPr>
        <p:spPr>
          <a:xfrm>
            <a:off x="219159" y="966210"/>
            <a:ext cx="1166908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kontrolní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nákup</a:t>
            </a:r>
            <a:r>
              <a:rPr lang="cs-CZ" sz="2000" dirty="0">
                <a:solidFill>
                  <a:srgbClr val="000000"/>
                </a:solidFill>
                <a:latin typeface="Georgia" panose="02040502050405020303" pitchFamily="18" charset="0"/>
              </a:rPr>
              <a:t>: (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uzavření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smlouvy</a:t>
            </a:r>
            <a:r>
              <a:rPr lang="cs-CZ" sz="2000" dirty="0">
                <a:solidFill>
                  <a:srgbClr val="000000"/>
                </a:solidFill>
                <a:latin typeface="Georgia" panose="02040502050405020303" pitchFamily="18" charset="0"/>
              </a:rPr>
              <a:t>)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Inspektor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oznámí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že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provedený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nákup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byl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kontrolní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kontrolované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osobě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nebo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Georgia" panose="02040502050405020303" pitchFamily="18" charset="0"/>
              </a:rPr>
              <a:t>zúčastněné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osobě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endParaRPr lang="cs-CZ" sz="2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1200150" lvl="2" indent="-285750" algn="just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a to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bezprostředně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po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ukončení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nákupu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nebo</a:t>
            </a:r>
            <a:endParaRPr lang="cs-CZ" sz="2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1200150" lvl="2" indent="-285750" algn="just">
              <a:buFont typeface="Wingdings" panose="05000000000000000000" pitchFamily="2" charset="2"/>
              <a:buChar char="Ø"/>
            </a:pP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není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-li to s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ohledem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na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formu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prodeje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možné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, do 14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dnů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od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převzetí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plnění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anebo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nejpozději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do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okamžiku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splnění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účelu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kontroly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Neodporuje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-li to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povaze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předmětu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kontrolního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nákupu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nebo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není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-li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způsobena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kontrolované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osobě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majetková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újma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lze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od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smlouvy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která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byla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uzavřena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jednáním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při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kontrolním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nákupu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odstoupit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Pokud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to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povaha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předmětu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kontrolního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nákupu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umožňuje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inspektor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jej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vrátí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kontrolované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osobě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bezprostředně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po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oznámení</a:t>
            </a:r>
            <a:r>
              <a:rPr lang="cs-CZ" sz="2000" dirty="0">
                <a:solidFill>
                  <a:srgbClr val="000000"/>
                </a:solidFill>
                <a:latin typeface="Georgia" panose="02040502050405020303" pitchFamily="18" charset="0"/>
              </a:rPr>
              <a:t>.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Náklady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spojené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s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vrácením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předmětu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kontrolního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nákupu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nese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Česká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obchodní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inspekce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Kontrolovaná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osoba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je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povinna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vrátit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Č</a:t>
            </a:r>
            <a:r>
              <a:rPr lang="cs-CZ" sz="2000" dirty="0">
                <a:solidFill>
                  <a:srgbClr val="000000"/>
                </a:solidFill>
                <a:latin typeface="Georgia" panose="02040502050405020303" pitchFamily="18" charset="0"/>
              </a:rPr>
              <a:t>OI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zaplacenou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cenu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endParaRPr lang="cs-CZ" sz="2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bez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zbytečného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odkladu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umožňuje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-li to forma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prodeje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endParaRPr lang="cs-CZ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nebo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do 14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dnů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ode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dne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kdy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vrácený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předmět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kontrolního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nákupu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převzala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nebo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měla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možnost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jej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převzít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Byl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-li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kontrolní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nákup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proveden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také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za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účelem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posouzení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vlastností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výrobku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pohlíží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se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na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takový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výrobek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jako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na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odebraný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vzorek</a:t>
            </a:r>
            <a:endParaRPr lang="en-GB" sz="2000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958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D5DCCEA5-AAE2-4223-A865-2D0B5AD6A646}"/>
              </a:ext>
            </a:extLst>
          </p:cNvPr>
          <p:cNvSpPr/>
          <p:nvPr/>
        </p:nvSpPr>
        <p:spPr>
          <a:xfrm>
            <a:off x="1086549" y="1816198"/>
            <a:ext cx="97619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Účelem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tohoto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zákona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je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zajistit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, v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souladu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s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právem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Evropských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společenství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, aby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výrobky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uváděné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na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trh</a:t>
            </a:r>
            <a:r>
              <a:rPr lang="cs-CZ" sz="2000" b="1" baseline="30000" dirty="0">
                <a:solidFill>
                  <a:srgbClr val="15679C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nebo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do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oběhu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 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byly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z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hlediska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bezpečnosti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ochrany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zdraví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pro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spotřebitele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 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bezpečné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  <a:endParaRPr lang="cs-CZ" sz="2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just"/>
            <a:endParaRPr lang="en-GB" sz="2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just"/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Tento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zákon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se pro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posouzení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bezpečnosti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výrobku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nebo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pro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omezení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rizik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která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jsou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s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užíváním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výrobku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spojená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použije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tehdy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jestliže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požadavky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na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bezpečnost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nebo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omezení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rizik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nestanoví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příslušná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ustanovení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zvláštního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právního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předpisu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, 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který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přejímá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požadavky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stanovené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právem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Evropských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společenství</a:t>
            </a:r>
            <a:r>
              <a:rPr lang="en-GB" sz="2000" dirty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  <a:endParaRPr lang="en-GB" sz="2000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C925CE7-0D17-4351-940C-A88395451489}"/>
              </a:ext>
            </a:extLst>
          </p:cNvPr>
          <p:cNvSpPr/>
          <p:nvPr/>
        </p:nvSpPr>
        <p:spPr>
          <a:xfrm>
            <a:off x="1881930" y="542916"/>
            <a:ext cx="855397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b="1" u="sng" kern="0" dirty="0">
                <a:solidFill>
                  <a:srgbClr val="002060"/>
                </a:solidFill>
                <a:latin typeface="Georgia" panose="02040502050405020303" pitchFamily="18" charset="0"/>
              </a:rPr>
              <a:t>Zákon č. 102/2001 Sb</a:t>
            </a:r>
            <a:r>
              <a:rPr lang="cs-CZ" b="1" u="sng" kern="0" dirty="0">
                <a:latin typeface="Georgia" panose="02040502050405020303" pitchFamily="18" charset="0"/>
              </a:rPr>
              <a:t>.</a:t>
            </a:r>
            <a:r>
              <a:rPr lang="cs-CZ" kern="0" dirty="0">
                <a:latin typeface="Georgia" panose="02040502050405020303" pitchFamily="18" charset="0"/>
              </a:rPr>
              <a:t>,</a:t>
            </a:r>
            <a:r>
              <a:rPr lang="cs-CZ" b="1" kern="0" dirty="0">
                <a:latin typeface="Georgia" panose="02040502050405020303" pitchFamily="18" charset="0"/>
              </a:rPr>
              <a:t> </a:t>
            </a:r>
            <a:r>
              <a:rPr lang="cs-CZ" kern="0" dirty="0">
                <a:latin typeface="Georgia" panose="02040502050405020303" pitchFamily="18" charset="0"/>
              </a:rPr>
              <a:t>o obecné bezpečnosti výrobků a o změně některých zákonů (zákon o obecné bezpečnosti výrobků)</a:t>
            </a:r>
          </a:p>
        </p:txBody>
      </p:sp>
    </p:spTree>
    <p:extLst>
      <p:ext uri="{BB962C8B-B14F-4D97-AF65-F5344CB8AC3E}">
        <p14:creationId xmlns:p14="http://schemas.microsoft.com/office/powerpoint/2010/main" val="245044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8207EBC3-6734-461F-8A6E-BD8EADE0305A}"/>
              </a:ext>
            </a:extLst>
          </p:cNvPr>
          <p:cNvSpPr/>
          <p:nvPr/>
        </p:nvSpPr>
        <p:spPr>
          <a:xfrm>
            <a:off x="487865" y="1409576"/>
            <a:ext cx="104671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b="1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Výrobek</a:t>
            </a:r>
            <a:endParaRPr lang="cs-CZ" sz="1400" b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Výrobkem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pro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účely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tohoto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zákona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je</a:t>
            </a:r>
            <a:endParaRPr lang="cs-CZ" sz="24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jakákoliv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movitá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věc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která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byla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vyrobena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vytěžena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nebo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jinak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získána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bez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ohledu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na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stupeň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jejího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zpracování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endParaRPr lang="cs-CZ" sz="24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a je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určena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k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nabídce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spotřebiteli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nebo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lze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rozumně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předvídat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že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bude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užívána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spotřebiteli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včetně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věci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poskytnuté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v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rámci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služby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, a to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i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v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případě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že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nebyla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určena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k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nabídce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spotřebiteli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endParaRPr lang="cs-CZ" sz="24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pokud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je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tato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věc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dodávána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v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rámci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podnikatelské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činnosti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úplatně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nebo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bezúplatně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endParaRPr lang="cs-CZ" sz="24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a to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jako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věc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nová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nebo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použitá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či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upravená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Tento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zákon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se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nevztahuje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na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použité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výrobky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prodávané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jako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starožitnosti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nebo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na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výrobky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které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musí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být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před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použitím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opraveny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nebo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upraveny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, a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prodávající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to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kupujícímu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prokazatelně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sdělil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  <a:endParaRPr lang="en-GB" sz="2400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C06EB54-EE6B-4392-AED5-CA24F1D81DB4}"/>
              </a:ext>
            </a:extLst>
          </p:cNvPr>
          <p:cNvSpPr/>
          <p:nvPr/>
        </p:nvSpPr>
        <p:spPr>
          <a:xfrm>
            <a:off x="1881930" y="542916"/>
            <a:ext cx="855397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b="1" u="sng" kern="0" dirty="0">
                <a:solidFill>
                  <a:srgbClr val="002060"/>
                </a:solidFill>
                <a:latin typeface="Georgia" panose="02040502050405020303" pitchFamily="18" charset="0"/>
              </a:rPr>
              <a:t>Zákon č. 102/2001 Sb</a:t>
            </a:r>
            <a:r>
              <a:rPr lang="cs-CZ" b="1" u="sng" kern="0" dirty="0">
                <a:latin typeface="Georgia" panose="02040502050405020303" pitchFamily="18" charset="0"/>
              </a:rPr>
              <a:t>.</a:t>
            </a:r>
            <a:r>
              <a:rPr lang="cs-CZ" kern="0" dirty="0">
                <a:latin typeface="Georgia" panose="02040502050405020303" pitchFamily="18" charset="0"/>
              </a:rPr>
              <a:t>,</a:t>
            </a:r>
            <a:r>
              <a:rPr lang="cs-CZ" b="1" kern="0" dirty="0">
                <a:latin typeface="Georgia" panose="02040502050405020303" pitchFamily="18" charset="0"/>
              </a:rPr>
              <a:t> </a:t>
            </a:r>
            <a:r>
              <a:rPr lang="cs-CZ" kern="0" dirty="0">
                <a:latin typeface="Georgia" panose="02040502050405020303" pitchFamily="18" charset="0"/>
              </a:rPr>
              <a:t>o obecné bezpečnosti výrobků a o změně některých zákonů (zákon o obecné bezpečnosti výrobků)</a:t>
            </a:r>
          </a:p>
        </p:txBody>
      </p:sp>
    </p:spTree>
    <p:extLst>
      <p:ext uri="{BB962C8B-B14F-4D97-AF65-F5344CB8AC3E}">
        <p14:creationId xmlns:p14="http://schemas.microsoft.com/office/powerpoint/2010/main" val="1969950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2D1CC05E-7876-4C09-BBB6-0FE9550CA663}"/>
              </a:ext>
            </a:extLst>
          </p:cNvPr>
          <p:cNvSpPr/>
          <p:nvPr/>
        </p:nvSpPr>
        <p:spPr>
          <a:xfrm>
            <a:off x="546342" y="1554719"/>
            <a:ext cx="1052426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Obecné</a:t>
            </a:r>
            <a:r>
              <a:rPr lang="en-GB" sz="16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1600" b="1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požadavky</a:t>
            </a:r>
            <a:r>
              <a:rPr lang="en-GB" sz="16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1600" b="1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na</a:t>
            </a:r>
            <a:r>
              <a:rPr lang="en-GB" sz="16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1600" b="1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bezpečnost</a:t>
            </a:r>
            <a:r>
              <a:rPr lang="en-GB" sz="16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1600" b="1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výrobku</a:t>
            </a:r>
            <a:endParaRPr lang="cs-CZ" sz="1600" b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en-GB" sz="1600" b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algn="just"/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Bezpečným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výrobkem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je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výrobek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který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za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běžných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nebo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rozumně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předvídatelných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podmínek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užití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nepředstavuje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po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dobu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stanovenou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výrobcem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nebo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po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dobu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obvyklé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použitelnosti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nebezpečí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nebo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jehož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užití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představuje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pro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spotřebitele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vzhledem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k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bezpečnosti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ochraně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zdraví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pouze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minimální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nebezpečí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při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užívání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výrobku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přičemž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se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sledují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z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hlediska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rizika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pro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bezpečnost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ochranu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zdraví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spotřebitele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zejména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tato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kritéria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:</a:t>
            </a:r>
          </a:p>
          <a:p>
            <a:pPr algn="just"/>
            <a:r>
              <a:rPr lang="en-GB" b="1" dirty="0">
                <a:solidFill>
                  <a:srgbClr val="000000"/>
                </a:solidFill>
                <a:latin typeface="Georgia" panose="02040502050405020303" pitchFamily="18" charset="0"/>
              </a:rPr>
              <a:t>a)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 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vlastnosti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výrobku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jeho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životnost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složení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způsob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balení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poskytnutí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návodu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na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jeho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montáž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uvedení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do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provozu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dostupnost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obsah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srozumitelnost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návodu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způsob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užívání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včetně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vymezení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prostředí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užití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způsob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označení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způsob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provedení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označení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výstrah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návod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na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údržbu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likvidaci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srozumitelnost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rozsah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dalších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údajů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informací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poskytovaných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výrobcem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;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údaje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informace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musí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být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vždy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uvedeny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v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českém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jazyce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</a:t>
            </a:r>
          </a:p>
          <a:p>
            <a:pPr algn="just"/>
            <a:r>
              <a:rPr lang="en-GB" b="1" dirty="0">
                <a:solidFill>
                  <a:srgbClr val="000000"/>
                </a:solidFill>
                <a:latin typeface="Georgia" panose="02040502050405020303" pitchFamily="18" charset="0"/>
              </a:rPr>
              <a:t>b)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 </a:t>
            </a:r>
            <a:r>
              <a:rPr lang="cs-CZ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vliv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na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další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výrobek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za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předpokladu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jeho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užívání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s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dalším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výrobkem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</a:t>
            </a:r>
          </a:p>
          <a:p>
            <a:pPr algn="just"/>
            <a:r>
              <a:rPr lang="en-GB" b="1" dirty="0">
                <a:solidFill>
                  <a:srgbClr val="000000"/>
                </a:solidFill>
                <a:latin typeface="Georgia" panose="02040502050405020303" pitchFamily="18" charset="0"/>
              </a:rPr>
              <a:t>c)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 </a:t>
            </a:r>
            <a:r>
              <a:rPr lang="cs-CZ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způsob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předvádění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výrobku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</a:t>
            </a:r>
          </a:p>
          <a:p>
            <a:pPr algn="just"/>
            <a:r>
              <a:rPr lang="en-GB" b="1" dirty="0">
                <a:solidFill>
                  <a:srgbClr val="000000"/>
                </a:solidFill>
                <a:latin typeface="Georgia" panose="02040502050405020303" pitchFamily="18" charset="0"/>
              </a:rPr>
              <a:t>d)</a:t>
            </a:r>
            <a:r>
              <a:rPr lang="cs-CZ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rizika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pro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spotřebitele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kteří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mohou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být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ohroženi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při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užití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výrobku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zejména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děti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osoby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s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omezenou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schopností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pohybu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Georgia" panose="02040502050405020303" pitchFamily="18" charset="0"/>
              </a:rPr>
              <a:t>orientace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  <a:endParaRPr lang="en-GB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6B874E3-B578-48E6-949D-5C7CE7598AA0}"/>
              </a:ext>
            </a:extLst>
          </p:cNvPr>
          <p:cNvSpPr/>
          <p:nvPr/>
        </p:nvSpPr>
        <p:spPr>
          <a:xfrm>
            <a:off x="1881930" y="542916"/>
            <a:ext cx="855397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b="1" u="sng" kern="0" dirty="0">
                <a:solidFill>
                  <a:srgbClr val="002060"/>
                </a:solidFill>
                <a:latin typeface="Georgia" panose="02040502050405020303" pitchFamily="18" charset="0"/>
              </a:rPr>
              <a:t>Zákon č. 102/2001 Sb</a:t>
            </a:r>
            <a:r>
              <a:rPr lang="cs-CZ" b="1" u="sng" kern="0" dirty="0">
                <a:latin typeface="Georgia" panose="02040502050405020303" pitchFamily="18" charset="0"/>
              </a:rPr>
              <a:t>.</a:t>
            </a:r>
            <a:r>
              <a:rPr lang="cs-CZ" kern="0" dirty="0">
                <a:latin typeface="Georgia" panose="02040502050405020303" pitchFamily="18" charset="0"/>
              </a:rPr>
              <a:t>,</a:t>
            </a:r>
            <a:r>
              <a:rPr lang="cs-CZ" b="1" kern="0" dirty="0">
                <a:latin typeface="Georgia" panose="02040502050405020303" pitchFamily="18" charset="0"/>
              </a:rPr>
              <a:t> </a:t>
            </a:r>
            <a:r>
              <a:rPr lang="cs-CZ" kern="0" dirty="0">
                <a:latin typeface="Georgia" panose="02040502050405020303" pitchFamily="18" charset="0"/>
              </a:rPr>
              <a:t>o obecné bezpečnosti výrobků a o změně některých zákonů (zákon o obecné bezpečnosti výrobků)</a:t>
            </a:r>
          </a:p>
        </p:txBody>
      </p:sp>
    </p:spTree>
    <p:extLst>
      <p:ext uri="{BB962C8B-B14F-4D97-AF65-F5344CB8AC3E}">
        <p14:creationId xmlns:p14="http://schemas.microsoft.com/office/powerpoint/2010/main" val="1559076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4294967295"/>
          </p:nvPr>
        </p:nvSpPr>
        <p:spPr>
          <a:xfrm>
            <a:off x="734904" y="1657388"/>
            <a:ext cx="11054642" cy="4022725"/>
          </a:xfrm>
        </p:spPr>
        <p:txBody>
          <a:bodyPr>
            <a:normAutofit/>
          </a:bodyPr>
          <a:lstStyle/>
          <a:p>
            <a:pPr algn="just"/>
            <a:r>
              <a:rPr lang="cs-CZ" sz="3200" dirty="0"/>
              <a:t>Účelem zákona </a:t>
            </a:r>
            <a:r>
              <a:rPr lang="cs-CZ" sz="3200" b="1" dirty="0"/>
              <a:t>je zřízení Státní zemědělské a potravinářské inspekce</a:t>
            </a:r>
            <a:r>
              <a:rPr lang="cs-CZ" sz="3200" dirty="0"/>
              <a:t> (dále jen "inspekce"), která je správním úřadem podřízeným Ministerstvu zemědělství (dále jen "ministerstvo"), a stanovit její působnost pro výkon státního dozoru.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AC57449-B998-4DEE-87D7-71FC7381A6C3}"/>
              </a:ext>
            </a:extLst>
          </p:cNvPr>
          <p:cNvSpPr/>
          <p:nvPr/>
        </p:nvSpPr>
        <p:spPr>
          <a:xfrm>
            <a:off x="2913804" y="282287"/>
            <a:ext cx="5700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sz="3200" dirty="0">
                <a:latin typeface="Georgia" panose="02040502050405020303" pitchFamily="18" charset="0"/>
              </a:rPr>
              <a:t>Zákon č. 146/2002 Sb., o SZPI</a:t>
            </a:r>
            <a:endParaRPr lang="en-GB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02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71537" y="1046999"/>
            <a:ext cx="10448925" cy="5011737"/>
          </a:xfrm>
        </p:spPr>
        <p:txBody>
          <a:bodyPr>
            <a:noAutofit/>
          </a:bodyPr>
          <a:lstStyle/>
          <a:p>
            <a:r>
              <a:rPr lang="cs-CZ" sz="2800" dirty="0"/>
              <a:t>- </a:t>
            </a:r>
            <a:r>
              <a:rPr lang="cs-CZ" sz="2800" b="1" dirty="0"/>
              <a:t>ústřední inspektorát</a:t>
            </a:r>
          </a:p>
          <a:p>
            <a:r>
              <a:rPr lang="cs-CZ" sz="2800" dirty="0"/>
              <a:t>- </a:t>
            </a:r>
            <a:r>
              <a:rPr lang="cs-CZ" sz="2800" b="1" dirty="0"/>
              <a:t>jemu podřízené inspektoráty </a:t>
            </a:r>
            <a:r>
              <a:rPr lang="cs-CZ" sz="2800" dirty="0"/>
              <a:t>– územní působnost pro tyto kraje:</a:t>
            </a:r>
          </a:p>
          <a:p>
            <a:endParaRPr lang="cs-CZ" sz="2800" dirty="0"/>
          </a:p>
          <a:p>
            <a:pPr lvl="1"/>
            <a:r>
              <a:rPr lang="cs-CZ" sz="2800" dirty="0"/>
              <a:t>Středočeský a Hlavní město Praha – sídlo Praha</a:t>
            </a:r>
          </a:p>
          <a:p>
            <a:pPr lvl="1"/>
            <a:r>
              <a:rPr lang="cs-CZ" sz="2800" dirty="0"/>
              <a:t>Jihočeský a Vysočina – sídlo Tábor</a:t>
            </a:r>
          </a:p>
          <a:p>
            <a:pPr lvl="1"/>
            <a:r>
              <a:rPr lang="cs-CZ" sz="2800" dirty="0"/>
              <a:t>Plzeňský a Karlovarský – Plzeň</a:t>
            </a:r>
          </a:p>
          <a:p>
            <a:pPr lvl="1"/>
            <a:r>
              <a:rPr lang="cs-CZ" sz="2800" dirty="0"/>
              <a:t>Ústecký  a Liberecký – Ústí nad Labem</a:t>
            </a:r>
          </a:p>
          <a:p>
            <a:pPr lvl="1"/>
            <a:r>
              <a:rPr lang="cs-CZ" sz="2800" dirty="0"/>
              <a:t>Královéhradecký a Pardubický – Hradec Králové</a:t>
            </a:r>
          </a:p>
          <a:p>
            <a:pPr lvl="1"/>
            <a:r>
              <a:rPr lang="cs-CZ" sz="2800" dirty="0"/>
              <a:t>Jihomoravský a Zlínský – Brno</a:t>
            </a:r>
          </a:p>
          <a:p>
            <a:pPr lvl="1"/>
            <a:r>
              <a:rPr lang="cs-CZ" sz="2800" dirty="0"/>
              <a:t>Olomoucký a Moravskoslezský - Olomouc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CCF445B-B0E0-4F19-B841-890ACD8AF664}"/>
              </a:ext>
            </a:extLst>
          </p:cNvPr>
          <p:cNvSpPr/>
          <p:nvPr/>
        </p:nvSpPr>
        <p:spPr>
          <a:xfrm>
            <a:off x="3611636" y="274266"/>
            <a:ext cx="5700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sz="3200" dirty="0">
                <a:latin typeface="Georgia" panose="02040502050405020303" pitchFamily="18" charset="0"/>
              </a:rPr>
              <a:t>Zákon č. 146/2002 Sb., o SZPI</a:t>
            </a:r>
            <a:endParaRPr lang="en-GB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586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43378" y="1951747"/>
            <a:ext cx="6854825" cy="40227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Sídlem inspekce je Brno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V čele inspekce je ústřední ředitel</a:t>
            </a:r>
          </a:p>
        </p:txBody>
      </p:sp>
      <p:pic>
        <p:nvPicPr>
          <p:cNvPr id="1028" name="Picture 4" descr="Ing. Martin Klan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607" y="1845734"/>
            <a:ext cx="3303096" cy="4509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793714" y="5393703"/>
            <a:ext cx="3078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Georgia" panose="02040502050405020303" pitchFamily="18" charset="0"/>
              </a:rPr>
              <a:t>Ing. Martin </a:t>
            </a:r>
            <a:r>
              <a:rPr lang="cs-CZ" sz="2400" dirty="0" err="1">
                <a:latin typeface="Georgia" panose="02040502050405020303" pitchFamily="18" charset="0"/>
              </a:rPr>
              <a:t>Klanica</a:t>
            </a:r>
            <a:endParaRPr lang="cs-CZ" sz="2400" dirty="0">
              <a:latin typeface="Georgia" panose="02040502050405020303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3B7E4DE-59B3-4974-AA61-3BE1834E200B}"/>
              </a:ext>
            </a:extLst>
          </p:cNvPr>
          <p:cNvSpPr/>
          <p:nvPr/>
        </p:nvSpPr>
        <p:spPr>
          <a:xfrm>
            <a:off x="2913804" y="282287"/>
            <a:ext cx="5700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sz="3200" dirty="0">
                <a:latin typeface="Georgia" panose="02040502050405020303" pitchFamily="18" charset="0"/>
              </a:rPr>
              <a:t>Zákon č. 146/2002 Sb., o SZPI</a:t>
            </a:r>
            <a:endParaRPr lang="en-GB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863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255580" y="1042715"/>
            <a:ext cx="1423988" cy="769938"/>
          </a:xfrm>
        </p:spPr>
        <p:txBody>
          <a:bodyPr/>
          <a:lstStyle/>
          <a:p>
            <a:r>
              <a:rPr lang="cs-CZ" dirty="0"/>
              <a:t>§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23988" y="1988306"/>
            <a:ext cx="8905875" cy="3219450"/>
          </a:xfrm>
        </p:spPr>
        <p:txBody>
          <a:bodyPr>
            <a:normAutofit/>
          </a:bodyPr>
          <a:lstStyle/>
          <a:p>
            <a:pPr algn="just"/>
            <a:r>
              <a:rPr lang="cs-CZ" sz="3200" dirty="0"/>
              <a:t> </a:t>
            </a:r>
            <a:r>
              <a:rPr lang="cs-CZ" sz="3200" b="1" dirty="0"/>
              <a:t>kontrolou se rozumí </a:t>
            </a:r>
            <a:r>
              <a:rPr lang="cs-CZ" sz="3200" u="sng" dirty="0"/>
              <a:t>zjišťování prováděné inspektorem</a:t>
            </a:r>
            <a:r>
              <a:rPr lang="cs-CZ" sz="3200" dirty="0"/>
              <a:t>, </a:t>
            </a:r>
            <a:r>
              <a:rPr lang="cs-CZ" sz="3200" b="1" dirty="0"/>
              <a:t>zda jsou plněny požadavky stanovené zvláštními právními předpisy</a:t>
            </a:r>
            <a:r>
              <a:rPr lang="cs-CZ" sz="3200" dirty="0"/>
              <a:t>, vyhlášenými mezinárodními smlouvami, kterými je Česká republika vázána, (dále jen „mezinárodní smlouvy“) nebo přímo použitelnými předpisy Evropské unie,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7973DBA-718D-4511-B80F-B0D4B84E390C}"/>
              </a:ext>
            </a:extLst>
          </p:cNvPr>
          <p:cNvSpPr/>
          <p:nvPr/>
        </p:nvSpPr>
        <p:spPr>
          <a:xfrm>
            <a:off x="2913804" y="282287"/>
            <a:ext cx="5700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sz="3200" dirty="0">
                <a:latin typeface="Georgia" panose="02040502050405020303" pitchFamily="18" charset="0"/>
              </a:rPr>
              <a:t>Zákon č. 146/2002 Sb., o SZPI</a:t>
            </a:r>
            <a:endParaRPr lang="en-GB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606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785064" y="855235"/>
            <a:ext cx="1187450" cy="739775"/>
          </a:xfrm>
        </p:spPr>
        <p:txBody>
          <a:bodyPr>
            <a:normAutofit/>
          </a:bodyPr>
          <a:lstStyle/>
          <a:p>
            <a:r>
              <a:rPr lang="cs-CZ" sz="3600" dirty="0"/>
              <a:t>§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92088" y="1693863"/>
            <a:ext cx="10993776" cy="50117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Inspekce u kontrolovaných osob kontroluje: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 zda zemědělské výrobky, potraviny a tabákové výrobky splňují požadavky PP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 dodržování podmínek výroby a uvádění na trh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 plnění povinností kontrolovaných osob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 zda nedochází ke klamání spotřebitele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 zda jsou potraviny a zemědělské výrobky bezpečné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 zda nedochází k porušování práva osob, jimž svědčí ochrana zapsaného označení původu nebo zeměpisného označení zemědělských výrobků, potravin nebo tabákových výrobků,</a:t>
            </a:r>
            <a:r>
              <a:rPr lang="cs-CZ" sz="2400" baseline="30000" dirty="0"/>
              <a:t> 10)</a:t>
            </a:r>
            <a:r>
              <a:rPr lang="cs-CZ" sz="2400" dirty="0"/>
              <a:t>nebo zaručených tradičních specialit</a:t>
            </a:r>
            <a:r>
              <a:rPr lang="cs-CZ" sz="2400" baseline="30000" dirty="0"/>
              <a:t>10a)</a:t>
            </a:r>
            <a:r>
              <a:rPr lang="cs-CZ" sz="2400" dirty="0"/>
              <a:t>, </a:t>
            </a:r>
            <a:r>
              <a:rPr lang="cs-CZ" sz="2400" dirty="0" err="1"/>
              <a:t>atd</a:t>
            </a:r>
            <a:r>
              <a:rPr lang="cs-CZ" sz="2400" dirty="0"/>
              <a:t>…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Ø"/>
            </a:pPr>
            <a:endParaRPr lang="cs-CZ" sz="16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FBC5B8A-22FC-476C-9506-97E29F314D78}"/>
              </a:ext>
            </a:extLst>
          </p:cNvPr>
          <p:cNvSpPr/>
          <p:nvPr/>
        </p:nvSpPr>
        <p:spPr>
          <a:xfrm>
            <a:off x="2913804" y="282287"/>
            <a:ext cx="5700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sz="3200" dirty="0">
                <a:latin typeface="Georgia" panose="02040502050405020303" pitchFamily="18" charset="0"/>
              </a:rPr>
              <a:t>Zákon č. 146/2002 Sb., o SZPI</a:t>
            </a:r>
            <a:endParaRPr lang="en-GB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97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811615" y="1114878"/>
            <a:ext cx="8809037" cy="584200"/>
          </a:xfrm>
        </p:spPr>
        <p:txBody>
          <a:bodyPr>
            <a:normAutofit/>
          </a:bodyPr>
          <a:lstStyle/>
          <a:p>
            <a:r>
              <a:rPr lang="cs-CZ" sz="2000" dirty="0"/>
              <a:t> § 3 (3) Inspekce při plnění úkolů podle tohoto zákona a podle zvláštních zákonů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62252" y="2006061"/>
            <a:ext cx="10058400" cy="4022725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Ukládá pokuty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Provádí rozbory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Vydává osvědčení (kdy je zákonem dáno; označení původu, zeměpisného označení, tradičních specialit)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Závazná stanoviska (celnice)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Vede evidenci PPP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Provádí monitoring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Schvaluje postup a způsob ozařování potravin ionizujícím zářením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Provádí kontrolu při vstupu a dovozu potravin ze třetích zemí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Ověřuje odrůdu, původ, cukernatost a hmotnost vinných hroznů určených pro výrobu jakostního vína s přívlastkem a vydává o tom doklad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 Provádí zatřiďování vín podle zvláštního právního předpisu,</a:t>
            </a:r>
          </a:p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9DE4693-CB38-45FC-A670-369D7A5F4D7E}"/>
              </a:ext>
            </a:extLst>
          </p:cNvPr>
          <p:cNvSpPr/>
          <p:nvPr/>
        </p:nvSpPr>
        <p:spPr>
          <a:xfrm>
            <a:off x="2913804" y="282287"/>
            <a:ext cx="5700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sz="3200" dirty="0">
                <a:latin typeface="Georgia" panose="02040502050405020303" pitchFamily="18" charset="0"/>
              </a:rPr>
              <a:t>Zákon č. 146/2002 Sb., o SZPI</a:t>
            </a:r>
            <a:endParaRPr lang="en-GB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482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671120" y="1033933"/>
            <a:ext cx="10058400" cy="433920"/>
          </a:xfrm>
        </p:spPr>
        <p:txBody>
          <a:bodyPr>
            <a:normAutofit/>
          </a:bodyPr>
          <a:lstStyle/>
          <a:p>
            <a:pPr algn="ctr"/>
            <a:r>
              <a:rPr lang="cs-CZ" sz="2400" dirty="0"/>
              <a:t>§4 Inspektoři jsou při výkonu kontrolní činnosti oprávněni: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22122" y="1801342"/>
            <a:ext cx="10058400" cy="4022725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cs-CZ" sz="2400" dirty="0"/>
              <a:t>Pečetit prostory související s výkonem a předmětem kontroly</a:t>
            </a:r>
          </a:p>
          <a:p>
            <a:pPr lvl="1"/>
            <a:r>
              <a:rPr lang="cs-CZ" sz="2400" dirty="0"/>
              <a:t>Požadovat odstranění nedostatků</a:t>
            </a:r>
          </a:p>
          <a:p>
            <a:pPr lvl="1"/>
            <a:r>
              <a:rPr lang="cs-CZ" sz="2400" dirty="0"/>
              <a:t>Vydávat osvědčení</a:t>
            </a:r>
          </a:p>
          <a:p>
            <a:pPr lvl="1"/>
            <a:r>
              <a:rPr lang="cs-CZ" sz="2400" dirty="0"/>
              <a:t>Požadovat předložení zdravotních průkazů</a:t>
            </a:r>
          </a:p>
          <a:p>
            <a:pPr lvl="1"/>
            <a:endParaRPr lang="cs-CZ" sz="2400" dirty="0"/>
          </a:p>
          <a:p>
            <a:pPr algn="just"/>
            <a:r>
              <a:rPr lang="cs-CZ" sz="2800" dirty="0"/>
              <a:t>V určitých případech mohou inspektoři vykonávat oprávnění podle </a:t>
            </a:r>
            <a:r>
              <a:rPr lang="cs-CZ" sz="2800" dirty="0">
                <a:hlinkClick r:id="rId2" action="ppaction://hlinkfile"/>
              </a:rPr>
              <a:t>odstavce 1</a:t>
            </a:r>
            <a:r>
              <a:rPr lang="cs-CZ" sz="2800" dirty="0"/>
              <a:t> i mimo územní působnost inspektorátu</a:t>
            </a:r>
          </a:p>
          <a:p>
            <a:pPr algn="just"/>
            <a:r>
              <a:rPr lang="cs-CZ" sz="2800" dirty="0"/>
              <a:t> Inspektoři se při výkonu kontrolní činnosti prokazují průkazem inspekce</a:t>
            </a:r>
          </a:p>
          <a:p>
            <a:pPr algn="just"/>
            <a:r>
              <a:rPr lang="cs-CZ" sz="2800" dirty="0"/>
              <a:t> Inspektoři jsou oprávněni vstupovat na pozemky, do staveb a jiných prostor kontrolovaných osob </a:t>
            </a:r>
          </a:p>
          <a:p>
            <a:endParaRPr lang="cs-CZ" sz="28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36DB999-C46C-4A08-AAD4-3951F3BFFAF9}"/>
              </a:ext>
            </a:extLst>
          </p:cNvPr>
          <p:cNvSpPr/>
          <p:nvPr/>
        </p:nvSpPr>
        <p:spPr>
          <a:xfrm>
            <a:off x="2913804" y="282287"/>
            <a:ext cx="5700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sz="3200" dirty="0">
                <a:latin typeface="Georgia" panose="02040502050405020303" pitchFamily="18" charset="0"/>
              </a:rPr>
              <a:t>Zákon č. 146/2002 Sb., o SZPI</a:t>
            </a:r>
            <a:endParaRPr lang="en-GB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48625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1944CA9A66C4499E85B2FC36EEEA83" ma:contentTypeVersion="14" ma:contentTypeDescription="Vytvoří nový dokument" ma:contentTypeScope="" ma:versionID="e44f71b396d76be3eb24558ba0e37a12">
  <xsd:schema xmlns:xsd="http://www.w3.org/2001/XMLSchema" xmlns:xs="http://www.w3.org/2001/XMLSchema" xmlns:p="http://schemas.microsoft.com/office/2006/metadata/properties" xmlns:ns3="d53cf675-2ce7-4367-b46a-d622532ca7c9" xmlns:ns4="3359b853-c1f5-417e-94ff-b74166d66179" targetNamespace="http://schemas.microsoft.com/office/2006/metadata/properties" ma:root="true" ma:fieldsID="4976c7b9705b72910a3de9d4b923c453" ns3:_="" ns4:_="">
    <xsd:import namespace="d53cf675-2ce7-4367-b46a-d622532ca7c9"/>
    <xsd:import namespace="3359b853-c1f5-417e-94ff-b74166d661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LengthInSecond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cf675-2ce7-4367-b46a-d622532ca7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59b853-c1f5-417e-94ff-b74166d6617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285270-42AA-4E58-9F18-C6EEEB4486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DA2354-66CB-432F-BD1A-430593BD7D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3cf675-2ce7-4367-b46a-d622532ca7c9"/>
    <ds:schemaRef ds:uri="3359b853-c1f5-417e-94ff-b74166d661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79A20D-46FF-4C66-A63C-CA73E7C82B4A}">
  <ds:schemaRefs>
    <ds:schemaRef ds:uri="http://schemas.microsoft.com/office/2006/metadata/properties"/>
    <ds:schemaRef ds:uri="http://purl.org/dc/dcmitype/"/>
    <ds:schemaRef ds:uri="d53cf675-2ce7-4367-b46a-d622532ca7c9"/>
    <ds:schemaRef ds:uri="3359b853-c1f5-417e-94ff-b74166d66179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202</TotalTime>
  <Words>2509</Words>
  <Application>Microsoft Office PowerPoint</Application>
  <PresentationFormat>Širokoúhlá obrazovka</PresentationFormat>
  <Paragraphs>209</Paragraphs>
  <Slides>24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Calibri</vt:lpstr>
      <vt:lpstr>Georgia</vt:lpstr>
      <vt:lpstr>Wingdings</vt:lpstr>
      <vt:lpstr>Retrospektiva</vt:lpstr>
      <vt:lpstr>Ochrana spotřebitele Přednáška Legislativa v gastronomii</vt:lpstr>
      <vt:lpstr>Prezentace aplikace PowerPoint</vt:lpstr>
      <vt:lpstr>Prezentace aplikace PowerPoint</vt:lpstr>
      <vt:lpstr>Prezentace aplikace PowerPoint</vt:lpstr>
      <vt:lpstr>Prezentace aplikace PowerPoint</vt:lpstr>
      <vt:lpstr>§ 2</vt:lpstr>
      <vt:lpstr>§ 3</vt:lpstr>
      <vt:lpstr> § 3 (3) Inspekce při plnění úkolů podle tohoto zákona a podle zvláštních zákonů</vt:lpstr>
      <vt:lpstr>§4 Inspektoři jsou při výkonu kontrolní činnosti oprávněni:</vt:lpstr>
      <vt:lpstr>§ 5 Inspektor vydá opatření, kterým kontrolované osobě</vt:lpstr>
      <vt:lpstr>§ 5 Inspektor vydá opatření, kterým kontrolované osobě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DOZOR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Kamila Novotná Kružíková</dc:creator>
  <cp:lastModifiedBy>Kamila Novotná Kružíková</cp:lastModifiedBy>
  <cp:revision>11</cp:revision>
  <cp:lastPrinted>2022-12-06T11:40:58Z</cp:lastPrinted>
  <dcterms:created xsi:type="dcterms:W3CDTF">2021-12-16T06:14:54Z</dcterms:created>
  <dcterms:modified xsi:type="dcterms:W3CDTF">2022-12-06T11:41:14Z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0x010100881944CA9A66C4499E85B2FC36EEEA83</vt:lpwstr>
  </property>
</Properties>
</file>