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4"/>
  </p:sldMasterIdLst>
  <p:notesMasterIdLst>
    <p:notesMasterId r:id="rId13"/>
  </p:notesMasterIdLst>
  <p:sldIdLst>
    <p:sldId id="256" r:id="rId5"/>
    <p:sldId id="262" r:id="rId6"/>
    <p:sldId id="263" r:id="rId7"/>
    <p:sldId id="258" r:id="rId8"/>
    <p:sldId id="259" r:id="rId9"/>
    <p:sldId id="260" r:id="rId10"/>
    <p:sldId id="257" r:id="rId11"/>
    <p:sldId id="261" r:id="rId12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D1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54" autoAdjust="0"/>
  </p:normalViewPr>
  <p:slideViewPr>
    <p:cSldViewPr>
      <p:cViewPr>
        <p:scale>
          <a:sx n="100" d="100"/>
          <a:sy n="100" d="100"/>
        </p:scale>
        <p:origin x="105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ila Novotná Kružíková" userId="4c76d146-5218-4e7e-be27-ec0752dccd47" providerId="ADAL" clId="{761C0BDC-13F4-412C-A97E-E928B29F5988}"/>
    <pc:docChg chg="undo modSld">
      <pc:chgData name="Kamila Novotná Kružíková" userId="4c76d146-5218-4e7e-be27-ec0752dccd47" providerId="ADAL" clId="{761C0BDC-13F4-412C-A97E-E928B29F5988}" dt="2022-12-13T12:38:01.914" v="72"/>
      <pc:docMkLst>
        <pc:docMk/>
      </pc:docMkLst>
      <pc:sldChg chg="modSp">
        <pc:chgData name="Kamila Novotná Kružíková" userId="4c76d146-5218-4e7e-be27-ec0752dccd47" providerId="ADAL" clId="{761C0BDC-13F4-412C-A97E-E928B29F5988}" dt="2022-12-13T12:37:08.239" v="67" actId="403"/>
        <pc:sldMkLst>
          <pc:docMk/>
          <pc:sldMk cId="0" sldId="258"/>
        </pc:sldMkLst>
        <pc:spChg chg="mod">
          <ac:chgData name="Kamila Novotná Kružíková" userId="4c76d146-5218-4e7e-be27-ec0752dccd47" providerId="ADAL" clId="{761C0BDC-13F4-412C-A97E-E928B29F5988}" dt="2022-12-13T12:37:08.239" v="67" actId="403"/>
          <ac:spMkLst>
            <pc:docMk/>
            <pc:sldMk cId="0" sldId="258"/>
            <ac:spMk id="3" creationId="{00000000-0000-0000-0000-000000000000}"/>
          </ac:spMkLst>
        </pc:spChg>
        <pc:spChg chg="mod">
          <ac:chgData name="Kamila Novotná Kružíková" userId="4c76d146-5218-4e7e-be27-ec0752dccd47" providerId="ADAL" clId="{761C0BDC-13F4-412C-A97E-E928B29F5988}" dt="2022-12-13T12:36:32.922" v="58" actId="1076"/>
          <ac:spMkLst>
            <pc:docMk/>
            <pc:sldMk cId="0" sldId="258"/>
            <ac:spMk id="4" creationId="{FE3770C8-A485-4BD4-8966-84AD3F57011E}"/>
          </ac:spMkLst>
        </pc:spChg>
      </pc:sldChg>
      <pc:sldChg chg="modSp">
        <pc:chgData name="Kamila Novotná Kružíková" userId="4c76d146-5218-4e7e-be27-ec0752dccd47" providerId="ADAL" clId="{761C0BDC-13F4-412C-A97E-E928B29F5988}" dt="2022-12-13T12:36:58.994" v="65" actId="403"/>
        <pc:sldMkLst>
          <pc:docMk/>
          <pc:sldMk cId="0" sldId="259"/>
        </pc:sldMkLst>
        <pc:spChg chg="mod">
          <ac:chgData name="Kamila Novotná Kružíková" userId="4c76d146-5218-4e7e-be27-ec0752dccd47" providerId="ADAL" clId="{761C0BDC-13F4-412C-A97E-E928B29F5988}" dt="2022-12-13T12:36:58.994" v="65" actId="403"/>
          <ac:spMkLst>
            <pc:docMk/>
            <pc:sldMk cId="0" sldId="259"/>
            <ac:spMk id="2" creationId="{00000000-0000-0000-0000-000000000000}"/>
          </ac:spMkLst>
        </pc:spChg>
      </pc:sldChg>
      <pc:sldChg chg="modSp setBg">
        <pc:chgData name="Kamila Novotná Kružíková" userId="4c76d146-5218-4e7e-be27-ec0752dccd47" providerId="ADAL" clId="{761C0BDC-13F4-412C-A97E-E928B29F5988}" dt="2022-12-13T12:38:01.914" v="72"/>
        <pc:sldMkLst>
          <pc:docMk/>
          <pc:sldMk cId="0" sldId="260"/>
        </pc:sldMkLst>
        <pc:spChg chg="mod">
          <ac:chgData name="Kamila Novotná Kružíková" userId="4c76d146-5218-4e7e-be27-ec0752dccd47" providerId="ADAL" clId="{761C0BDC-13F4-412C-A97E-E928B29F5988}" dt="2022-12-13T12:37:13.383" v="68" actId="14100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Kamila Novotná Kružíková" userId="4c76d146-5218-4e7e-be27-ec0752dccd47" providerId="ADAL" clId="{761C0BDC-13F4-412C-A97E-E928B29F5988}" dt="2022-12-13T12:36:03.040" v="54" actId="2711"/>
        <pc:sldMkLst>
          <pc:docMk/>
          <pc:sldMk cId="2735593327" sldId="262"/>
        </pc:sldMkLst>
        <pc:spChg chg="mod">
          <ac:chgData name="Kamila Novotná Kružíková" userId="4c76d146-5218-4e7e-be27-ec0752dccd47" providerId="ADAL" clId="{761C0BDC-13F4-412C-A97E-E928B29F5988}" dt="2022-12-13T12:36:03.040" v="54" actId="2711"/>
          <ac:spMkLst>
            <pc:docMk/>
            <pc:sldMk cId="2735593327" sldId="262"/>
            <ac:spMk id="2" creationId="{C5B9A9EB-78F2-4617-8F92-EE3B19C283E5}"/>
          </ac:spMkLst>
        </pc:spChg>
      </pc:sldChg>
      <pc:sldChg chg="modSp">
        <pc:chgData name="Kamila Novotná Kružíková" userId="4c76d146-5218-4e7e-be27-ec0752dccd47" providerId="ADAL" clId="{761C0BDC-13F4-412C-A97E-E928B29F5988}" dt="2022-12-13T12:36:18.805" v="56" actId="2711"/>
        <pc:sldMkLst>
          <pc:docMk/>
          <pc:sldMk cId="2535175345" sldId="263"/>
        </pc:sldMkLst>
        <pc:spChg chg="mod">
          <ac:chgData name="Kamila Novotná Kružíková" userId="4c76d146-5218-4e7e-be27-ec0752dccd47" providerId="ADAL" clId="{761C0BDC-13F4-412C-A97E-E928B29F5988}" dt="2022-12-13T12:36:18.805" v="56" actId="2711"/>
          <ac:spMkLst>
            <pc:docMk/>
            <pc:sldMk cId="2535175345" sldId="263"/>
            <ac:spMk id="4" creationId="{FE3770C8-A485-4BD4-8966-84AD3F57011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3D1DF-98FE-4B74-9798-EBD2221E61FE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7B888-3BC2-4D4A-BF0B-6D93451C4A3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%C3%9A%C5%99ad_pro_kontrolu_potravin_a_l%C3%A9%C4%8Div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7B888-3BC2-4D4A-BF0B-6D93451C4A39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Obsah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akrylamidu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v 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potravinách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se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sleduje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od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roku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2002,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kdy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švédští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vědci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zjistili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vysoký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obsah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akrylamidu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u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některých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smažených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pečených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škrobnatých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potravin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.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Ve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stejném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roce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Centrum pro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vědu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prokázalo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vysoký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obsah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akrylamidu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ve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smažených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hranolcích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bramborových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lupíncích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ve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snídaňových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cereáliích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. </a:t>
            </a:r>
            <a:endParaRPr lang="cs-CZ" dirty="0">
              <a:solidFill>
                <a:srgbClr val="202122"/>
              </a:solidFill>
              <a:latin typeface="Georgia" panose="02040502050405020303" pitchFamily="18" charset="0"/>
            </a:endParaRPr>
          </a:p>
          <a:p>
            <a:pPr algn="just"/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V 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roce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2013 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hlinkClick r:id="rId3" tooltip="Úřad pro kontrolu potravin a léči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Úřad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hlinkClick r:id="rId3" tooltip="Úřad pro kontrolu potravin a léči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pro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hlinkClick r:id="rId3" tooltip="Úřad pro kontrolu potravin a léči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kontrolu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hlinkClick r:id="rId3" tooltip="Úřad pro kontrolu potravin a léči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hlinkClick r:id="rId3" tooltip="Úřad pro kontrolu potravin a léči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potravin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hlinkClick r:id="rId3" tooltip="Úřad pro kontrolu potravin a léči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  <a:hlinkClick r:id="rId3" tooltip="Úřad pro kontrolu potravin a léči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léčiv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 (FDA)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vydal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varování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pro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spotřebitele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o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akrylamidu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v 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běžně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se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vyskytujících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potravinách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a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dále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vydal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tipy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doporučující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se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vyhýbat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určitým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druhům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kuchyňské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přípravy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,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při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kterých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ve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velkém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množství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vzniká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 </a:t>
            </a:r>
            <a:r>
              <a:rPr lang="en-GB" dirty="0" err="1">
                <a:solidFill>
                  <a:srgbClr val="202122"/>
                </a:solidFill>
                <a:latin typeface="Georgia" panose="02040502050405020303" pitchFamily="18" charset="0"/>
              </a:rPr>
              <a:t>akrylamid</a:t>
            </a:r>
            <a:r>
              <a:rPr lang="en-GB" dirty="0">
                <a:solidFill>
                  <a:srgbClr val="202122"/>
                </a:solidFill>
                <a:latin typeface="Georgia" panose="02040502050405020303" pitchFamily="18" charset="0"/>
              </a:rPr>
              <a:t>.</a:t>
            </a:r>
            <a:endParaRPr lang="cs-CZ" dirty="0">
              <a:solidFill>
                <a:srgbClr val="202122"/>
              </a:solidFill>
              <a:latin typeface="Georgia" panose="02040502050405020303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47B888-3BC2-4D4A-BF0B-6D93451C4A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800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7B888-3BC2-4D4A-BF0B-6D93451C4A3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31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7B888-3BC2-4D4A-BF0B-6D93451C4A39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7B888-3BC2-4D4A-BF0B-6D93451C4A39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7B888-3BC2-4D4A-BF0B-6D93451C4A39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7B888-3BC2-4D4A-BF0B-6D93451C4A39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7B888-3BC2-4D4A-BF0B-6D93451C4A39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362A-34BC-4FC7-B046-282716848866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8D80-9202-4332-9787-CF24F2F07B4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28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362A-34BC-4FC7-B046-282716848866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8D80-9202-4332-9787-CF24F2F0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83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362A-34BC-4FC7-B046-282716848866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8D80-9202-4332-9787-CF24F2F0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57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362A-34BC-4FC7-B046-282716848866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8D80-9202-4332-9787-CF24F2F0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04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362A-34BC-4FC7-B046-282716848866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8D80-9202-4332-9787-CF24F2F07B4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373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362A-34BC-4FC7-B046-282716848866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8D80-9202-4332-9787-CF24F2F0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85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362A-34BC-4FC7-B046-282716848866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8D80-9202-4332-9787-CF24F2F0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40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362A-34BC-4FC7-B046-282716848866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8D80-9202-4332-9787-CF24F2F0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4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362A-34BC-4FC7-B046-282716848866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8D80-9202-4332-9787-CF24F2F0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09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BDC362A-34BC-4FC7-B046-282716848866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5A8D80-9202-4332-9787-CF24F2F0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71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C362A-34BC-4FC7-B046-282716848866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A8D80-9202-4332-9787-CF24F2F07B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03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BDC362A-34BC-4FC7-B046-282716848866}" type="datetimeFigureOut">
              <a:rPr lang="cs-CZ" smtClean="0"/>
              <a:t>13.12.2022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D5A8D80-9202-4332-9787-CF24F2F07B4D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21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s.wikipedia.org/wiki/Voda" TargetMode="External"/><Relationship Id="rId3" Type="http://schemas.openxmlformats.org/officeDocument/2006/relationships/hyperlink" Target="https://cs.wikipedia.org/wiki/Organick%C3%A1_slou%C4%8Denina" TargetMode="External"/><Relationship Id="rId7" Type="http://schemas.openxmlformats.org/officeDocument/2006/relationships/hyperlink" Target="https://cs.wikipedia.org/wiki/Rozpustnos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s.wikipedia.org/wiki/V%C5%AFn%C4%9B" TargetMode="External"/><Relationship Id="rId11" Type="http://schemas.openxmlformats.org/officeDocument/2006/relationships/hyperlink" Target="https://cs.wikipedia.org/wiki/Kyselina_akrylov%C3%A1" TargetMode="External"/><Relationship Id="rId5" Type="http://schemas.openxmlformats.org/officeDocument/2006/relationships/hyperlink" Target="https://cs.wikipedia.org/wiki/Krystal" TargetMode="External"/><Relationship Id="rId10" Type="http://schemas.openxmlformats.org/officeDocument/2006/relationships/hyperlink" Target="https://cs.wikipedia.org/wiki/Amidy_karboxylov%C3%BDch_kyselin" TargetMode="External"/><Relationship Id="rId4" Type="http://schemas.openxmlformats.org/officeDocument/2006/relationships/hyperlink" Target="https://cs.wikipedia.org/wiki/Amidy" TargetMode="External"/><Relationship Id="rId9" Type="http://schemas.openxmlformats.org/officeDocument/2006/relationships/hyperlink" Target="https://cs.wikipedia.org/wiki/Ethano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1817947" y="116632"/>
            <a:ext cx="5508104" cy="1470025"/>
          </a:xfrm>
        </p:spPr>
        <p:txBody>
          <a:bodyPr>
            <a:normAutofit/>
          </a:bodyPr>
          <a:lstStyle/>
          <a:p>
            <a:r>
              <a:rPr lang="cs-CZ" sz="6600" b="1" dirty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Akrylamid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610393" y="4005065"/>
            <a:ext cx="7923213" cy="1008111"/>
          </a:xfrm>
        </p:spPr>
        <p:txBody>
          <a:bodyPr>
            <a:normAutofit/>
          </a:bodyPr>
          <a:lstStyle/>
          <a:p>
            <a:r>
              <a:rPr lang="cs-CZ" b="1" u="sng" dirty="0">
                <a:solidFill>
                  <a:schemeClr val="tx1"/>
                </a:solidFill>
                <a:latin typeface="Georgia" panose="02040502050405020303" pitchFamily="18" charset="0"/>
              </a:rPr>
              <a:t>Nařízení Komise (EU) č. 2017/2158  - </a:t>
            </a:r>
            <a:r>
              <a:rPr lang="cs-CZ" u="sng" dirty="0">
                <a:solidFill>
                  <a:schemeClr val="tx1"/>
                </a:solidFill>
                <a:latin typeface="Georgia" panose="02040502050405020303" pitchFamily="18" charset="0"/>
              </a:rPr>
              <a:t>zmír</a:t>
            </a:r>
            <a:r>
              <a:rPr lang="cs-CZ" dirty="0">
                <a:solidFill>
                  <a:schemeClr val="tx1"/>
                </a:solidFill>
                <a:latin typeface="Georgia" panose="02040502050405020303" pitchFamily="18" charset="0"/>
              </a:rPr>
              <a:t>ňující opatření a porovnávací hodnoty pro snížení přítomnosti akrylamidu v potravinách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C5B9A9EB-78F2-4617-8F92-EE3B19C283E5}"/>
              </a:ext>
            </a:extLst>
          </p:cNvPr>
          <p:cNvSpPr/>
          <p:nvPr/>
        </p:nvSpPr>
        <p:spPr>
          <a:xfrm>
            <a:off x="368660" y="836712"/>
            <a:ext cx="840668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>
                <a:solidFill>
                  <a:schemeClr val="accent2">
                    <a:lumMod val="75000"/>
                  </a:schemeClr>
                </a:solidFill>
              </a:rPr>
              <a:t>Akrylamid</a:t>
            </a:r>
            <a:r>
              <a:rPr lang="en-GB" sz="28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cs-CZ" sz="2800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GB" sz="2800" i="1" dirty="0">
                <a:solidFill>
                  <a:schemeClr val="accent2">
                    <a:lumMod val="75000"/>
                  </a:schemeClr>
                </a:solidFill>
              </a:rPr>
              <a:t>prop-2-enamid</a:t>
            </a:r>
            <a:r>
              <a:rPr lang="en-GB" sz="2800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endParaRPr lang="cs-CZ" sz="2800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dirty="0" err="1">
                <a:solidFill>
                  <a:schemeClr val="accent2">
                    <a:lumMod val="75000"/>
                  </a:schemeClr>
                </a:solidFill>
                <a:hlinkClick r:id="rId3" tooltip="Organická sloučenin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organický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hlinkClick r:id="rId4" tooltip="Amid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amid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bílá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hlinkClick r:id="rId5" tooltip="Kryst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krystalická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látka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bez 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hlinkClick r:id="rId6" tooltip="Vůně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vůně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hlinkClick r:id="rId7" tooltip="Rozpustnos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rozpustný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ve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hlinkClick r:id="rId8" tooltip="Vod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vodě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, v 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hlinkClick r:id="rId9" tooltip="Ethano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ethanolu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 a v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dalších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polárních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</a:rPr>
              <a:t>rozpouštědlech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, je 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hlinkClick r:id="rId10" tooltip="Amidy karboxylových kyseli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amidem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hlinkClick r:id="rId11" tooltip="Kyselina akrylová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kyseliny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hlinkClick r:id="rId11" tooltip="Kyselina akrylová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dirty="0" err="1">
                <a:solidFill>
                  <a:schemeClr val="accent2">
                    <a:lumMod val="75000"/>
                  </a:schemeClr>
                </a:solidFill>
                <a:hlinkClick r:id="rId11" tooltip="Kyselina akrylová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akrylové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vzniká během vysokých teplot při vaření, smažení, pečení, pražení a průmyslovém zpracování při + 120 °C a nízké vlhkosti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 err="1">
                <a:solidFill>
                  <a:schemeClr val="accent2">
                    <a:lumMod val="75000"/>
                  </a:schemeClr>
                </a:solidFill>
              </a:rPr>
              <a:t>maillardova</a:t>
            </a: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 reakce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vzniká z cukrů a aminokyselin (asparagin)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nepotravinářský průmysl: tabák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cs-CZ" dirty="0">
              <a:solidFill>
                <a:srgbClr val="20212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dirty="0" err="1">
                <a:solidFill>
                  <a:srgbClr val="202122"/>
                </a:solidFill>
              </a:rPr>
              <a:t>Vzhledem</a:t>
            </a:r>
            <a:r>
              <a:rPr lang="en-GB" dirty="0">
                <a:solidFill>
                  <a:srgbClr val="202122"/>
                </a:solidFill>
              </a:rPr>
              <a:t> ke </a:t>
            </a:r>
            <a:r>
              <a:rPr lang="en-GB" dirty="0" err="1">
                <a:solidFill>
                  <a:srgbClr val="202122"/>
                </a:solidFill>
              </a:rPr>
              <a:t>svým</a:t>
            </a:r>
            <a:r>
              <a:rPr lang="en-GB" dirty="0">
                <a:solidFill>
                  <a:srgbClr val="202122"/>
                </a:solidFill>
              </a:rPr>
              <a:t> </a:t>
            </a:r>
            <a:r>
              <a:rPr lang="en-GB" dirty="0" err="1">
                <a:solidFill>
                  <a:srgbClr val="202122"/>
                </a:solidFill>
              </a:rPr>
              <a:t>neurotoxickým</a:t>
            </a:r>
            <a:r>
              <a:rPr lang="en-GB" dirty="0">
                <a:solidFill>
                  <a:srgbClr val="202122"/>
                </a:solidFill>
              </a:rPr>
              <a:t> a </a:t>
            </a:r>
            <a:r>
              <a:rPr lang="en-GB" dirty="0" err="1">
                <a:solidFill>
                  <a:srgbClr val="202122"/>
                </a:solidFill>
              </a:rPr>
              <a:t>potenciálně</a:t>
            </a:r>
            <a:r>
              <a:rPr lang="en-GB" dirty="0">
                <a:solidFill>
                  <a:srgbClr val="202122"/>
                </a:solidFill>
              </a:rPr>
              <a:t> </a:t>
            </a:r>
            <a:r>
              <a:rPr lang="en-GB" dirty="0" err="1">
                <a:solidFill>
                  <a:srgbClr val="202122"/>
                </a:solidFill>
              </a:rPr>
              <a:t>karcinogenním</a:t>
            </a:r>
            <a:r>
              <a:rPr lang="en-GB" dirty="0">
                <a:solidFill>
                  <a:srgbClr val="202122"/>
                </a:solidFill>
              </a:rPr>
              <a:t> </a:t>
            </a:r>
            <a:r>
              <a:rPr lang="en-GB" dirty="0" err="1">
                <a:solidFill>
                  <a:srgbClr val="202122"/>
                </a:solidFill>
              </a:rPr>
              <a:t>účinkům</a:t>
            </a:r>
            <a:r>
              <a:rPr lang="en-GB" dirty="0">
                <a:solidFill>
                  <a:srgbClr val="202122"/>
                </a:solidFill>
              </a:rPr>
              <a:t> </a:t>
            </a:r>
            <a:r>
              <a:rPr lang="en-GB" dirty="0" err="1">
                <a:solidFill>
                  <a:srgbClr val="202122"/>
                </a:solidFill>
              </a:rPr>
              <a:t>představuje</a:t>
            </a:r>
            <a:r>
              <a:rPr lang="en-GB" dirty="0">
                <a:solidFill>
                  <a:srgbClr val="202122"/>
                </a:solidFill>
              </a:rPr>
              <a:t> </a:t>
            </a:r>
            <a:r>
              <a:rPr lang="en-GB" dirty="0" err="1">
                <a:solidFill>
                  <a:srgbClr val="202122"/>
                </a:solidFill>
              </a:rPr>
              <a:t>zdravotní</a:t>
            </a:r>
            <a:r>
              <a:rPr lang="en-GB" dirty="0">
                <a:solidFill>
                  <a:srgbClr val="202122"/>
                </a:solidFill>
              </a:rPr>
              <a:t> </a:t>
            </a:r>
            <a:r>
              <a:rPr lang="en-GB" dirty="0" err="1">
                <a:solidFill>
                  <a:srgbClr val="202122"/>
                </a:solidFill>
              </a:rPr>
              <a:t>riziko</a:t>
            </a:r>
            <a:r>
              <a:rPr lang="en-GB" dirty="0">
                <a:solidFill>
                  <a:srgbClr val="202122"/>
                </a:solidFill>
              </a:rPr>
              <a:t> pro </a:t>
            </a:r>
            <a:r>
              <a:rPr lang="en-GB" dirty="0" err="1">
                <a:solidFill>
                  <a:srgbClr val="202122"/>
                </a:solidFill>
              </a:rPr>
              <a:t>člověka</a:t>
            </a:r>
            <a:r>
              <a:rPr lang="en-GB" dirty="0">
                <a:solidFill>
                  <a:srgbClr val="202122"/>
                </a:solidFill>
              </a:rPr>
              <a:t>. </a:t>
            </a:r>
            <a:endParaRPr lang="cs-CZ" dirty="0">
              <a:solidFill>
                <a:srgbClr val="202122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202122"/>
                </a:solidFill>
              </a:rPr>
              <a:t>Je </a:t>
            </a:r>
            <a:r>
              <a:rPr lang="en-GB" dirty="0" err="1">
                <a:solidFill>
                  <a:srgbClr val="202122"/>
                </a:solidFill>
              </a:rPr>
              <a:t>snaha</a:t>
            </a:r>
            <a:r>
              <a:rPr lang="en-GB" dirty="0">
                <a:solidFill>
                  <a:srgbClr val="202122"/>
                </a:solidFill>
              </a:rPr>
              <a:t> o </a:t>
            </a:r>
            <a:r>
              <a:rPr lang="en-GB" dirty="0" err="1">
                <a:solidFill>
                  <a:srgbClr val="202122"/>
                </a:solidFill>
              </a:rPr>
              <a:t>snížení</a:t>
            </a:r>
            <a:r>
              <a:rPr lang="en-GB" dirty="0">
                <a:solidFill>
                  <a:srgbClr val="202122"/>
                </a:solidFill>
              </a:rPr>
              <a:t> </a:t>
            </a:r>
            <a:r>
              <a:rPr lang="en-GB" dirty="0" err="1">
                <a:solidFill>
                  <a:srgbClr val="202122"/>
                </a:solidFill>
              </a:rPr>
              <a:t>obsahu</a:t>
            </a:r>
            <a:r>
              <a:rPr lang="en-GB" dirty="0">
                <a:solidFill>
                  <a:srgbClr val="202122"/>
                </a:solidFill>
              </a:rPr>
              <a:t> </a:t>
            </a:r>
            <a:r>
              <a:rPr lang="en-GB" dirty="0" err="1">
                <a:solidFill>
                  <a:srgbClr val="202122"/>
                </a:solidFill>
              </a:rPr>
              <a:t>akrylamidu</a:t>
            </a:r>
            <a:r>
              <a:rPr lang="en-GB" dirty="0">
                <a:solidFill>
                  <a:srgbClr val="202122"/>
                </a:solidFill>
              </a:rPr>
              <a:t> v </a:t>
            </a:r>
            <a:r>
              <a:rPr lang="en-GB" dirty="0" err="1">
                <a:solidFill>
                  <a:srgbClr val="202122"/>
                </a:solidFill>
              </a:rPr>
              <a:t>potravinách</a:t>
            </a:r>
            <a:r>
              <a:rPr lang="en-GB" dirty="0">
                <a:solidFill>
                  <a:srgbClr val="202122"/>
                </a:solidFill>
              </a:rPr>
              <a:t> </a:t>
            </a:r>
            <a:r>
              <a:rPr lang="en-GB" dirty="0" err="1">
                <a:solidFill>
                  <a:srgbClr val="202122"/>
                </a:solidFill>
              </a:rPr>
              <a:t>během</a:t>
            </a:r>
            <a:r>
              <a:rPr lang="en-GB" dirty="0">
                <a:solidFill>
                  <a:srgbClr val="202122"/>
                </a:solidFill>
              </a:rPr>
              <a:t> </a:t>
            </a:r>
            <a:r>
              <a:rPr lang="en-GB" dirty="0" err="1">
                <a:solidFill>
                  <a:srgbClr val="202122"/>
                </a:solidFill>
              </a:rPr>
              <a:t>produkce</a:t>
            </a:r>
            <a:r>
              <a:rPr lang="en-GB" dirty="0">
                <a:solidFill>
                  <a:srgbClr val="202122"/>
                </a:solidFill>
              </a:rPr>
              <a:t>, </a:t>
            </a:r>
            <a:r>
              <a:rPr lang="en-GB" dirty="0" err="1">
                <a:solidFill>
                  <a:srgbClr val="202122"/>
                </a:solidFill>
              </a:rPr>
              <a:t>například</a:t>
            </a:r>
            <a:r>
              <a:rPr lang="en-GB" dirty="0">
                <a:solidFill>
                  <a:srgbClr val="202122"/>
                </a:solidFill>
              </a:rPr>
              <a:t> </a:t>
            </a:r>
            <a:r>
              <a:rPr lang="en-GB" dirty="0" err="1">
                <a:solidFill>
                  <a:srgbClr val="202122"/>
                </a:solidFill>
              </a:rPr>
              <a:t>pomocí</a:t>
            </a:r>
            <a:r>
              <a:rPr lang="en-GB" dirty="0">
                <a:solidFill>
                  <a:srgbClr val="202122"/>
                </a:solidFill>
              </a:rPr>
              <a:t> </a:t>
            </a:r>
            <a:r>
              <a:rPr lang="en-GB" dirty="0" err="1">
                <a:solidFill>
                  <a:srgbClr val="202122"/>
                </a:solidFill>
              </a:rPr>
              <a:t>vakuového</a:t>
            </a:r>
            <a:r>
              <a:rPr lang="en-GB" dirty="0">
                <a:solidFill>
                  <a:srgbClr val="202122"/>
                </a:solidFill>
              </a:rPr>
              <a:t> </a:t>
            </a:r>
            <a:r>
              <a:rPr lang="en-GB" dirty="0" err="1">
                <a:solidFill>
                  <a:srgbClr val="202122"/>
                </a:solidFill>
              </a:rPr>
              <a:t>smažení</a:t>
            </a:r>
            <a:r>
              <a:rPr lang="en-GB" dirty="0">
                <a:solidFill>
                  <a:srgbClr val="202122"/>
                </a:solidFill>
              </a:rPr>
              <a:t> </a:t>
            </a:r>
            <a:r>
              <a:rPr lang="en-GB" dirty="0" err="1">
                <a:solidFill>
                  <a:srgbClr val="202122"/>
                </a:solidFill>
              </a:rPr>
              <a:t>při</a:t>
            </a:r>
            <a:r>
              <a:rPr lang="en-GB" dirty="0">
                <a:solidFill>
                  <a:srgbClr val="202122"/>
                </a:solidFill>
              </a:rPr>
              <a:t> </a:t>
            </a:r>
            <a:r>
              <a:rPr lang="en-GB" dirty="0" err="1">
                <a:solidFill>
                  <a:srgbClr val="202122"/>
                </a:solidFill>
              </a:rPr>
              <a:t>nižších</a:t>
            </a:r>
            <a:r>
              <a:rPr lang="en-GB" dirty="0">
                <a:solidFill>
                  <a:srgbClr val="202122"/>
                </a:solidFill>
              </a:rPr>
              <a:t> </a:t>
            </a:r>
            <a:r>
              <a:rPr lang="en-GB" dirty="0" err="1">
                <a:solidFill>
                  <a:srgbClr val="202122"/>
                </a:solidFill>
              </a:rPr>
              <a:t>teplotách</a:t>
            </a:r>
            <a:r>
              <a:rPr lang="en-GB" dirty="0">
                <a:solidFill>
                  <a:srgbClr val="202122"/>
                </a:solidFill>
              </a:rPr>
              <a:t>. </a:t>
            </a:r>
            <a:endParaRPr lang="en-GB" b="0" i="0" dirty="0">
              <a:solidFill>
                <a:srgbClr val="2021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3559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44799" y="2492896"/>
            <a:ext cx="8229600" cy="2243650"/>
          </a:xfrm>
        </p:spPr>
        <p:txBody>
          <a:bodyPr>
            <a:normAutofit/>
          </a:bodyPr>
          <a:lstStyle/>
          <a:p>
            <a:r>
              <a:rPr lang="cs-CZ" dirty="0"/>
              <a:t>Aniž jsou dotčena platná ustanovení právních předpisů Unie v oblasti potravin, musí provozovatelé potravinářských podniků, kteří </a:t>
            </a:r>
            <a:r>
              <a:rPr lang="cs-CZ" b="1" dirty="0"/>
              <a:t>vyrábějí a uvádějí na trh potraviny uvedené v odstavci 2, v souladu s článkem 2 uplatnit </a:t>
            </a:r>
          </a:p>
          <a:p>
            <a:r>
              <a:rPr lang="cs-CZ" b="1" dirty="0"/>
              <a:t>zmírňující opatření </a:t>
            </a:r>
            <a:r>
              <a:rPr lang="cs-CZ" dirty="0"/>
              <a:t>stanovená v přílohách I a II za účelem dosažení množství akrylamidu na co nejnižší rozumné dosažitelné úrovni nižší než </a:t>
            </a:r>
            <a:r>
              <a:rPr lang="cs-CZ" b="1" dirty="0"/>
              <a:t>porovnávací hodnoty stanovené v příloze IV</a:t>
            </a:r>
            <a:r>
              <a:rPr lang="cs-CZ" dirty="0"/>
              <a:t>. 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FE3770C8-A485-4BD4-8966-84AD3F57011E}"/>
              </a:ext>
            </a:extLst>
          </p:cNvPr>
          <p:cNvSpPr txBox="1">
            <a:spLocks/>
          </p:cNvSpPr>
          <p:nvPr/>
        </p:nvSpPr>
        <p:spPr>
          <a:xfrm>
            <a:off x="537219" y="260648"/>
            <a:ext cx="7923213" cy="100811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u="sng" dirty="0">
                <a:solidFill>
                  <a:schemeClr val="tx1"/>
                </a:solidFill>
                <a:latin typeface="Georgia" panose="02040502050405020303" pitchFamily="18" charset="0"/>
              </a:rPr>
              <a:t>Nařízení Komise (EU) č. 2017/2158  - </a:t>
            </a:r>
            <a:r>
              <a:rPr lang="cs-CZ" u="sng" dirty="0">
                <a:solidFill>
                  <a:schemeClr val="tx1"/>
                </a:solidFill>
                <a:latin typeface="Georgia" panose="02040502050405020303" pitchFamily="18" charset="0"/>
              </a:rPr>
              <a:t>zmír</a:t>
            </a:r>
            <a:r>
              <a:rPr lang="cs-CZ" dirty="0">
                <a:solidFill>
                  <a:schemeClr val="tx1"/>
                </a:solidFill>
                <a:latin typeface="Georgia" panose="02040502050405020303" pitchFamily="18" charset="0"/>
              </a:rPr>
              <a:t>ňující opatření a porovnávací hodnoty pro snížení přítomnosti akrylamidu v potravinách</a:t>
            </a:r>
          </a:p>
        </p:txBody>
      </p:sp>
    </p:spTree>
    <p:extLst>
      <p:ext uri="{BB962C8B-B14F-4D97-AF65-F5344CB8AC3E}">
        <p14:creationId xmlns:p14="http://schemas.microsoft.com/office/powerpoint/2010/main" val="2535175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39099" y="1257358"/>
            <a:ext cx="8229600" cy="5505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lang="en-GB" sz="3600" b="1" dirty="0" err="1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izikové</a:t>
            </a:r>
            <a:r>
              <a:rPr lang="en-GB" sz="36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3600" b="1" dirty="0" err="1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potraviny</a:t>
            </a:r>
            <a:r>
              <a:rPr lang="en-GB" sz="36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cs-CZ" sz="3600" b="1" dirty="0">
              <a:solidFill>
                <a:schemeClr val="accent2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hranolky, jiné krájené (fritované)výrobky a plátkované bramborové lupínky z čerstvých brambor </a:t>
            </a:r>
          </a:p>
          <a:p>
            <a:pPr marL="449263" indent="-26670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bramborové lupínky, </a:t>
            </a:r>
            <a:r>
              <a:rPr lang="cs-CZ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snacky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krekry a jiné výrobky z bramborového těsta</a:t>
            </a:r>
          </a:p>
          <a:p>
            <a:pPr marL="449263" indent="-26670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chléb</a:t>
            </a:r>
          </a:p>
          <a:p>
            <a:pPr marL="449263" indent="-26670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snídaňové cereálie (kromě obilné kaše)</a:t>
            </a:r>
          </a:p>
          <a:p>
            <a:pPr marL="449263" indent="-26670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jemné pečivo: keksy, sušenky, suchary, cereální tyčinky, kornouty, oplatky, lívance, perník, krekry, křupavé chleby a náhražky chleba</a:t>
            </a:r>
          </a:p>
          <a:p>
            <a:pPr marL="449263" indent="-26670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káva: pražená káva a instantní (rozpustná) káva</a:t>
            </a:r>
          </a:p>
          <a:p>
            <a:pPr marL="449263" indent="-26670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náhražky kávy </a:t>
            </a:r>
          </a:p>
          <a:p>
            <a:pPr marL="449263" indent="-26670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potraviny pro malé děti a obilné příkrmy určené pro kojence a malé děti</a:t>
            </a:r>
          </a:p>
          <a:p>
            <a:endParaRPr lang="cs-CZ" dirty="0">
              <a:solidFill>
                <a:schemeClr val="tx1">
                  <a:lumMod val="95000"/>
                  <a:lumOff val="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FE3770C8-A485-4BD4-8966-84AD3F57011E}"/>
              </a:ext>
            </a:extLst>
          </p:cNvPr>
          <p:cNvSpPr txBox="1">
            <a:spLocks/>
          </p:cNvSpPr>
          <p:nvPr/>
        </p:nvSpPr>
        <p:spPr>
          <a:xfrm>
            <a:off x="539099" y="332656"/>
            <a:ext cx="7923213" cy="100811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u="sng">
                <a:solidFill>
                  <a:schemeClr val="tx1"/>
                </a:solidFill>
                <a:latin typeface="Georgia" panose="02040502050405020303" pitchFamily="18" charset="0"/>
              </a:rPr>
              <a:t>Nařízení Komise (EU) č. 2017/2158  - </a:t>
            </a:r>
            <a:r>
              <a:rPr lang="cs-CZ" u="sng">
                <a:solidFill>
                  <a:schemeClr val="tx1"/>
                </a:solidFill>
                <a:latin typeface="Georgia" panose="02040502050405020303" pitchFamily="18" charset="0"/>
              </a:rPr>
              <a:t>zmír</a:t>
            </a:r>
            <a:r>
              <a:rPr lang="cs-CZ">
                <a:solidFill>
                  <a:schemeClr val="tx1"/>
                </a:solidFill>
                <a:latin typeface="Georgia" panose="02040502050405020303" pitchFamily="18" charset="0"/>
              </a:rPr>
              <a:t>ňující opatření a porovnávací hodnoty pro snížení přítomnosti akrylamidu v potravinách</a:t>
            </a:r>
            <a:endParaRPr lang="cs-CZ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114449" y="843309"/>
            <a:ext cx="6768752" cy="850900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Zmírňující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00100" y="1991966"/>
            <a:ext cx="7543800" cy="40227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I. Výrobky na bázi syrových brambor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výběr vhodných odrůd brambor (odrůda, skladování)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skladování a přeprava brambor (teplota skladování vyšší než 6 °C, redukující cukry)</a:t>
            </a:r>
          </a:p>
          <a:p>
            <a:pPr marL="0" indent="0">
              <a:buNone/>
            </a:pP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A: plátkované bramborové lupínky</a:t>
            </a:r>
          </a:p>
          <a:p>
            <a:pPr marL="358775" indent="0" defTabSz="449263"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	návrh receptury a procesu – (teploty oleje, obsah vlhkosti po smažení, třídění dle barvy)</a:t>
            </a:r>
          </a:p>
          <a:p>
            <a:pPr marL="92075" indent="0" defTabSz="449263">
              <a:buNone/>
              <a:tabLst>
                <a:tab pos="715963" algn="l"/>
              </a:tabLst>
            </a:pP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B: hranolky a jiné krájené fritované (pečené v troubě) výrobky z brambor</a:t>
            </a:r>
          </a:p>
          <a:p>
            <a:pPr marL="434975" indent="14288" defTabSz="449263"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 návrh receptury a procesu (redukující cukry, odstranit nezralé hlízy, odřezané zbytky pryč, blanšírování dle barvy, zabránění enzymatickému hnědnutí)</a:t>
            </a:r>
          </a:p>
          <a:p>
            <a:pPr marL="434975" indent="14288" defTabSz="449263"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Info pro </a:t>
            </a:r>
            <a:r>
              <a:rPr lang="cs-CZ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sptřebitele</a:t>
            </a: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 (obal, doporučené teploty smažení)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BF520D17-94B1-4BAC-AB65-06863F532CEC}"/>
              </a:ext>
            </a:extLst>
          </p:cNvPr>
          <p:cNvSpPr txBox="1">
            <a:spLocks/>
          </p:cNvSpPr>
          <p:nvPr/>
        </p:nvSpPr>
        <p:spPr>
          <a:xfrm>
            <a:off x="537219" y="260648"/>
            <a:ext cx="7923213" cy="100811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u="sng" dirty="0">
                <a:solidFill>
                  <a:schemeClr val="tx1"/>
                </a:solidFill>
                <a:latin typeface="Georgia" panose="02040502050405020303" pitchFamily="18" charset="0"/>
              </a:rPr>
              <a:t>Nařízení Komise (EU) č. 2017/2158  - </a:t>
            </a:r>
            <a:r>
              <a:rPr lang="cs-CZ" u="sng" dirty="0">
                <a:solidFill>
                  <a:schemeClr val="tx1"/>
                </a:solidFill>
                <a:latin typeface="Georgia" panose="02040502050405020303" pitchFamily="18" charset="0"/>
              </a:rPr>
              <a:t>zmír</a:t>
            </a:r>
            <a:r>
              <a:rPr lang="cs-CZ" dirty="0">
                <a:solidFill>
                  <a:schemeClr val="tx1"/>
                </a:solidFill>
                <a:latin typeface="Georgia" panose="02040502050405020303" pitchFamily="18" charset="0"/>
              </a:rPr>
              <a:t>ňující opatření a porovnávací hodnoty pro snížení přítomnosti akrylamidu v potravinách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2267744" y="909440"/>
            <a:ext cx="4661147" cy="648071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2"/>
                </a:solidFill>
                <a:latin typeface="Georgia" panose="02040502050405020303" pitchFamily="18" charset="0"/>
              </a:rPr>
              <a:t>Zmírňující opatření pro PPP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15616" y="1844824"/>
            <a:ext cx="7128792" cy="4022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PPP vyrábějící výrobky z brambor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hranolky</a:t>
            </a:r>
          </a:p>
          <a:p>
            <a:pPr lvl="1"/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odrůdy s nižším obsahem cukru</a:t>
            </a:r>
          </a:p>
          <a:p>
            <a:pPr lvl="1"/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uskladněny při teplotě vyšší než 6 °C</a:t>
            </a:r>
          </a:p>
          <a:p>
            <a:pPr lvl="1"/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před smažením</a:t>
            </a:r>
          </a:p>
          <a:p>
            <a:pPr lvl="2"/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oprání a namočení do studené vody 30 min. – 2 hodiny</a:t>
            </a:r>
          </a:p>
          <a:p>
            <a:pPr lvl="2"/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namočené v teplé vodě několik minut</a:t>
            </a:r>
          </a:p>
          <a:p>
            <a:pPr lvl="2"/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vhodné je blanšírovat</a:t>
            </a:r>
          </a:p>
          <a:p>
            <a:pPr lvl="1"/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při smažení</a:t>
            </a:r>
          </a:p>
          <a:p>
            <a:pPr lvl="2"/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vhodné oleje/tuky</a:t>
            </a:r>
          </a:p>
          <a:p>
            <a:pPr lvl="2"/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při teplotě </a:t>
            </a:r>
            <a:r>
              <a:rPr lang="cs-CZ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max</a:t>
            </a:r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 175 °C</a:t>
            </a:r>
          </a:p>
          <a:p>
            <a:pPr lvl="2"/>
            <a:r>
              <a:rPr lang="cs-CZ" dirty="0">
                <a:latin typeface="Calibri Light" panose="020F0302020204030204" pitchFamily="34" charset="0"/>
                <a:cs typeface="Calibri Light" panose="020F0302020204030204" pitchFamily="34" charset="0"/>
              </a:rPr>
              <a:t>časté sbírání jemných částic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7AC65BF6-45C0-4F8F-9237-BE34EC5FE139}"/>
              </a:ext>
            </a:extLst>
          </p:cNvPr>
          <p:cNvSpPr txBox="1">
            <a:spLocks/>
          </p:cNvSpPr>
          <p:nvPr/>
        </p:nvSpPr>
        <p:spPr>
          <a:xfrm>
            <a:off x="537219" y="260648"/>
            <a:ext cx="7923213" cy="100811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u="sng" dirty="0">
                <a:solidFill>
                  <a:schemeClr val="tx1"/>
                </a:solidFill>
                <a:latin typeface="Georgia" panose="02040502050405020303" pitchFamily="18" charset="0"/>
              </a:rPr>
              <a:t>Nařízení Komise (EU) č. 2017/2158  - </a:t>
            </a:r>
            <a:r>
              <a:rPr lang="cs-CZ" u="sng" dirty="0">
                <a:solidFill>
                  <a:schemeClr val="tx1"/>
                </a:solidFill>
                <a:latin typeface="Georgia" panose="02040502050405020303" pitchFamily="18" charset="0"/>
              </a:rPr>
              <a:t>zmír</a:t>
            </a:r>
            <a:r>
              <a:rPr lang="cs-CZ" dirty="0">
                <a:solidFill>
                  <a:schemeClr val="tx1"/>
                </a:solidFill>
                <a:latin typeface="Georgia" panose="02040502050405020303" pitchFamily="18" charset="0"/>
              </a:rPr>
              <a:t>ňující opatření a porovnávací hodnoty pro snížení přítomnosti akrylamidu v potravinách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20" y="2652425"/>
            <a:ext cx="3046413" cy="201612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452" y="3454896"/>
            <a:ext cx="3057095" cy="202288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154" y="4059940"/>
            <a:ext cx="2997409" cy="198339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912370" y="6513534"/>
            <a:ext cx="31241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Obrázky: http://goodfries.eu/en/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94420" y="-131826"/>
            <a:ext cx="86409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Georgia" panose="02040502050405020303" pitchFamily="18" charset="0"/>
              </a:rPr>
              <a:t>stanoveny srovnávací hodnoty pro výše zmíněné výrobky, které by neměly být překračovány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latin typeface="Georgia" panose="02040502050405020303" pitchFamily="18" charset="0"/>
              </a:rPr>
              <a:t>tyto hodnoty nejsou maximálním limitem, jsou indikátorem toho, že nově zavedená opatření jsou účinná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accent2"/>
                </a:solidFill>
                <a:latin typeface="Georgia" panose="02040502050405020303" pitchFamily="18" charset="0"/>
              </a:rPr>
              <a:t>Př. IV: Porovnávací hodnoty pro přítomnost akrylamidu v potravinách podle čl. 1 odst. 1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441623"/>
              </p:ext>
            </p:extLst>
          </p:nvPr>
        </p:nvGraphicFramePr>
        <p:xfrm>
          <a:off x="418468" y="1110754"/>
          <a:ext cx="82296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1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7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effectLst/>
                        </a:rPr>
                        <a:t>Potravina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effectLst/>
                        </a:rPr>
                        <a:t>Porovnávací hodnota</a:t>
                      </a:r>
                      <a:r>
                        <a:rPr lang="cs-CZ" sz="1800" kern="1200" baseline="0" dirty="0">
                          <a:effectLst/>
                        </a:rPr>
                        <a:t> </a:t>
                      </a:r>
                      <a:r>
                        <a:rPr lang="cs-CZ" sz="1800" kern="1200" dirty="0">
                          <a:effectLst/>
                        </a:rPr>
                        <a:t>[</a:t>
                      </a:r>
                      <a:r>
                        <a:rPr lang="el-GR" sz="1800" kern="1200" dirty="0">
                          <a:effectLst/>
                        </a:rPr>
                        <a:t>μ</a:t>
                      </a:r>
                      <a:r>
                        <a:rPr lang="cs-CZ" sz="1800" kern="1200" dirty="0">
                          <a:effectLst/>
                        </a:rPr>
                        <a:t>g/kg]</a:t>
                      </a:r>
                      <a:endParaRPr lang="cs-CZ" sz="1800" b="1" i="0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effectLst/>
                        </a:rPr>
                        <a:t>Hranolky (k přímé spotřebě)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effectLst/>
                        </a:rPr>
                        <a:t>Bramborové lupínky z čerstvých brambor a z bramborového těsta</a:t>
                      </a:r>
                    </a:p>
                    <a:p>
                      <a:r>
                        <a:rPr lang="cs-CZ" sz="1800" kern="1200" dirty="0">
                          <a:effectLst/>
                        </a:rPr>
                        <a:t>Bramborové krekry</a:t>
                      </a:r>
                    </a:p>
                    <a:p>
                      <a:r>
                        <a:rPr lang="cs-CZ" sz="1800" kern="1200" dirty="0">
                          <a:effectLst/>
                        </a:rPr>
                        <a:t>Jiné bramborové výrobky z bramborového těsta</a:t>
                      </a:r>
                      <a:endParaRPr lang="cs-CZ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effectLst/>
                        </a:rPr>
                        <a:t>Měkký chléb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cs-CZ" dirty="0">
                          <a:effectLst/>
                        </a:rPr>
                        <a:t>a) Pšeničný chléb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50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cs-CZ" dirty="0">
                          <a:effectLst/>
                        </a:rPr>
                        <a:t>b) Měkký chléb, jiný než pšeničný chléb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/>
                        </a:rPr>
                        <a:t>100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cs-CZ" sz="1800" kern="1200" dirty="0">
                          <a:effectLst/>
                        </a:rPr>
                        <a:t>Snídaňové cereálie (kromě obilné kaše)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cs-CZ" dirty="0">
                          <a:effectLst/>
                        </a:rPr>
                        <a:t>  výrobky z otrub a celozrnné cereálie, zrna </a:t>
                      </a:r>
                      <a:r>
                        <a:rPr lang="cs-CZ" dirty="0" err="1">
                          <a:effectLst/>
                        </a:rPr>
                        <a:t>pufovaná</a:t>
                      </a:r>
                      <a:r>
                        <a:rPr lang="cs-CZ" dirty="0">
                          <a:effectLst/>
                        </a:rPr>
                        <a:t> v </a:t>
                      </a:r>
                      <a:r>
                        <a:rPr lang="cs-CZ" dirty="0" err="1">
                          <a:effectLst/>
                        </a:rPr>
                        <a:t>pufovacím</a:t>
                      </a:r>
                      <a:r>
                        <a:rPr lang="cs-CZ" dirty="0">
                          <a:effectLst/>
                        </a:rPr>
                        <a:t> dělu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br>
                        <a:rPr lang="cs-CZ" dirty="0">
                          <a:effectLst/>
                        </a:rPr>
                      </a:br>
                      <a:r>
                        <a:rPr lang="cs-CZ" dirty="0">
                          <a:effectLst/>
                        </a:rPr>
                        <a:t>  pšeničné a žitné výrobky</a:t>
                      </a:r>
                      <a:r>
                        <a:rPr lang="cs-CZ" u="none" strike="noStrike" dirty="0">
                          <a:effectLst/>
                        </a:rPr>
                        <a:t> </a:t>
                      </a:r>
                      <a:endParaRPr lang="cs-CZ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effectLst/>
                        </a:rPr>
                        <a:t>výrobky z kukuřice, ovsa, pšenice špaldy, ječmene a rýže</a:t>
                      </a:r>
                      <a:r>
                        <a:rPr lang="cs-CZ" sz="1800" u="none" strike="noStrike" kern="1200" dirty="0">
                          <a:effectLst/>
                        </a:rPr>
                        <a:t> 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Fialová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1944CA9A66C4499E85B2FC36EEEA83" ma:contentTypeVersion="14" ma:contentTypeDescription="Vytvoří nový dokument" ma:contentTypeScope="" ma:versionID="e44f71b396d76be3eb24558ba0e37a12">
  <xsd:schema xmlns:xsd="http://www.w3.org/2001/XMLSchema" xmlns:xs="http://www.w3.org/2001/XMLSchema" xmlns:p="http://schemas.microsoft.com/office/2006/metadata/properties" xmlns:ns3="d53cf675-2ce7-4367-b46a-d622532ca7c9" xmlns:ns4="3359b853-c1f5-417e-94ff-b74166d66179" targetNamespace="http://schemas.microsoft.com/office/2006/metadata/properties" ma:root="true" ma:fieldsID="4976c7b9705b72910a3de9d4b923c453" ns3:_="" ns4:_="">
    <xsd:import namespace="d53cf675-2ce7-4367-b46a-d622532ca7c9"/>
    <xsd:import namespace="3359b853-c1f5-417e-94ff-b74166d661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LengthInSecond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cf675-2ce7-4367-b46a-d622532ca7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59b853-c1f5-417e-94ff-b74166d6617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5AB140-EEAE-4E0D-A645-DBEA8C0F14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FECB45-6DC8-44FF-BC57-B02AAD5D9968}">
  <ds:schemaRefs>
    <ds:schemaRef ds:uri="d53cf675-2ce7-4367-b46a-d622532ca7c9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3359b853-c1f5-417e-94ff-b74166d66179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3A2CFBE-D9E4-45D3-8B6F-5D5B5B5792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3cf675-2ce7-4367-b46a-d622532ca7c9"/>
    <ds:schemaRef ds:uri="3359b853-c1f5-417e-94ff-b74166d661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191</TotalTime>
  <Words>813</Words>
  <Application>Microsoft Office PowerPoint</Application>
  <PresentationFormat>Předvádění na obrazovce (4:3)</PresentationFormat>
  <Paragraphs>86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Wingdings</vt:lpstr>
      <vt:lpstr>Retrospektiva</vt:lpstr>
      <vt:lpstr>Akrylamid</vt:lpstr>
      <vt:lpstr>Prezentace aplikace PowerPoint</vt:lpstr>
      <vt:lpstr>Prezentace aplikace PowerPoint</vt:lpstr>
      <vt:lpstr>Prezentace aplikace PowerPoint</vt:lpstr>
      <vt:lpstr>Zmírňující opatření</vt:lpstr>
      <vt:lpstr>Zmírňující opatření pro PPP</vt:lpstr>
      <vt:lpstr>Prezentace aplikace PowerPoint</vt:lpstr>
      <vt:lpstr>Př. IV: Porovnávací hodnoty pro přítomnost akrylamidu v potravinách podle čl. 1 odst. 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Akrylamid</dc:title>
  <dc:creator>VOSMEROVAP</dc:creator>
  <cp:lastModifiedBy>Kamila Novotná Kružíková</cp:lastModifiedBy>
  <cp:revision>16</cp:revision>
  <cp:lastPrinted>2018-11-26T12:56:00Z</cp:lastPrinted>
  <dcterms:created xsi:type="dcterms:W3CDTF">2018-11-26T12:22:00Z</dcterms:created>
  <dcterms:modified xsi:type="dcterms:W3CDTF">2022-12-13T12:38:07Z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1033-11.2.0.9718</vt:lpwstr>
  </property>
  <property fmtid="{D5CDD505-2E9C-101B-9397-08002B2CF9AE}" pid="3" name="ContentTypeId">
    <vt:lpwstr>0x010100881944CA9A66C4499E85B2FC36EEEA83</vt:lpwstr>
  </property>
</Properties>
</file>