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5" r:id="rId4"/>
  </p:sldMasterIdLst>
  <p:notesMasterIdLst>
    <p:notesMasterId r:id="rId33"/>
  </p:notesMasterIdLst>
  <p:sldIdLst>
    <p:sldId id="256" r:id="rId5"/>
    <p:sldId id="257" r:id="rId6"/>
    <p:sldId id="278" r:id="rId7"/>
    <p:sldId id="258" r:id="rId8"/>
    <p:sldId id="262" r:id="rId9"/>
    <p:sldId id="261" r:id="rId10"/>
    <p:sldId id="264" r:id="rId11"/>
    <p:sldId id="263" r:id="rId12"/>
    <p:sldId id="259" r:id="rId13"/>
    <p:sldId id="260" r:id="rId14"/>
    <p:sldId id="265" r:id="rId15"/>
    <p:sldId id="266" r:id="rId16"/>
    <p:sldId id="267" r:id="rId17"/>
    <p:sldId id="268" r:id="rId18"/>
    <p:sldId id="269" r:id="rId19"/>
    <p:sldId id="282" r:id="rId20"/>
    <p:sldId id="270" r:id="rId21"/>
    <p:sldId id="287" r:id="rId22"/>
    <p:sldId id="272" r:id="rId23"/>
    <p:sldId id="273" r:id="rId24"/>
    <p:sldId id="276" r:id="rId25"/>
    <p:sldId id="274" r:id="rId26"/>
    <p:sldId id="275" r:id="rId27"/>
    <p:sldId id="277" r:id="rId28"/>
    <p:sldId id="283" r:id="rId29"/>
    <p:sldId id="285" r:id="rId30"/>
    <p:sldId id="284" r:id="rId31"/>
    <p:sldId id="286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0769" autoAdjust="0"/>
  </p:normalViewPr>
  <p:slideViewPr>
    <p:cSldViewPr>
      <p:cViewPr varScale="1">
        <p:scale>
          <a:sx n="89" d="100"/>
          <a:sy n="89" d="100"/>
        </p:scale>
        <p:origin x="216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38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mila Novotná Kružíková" userId="4c76d146-5218-4e7e-be27-ec0752dccd47" providerId="ADAL" clId="{A3CBA349-7ED3-4500-9D1F-86DDF9497C6F}"/>
    <pc:docChg chg="custSel addSld delSld modSld">
      <pc:chgData name="Kamila Novotná Kružíková" userId="4c76d146-5218-4e7e-be27-ec0752dccd47" providerId="ADAL" clId="{A3CBA349-7ED3-4500-9D1F-86DDF9497C6F}" dt="2022-10-31T09:01:18.565" v="222" actId="20577"/>
      <pc:docMkLst>
        <pc:docMk/>
      </pc:docMkLst>
      <pc:sldChg chg="modSp">
        <pc:chgData name="Kamila Novotná Kružíková" userId="4c76d146-5218-4e7e-be27-ec0752dccd47" providerId="ADAL" clId="{A3CBA349-7ED3-4500-9D1F-86DDF9497C6F}" dt="2022-10-31T09:01:18.565" v="222" actId="20577"/>
        <pc:sldMkLst>
          <pc:docMk/>
          <pc:sldMk cId="3219354137" sldId="256"/>
        </pc:sldMkLst>
        <pc:spChg chg="mod">
          <ac:chgData name="Kamila Novotná Kružíková" userId="4c76d146-5218-4e7e-be27-ec0752dccd47" providerId="ADAL" clId="{A3CBA349-7ED3-4500-9D1F-86DDF9497C6F}" dt="2022-10-31T09:01:18.565" v="222" actId="20577"/>
          <ac:spMkLst>
            <pc:docMk/>
            <pc:sldMk cId="3219354137" sldId="256"/>
            <ac:spMk id="3" creationId="{00000000-0000-0000-0000-000000000000}"/>
          </ac:spMkLst>
        </pc:spChg>
      </pc:sldChg>
      <pc:sldChg chg="modSp modNotesTx">
        <pc:chgData name="Kamila Novotná Kružíková" userId="4c76d146-5218-4e7e-be27-ec0752dccd47" providerId="ADAL" clId="{A3CBA349-7ED3-4500-9D1F-86DDF9497C6F}" dt="2022-10-31T08:44:00.665" v="98" actId="20577"/>
        <pc:sldMkLst>
          <pc:docMk/>
          <pc:sldMk cId="4250982072" sldId="257"/>
        </pc:sldMkLst>
        <pc:spChg chg="mod">
          <ac:chgData name="Kamila Novotná Kružíková" userId="4c76d146-5218-4e7e-be27-ec0752dccd47" providerId="ADAL" clId="{A3CBA349-7ED3-4500-9D1F-86DDF9497C6F}" dt="2022-10-31T08:43:21.375" v="92" actId="20577"/>
          <ac:spMkLst>
            <pc:docMk/>
            <pc:sldMk cId="4250982072" sldId="257"/>
            <ac:spMk id="3" creationId="{00000000-0000-0000-0000-000000000000}"/>
          </ac:spMkLst>
        </pc:spChg>
      </pc:sldChg>
      <pc:sldChg chg="modSp">
        <pc:chgData name="Kamila Novotná Kružíková" userId="4c76d146-5218-4e7e-be27-ec0752dccd47" providerId="ADAL" clId="{A3CBA349-7ED3-4500-9D1F-86DDF9497C6F}" dt="2022-10-31T08:46:08.950" v="101" actId="255"/>
        <pc:sldMkLst>
          <pc:docMk/>
          <pc:sldMk cId="3473119418" sldId="259"/>
        </pc:sldMkLst>
        <pc:spChg chg="mod">
          <ac:chgData name="Kamila Novotná Kružíková" userId="4c76d146-5218-4e7e-be27-ec0752dccd47" providerId="ADAL" clId="{A3CBA349-7ED3-4500-9D1F-86DDF9497C6F}" dt="2022-10-31T08:46:08.950" v="101" actId="255"/>
          <ac:spMkLst>
            <pc:docMk/>
            <pc:sldMk cId="3473119418" sldId="259"/>
            <ac:spMk id="3" creationId="{00000000-0000-0000-0000-000000000000}"/>
          </ac:spMkLst>
        </pc:spChg>
      </pc:sldChg>
      <pc:sldChg chg="addSp modSp">
        <pc:chgData name="Kamila Novotná Kružíková" userId="4c76d146-5218-4e7e-be27-ec0752dccd47" providerId="ADAL" clId="{A3CBA349-7ED3-4500-9D1F-86DDF9497C6F}" dt="2022-10-31T08:47:14.501" v="103"/>
        <pc:sldMkLst>
          <pc:docMk/>
          <pc:sldMk cId="3291125500" sldId="267"/>
        </pc:sldMkLst>
        <pc:spChg chg="mod">
          <ac:chgData name="Kamila Novotná Kružíková" userId="4c76d146-5218-4e7e-be27-ec0752dccd47" providerId="ADAL" clId="{A3CBA349-7ED3-4500-9D1F-86DDF9497C6F}" dt="2022-10-31T08:47:13.798" v="102" actId="1076"/>
          <ac:spMkLst>
            <pc:docMk/>
            <pc:sldMk cId="3291125500" sldId="267"/>
            <ac:spMk id="3" creationId="{00000000-0000-0000-0000-000000000000}"/>
          </ac:spMkLst>
        </pc:spChg>
        <pc:spChg chg="add">
          <ac:chgData name="Kamila Novotná Kružíková" userId="4c76d146-5218-4e7e-be27-ec0752dccd47" providerId="ADAL" clId="{A3CBA349-7ED3-4500-9D1F-86DDF9497C6F}" dt="2022-10-31T08:47:14.501" v="103"/>
          <ac:spMkLst>
            <pc:docMk/>
            <pc:sldMk cId="3291125500" sldId="267"/>
            <ac:spMk id="4" creationId="{73966357-8ED2-439B-9116-71E8A57769C4}"/>
          </ac:spMkLst>
        </pc:spChg>
      </pc:sldChg>
      <pc:sldChg chg="addSp modSp">
        <pc:chgData name="Kamila Novotná Kružíková" userId="4c76d146-5218-4e7e-be27-ec0752dccd47" providerId="ADAL" clId="{A3CBA349-7ED3-4500-9D1F-86DDF9497C6F}" dt="2022-10-31T08:47:25.069" v="108" actId="1076"/>
        <pc:sldMkLst>
          <pc:docMk/>
          <pc:sldMk cId="2029627900" sldId="268"/>
        </pc:sldMkLst>
        <pc:spChg chg="mod">
          <ac:chgData name="Kamila Novotná Kružíková" userId="4c76d146-5218-4e7e-be27-ec0752dccd47" providerId="ADAL" clId="{A3CBA349-7ED3-4500-9D1F-86DDF9497C6F}" dt="2022-10-31T08:47:25.069" v="108" actId="1076"/>
          <ac:spMkLst>
            <pc:docMk/>
            <pc:sldMk cId="2029627900" sldId="268"/>
            <ac:spMk id="3" creationId="{00000000-0000-0000-0000-000000000000}"/>
          </ac:spMkLst>
        </pc:spChg>
        <pc:spChg chg="add">
          <ac:chgData name="Kamila Novotná Kružíková" userId="4c76d146-5218-4e7e-be27-ec0752dccd47" providerId="ADAL" clId="{A3CBA349-7ED3-4500-9D1F-86DDF9497C6F}" dt="2022-10-31T08:47:19.113" v="105"/>
          <ac:spMkLst>
            <pc:docMk/>
            <pc:sldMk cId="2029627900" sldId="268"/>
            <ac:spMk id="4" creationId="{DE7E72E1-A3F2-4C8F-957B-358F867F7514}"/>
          </ac:spMkLst>
        </pc:spChg>
      </pc:sldChg>
      <pc:sldChg chg="modSp">
        <pc:chgData name="Kamila Novotná Kružíková" userId="4c76d146-5218-4e7e-be27-ec0752dccd47" providerId="ADAL" clId="{A3CBA349-7ED3-4500-9D1F-86DDF9497C6F}" dt="2022-10-31T08:41:33.485" v="12" actId="12"/>
        <pc:sldMkLst>
          <pc:docMk/>
          <pc:sldMk cId="904757782" sldId="278"/>
        </pc:sldMkLst>
        <pc:spChg chg="mod">
          <ac:chgData name="Kamila Novotná Kružíková" userId="4c76d146-5218-4e7e-be27-ec0752dccd47" providerId="ADAL" clId="{A3CBA349-7ED3-4500-9D1F-86DDF9497C6F}" dt="2022-10-31T08:41:33.485" v="12" actId="12"/>
          <ac:spMkLst>
            <pc:docMk/>
            <pc:sldMk cId="904757782" sldId="278"/>
            <ac:spMk id="3" creationId="{00000000-0000-0000-0000-000000000000}"/>
          </ac:spMkLst>
        </pc:spChg>
      </pc:sldChg>
      <pc:sldChg chg="modSp">
        <pc:chgData name="Kamila Novotná Kružíková" userId="4c76d146-5218-4e7e-be27-ec0752dccd47" providerId="ADAL" clId="{A3CBA349-7ED3-4500-9D1F-86DDF9497C6F}" dt="2022-10-31T08:51:05.721" v="113" actId="13926"/>
        <pc:sldMkLst>
          <pc:docMk/>
          <pc:sldMk cId="2388041111" sldId="284"/>
        </pc:sldMkLst>
        <pc:spChg chg="mod">
          <ac:chgData name="Kamila Novotná Kružíková" userId="4c76d146-5218-4e7e-be27-ec0752dccd47" providerId="ADAL" clId="{A3CBA349-7ED3-4500-9D1F-86DDF9497C6F}" dt="2022-10-31T08:51:05.721" v="113" actId="13926"/>
          <ac:spMkLst>
            <pc:docMk/>
            <pc:sldMk cId="2388041111" sldId="284"/>
            <ac:spMk id="3" creationId="{00000000-0000-0000-0000-000000000000}"/>
          </ac:spMkLst>
        </pc:spChg>
      </pc:sldChg>
      <pc:sldChg chg="modSp">
        <pc:chgData name="Kamila Novotná Kružíková" userId="4c76d146-5218-4e7e-be27-ec0752dccd47" providerId="ADAL" clId="{A3CBA349-7ED3-4500-9D1F-86DDF9497C6F}" dt="2022-10-31T08:51:20.531" v="115" actId="13926"/>
        <pc:sldMkLst>
          <pc:docMk/>
          <pc:sldMk cId="1661489194" sldId="286"/>
        </pc:sldMkLst>
        <pc:spChg chg="mod">
          <ac:chgData name="Kamila Novotná Kružíková" userId="4c76d146-5218-4e7e-be27-ec0752dccd47" providerId="ADAL" clId="{A3CBA349-7ED3-4500-9D1F-86DDF9497C6F}" dt="2022-10-31T08:51:20.531" v="115" actId="13926"/>
          <ac:spMkLst>
            <pc:docMk/>
            <pc:sldMk cId="1661489194" sldId="286"/>
            <ac:spMk id="3" creationId="{00000000-0000-0000-0000-000000000000}"/>
          </ac:spMkLst>
        </pc:spChg>
      </pc:sldChg>
      <pc:sldChg chg="delSp modSp add">
        <pc:chgData name="Kamila Novotná Kružíková" userId="4c76d146-5218-4e7e-be27-ec0752dccd47" providerId="ADAL" clId="{A3CBA349-7ED3-4500-9D1F-86DDF9497C6F}" dt="2022-10-31T08:57:00.985" v="219" actId="27636"/>
        <pc:sldMkLst>
          <pc:docMk/>
          <pc:sldMk cId="2023960505" sldId="287"/>
        </pc:sldMkLst>
        <pc:spChg chg="del">
          <ac:chgData name="Kamila Novotná Kružíková" userId="4c76d146-5218-4e7e-be27-ec0752dccd47" providerId="ADAL" clId="{A3CBA349-7ED3-4500-9D1F-86DDF9497C6F}" dt="2022-10-31T08:52:43.974" v="119" actId="478"/>
          <ac:spMkLst>
            <pc:docMk/>
            <pc:sldMk cId="2023960505" sldId="287"/>
            <ac:spMk id="2" creationId="{11FB0AAE-0904-427E-A8CE-1BE9005F0E8A}"/>
          </ac:spMkLst>
        </pc:spChg>
        <pc:spChg chg="mod">
          <ac:chgData name="Kamila Novotná Kružíková" userId="4c76d146-5218-4e7e-be27-ec0752dccd47" providerId="ADAL" clId="{A3CBA349-7ED3-4500-9D1F-86DDF9497C6F}" dt="2022-10-31T08:57:00.985" v="219" actId="27636"/>
          <ac:spMkLst>
            <pc:docMk/>
            <pc:sldMk cId="2023960505" sldId="287"/>
            <ac:spMk id="3" creationId="{B547F8F2-2329-47B3-ADAA-CE6BA85AE85F}"/>
          </ac:spMkLst>
        </pc:spChg>
      </pc:sldChg>
      <pc:sldChg chg="add del">
        <pc:chgData name="Kamila Novotná Kružíková" userId="4c76d146-5218-4e7e-be27-ec0752dccd47" providerId="ADAL" clId="{A3CBA349-7ED3-4500-9D1F-86DDF9497C6F}" dt="2022-10-31T09:00:23.453" v="221" actId="2696"/>
        <pc:sldMkLst>
          <pc:docMk/>
          <pc:sldMk cId="3530321680" sldId="28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AC7149-C80C-4518-A268-70CA015E3ECF}" type="datetimeFigureOut">
              <a:rPr lang="cs-CZ" smtClean="0"/>
              <a:t>31.10.2022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D1A6F3-B8CA-44F2-9C4E-6DF584DE4D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5643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Toto nařízení stanoví obecné zásady, požadavky a povinnosti v oblasti informací o potravinách, a zejména označování potravin. Stanoví prostředky pro zajištění práva spotřebitelů na informace a postupy pro poskytování informací o potravinách s přihlédnutím k potřebě zajistit dostatečnou pružnost pro reagování na budoucí vývoj a nové požadavky na poskytování informací. </a:t>
            </a:r>
          </a:p>
          <a:p>
            <a:r>
              <a:rPr lang="cs-CZ" dirty="0"/>
              <a:t>Toto nařízení se vztahuje na provozovatele potravinářských podniků ve všech fázích potravinového řetězce, kde se jejich činnosti týkají poskytování informací o potravinách spotřebitelům. Použije se na všechny potraviny určené pro konečného spotřebitele, včetně potravin dodávaných zařízeními společného stravování a potravin určených k dodání do těchto zařízení</a:t>
            </a:r>
          </a:p>
          <a:p>
            <a:r>
              <a:rPr lang="cs-CZ" dirty="0"/>
              <a:t>Definice dle 178/2002, 852/2004</a:t>
            </a:r>
          </a:p>
          <a:p>
            <a:r>
              <a:rPr lang="cs-CZ" dirty="0"/>
              <a:t>„informacemi o potravinách“ informace týkající se potravin zpřístupněné konečnému spotřebiteli prostřednictvím etikety, jiného průvodního materiálu nebo jinými prostředky, včetně nástrojů moderních technologií nebo slovního sdělení</a:t>
            </a:r>
          </a:p>
          <a:p>
            <a:r>
              <a:rPr lang="cs-CZ" dirty="0"/>
              <a:t>„balenou potravinou“ samostatná prodejní jednotka v obchodní úpravě v nezměněném stavu určená konečnému spotřebiteli a zařízením společného stravování, která se skládá z potraviny a obalu, do něhož byla potravina vložena před uvedením do prodeje, a to bez ohledu na to, zda je potravina v obalu uzavřena zcela nebo pouze zčásti, avšak v každém případě takovým způsobem, že bez otevření nebo výměny obalu nelze změnit jeho obsah; za balenou potravinu se nepovažuje potravina zabalená v místě prodeje na žádost spotřebitele ani potravina zabalená pro účely přímého prodeje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D1A6F3-B8CA-44F2-9C4E-6DF584DE4D1E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08158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D1A6F3-B8CA-44F2-9C4E-6DF584DE4D1E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00674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D1A6F3-B8CA-44F2-9C4E-6DF584DE4D1E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77927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D1A6F3-B8CA-44F2-9C4E-6DF584DE4D1E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14018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D1A6F3-B8CA-44F2-9C4E-6DF584DE4D1E}" type="slidenum">
              <a:rPr lang="cs-CZ" smtClean="0"/>
              <a:t>25</a:t>
            </a:fld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D1A6F3-B8CA-44F2-9C4E-6DF584DE4D1E}" type="slidenum">
              <a:rPr lang="cs-CZ" smtClean="0"/>
              <a:t>26</a:t>
            </a:fld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D1A6F3-B8CA-44F2-9C4E-6DF584DE4D1E}" type="slidenum">
              <a:rPr lang="cs-CZ" smtClean="0"/>
              <a:t>27</a:t>
            </a:fld>
            <a:endParaRPr 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D1A6F3-B8CA-44F2-9C4E-6DF584DE4D1E}" type="slidenum">
              <a:rPr lang="cs-CZ" smtClean="0"/>
              <a:t>28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D1A6F3-B8CA-44F2-9C4E-6DF584DE4D1E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65784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D1A6F3-B8CA-44F2-9C4E-6DF584DE4D1E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24746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D1A6F3-B8CA-44F2-9C4E-6DF584DE4D1E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78844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D1A6F3-B8CA-44F2-9C4E-6DF584DE4D1E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50858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D1A6F3-B8CA-44F2-9C4E-6DF584DE4D1E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50475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D1A6F3-B8CA-44F2-9C4E-6DF584DE4D1E}" type="slidenum">
              <a:rPr lang="cs-CZ" smtClean="0"/>
              <a:t>16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D1A6F3-B8CA-44F2-9C4E-6DF584DE4D1E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16655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D1A6F3-B8CA-44F2-9C4E-6DF584DE4D1E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924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31.10.2022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7609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9806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35861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1_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484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8313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3793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4441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147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3916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658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9178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743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31.10.2022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5531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6" r:id="rId1"/>
    <p:sldLayoutId id="2147484147" r:id="rId2"/>
    <p:sldLayoutId id="2147484148" r:id="rId3"/>
    <p:sldLayoutId id="2147484149" r:id="rId4"/>
    <p:sldLayoutId id="2147484150" r:id="rId5"/>
    <p:sldLayoutId id="2147484151" r:id="rId6"/>
    <p:sldLayoutId id="2147484152" r:id="rId7"/>
    <p:sldLayoutId id="2147484153" r:id="rId8"/>
    <p:sldLayoutId id="2147484154" r:id="rId9"/>
    <p:sldLayoutId id="2147484155" r:id="rId10"/>
    <p:sldLayoutId id="2147484156" r:id="rId11"/>
    <p:sldLayoutId id="2147484157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868362" y="457035"/>
            <a:ext cx="7772400" cy="1739900"/>
          </a:xfrm>
          <a:ln>
            <a:noFill/>
          </a:ln>
        </p:spPr>
        <p:txBody>
          <a:bodyPr>
            <a:normAutofit/>
          </a:bodyPr>
          <a:lstStyle/>
          <a:p>
            <a:r>
              <a:rPr lang="cs-CZ" sz="6000" b="1" dirty="0"/>
              <a:t>Označování potravin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503237" y="2008352"/>
            <a:ext cx="8137525" cy="4392613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Legislativa a gastronomii, př. 7.</a:t>
            </a:r>
          </a:p>
          <a:p>
            <a:pPr marL="0" indent="0">
              <a:buNone/>
            </a:pPr>
            <a:r>
              <a:rPr lang="cs-CZ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Ing. Novotná Kružíková Kamila, Ph.D.</a:t>
            </a:r>
          </a:p>
          <a:p>
            <a:endParaRPr lang="cs-CZ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NAŘÍZENÍ EVROPSKÉHO PARLAMENTU A RADY (EU) </a:t>
            </a:r>
            <a:r>
              <a:rPr lang="cs-CZ" sz="20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č. 1169/2011</a:t>
            </a:r>
            <a:r>
              <a:rPr lang="cs-CZ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34290" indent="0">
              <a:buNone/>
            </a:pPr>
            <a:r>
              <a:rPr lang="cs-CZ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poskytování informací o potravinách spotřebitelům</a:t>
            </a:r>
            <a:r>
              <a:rPr lang="cs-CZ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o změně nařízení Evropského parlamentu a Rady (ES) č. 1924/2006 a (ES) č. 1925/2006 a o zrušení směrnice Komise 87/250/EHS, směrnice Rady 90/496/EHS, směrnice Komise 1999/10/ES, směrnice Evropského parlamentu a Rady 2000/13/ES, směrnic Komise 2002/67/ES a 2008/5/ES a nařízení Komise (ES) č. 608/2004 </a:t>
            </a:r>
          </a:p>
        </p:txBody>
      </p:sp>
    </p:spTree>
    <p:extLst>
      <p:ext uri="{BB962C8B-B14F-4D97-AF65-F5344CB8AC3E}">
        <p14:creationId xmlns:p14="http://schemas.microsoft.com/office/powerpoint/2010/main" val="32193541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79512"/>
          </a:xfrm>
        </p:spPr>
        <p:txBody>
          <a:bodyPr/>
          <a:lstStyle/>
          <a:p>
            <a:r>
              <a:rPr lang="cs-CZ" b="1" dirty="0"/>
              <a:t>Nebalené potraviny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chemeClr val="tx1"/>
                </a:solidFill>
              </a:rPr>
              <a:t>musí být poskytnuta alespoň informace o obsahu alergenů</a:t>
            </a:r>
          </a:p>
          <a:p>
            <a:r>
              <a:rPr lang="cs-CZ" sz="2400" dirty="0">
                <a:solidFill>
                  <a:schemeClr val="tx1"/>
                </a:solidFill>
              </a:rPr>
              <a:t>členské státy mohou přijmout vnitrostátní opatření – způsob poskytování </a:t>
            </a:r>
            <a:r>
              <a:rPr lang="cs-CZ" sz="2400" dirty="0" err="1">
                <a:solidFill>
                  <a:schemeClr val="tx1"/>
                </a:solidFill>
              </a:rPr>
              <a:t>info</a:t>
            </a:r>
            <a:r>
              <a:rPr lang="cs-CZ" sz="2400" dirty="0">
                <a:solidFill>
                  <a:schemeClr val="tx1"/>
                </a:solidFill>
              </a:rPr>
              <a:t> o alergenech</a:t>
            </a:r>
          </a:p>
          <a:p>
            <a:r>
              <a:rPr lang="cs-CZ" sz="2400" dirty="0">
                <a:solidFill>
                  <a:schemeClr val="tx1"/>
                </a:solidFill>
              </a:rPr>
              <a:t>členské státy mohou rozšířit okruh povinně uváděných údajů</a:t>
            </a:r>
          </a:p>
        </p:txBody>
      </p:sp>
    </p:spTree>
    <p:extLst>
      <p:ext uri="{BB962C8B-B14F-4D97-AF65-F5344CB8AC3E}">
        <p14:creationId xmlns:p14="http://schemas.microsoft.com/office/powerpoint/2010/main" val="40855663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1913383"/>
          </a:xfrm>
        </p:spPr>
        <p:txBody>
          <a:bodyPr>
            <a:normAutofit/>
          </a:bodyPr>
          <a:lstStyle/>
          <a:p>
            <a:r>
              <a:rPr lang="cs-CZ" b="1" u="sng" dirty="0"/>
              <a:t>Vybrané povinné údaje</a:t>
            </a:r>
          </a:p>
        </p:txBody>
      </p:sp>
    </p:spTree>
    <p:extLst>
      <p:ext uri="{BB962C8B-B14F-4D97-AF65-F5344CB8AC3E}">
        <p14:creationId xmlns:p14="http://schemas.microsoft.com/office/powerpoint/2010/main" val="36286384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92088"/>
          </a:xfrm>
        </p:spPr>
        <p:txBody>
          <a:bodyPr/>
          <a:lstStyle/>
          <a:p>
            <a:r>
              <a:rPr lang="cs-CZ" b="1" dirty="0"/>
              <a:t>Název potraviny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zákonný název</a:t>
            </a: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vžitý název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popisný název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" name="Zahnutá šipka doleva 8"/>
          <p:cNvSpPr/>
          <p:nvPr/>
        </p:nvSpPr>
        <p:spPr>
          <a:xfrm>
            <a:off x="3347864" y="2180658"/>
            <a:ext cx="360040" cy="864096"/>
          </a:xfrm>
          <a:prstGeom prst="curvedLef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0" name="Zahnutá šipka doleva 9"/>
          <p:cNvSpPr/>
          <p:nvPr/>
        </p:nvSpPr>
        <p:spPr>
          <a:xfrm>
            <a:off x="3347864" y="3212976"/>
            <a:ext cx="360040" cy="936104"/>
          </a:xfrm>
          <a:prstGeom prst="curvedLef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598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6494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>
                <a:solidFill>
                  <a:schemeClr val="tx1"/>
                </a:solidFill>
              </a:rPr>
              <a:t>Povinné údaje připojené k názvu potraviny</a:t>
            </a:r>
          </a:p>
          <a:p>
            <a:pPr marL="0" indent="0">
              <a:buNone/>
            </a:pPr>
            <a:endParaRPr lang="cs-CZ" sz="3200" b="1" dirty="0">
              <a:solidFill>
                <a:schemeClr val="tx1"/>
              </a:solidFill>
            </a:endParaRPr>
          </a:p>
          <a:p>
            <a:r>
              <a:rPr lang="cs-CZ" sz="2400" dirty="0">
                <a:solidFill>
                  <a:schemeClr val="tx1"/>
                </a:solidFill>
              </a:rPr>
              <a:t>o fyzikálním  stavu nebo určitém způsobu úpravy potraviny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např. v prášku, opakovaně zmrazená, koncentrovaná, uzená,…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zmrazena  před prodejem          prodávána rozmrazena – </a:t>
            </a:r>
            <a:r>
              <a:rPr lang="cs-CZ" sz="2000" i="1" dirty="0">
                <a:solidFill>
                  <a:schemeClr val="tx1"/>
                </a:solidFill>
              </a:rPr>
              <a:t>„Rozmrazeno“</a:t>
            </a:r>
          </a:p>
          <a:p>
            <a:pPr lvl="2"/>
            <a:r>
              <a:rPr lang="cs-CZ" sz="1800" dirty="0">
                <a:solidFill>
                  <a:schemeClr val="tx1"/>
                </a:solidFill>
              </a:rPr>
              <a:t>výjimky (zmrazení je nezbytný technologický krok apod.)</a:t>
            </a:r>
          </a:p>
          <a:p>
            <a:r>
              <a:rPr lang="cs-CZ" sz="2400" dirty="0">
                <a:solidFill>
                  <a:schemeClr val="tx1"/>
                </a:solidFill>
              </a:rPr>
              <a:t>doplňkové údaje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baleno v ochranné atmosféře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datum zmrazení</a:t>
            </a:r>
          </a:p>
          <a:p>
            <a:r>
              <a:rPr lang="cs-CZ" sz="2400" dirty="0">
                <a:solidFill>
                  <a:schemeClr val="tx1"/>
                </a:solidFill>
              </a:rPr>
              <a:t>imitace potravin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je-li v potravině </a:t>
            </a:r>
            <a:r>
              <a:rPr lang="cs-CZ" sz="2000" u="sng" dirty="0">
                <a:solidFill>
                  <a:schemeClr val="tx1"/>
                </a:solidFill>
              </a:rPr>
              <a:t>nahrazena</a:t>
            </a:r>
            <a:r>
              <a:rPr lang="cs-CZ" sz="2000" dirty="0">
                <a:solidFill>
                  <a:schemeClr val="tx1"/>
                </a:solidFill>
              </a:rPr>
              <a:t> složka nebo součást – uvede se na etiketě jako doplňující informace k seznamu složek</a:t>
            </a:r>
          </a:p>
          <a:p>
            <a:pPr lvl="2"/>
            <a:r>
              <a:rPr lang="cs-CZ" sz="1800" dirty="0">
                <a:solidFill>
                  <a:schemeClr val="tx1"/>
                </a:solidFill>
              </a:rPr>
              <a:t>v těsné blízkosti názvu produktu</a:t>
            </a:r>
          </a:p>
          <a:p>
            <a:pPr lvl="2"/>
            <a:r>
              <a:rPr lang="cs-CZ" sz="1800" dirty="0">
                <a:solidFill>
                  <a:schemeClr val="tx1"/>
                </a:solidFill>
              </a:rPr>
              <a:t>velikost písma alespoň 75 % výšky povinné velikosti písma</a:t>
            </a:r>
          </a:p>
        </p:txBody>
      </p:sp>
      <p:cxnSp>
        <p:nvCxnSpPr>
          <p:cNvPr id="6" name="Přímá spojnice se šipkou 5"/>
          <p:cNvCxnSpPr/>
          <p:nvPr/>
        </p:nvCxnSpPr>
        <p:spPr>
          <a:xfrm>
            <a:off x="3742285" y="2780928"/>
            <a:ext cx="36004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Nadpis 1">
            <a:extLst>
              <a:ext uri="{FF2B5EF4-FFF2-40B4-BE49-F238E27FC236}">
                <a16:creationId xmlns:a16="http://schemas.microsoft.com/office/drawing/2014/main" id="{73966357-8ED2-439B-9116-71E8A5776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92088"/>
          </a:xfrm>
        </p:spPr>
        <p:txBody>
          <a:bodyPr/>
          <a:lstStyle/>
          <a:p>
            <a:r>
              <a:rPr lang="cs-CZ" b="1" dirty="0"/>
              <a:t>Název potraviny</a:t>
            </a:r>
          </a:p>
        </p:txBody>
      </p:sp>
    </p:spTree>
    <p:extLst>
      <p:ext uri="{BB962C8B-B14F-4D97-AF65-F5344CB8AC3E}">
        <p14:creationId xmlns:p14="http://schemas.microsoft.com/office/powerpoint/2010/main" val="32911255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124744"/>
            <a:ext cx="8229600" cy="5976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>
                <a:solidFill>
                  <a:schemeClr val="tx1"/>
                </a:solidFill>
              </a:rPr>
              <a:t>Zvláštní průvodní údaje týkající se masa a masných výrobků</a:t>
            </a:r>
          </a:p>
          <a:p>
            <a:r>
              <a:rPr lang="cs-CZ" dirty="0">
                <a:solidFill>
                  <a:schemeClr val="tx1"/>
                </a:solidFill>
              </a:rPr>
              <a:t>přidané bílkoviny odlišného živočišného původu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údaj o přítomnosti těchto bílkovin a jejich původ</a:t>
            </a:r>
          </a:p>
          <a:p>
            <a:r>
              <a:rPr lang="cs-CZ" dirty="0">
                <a:solidFill>
                  <a:schemeClr val="tx1"/>
                </a:solidFill>
              </a:rPr>
              <a:t>masný výrobek a masný polotovar v podobě krájeného masa, kusu nebo plátku 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pokud doplněná voda tvoří více než 5 % finálního produktu</a:t>
            </a:r>
          </a:p>
          <a:p>
            <a:r>
              <a:rPr lang="cs-CZ" dirty="0">
                <a:solidFill>
                  <a:schemeClr val="tx1"/>
                </a:solidFill>
              </a:rPr>
              <a:t>výrobky ve skutečnosti vytvořené spojením různých kusů, ale vyvolávající dojem jednoho celistvého kusu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„ze spojovaných kousků masa“, „ze spojovaných kousků rybího masa“</a:t>
            </a:r>
          </a:p>
          <a:p>
            <a:r>
              <a:rPr lang="cs-CZ" dirty="0">
                <a:solidFill>
                  <a:schemeClr val="tx1"/>
                </a:solidFill>
              </a:rPr>
              <a:t>zvláštní požadavky na označení „mleté maso“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kritéria složení kontrolovaná na základě denního průměru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„obsah tuku v procentech nižší než …“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„poměr obsahu kolagenu a bílkovin v mase nižší než …“</a:t>
            </a:r>
          </a:p>
          <a:p>
            <a:r>
              <a:rPr lang="cs-CZ" dirty="0">
                <a:solidFill>
                  <a:schemeClr val="tx1"/>
                </a:solidFill>
              </a:rPr>
              <a:t>zvláštní požadavky na označování střívek uzenin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pokud střívko není jedlé, musí to být uvedeno na obale</a:t>
            </a:r>
          </a:p>
          <a:p>
            <a:endParaRPr lang="cs-CZ" dirty="0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DE7E72E1-A3F2-4C8F-957B-358F867F7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92088"/>
          </a:xfrm>
        </p:spPr>
        <p:txBody>
          <a:bodyPr/>
          <a:lstStyle/>
          <a:p>
            <a:r>
              <a:rPr lang="cs-CZ" b="1" dirty="0"/>
              <a:t>Název potraviny</a:t>
            </a:r>
          </a:p>
        </p:txBody>
      </p:sp>
    </p:spTree>
    <p:extLst>
      <p:ext uri="{BB962C8B-B14F-4D97-AF65-F5344CB8AC3E}">
        <p14:creationId xmlns:p14="http://schemas.microsoft.com/office/powerpoint/2010/main" val="20296279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907504"/>
          </a:xfrm>
        </p:spPr>
        <p:txBody>
          <a:bodyPr/>
          <a:lstStyle/>
          <a:p>
            <a:r>
              <a:rPr lang="cs-CZ" b="1" dirty="0"/>
              <a:t>Seznam složek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7" y="1340768"/>
            <a:ext cx="7866368" cy="4755232"/>
          </a:xfrm>
        </p:spPr>
        <p:txBody>
          <a:bodyPr>
            <a:normAutofit/>
          </a:bodyPr>
          <a:lstStyle/>
          <a:p>
            <a:r>
              <a:rPr lang="cs-CZ" sz="2400" dirty="0">
                <a:solidFill>
                  <a:schemeClr val="tx1"/>
                </a:solidFill>
              </a:rPr>
              <a:t>„</a:t>
            </a:r>
            <a:r>
              <a:rPr lang="cs-CZ" sz="2400" b="1" dirty="0">
                <a:solidFill>
                  <a:schemeClr val="tx1"/>
                </a:solidFill>
              </a:rPr>
              <a:t>složení</a:t>
            </a:r>
            <a:r>
              <a:rPr lang="cs-CZ" sz="2400" dirty="0">
                <a:solidFill>
                  <a:schemeClr val="tx1"/>
                </a:solidFill>
              </a:rPr>
              <a:t>“</a:t>
            </a:r>
          </a:p>
          <a:p>
            <a:r>
              <a:rPr lang="cs-CZ" sz="2400" b="1" dirty="0">
                <a:solidFill>
                  <a:schemeClr val="tx1"/>
                </a:solidFill>
              </a:rPr>
              <a:t>sestupně</a:t>
            </a:r>
            <a:r>
              <a:rPr lang="cs-CZ" sz="2400" dirty="0">
                <a:solidFill>
                  <a:schemeClr val="tx1"/>
                </a:solidFill>
              </a:rPr>
              <a:t> podle hmotnosti stanovené v okamžiku jejich použití při výrobě potraviny</a:t>
            </a:r>
          </a:p>
          <a:p>
            <a:r>
              <a:rPr lang="cs-CZ" sz="2400" dirty="0">
                <a:solidFill>
                  <a:schemeClr val="tx1"/>
                </a:solidFill>
              </a:rPr>
              <a:t>svým specifickým názvem</a:t>
            </a:r>
          </a:p>
          <a:p>
            <a:r>
              <a:rPr lang="cs-CZ" sz="2400" dirty="0">
                <a:solidFill>
                  <a:schemeClr val="tx1"/>
                </a:solidFill>
              </a:rPr>
              <a:t>technická pravidla v př. VII – uvádění a pojmenování složek </a:t>
            </a:r>
          </a:p>
          <a:p>
            <a:r>
              <a:rPr lang="cs-CZ" sz="2400" dirty="0">
                <a:solidFill>
                  <a:schemeClr val="tx1"/>
                </a:solidFill>
              </a:rPr>
              <a:t>umělé </a:t>
            </a:r>
            <a:r>
              <a:rPr lang="cs-CZ" sz="2400" dirty="0" err="1">
                <a:solidFill>
                  <a:schemeClr val="tx1"/>
                </a:solidFill>
              </a:rPr>
              <a:t>nanomateriály</a:t>
            </a:r>
            <a:r>
              <a:rPr lang="cs-CZ" sz="2400" dirty="0">
                <a:solidFill>
                  <a:schemeClr val="tx1"/>
                </a:solidFill>
              </a:rPr>
              <a:t> – za jejich názvy </a:t>
            </a:r>
            <a:r>
              <a:rPr lang="cs-CZ" sz="2400" i="1" dirty="0" err="1">
                <a:solidFill>
                  <a:schemeClr val="tx1"/>
                </a:solidFill>
              </a:rPr>
              <a:t>nano</a:t>
            </a:r>
            <a:endParaRPr lang="cs-CZ" sz="2400" i="1" dirty="0">
              <a:solidFill>
                <a:schemeClr val="tx1"/>
              </a:solidFill>
            </a:endParaRPr>
          </a:p>
          <a:p>
            <a:r>
              <a:rPr lang="cs-CZ" sz="2400" dirty="0">
                <a:solidFill>
                  <a:schemeClr val="tx1"/>
                </a:solidFill>
              </a:rPr>
              <a:t>u některých potravin lze vynechat</a:t>
            </a:r>
          </a:p>
          <a:p>
            <a:r>
              <a:rPr lang="cs-CZ" sz="2400" dirty="0">
                <a:solidFill>
                  <a:schemeClr val="tx1"/>
                </a:solidFill>
              </a:rPr>
              <a:t>některé součásti potravin lze také ze seznamu složek vynechat</a:t>
            </a:r>
          </a:p>
          <a:p>
            <a:r>
              <a:rPr lang="cs-CZ" sz="2400" dirty="0">
                <a:solidFill>
                  <a:schemeClr val="tx1"/>
                </a:solidFill>
              </a:rPr>
              <a:t>pravidlo QUID zůstává zachováno</a:t>
            </a:r>
          </a:p>
        </p:txBody>
      </p:sp>
    </p:spTree>
    <p:extLst>
      <p:ext uri="{BB962C8B-B14F-4D97-AF65-F5344CB8AC3E}">
        <p14:creationId xmlns:p14="http://schemas.microsoft.com/office/powerpoint/2010/main" val="9473074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92088"/>
          </a:xfrm>
        </p:spPr>
        <p:txBody>
          <a:bodyPr>
            <a:normAutofit/>
          </a:bodyPr>
          <a:lstStyle/>
          <a:p>
            <a:r>
              <a:rPr lang="cs-CZ" sz="3200" b="1" dirty="0"/>
              <a:t>Množství složek nebo kategorií složek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/>
          </a:bodyPr>
          <a:lstStyle/>
          <a:p>
            <a:r>
              <a:rPr lang="cs-CZ" sz="2400" dirty="0">
                <a:solidFill>
                  <a:schemeClr val="tx1"/>
                </a:solidFill>
              </a:rPr>
              <a:t>použité při výrobě nebo přípravě potraviny se vyjádří jako procentuální podíl v názvu potraviny nebo bezprostředně vedle tohoto názvu nebo v seznamu složek společně s danou složkou nebo skupinou složek, pokud je dotčená složka nebo skupina složek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uvedena v názvu potraviny (</a:t>
            </a:r>
            <a:r>
              <a:rPr lang="cs-CZ" sz="2400" dirty="0" err="1">
                <a:solidFill>
                  <a:schemeClr val="tx1"/>
                </a:solidFill>
              </a:rPr>
              <a:t>ravioli</a:t>
            </a:r>
            <a:r>
              <a:rPr lang="cs-CZ" sz="2400" dirty="0">
                <a:solidFill>
                  <a:schemeClr val="tx1"/>
                </a:solidFill>
              </a:rPr>
              <a:t> se sýrem </a:t>
            </a:r>
            <a:r>
              <a:rPr lang="cs-CZ" sz="2400" dirty="0" err="1">
                <a:solidFill>
                  <a:schemeClr val="tx1"/>
                </a:solidFill>
              </a:rPr>
              <a:t>ricotta</a:t>
            </a:r>
            <a:r>
              <a:rPr lang="cs-CZ" sz="2400" dirty="0">
                <a:solidFill>
                  <a:schemeClr val="tx1"/>
                </a:solidFill>
              </a:rPr>
              <a:t> a špenátem) nebo ji  spotřebitelé s tímto názvem obvykle spojují (brambory v bramborových knedlíkách)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v označení zdůrazněna slovy, vyobrazením nebo grafickým znázorněním (obrázek vajec na balení majonézy)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důležitá pro charakterizaci potraviny a pro její odlišení od výrobků, s nimiž by mohla být zaměněna kvůli svému názvu a vzhledu (mléko a oříšky v čokoládovém roztíratelném krému)</a:t>
            </a:r>
          </a:p>
        </p:txBody>
      </p:sp>
    </p:spTree>
    <p:extLst>
      <p:ext uri="{BB962C8B-B14F-4D97-AF65-F5344CB8AC3E}">
        <p14:creationId xmlns:p14="http://schemas.microsoft.com/office/powerpoint/2010/main" val="16693469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07504"/>
          </a:xfrm>
        </p:spPr>
        <p:txBody>
          <a:bodyPr/>
          <a:lstStyle/>
          <a:p>
            <a:r>
              <a:rPr lang="cs-CZ" b="1" dirty="0"/>
              <a:t>Značení alergenů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chemeClr val="tx1"/>
                </a:solidFill>
              </a:rPr>
              <a:t>v příloze II</a:t>
            </a:r>
          </a:p>
          <a:p>
            <a:r>
              <a:rPr lang="cs-CZ" sz="2800" dirty="0">
                <a:solidFill>
                  <a:schemeClr val="tx1"/>
                </a:solidFill>
              </a:rPr>
              <a:t>v seznamu složek</a:t>
            </a:r>
          </a:p>
          <a:p>
            <a:r>
              <a:rPr lang="cs-CZ" sz="2800" dirty="0">
                <a:solidFill>
                  <a:schemeClr val="tx1"/>
                </a:solidFill>
              </a:rPr>
              <a:t>název je zvýrazněn tak, aby byl </a:t>
            </a:r>
            <a:r>
              <a:rPr lang="cs-CZ" sz="2800" b="1" u="sng" dirty="0">
                <a:solidFill>
                  <a:schemeClr val="tx1"/>
                </a:solidFill>
              </a:rPr>
              <a:t>jasně odlišen od ostatních složek uvedených v seznamu</a:t>
            </a:r>
          </a:p>
          <a:p>
            <a:r>
              <a:rPr lang="cs-CZ" sz="2800" dirty="0">
                <a:solidFill>
                  <a:schemeClr val="tx1"/>
                </a:solidFill>
              </a:rPr>
              <a:t>nevyžaduje se v případech, kdy název potraviny jasně odkazuje na danou látku nebo produkt (musí být zřejmé, že se jedná o mléčný výrobek)</a:t>
            </a:r>
          </a:p>
          <a:p>
            <a:r>
              <a:rPr lang="cs-CZ" sz="2800" dirty="0">
                <a:solidFill>
                  <a:schemeClr val="tx1"/>
                </a:solidFill>
              </a:rPr>
              <a:t>u obalů pod 10 cm</a:t>
            </a:r>
            <a:r>
              <a:rPr lang="cs-CZ" sz="2800" baseline="30000" dirty="0">
                <a:solidFill>
                  <a:schemeClr val="tx1"/>
                </a:solidFill>
              </a:rPr>
              <a:t>2 </a:t>
            </a:r>
            <a:r>
              <a:rPr lang="cs-CZ" sz="2800" dirty="0">
                <a:solidFill>
                  <a:schemeClr val="tx1"/>
                </a:solidFill>
              </a:rPr>
              <a:t>lze seznam složek vynechat, ale údaj o alergenu musí být uveden – „Obsahuje:…“</a:t>
            </a:r>
          </a:p>
          <a:p>
            <a:endParaRPr lang="cs-CZ" sz="2800" baseline="30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5068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547F8F2-2329-47B3-ADAA-CE6BA85AE8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476672"/>
            <a:ext cx="7404653" cy="6120680"/>
          </a:xfrm>
        </p:spPr>
        <p:txBody>
          <a:bodyPr>
            <a:normAutofit lnSpcReduction="10000"/>
          </a:bodyPr>
          <a:lstStyle/>
          <a:p>
            <a:pPr marL="34290" indent="0" algn="ctr">
              <a:buNone/>
            </a:pPr>
            <a:r>
              <a:rPr lang="cs-CZ" sz="1600" b="1" dirty="0">
                <a:solidFill>
                  <a:schemeClr val="tx1"/>
                </a:solidFill>
              </a:rPr>
              <a:t>PŘÍLOHA II LÁTKY NEBO PRODUKTY VYVOLÁVAJÍCÍ ALERGIE NEBO NESNÁŠENLIVOST</a:t>
            </a:r>
          </a:p>
          <a:p>
            <a:pPr marL="34290" indent="0" algn="ctr">
              <a:buNone/>
            </a:pPr>
            <a:endParaRPr lang="cs-CZ" sz="1200" b="1" dirty="0">
              <a:solidFill>
                <a:schemeClr val="tx1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sz="1400" dirty="0">
                <a:solidFill>
                  <a:schemeClr val="tx1"/>
                </a:solidFill>
              </a:rPr>
              <a:t>1. </a:t>
            </a:r>
            <a:r>
              <a:rPr lang="cs-CZ" sz="1400" b="1" dirty="0">
                <a:solidFill>
                  <a:schemeClr val="tx1"/>
                </a:solidFill>
              </a:rPr>
              <a:t>Obiloviny</a:t>
            </a:r>
            <a:r>
              <a:rPr lang="cs-CZ" sz="1400" dirty="0">
                <a:solidFill>
                  <a:schemeClr val="tx1"/>
                </a:solidFill>
              </a:rPr>
              <a:t> obsahující lepek, konkrétně: pšenice (například špalda a </a:t>
            </a:r>
            <a:r>
              <a:rPr lang="cs-CZ" sz="1400" dirty="0" err="1">
                <a:solidFill>
                  <a:schemeClr val="tx1"/>
                </a:solidFill>
              </a:rPr>
              <a:t>khorasan</a:t>
            </a:r>
            <a:r>
              <a:rPr lang="cs-CZ" sz="1400" dirty="0">
                <a:solidFill>
                  <a:schemeClr val="tx1"/>
                </a:solidFill>
              </a:rPr>
              <a:t>), žito, ječmen, oves nebo jejich hybridní odrůdy a výrobky z nich, kromě: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sz="1400" dirty="0">
                <a:solidFill>
                  <a:schemeClr val="tx1"/>
                </a:solidFill>
              </a:rPr>
              <a:t>2. </a:t>
            </a:r>
            <a:r>
              <a:rPr lang="cs-CZ" sz="1400" b="1" dirty="0">
                <a:solidFill>
                  <a:schemeClr val="tx1"/>
                </a:solidFill>
              </a:rPr>
              <a:t>Korýši </a:t>
            </a:r>
            <a:r>
              <a:rPr lang="cs-CZ" sz="1400" dirty="0">
                <a:solidFill>
                  <a:schemeClr val="tx1"/>
                </a:solidFill>
              </a:rPr>
              <a:t>a výrobky nich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sz="1400" dirty="0">
                <a:solidFill>
                  <a:schemeClr val="tx1"/>
                </a:solidFill>
              </a:rPr>
              <a:t>3. </a:t>
            </a:r>
            <a:r>
              <a:rPr lang="cs-CZ" sz="1400" b="1" dirty="0">
                <a:solidFill>
                  <a:schemeClr val="tx1"/>
                </a:solidFill>
              </a:rPr>
              <a:t>Vejce</a:t>
            </a:r>
            <a:r>
              <a:rPr lang="cs-CZ" sz="1400" dirty="0">
                <a:solidFill>
                  <a:schemeClr val="tx1"/>
                </a:solidFill>
              </a:rPr>
              <a:t> a výrobky z nich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sz="1400" dirty="0">
                <a:solidFill>
                  <a:schemeClr val="tx1"/>
                </a:solidFill>
              </a:rPr>
              <a:t>4. </a:t>
            </a:r>
            <a:r>
              <a:rPr lang="cs-CZ" sz="1400" b="1" dirty="0">
                <a:solidFill>
                  <a:schemeClr val="tx1"/>
                </a:solidFill>
              </a:rPr>
              <a:t>Ryby</a:t>
            </a:r>
            <a:r>
              <a:rPr lang="cs-CZ" sz="1400" dirty="0">
                <a:solidFill>
                  <a:schemeClr val="tx1"/>
                </a:solidFill>
              </a:rPr>
              <a:t> a výrobky z nich, kromě: a) rybí želatiny použité jako nosič vitaminových nebo karotenoidních  přípravků; b) rybí želatiny nebo vyziny použité jako čiřicí prostředek u piva a vína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sz="1400" dirty="0">
                <a:solidFill>
                  <a:schemeClr val="tx1"/>
                </a:solidFill>
              </a:rPr>
              <a:t>5. </a:t>
            </a:r>
            <a:r>
              <a:rPr lang="cs-CZ" sz="1400" b="1" dirty="0">
                <a:solidFill>
                  <a:schemeClr val="tx1"/>
                </a:solidFill>
              </a:rPr>
              <a:t>Jádra podzemnice olejné (arašídy) a výrobky </a:t>
            </a:r>
            <a:r>
              <a:rPr lang="cs-CZ" sz="1400" dirty="0">
                <a:solidFill>
                  <a:schemeClr val="tx1"/>
                </a:solidFill>
              </a:rPr>
              <a:t>z nich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sz="1400" dirty="0">
                <a:solidFill>
                  <a:schemeClr val="tx1"/>
                </a:solidFill>
              </a:rPr>
              <a:t>6. </a:t>
            </a:r>
            <a:r>
              <a:rPr lang="cs-CZ" sz="1400" b="1" dirty="0">
                <a:solidFill>
                  <a:schemeClr val="tx1"/>
                </a:solidFill>
              </a:rPr>
              <a:t>Sójové</a:t>
            </a:r>
            <a:r>
              <a:rPr lang="cs-CZ" sz="1400" dirty="0">
                <a:solidFill>
                  <a:schemeClr val="tx1"/>
                </a:solidFill>
              </a:rPr>
              <a:t> boby a výrobky z nich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sz="1400" dirty="0">
                <a:solidFill>
                  <a:schemeClr val="tx1"/>
                </a:solidFill>
              </a:rPr>
              <a:t>7. </a:t>
            </a:r>
            <a:r>
              <a:rPr lang="cs-CZ" sz="1400" b="1" dirty="0">
                <a:solidFill>
                  <a:schemeClr val="tx1"/>
                </a:solidFill>
              </a:rPr>
              <a:t>Mléko</a:t>
            </a:r>
            <a:r>
              <a:rPr lang="cs-CZ" sz="1400" dirty="0">
                <a:solidFill>
                  <a:schemeClr val="tx1"/>
                </a:solidFill>
              </a:rPr>
              <a:t> a výrobky z něj (včetně laktózy), kromě: a) syrovátky použité k výrobě alkoholických destilátů, včetně </a:t>
            </a:r>
            <a:r>
              <a:rPr lang="cs-CZ" sz="1400" dirty="0" err="1">
                <a:solidFill>
                  <a:schemeClr val="tx1"/>
                </a:solidFill>
              </a:rPr>
              <a:t>ethanolu</a:t>
            </a:r>
            <a:r>
              <a:rPr lang="cs-CZ" sz="1400" dirty="0">
                <a:solidFill>
                  <a:schemeClr val="tx1"/>
                </a:solidFill>
              </a:rPr>
              <a:t> zemědělského </a:t>
            </a:r>
            <a:r>
              <a:rPr lang="cs-CZ" sz="1400" dirty="0" err="1">
                <a:solidFill>
                  <a:schemeClr val="tx1"/>
                </a:solidFill>
              </a:rPr>
              <a:t>původu;b</a:t>
            </a:r>
            <a:r>
              <a:rPr lang="cs-CZ" sz="1400" dirty="0">
                <a:solidFill>
                  <a:schemeClr val="tx1"/>
                </a:solidFill>
              </a:rPr>
              <a:t>) </a:t>
            </a:r>
            <a:r>
              <a:rPr lang="cs-CZ" sz="1400" dirty="0" err="1">
                <a:solidFill>
                  <a:schemeClr val="tx1"/>
                </a:solidFill>
              </a:rPr>
              <a:t>laktitolu</a:t>
            </a:r>
            <a:endParaRPr lang="cs-CZ" sz="1400" dirty="0">
              <a:solidFill>
                <a:schemeClr val="tx1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sz="1400" dirty="0">
                <a:solidFill>
                  <a:schemeClr val="tx1"/>
                </a:solidFill>
              </a:rPr>
              <a:t>8. </a:t>
            </a:r>
            <a:r>
              <a:rPr lang="cs-CZ" sz="1400" b="1" dirty="0">
                <a:solidFill>
                  <a:schemeClr val="tx1"/>
                </a:solidFill>
              </a:rPr>
              <a:t>Skořápkové plody</a:t>
            </a:r>
            <a:r>
              <a:rPr lang="cs-CZ" sz="1400" dirty="0">
                <a:solidFill>
                  <a:schemeClr val="tx1"/>
                </a:solidFill>
              </a:rPr>
              <a:t>, konkrétně: mandle (Amygdalus </a:t>
            </a:r>
            <a:r>
              <a:rPr lang="cs-CZ" sz="1400" dirty="0" err="1">
                <a:solidFill>
                  <a:schemeClr val="tx1"/>
                </a:solidFill>
              </a:rPr>
              <a:t>communis</a:t>
            </a:r>
            <a:r>
              <a:rPr lang="cs-CZ" sz="1400" dirty="0">
                <a:solidFill>
                  <a:schemeClr val="tx1"/>
                </a:solidFill>
              </a:rPr>
              <a:t> L.), lískové  ořechy (</a:t>
            </a:r>
            <a:r>
              <a:rPr lang="cs-CZ" sz="1400" dirty="0" err="1">
                <a:solidFill>
                  <a:schemeClr val="tx1"/>
                </a:solidFill>
              </a:rPr>
              <a:t>Corylus</a:t>
            </a:r>
            <a:r>
              <a:rPr lang="cs-CZ" sz="1400" dirty="0">
                <a:solidFill>
                  <a:schemeClr val="tx1"/>
                </a:solidFill>
              </a:rPr>
              <a:t> </a:t>
            </a:r>
            <a:r>
              <a:rPr lang="cs-CZ" sz="1400" dirty="0" err="1">
                <a:solidFill>
                  <a:schemeClr val="tx1"/>
                </a:solidFill>
              </a:rPr>
              <a:t>avellana</a:t>
            </a:r>
            <a:r>
              <a:rPr lang="cs-CZ" sz="1400" dirty="0">
                <a:solidFill>
                  <a:schemeClr val="tx1"/>
                </a:solidFill>
              </a:rPr>
              <a:t>), vlašské ořechy (</a:t>
            </a:r>
            <a:r>
              <a:rPr lang="cs-CZ" sz="1400" dirty="0" err="1">
                <a:solidFill>
                  <a:schemeClr val="tx1"/>
                </a:solidFill>
              </a:rPr>
              <a:t>Juglans</a:t>
            </a:r>
            <a:r>
              <a:rPr lang="cs-CZ" sz="1400" dirty="0">
                <a:solidFill>
                  <a:schemeClr val="tx1"/>
                </a:solidFill>
              </a:rPr>
              <a:t> </a:t>
            </a:r>
            <a:r>
              <a:rPr lang="cs-CZ" sz="1400" dirty="0" err="1">
                <a:solidFill>
                  <a:schemeClr val="tx1"/>
                </a:solidFill>
              </a:rPr>
              <a:t>regia</a:t>
            </a:r>
            <a:r>
              <a:rPr lang="cs-CZ" sz="1400" dirty="0">
                <a:solidFill>
                  <a:schemeClr val="tx1"/>
                </a:solidFill>
              </a:rPr>
              <a:t>), kešu ořechy (</a:t>
            </a:r>
            <a:r>
              <a:rPr lang="cs-CZ" sz="1400" dirty="0" err="1">
                <a:solidFill>
                  <a:schemeClr val="tx1"/>
                </a:solidFill>
              </a:rPr>
              <a:t>Anacardium</a:t>
            </a:r>
            <a:r>
              <a:rPr lang="cs-CZ" sz="1400" dirty="0">
                <a:solidFill>
                  <a:schemeClr val="tx1"/>
                </a:solidFill>
              </a:rPr>
              <a:t> </a:t>
            </a:r>
            <a:r>
              <a:rPr lang="cs-CZ" sz="1400" dirty="0" err="1">
                <a:solidFill>
                  <a:schemeClr val="tx1"/>
                </a:solidFill>
              </a:rPr>
              <a:t>occidentale</a:t>
            </a:r>
            <a:r>
              <a:rPr lang="cs-CZ" sz="1400" dirty="0">
                <a:solidFill>
                  <a:schemeClr val="tx1"/>
                </a:solidFill>
              </a:rPr>
              <a:t>), pekanové ořechy (</a:t>
            </a:r>
            <a:r>
              <a:rPr lang="cs-CZ" sz="1400" dirty="0" err="1">
                <a:solidFill>
                  <a:schemeClr val="tx1"/>
                </a:solidFill>
              </a:rPr>
              <a:t>Carya</a:t>
            </a:r>
            <a:r>
              <a:rPr lang="cs-CZ" sz="1400" dirty="0">
                <a:solidFill>
                  <a:schemeClr val="tx1"/>
                </a:solidFill>
              </a:rPr>
              <a:t> </a:t>
            </a:r>
            <a:r>
              <a:rPr lang="cs-CZ" sz="1400" dirty="0" err="1">
                <a:solidFill>
                  <a:schemeClr val="tx1"/>
                </a:solidFill>
              </a:rPr>
              <a:t>illinoinensis</a:t>
            </a:r>
            <a:r>
              <a:rPr lang="cs-CZ" sz="1400" dirty="0">
                <a:solidFill>
                  <a:schemeClr val="tx1"/>
                </a:solidFill>
              </a:rPr>
              <a:t> (</a:t>
            </a:r>
            <a:r>
              <a:rPr lang="cs-CZ" sz="1400" dirty="0" err="1">
                <a:solidFill>
                  <a:schemeClr val="tx1"/>
                </a:solidFill>
              </a:rPr>
              <a:t>Wangenh</a:t>
            </a:r>
            <a:r>
              <a:rPr lang="cs-CZ" sz="1400" dirty="0">
                <a:solidFill>
                  <a:schemeClr val="tx1"/>
                </a:solidFill>
              </a:rPr>
              <a:t>.) K. Koch), para ořechy (</a:t>
            </a:r>
            <a:r>
              <a:rPr lang="cs-CZ" sz="1400" dirty="0" err="1">
                <a:solidFill>
                  <a:schemeClr val="tx1"/>
                </a:solidFill>
              </a:rPr>
              <a:t>Bertholletia</a:t>
            </a:r>
            <a:r>
              <a:rPr lang="cs-CZ" sz="1400" dirty="0">
                <a:solidFill>
                  <a:schemeClr val="tx1"/>
                </a:solidFill>
              </a:rPr>
              <a:t> </a:t>
            </a:r>
            <a:r>
              <a:rPr lang="cs-CZ" sz="1400" dirty="0" err="1">
                <a:solidFill>
                  <a:schemeClr val="tx1"/>
                </a:solidFill>
              </a:rPr>
              <a:t>excelsa</a:t>
            </a:r>
            <a:r>
              <a:rPr lang="cs-CZ" sz="1400" dirty="0">
                <a:solidFill>
                  <a:schemeClr val="tx1"/>
                </a:solidFill>
              </a:rPr>
              <a:t>), pistácie (</a:t>
            </a:r>
            <a:r>
              <a:rPr lang="cs-CZ" sz="1400" dirty="0" err="1">
                <a:solidFill>
                  <a:schemeClr val="tx1"/>
                </a:solidFill>
              </a:rPr>
              <a:t>Pistacia</a:t>
            </a:r>
            <a:r>
              <a:rPr lang="cs-CZ" sz="1400" dirty="0">
                <a:solidFill>
                  <a:schemeClr val="tx1"/>
                </a:solidFill>
              </a:rPr>
              <a:t> vera), </a:t>
            </a:r>
            <a:r>
              <a:rPr lang="cs-CZ" sz="1400" dirty="0" err="1">
                <a:solidFill>
                  <a:schemeClr val="tx1"/>
                </a:solidFill>
              </a:rPr>
              <a:t>makadamie</a:t>
            </a:r>
            <a:r>
              <a:rPr lang="cs-CZ" sz="1400" dirty="0">
                <a:solidFill>
                  <a:schemeClr val="tx1"/>
                </a:solidFill>
              </a:rPr>
              <a:t> (</a:t>
            </a:r>
            <a:r>
              <a:rPr lang="cs-CZ" sz="1400" dirty="0" err="1">
                <a:solidFill>
                  <a:schemeClr val="tx1"/>
                </a:solidFill>
              </a:rPr>
              <a:t>Macadamia</a:t>
            </a:r>
            <a:r>
              <a:rPr lang="cs-CZ" sz="1400" dirty="0">
                <a:solidFill>
                  <a:schemeClr val="tx1"/>
                </a:solidFill>
              </a:rPr>
              <a:t> </a:t>
            </a:r>
            <a:r>
              <a:rPr lang="cs-CZ" sz="1400" dirty="0" err="1">
                <a:solidFill>
                  <a:schemeClr val="tx1"/>
                </a:solidFill>
              </a:rPr>
              <a:t>ternifolia</a:t>
            </a:r>
            <a:r>
              <a:rPr lang="cs-CZ" sz="1400" dirty="0">
                <a:solidFill>
                  <a:schemeClr val="tx1"/>
                </a:solidFill>
              </a:rPr>
              <a:t>) a výrobky z nich, kromě ořechů použitých k výrobě alkoholických destilátů, včetně </a:t>
            </a:r>
            <a:r>
              <a:rPr lang="cs-CZ" sz="1400" dirty="0" err="1">
                <a:solidFill>
                  <a:schemeClr val="tx1"/>
                </a:solidFill>
              </a:rPr>
              <a:t>ethanolu</a:t>
            </a:r>
            <a:r>
              <a:rPr lang="cs-CZ" sz="1400" dirty="0">
                <a:solidFill>
                  <a:schemeClr val="tx1"/>
                </a:solidFill>
              </a:rPr>
              <a:t> zemědělského původu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sz="1400" dirty="0">
                <a:solidFill>
                  <a:schemeClr val="tx1"/>
                </a:solidFill>
              </a:rPr>
              <a:t>9. </a:t>
            </a:r>
            <a:r>
              <a:rPr lang="cs-CZ" sz="1400" b="1" dirty="0">
                <a:solidFill>
                  <a:schemeClr val="tx1"/>
                </a:solidFill>
              </a:rPr>
              <a:t>Celer</a:t>
            </a:r>
            <a:r>
              <a:rPr lang="cs-CZ" sz="1400" dirty="0">
                <a:solidFill>
                  <a:schemeClr val="tx1"/>
                </a:solidFill>
              </a:rPr>
              <a:t> a výrobky z něj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sz="1400" dirty="0">
                <a:solidFill>
                  <a:schemeClr val="tx1"/>
                </a:solidFill>
              </a:rPr>
              <a:t>10. </a:t>
            </a:r>
            <a:r>
              <a:rPr lang="cs-CZ" sz="1400" b="1" dirty="0">
                <a:solidFill>
                  <a:schemeClr val="tx1"/>
                </a:solidFill>
              </a:rPr>
              <a:t>Hořčice</a:t>
            </a:r>
            <a:r>
              <a:rPr lang="cs-CZ" sz="1400" dirty="0">
                <a:solidFill>
                  <a:schemeClr val="tx1"/>
                </a:solidFill>
              </a:rPr>
              <a:t> a výrobky z ní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sz="1400" dirty="0">
                <a:solidFill>
                  <a:schemeClr val="tx1"/>
                </a:solidFill>
              </a:rPr>
              <a:t>11. </a:t>
            </a:r>
            <a:r>
              <a:rPr lang="cs-CZ" sz="1400" b="1" dirty="0">
                <a:solidFill>
                  <a:schemeClr val="tx1"/>
                </a:solidFill>
              </a:rPr>
              <a:t>Sezamová</a:t>
            </a:r>
            <a:r>
              <a:rPr lang="cs-CZ" sz="1400" dirty="0">
                <a:solidFill>
                  <a:schemeClr val="tx1"/>
                </a:solidFill>
              </a:rPr>
              <a:t> semena a výrobky z nich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sz="1400" dirty="0">
                <a:solidFill>
                  <a:schemeClr val="tx1"/>
                </a:solidFill>
              </a:rPr>
              <a:t>12. </a:t>
            </a:r>
            <a:r>
              <a:rPr lang="cs-CZ" sz="1400" b="1" dirty="0">
                <a:solidFill>
                  <a:schemeClr val="tx1"/>
                </a:solidFill>
              </a:rPr>
              <a:t>Oxid siřičitý </a:t>
            </a:r>
            <a:r>
              <a:rPr lang="cs-CZ" sz="1400" dirty="0">
                <a:solidFill>
                  <a:schemeClr val="tx1"/>
                </a:solidFill>
              </a:rPr>
              <a:t>a siřičitany v koncentracích vyšších než 10 mg/kg nebo 10 mg/l, vyjádřeno jako celkový SO2, které se propočítají pro výrobky určené k přímé spotřebě nebo ke spotřebě po rekonstituování podle pokynů výrobce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sz="1400" dirty="0">
                <a:solidFill>
                  <a:schemeClr val="tx1"/>
                </a:solidFill>
              </a:rPr>
              <a:t>13. </a:t>
            </a:r>
            <a:r>
              <a:rPr lang="cs-CZ" sz="1400" b="1" dirty="0">
                <a:solidFill>
                  <a:schemeClr val="tx1"/>
                </a:solidFill>
              </a:rPr>
              <a:t>Vlčí bob </a:t>
            </a:r>
            <a:r>
              <a:rPr lang="cs-CZ" sz="1400" dirty="0">
                <a:solidFill>
                  <a:schemeClr val="tx1"/>
                </a:solidFill>
              </a:rPr>
              <a:t>(lupina) a výrobky z něj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sz="1400" dirty="0">
                <a:solidFill>
                  <a:schemeClr val="tx1"/>
                </a:solidFill>
              </a:rPr>
              <a:t>14. </a:t>
            </a:r>
            <a:r>
              <a:rPr lang="cs-CZ" sz="1400" b="1" dirty="0">
                <a:solidFill>
                  <a:schemeClr val="tx1"/>
                </a:solidFill>
              </a:rPr>
              <a:t>Měkkýši</a:t>
            </a:r>
            <a:r>
              <a:rPr lang="cs-CZ" sz="1400" dirty="0">
                <a:solidFill>
                  <a:schemeClr val="tx1"/>
                </a:solidFill>
              </a:rPr>
              <a:t> a výrobky z nich</a:t>
            </a:r>
          </a:p>
        </p:txBody>
      </p:sp>
    </p:spTree>
    <p:extLst>
      <p:ext uri="{BB962C8B-B14F-4D97-AF65-F5344CB8AC3E}">
        <p14:creationId xmlns:p14="http://schemas.microsoft.com/office/powerpoint/2010/main" val="20239605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63488"/>
          </a:xfrm>
        </p:spPr>
        <p:txBody>
          <a:bodyPr>
            <a:normAutofit/>
          </a:bodyPr>
          <a:lstStyle/>
          <a:p>
            <a:r>
              <a:rPr lang="cs-CZ" sz="4400" b="1" dirty="0"/>
              <a:t>Čisté množství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7686" y="1340768"/>
            <a:ext cx="8229600" cy="5001419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chemeClr val="tx1"/>
                </a:solidFill>
              </a:rPr>
              <a:t>v litrech, centilitrech, mililitrech, kilogramech nebo gramech</a:t>
            </a:r>
          </a:p>
          <a:p>
            <a:pPr lvl="1"/>
            <a:r>
              <a:rPr lang="cs-CZ" sz="2800" dirty="0">
                <a:solidFill>
                  <a:schemeClr val="tx1"/>
                </a:solidFill>
              </a:rPr>
              <a:t>u tekutých produktů v objemových jednotkách</a:t>
            </a:r>
          </a:p>
          <a:p>
            <a:pPr lvl="1"/>
            <a:r>
              <a:rPr lang="cs-CZ" sz="2800" dirty="0">
                <a:solidFill>
                  <a:schemeClr val="tx1"/>
                </a:solidFill>
              </a:rPr>
              <a:t>u ostatních produktů v hmotnostních jednotkách</a:t>
            </a:r>
          </a:p>
          <a:p>
            <a:r>
              <a:rPr lang="cs-CZ" sz="3600" dirty="0">
                <a:solidFill>
                  <a:schemeClr val="tx1"/>
                </a:solidFill>
              </a:rPr>
              <a:t>není povinné</a:t>
            </a:r>
          </a:p>
          <a:p>
            <a:pPr lvl="1"/>
            <a:r>
              <a:rPr lang="cs-CZ" sz="2800" dirty="0">
                <a:solidFill>
                  <a:schemeClr val="tx1"/>
                </a:solidFill>
              </a:rPr>
              <a:t>menší než 5 g nebo 5 ml – neplatí pro koření a byliny</a:t>
            </a:r>
          </a:p>
          <a:p>
            <a:pPr lvl="1"/>
            <a:r>
              <a:rPr lang="cs-CZ" sz="2800" dirty="0">
                <a:solidFill>
                  <a:schemeClr val="tx1"/>
                </a:solidFill>
              </a:rPr>
              <a:t>prodávaných po kusech</a:t>
            </a:r>
          </a:p>
        </p:txBody>
      </p:sp>
    </p:spTree>
    <p:extLst>
      <p:ext uri="{BB962C8B-B14F-4D97-AF65-F5344CB8AC3E}">
        <p14:creationId xmlns:p14="http://schemas.microsoft.com/office/powerpoint/2010/main" val="497676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539552" y="748506"/>
            <a:ext cx="8496944" cy="5360988"/>
          </a:xfrm>
          <a:prstGeom prst="rect">
            <a:avLst/>
          </a:prstGeom>
        </p:spPr>
        <p:txBody>
          <a:bodyPr/>
          <a:lstStyle/>
          <a:p>
            <a:pPr marL="34290" indent="0">
              <a:buNone/>
            </a:pPr>
            <a:r>
              <a:rPr lang="cs-CZ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NAŘÍZENÍ EVROPSKÉHO PARLAMENTU A RADY (EU) </a:t>
            </a:r>
            <a:r>
              <a:rPr lang="cs-CZ" sz="2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č. 1169/2011</a:t>
            </a:r>
            <a:r>
              <a:rPr lang="cs-CZ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34290" lvl="0" indent="0">
              <a:buNone/>
            </a:pPr>
            <a:endParaRPr lang="cs-CZ" sz="2800" dirty="0">
              <a:solidFill>
                <a:schemeClr val="tx1"/>
              </a:solidFill>
            </a:endParaRPr>
          </a:p>
          <a:p>
            <a:pPr lvl="0"/>
            <a:r>
              <a:rPr lang="cs-CZ" sz="2800" dirty="0">
                <a:solidFill>
                  <a:schemeClr val="tx1"/>
                </a:solidFill>
              </a:rPr>
              <a:t>účinnost od </a:t>
            </a:r>
            <a:r>
              <a:rPr lang="cs-CZ" sz="2800" dirty="0">
                <a:solidFill>
                  <a:srgbClr val="FF0000"/>
                </a:solidFill>
              </a:rPr>
              <a:t>13. 12. 2014 </a:t>
            </a:r>
          </a:p>
          <a:p>
            <a:pPr lvl="1"/>
            <a:r>
              <a:rPr lang="cs-CZ" sz="1800" dirty="0">
                <a:solidFill>
                  <a:schemeClr val="tx1"/>
                </a:solidFill>
              </a:rPr>
              <a:t>s výjimkou čl. 9 odst. 1 písm. l – výživové údaje, od </a:t>
            </a:r>
            <a:r>
              <a:rPr lang="cs-CZ" sz="1800" dirty="0">
                <a:solidFill>
                  <a:srgbClr val="FF0000"/>
                </a:solidFill>
              </a:rPr>
              <a:t>13. 12. 2016</a:t>
            </a:r>
            <a:endParaRPr lang="cs-CZ" sz="1800" dirty="0">
              <a:solidFill>
                <a:schemeClr val="tx1"/>
              </a:solidFill>
            </a:endParaRPr>
          </a:p>
          <a:p>
            <a:pPr lvl="0"/>
            <a:r>
              <a:rPr lang="cs-CZ" sz="2800" dirty="0">
                <a:solidFill>
                  <a:schemeClr val="tx1"/>
                </a:solidFill>
              </a:rPr>
              <a:t>na balené a nebalené potraviny určené pro konečného spotřebitele</a:t>
            </a:r>
          </a:p>
          <a:p>
            <a:pPr lvl="0"/>
            <a:r>
              <a:rPr lang="cs-CZ" sz="2800" dirty="0">
                <a:solidFill>
                  <a:schemeClr val="tx1"/>
                </a:solidFill>
              </a:rPr>
              <a:t>na potraviny určené do zařízení veřejného stravování a produktů k zásobování těchto provozů</a:t>
            </a:r>
          </a:p>
          <a:p>
            <a:pPr lvl="0"/>
            <a:r>
              <a:rPr lang="cs-CZ" sz="2800" dirty="0">
                <a:solidFill>
                  <a:schemeClr val="tx1"/>
                </a:solidFill>
              </a:rPr>
              <a:t>Definice</a:t>
            </a:r>
          </a:p>
          <a:p>
            <a:pPr lvl="1"/>
            <a:r>
              <a:rPr lang="cs-CZ" sz="2600" dirty="0">
                <a:solidFill>
                  <a:schemeClr val="tx1"/>
                </a:solidFill>
              </a:rPr>
              <a:t>Informace o potravinách</a:t>
            </a:r>
          </a:p>
          <a:p>
            <a:pPr lvl="0"/>
            <a:endParaRPr lang="cs-CZ" sz="2800" dirty="0">
              <a:solidFill>
                <a:schemeClr val="tx1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09820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92088"/>
          </a:xfrm>
        </p:spPr>
        <p:txBody>
          <a:bodyPr>
            <a:normAutofit/>
          </a:bodyPr>
          <a:lstStyle/>
          <a:p>
            <a:r>
              <a:rPr lang="cs-CZ" sz="4400" b="1" dirty="0"/>
              <a:t>DMT, DP a DZ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88632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tx1"/>
                </a:solidFill>
              </a:rPr>
              <a:t>datum použitelnosti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u potravin, které z mikrobiologického hlediska snadno podléhají zkáze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po uplynutí tohoto data se potravina nepovažuje za bezpečnou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„Spotřebujte do den měsíc a popř. rok“ a následuje popis podmínek uchovávání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uvede se na každé jednotlivě balené porci</a:t>
            </a:r>
          </a:p>
          <a:p>
            <a:r>
              <a:rPr lang="cs-CZ" b="1" dirty="0">
                <a:solidFill>
                  <a:schemeClr val="tx1"/>
                </a:solidFill>
              </a:rPr>
              <a:t>datum minimální trvanlivosti</a:t>
            </a:r>
          </a:p>
          <a:p>
            <a:pPr lvl="1"/>
            <a:r>
              <a:rPr lang="cs-CZ" sz="2100" dirty="0">
                <a:solidFill>
                  <a:schemeClr val="tx1"/>
                </a:solidFill>
              </a:rPr>
              <a:t>datum, do kterého si potravina uchovává své specifické vlastnosti při správném způsobu uchovávání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„minimální trvanlivost do den měsíc a popř. rok“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„minimální trvanlivost do konce …“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výjimka, kdy se nemusí uvádět</a:t>
            </a:r>
          </a:p>
          <a:p>
            <a:r>
              <a:rPr lang="cs-CZ" b="1" dirty="0">
                <a:solidFill>
                  <a:schemeClr val="tx1"/>
                </a:solidFill>
              </a:rPr>
              <a:t>datum zmrazení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„Zmrazeno dne den měsíc a rok“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u masa, masných polotovarů a nezpracovaných produktů rybolovu</a:t>
            </a:r>
          </a:p>
        </p:txBody>
      </p:sp>
    </p:spTree>
    <p:extLst>
      <p:ext uri="{BB962C8B-B14F-4D97-AF65-F5344CB8AC3E}">
        <p14:creationId xmlns:p14="http://schemas.microsoft.com/office/powerpoint/2010/main" val="5349820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52128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cs-CZ" sz="4000" b="1" dirty="0"/>
              <a:t>Jméno nebo obchodní jméno a adresa PPP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/>
          </a:bodyPr>
          <a:lstStyle/>
          <a:p>
            <a:r>
              <a:rPr lang="cs-CZ" sz="2400" dirty="0">
                <a:solidFill>
                  <a:schemeClr val="tx1"/>
                </a:solidFill>
              </a:rPr>
              <a:t>uveden PPP, pod jehož </a:t>
            </a:r>
            <a:r>
              <a:rPr lang="cs-CZ" sz="24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jménem</a:t>
            </a:r>
            <a:r>
              <a:rPr lang="cs-CZ" sz="2400" dirty="0">
                <a:solidFill>
                  <a:schemeClr val="tx1"/>
                </a:solidFill>
              </a:rPr>
              <a:t> nebo </a:t>
            </a:r>
            <a:r>
              <a:rPr lang="cs-CZ" sz="24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obchodním názvem</a:t>
            </a:r>
            <a:r>
              <a:rPr lang="cs-CZ" sz="2400" dirty="0">
                <a:solidFill>
                  <a:schemeClr val="tx1"/>
                </a:solidFill>
              </a:rPr>
              <a:t> je potravina uváděna na trh</a:t>
            </a:r>
          </a:p>
          <a:p>
            <a:r>
              <a:rPr lang="cs-CZ" sz="2400" dirty="0">
                <a:solidFill>
                  <a:schemeClr val="tx1"/>
                </a:solidFill>
              </a:rPr>
              <a:t>není-li usazen v EU – </a:t>
            </a:r>
            <a:r>
              <a:rPr lang="cs-CZ" sz="24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dovozce</a:t>
            </a:r>
            <a:r>
              <a:rPr lang="cs-CZ" sz="2400" dirty="0">
                <a:solidFill>
                  <a:schemeClr val="tx1"/>
                </a:solidFill>
              </a:rPr>
              <a:t> potraviny na trh Unie</a:t>
            </a:r>
          </a:p>
          <a:p>
            <a:r>
              <a:rPr lang="cs-CZ" sz="2400" dirty="0">
                <a:solidFill>
                  <a:schemeClr val="tx1"/>
                </a:solidFill>
              </a:rPr>
              <a:t>      odpovědný za potravinu              povinen zajistit, že informace na potravině jsou uvedeny přesně a v souladu s platnými PP</a:t>
            </a:r>
          </a:p>
          <a:p>
            <a:endParaRPr lang="cs-CZ" sz="2400" dirty="0">
              <a:solidFill>
                <a:schemeClr val="tx1"/>
              </a:solidFill>
            </a:endParaRPr>
          </a:p>
          <a:p>
            <a:r>
              <a:rPr lang="cs-CZ" sz="2400" dirty="0">
                <a:solidFill>
                  <a:schemeClr val="tx1"/>
                </a:solidFill>
              </a:rPr>
              <a:t>označení PPP nesmí uvádět spotřebitele v omyl</a:t>
            </a:r>
          </a:p>
          <a:p>
            <a:r>
              <a:rPr lang="cs-CZ" sz="2400" dirty="0">
                <a:solidFill>
                  <a:schemeClr val="tx1"/>
                </a:solidFill>
              </a:rPr>
              <a:t>přesná a vypovídající i s uvedením státu, v jazyce srozumitelném pro spotřebitele daného státu</a:t>
            </a:r>
          </a:p>
          <a:p>
            <a:endParaRPr lang="cs-CZ" sz="2400" dirty="0">
              <a:solidFill>
                <a:schemeClr val="tx1"/>
              </a:solidFill>
            </a:endParaRPr>
          </a:p>
          <a:p>
            <a:endParaRPr lang="cs-CZ" sz="2400" dirty="0"/>
          </a:p>
          <a:p>
            <a:endParaRPr lang="cs-CZ" sz="2400" dirty="0">
              <a:solidFill>
                <a:schemeClr val="tx1"/>
              </a:solidFill>
            </a:endParaRPr>
          </a:p>
          <a:p>
            <a:endParaRPr lang="cs-CZ" sz="2400" dirty="0">
              <a:solidFill>
                <a:schemeClr val="tx1"/>
              </a:solidFill>
            </a:endParaRPr>
          </a:p>
          <a:p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4" name="Šipka doprava 3"/>
          <p:cNvSpPr/>
          <p:nvPr/>
        </p:nvSpPr>
        <p:spPr>
          <a:xfrm>
            <a:off x="457200" y="2780928"/>
            <a:ext cx="50405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/>
          <p:cNvSpPr/>
          <p:nvPr/>
        </p:nvSpPr>
        <p:spPr>
          <a:xfrm>
            <a:off x="4304556" y="2780928"/>
            <a:ext cx="534888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4043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20080"/>
          </a:xfrm>
        </p:spPr>
        <p:txBody>
          <a:bodyPr>
            <a:normAutofit/>
          </a:bodyPr>
          <a:lstStyle/>
          <a:p>
            <a:r>
              <a:rPr lang="cs-CZ" sz="3600" b="1" dirty="0"/>
              <a:t>Země původu nebo místo provenience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166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>
                <a:solidFill>
                  <a:schemeClr val="tx1"/>
                </a:solidFill>
              </a:rPr>
              <a:t>země původu</a:t>
            </a:r>
          </a:p>
          <a:p>
            <a:r>
              <a:rPr lang="cs-CZ" sz="2200" dirty="0">
                <a:solidFill>
                  <a:schemeClr val="tx1"/>
                </a:solidFill>
              </a:rPr>
              <a:t>za potravinu pocházející z určité země se považuje potravina, která byla zcela získána nebo vyrobena v této zemi</a:t>
            </a:r>
          </a:p>
          <a:p>
            <a:r>
              <a:rPr lang="cs-CZ" sz="2200" dirty="0">
                <a:solidFill>
                  <a:schemeClr val="tx1"/>
                </a:solidFill>
              </a:rPr>
              <a:t>potravina, na jejíž výrobě se podílely dvě nebo více zemí, pochází ze země, kde došlo k poslednímu podstatnému hospodářsky zdůvodněnému zpracování nebo opracování</a:t>
            </a:r>
          </a:p>
          <a:p>
            <a:pPr marL="0" indent="0">
              <a:buNone/>
            </a:pPr>
            <a:r>
              <a:rPr lang="cs-CZ" sz="2200" b="1" dirty="0">
                <a:solidFill>
                  <a:schemeClr val="tx1"/>
                </a:solidFill>
              </a:rPr>
              <a:t>místo provenience</a:t>
            </a:r>
          </a:p>
          <a:p>
            <a:pPr lvl="1"/>
            <a:r>
              <a:rPr lang="cs-CZ" sz="2200" dirty="0">
                <a:solidFill>
                  <a:schemeClr val="tx1"/>
                </a:solidFill>
              </a:rPr>
              <a:t>místo, o němž je uvedeno, že z něj potravina pochází, a které není „zemí původu“</a:t>
            </a:r>
            <a:endParaRPr lang="cs-CZ" sz="2200" b="1" dirty="0">
              <a:solidFill>
                <a:schemeClr val="tx1"/>
              </a:solidFill>
            </a:endParaRPr>
          </a:p>
          <a:p>
            <a:endParaRPr lang="cs-CZ" b="1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v případech, kdy by mohla vzniknout domněnka, že původ potraviny je jinde, než jaký je skutečný původ</a:t>
            </a:r>
          </a:p>
          <a:p>
            <a:r>
              <a:rPr lang="cs-CZ" dirty="0">
                <a:solidFill>
                  <a:schemeClr val="tx1"/>
                </a:solidFill>
              </a:rPr>
              <a:t>u komodit, kde je povinnost uvedení země původu přímo stanovena právním předpisem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hovězí maso, ovoce, zelenina, olivový olej, víno, vejce, dovážená kuřata, med a chmel</a:t>
            </a:r>
          </a:p>
          <a:p>
            <a:pPr lvl="1"/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9001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5516" y="332656"/>
            <a:ext cx="8712968" cy="194421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sz="2400" b="1" dirty="0"/>
              <a:t>Prováděcí nařízení Komise (EU</a:t>
            </a:r>
            <a:r>
              <a:rPr lang="cs-CZ" sz="2400" b="1" dirty="0">
                <a:effectLst/>
              </a:rPr>
              <a:t>) </a:t>
            </a:r>
            <a:r>
              <a:rPr lang="cs-CZ" sz="2400" b="1" dirty="0">
                <a:solidFill>
                  <a:srgbClr val="FF0000"/>
                </a:solidFill>
                <a:effectLst/>
              </a:rPr>
              <a:t>č. 1337/2013</a:t>
            </a:r>
            <a:r>
              <a:rPr lang="cs-CZ" sz="2400" b="1" dirty="0"/>
              <a:t>, kterým se stanoví prováděcí pravidla pokud jde o uvádění země původu nebo místa provenience u </a:t>
            </a:r>
            <a:r>
              <a:rPr lang="cs-CZ" sz="2400" b="1" dirty="0">
                <a:solidFill>
                  <a:schemeClr val="tx1"/>
                </a:solidFill>
              </a:rPr>
              <a:t>čerstvého, chlazeného a zmrazeného vepřového, skopového, kozího a drůbežího masa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od </a:t>
            </a:r>
            <a:r>
              <a:rPr lang="cs-CZ" dirty="0">
                <a:solidFill>
                  <a:srgbClr val="FF0000"/>
                </a:solidFill>
              </a:rPr>
              <a:t>1.4.2015</a:t>
            </a:r>
          </a:p>
          <a:p>
            <a:endParaRPr lang="cs-CZ" dirty="0">
              <a:solidFill>
                <a:srgbClr val="FF0000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místo chovu: „Chov v …“</a:t>
            </a:r>
          </a:p>
          <a:p>
            <a:r>
              <a:rPr lang="cs-CZ" dirty="0">
                <a:solidFill>
                  <a:schemeClr val="tx1"/>
                </a:solidFill>
              </a:rPr>
              <a:t>místo porážky: „Porážka v …“</a:t>
            </a:r>
          </a:p>
          <a:p>
            <a:r>
              <a:rPr lang="cs-CZ" dirty="0">
                <a:solidFill>
                  <a:schemeClr val="tx1"/>
                </a:solidFill>
              </a:rPr>
              <a:t>zvíře narozeno, chováno a poraženo v jedné zemi: „Původ: …“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7131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4238707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5250" y="2852936"/>
            <a:ext cx="4398764" cy="3887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46908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97155"/>
            <a:ext cx="8229600" cy="811530"/>
          </a:xfrm>
        </p:spPr>
        <p:txBody>
          <a:bodyPr>
            <a:normAutofit/>
          </a:bodyPr>
          <a:lstStyle/>
          <a:p>
            <a:r>
              <a:rPr lang="cs-CZ" sz="4400" b="1" dirty="0"/>
              <a:t>Výživové údaje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5900" y="1120140"/>
            <a:ext cx="8712835" cy="583819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sz="3100" dirty="0">
                <a:solidFill>
                  <a:schemeClr val="tx1"/>
                </a:solidFill>
              </a:rPr>
              <a:t>Povinné výživové údaje „big7“ na 100 g/100 ml (porci)</a:t>
            </a:r>
          </a:p>
          <a:p>
            <a:r>
              <a:rPr lang="cs-CZ" sz="3100" dirty="0">
                <a:solidFill>
                  <a:schemeClr val="tx1"/>
                </a:solidFill>
              </a:rPr>
              <a:t>energetická hodnota</a:t>
            </a:r>
          </a:p>
          <a:p>
            <a:r>
              <a:rPr lang="cs-CZ" sz="3100" dirty="0">
                <a:solidFill>
                  <a:schemeClr val="tx1"/>
                </a:solidFill>
              </a:rPr>
              <a:t>tuky</a:t>
            </a:r>
          </a:p>
          <a:p>
            <a:r>
              <a:rPr lang="cs-CZ" sz="3100" dirty="0">
                <a:solidFill>
                  <a:schemeClr val="tx1"/>
                </a:solidFill>
              </a:rPr>
              <a:t>z toho nasycené mastné kyseliny</a:t>
            </a:r>
          </a:p>
          <a:p>
            <a:r>
              <a:rPr lang="cs-CZ" sz="3100" dirty="0">
                <a:solidFill>
                  <a:schemeClr val="tx1"/>
                </a:solidFill>
              </a:rPr>
              <a:t>sacharidy</a:t>
            </a:r>
          </a:p>
          <a:p>
            <a:r>
              <a:rPr lang="cs-CZ" sz="3100" dirty="0">
                <a:solidFill>
                  <a:schemeClr val="tx1"/>
                </a:solidFill>
              </a:rPr>
              <a:t>z toho cukry</a:t>
            </a:r>
          </a:p>
          <a:p>
            <a:r>
              <a:rPr lang="cs-CZ" sz="3100" dirty="0">
                <a:solidFill>
                  <a:schemeClr val="tx1"/>
                </a:solidFill>
              </a:rPr>
              <a:t>bílkoviny</a:t>
            </a:r>
          </a:p>
          <a:p>
            <a:r>
              <a:rPr lang="cs-CZ" sz="3100" dirty="0">
                <a:solidFill>
                  <a:schemeClr val="tx1"/>
                </a:solidFill>
              </a:rPr>
              <a:t>sůl</a:t>
            </a:r>
          </a:p>
          <a:p>
            <a:pPr marL="0" indent="0">
              <a:buNone/>
            </a:pPr>
            <a:endParaRPr lang="cs-CZ" sz="15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Dobrovolné údaje</a:t>
            </a:r>
          </a:p>
          <a:p>
            <a:r>
              <a:rPr lang="cs-CZ" dirty="0" err="1">
                <a:solidFill>
                  <a:schemeClr val="tx1"/>
                </a:solidFill>
              </a:rPr>
              <a:t>mononenasycené</a:t>
            </a:r>
            <a:r>
              <a:rPr lang="cs-CZ" dirty="0">
                <a:solidFill>
                  <a:schemeClr val="tx1"/>
                </a:solidFill>
              </a:rPr>
              <a:t> mastné kyseliny</a:t>
            </a:r>
          </a:p>
          <a:p>
            <a:r>
              <a:rPr lang="cs-CZ" dirty="0">
                <a:solidFill>
                  <a:schemeClr val="tx1"/>
                </a:solidFill>
              </a:rPr>
              <a:t>polynenasycené mastné kyseliny</a:t>
            </a:r>
          </a:p>
          <a:p>
            <a:r>
              <a:rPr lang="cs-CZ" dirty="0" err="1">
                <a:solidFill>
                  <a:schemeClr val="tx1"/>
                </a:solidFill>
              </a:rPr>
              <a:t>polyalkoholy</a:t>
            </a:r>
            <a:endParaRPr lang="cs-CZ" dirty="0"/>
          </a:p>
          <a:p>
            <a:r>
              <a:rPr lang="cs-CZ" dirty="0">
                <a:solidFill>
                  <a:schemeClr val="tx1"/>
                </a:solidFill>
              </a:rPr>
              <a:t>škrob</a:t>
            </a:r>
          </a:p>
          <a:p>
            <a:r>
              <a:rPr lang="cs-CZ" dirty="0">
                <a:solidFill>
                  <a:schemeClr val="tx1"/>
                </a:solidFill>
              </a:rPr>
              <a:t>vláknina</a:t>
            </a:r>
          </a:p>
          <a:p>
            <a:r>
              <a:rPr lang="cs-CZ" dirty="0">
                <a:solidFill>
                  <a:schemeClr val="tx1"/>
                </a:solidFill>
              </a:rPr>
              <a:t>vitamíny a minerální látky</a:t>
            </a:r>
          </a:p>
          <a:p>
            <a:pPr marL="0" indent="0">
              <a:buNone/>
            </a:pPr>
            <a:endParaRPr lang="cs-CZ" sz="8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cs-CZ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Nesmí se uvádět cholesterol a TFA</a:t>
            </a:r>
          </a:p>
        </p:txBody>
      </p:sp>
      <p:pic>
        <p:nvPicPr>
          <p:cNvPr id="2050" name="Picture 2" descr="Povinné výživové údaje – Big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556792"/>
            <a:ext cx="2857500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31633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50227"/>
            <a:ext cx="8229600" cy="5757545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tx1"/>
                </a:solidFill>
              </a:rPr>
              <a:t>v tabulce s přiřazenými číselnými hodnotami</a:t>
            </a:r>
          </a:p>
          <a:p>
            <a:r>
              <a:rPr lang="cs-CZ" dirty="0">
                <a:solidFill>
                  <a:schemeClr val="tx1"/>
                </a:solidFill>
              </a:rPr>
              <a:t>není-li dostatek místa – v řadě za sebou</a:t>
            </a:r>
          </a:p>
          <a:p>
            <a:r>
              <a:rPr lang="cs-CZ" dirty="0">
                <a:solidFill>
                  <a:schemeClr val="tx1"/>
                </a:solidFill>
              </a:rPr>
              <a:t>v hlavním zorním poli, velikost písma</a:t>
            </a:r>
          </a:p>
          <a:p>
            <a:r>
              <a:rPr lang="cs-CZ" dirty="0">
                <a:solidFill>
                  <a:schemeClr val="tx1"/>
                </a:solidFill>
              </a:rPr>
              <a:t>v pořadí stanoveném v př. XV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potraviny, které jsou osvobozeny od požadavku na povinné výživové údaje - Př. V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nezpracované produkty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voda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byliny, koření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sůl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octy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kvasnice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žvýkačky</a:t>
            </a:r>
          </a:p>
          <a:p>
            <a:pPr lvl="1"/>
            <a:endParaRPr lang="cs-CZ" dirty="0">
              <a:solidFill>
                <a:schemeClr val="tx1"/>
              </a:solidFill>
            </a:endParaRPr>
          </a:p>
          <a:p>
            <a:pPr lvl="1"/>
            <a:r>
              <a:rPr lang="cs-CZ" dirty="0">
                <a:solidFill>
                  <a:schemeClr val="tx1"/>
                </a:solidFill>
              </a:rPr>
              <a:t>nápoje s obsahem alkoholu více než 1,2 % objemových </a:t>
            </a:r>
          </a:p>
        </p:txBody>
      </p:sp>
    </p:spTree>
    <p:extLst>
      <p:ext uri="{BB962C8B-B14F-4D97-AF65-F5344CB8AC3E}">
        <p14:creationId xmlns:p14="http://schemas.microsoft.com/office/powerpoint/2010/main" val="34851503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92088"/>
          </a:xfrm>
        </p:spPr>
        <p:txBody>
          <a:bodyPr>
            <a:normAutofit/>
          </a:bodyPr>
          <a:lstStyle/>
          <a:p>
            <a:r>
              <a:rPr lang="cs-CZ" sz="2800" b="1" dirty="0"/>
              <a:t>Další PP EU upravující označování potravin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6855" y="1212215"/>
            <a:ext cx="8681085" cy="5299710"/>
          </a:xfrm>
        </p:spPr>
        <p:txBody>
          <a:bodyPr>
            <a:normAutofit/>
          </a:bodyPr>
          <a:lstStyle/>
          <a:p>
            <a:r>
              <a:rPr lang="cs-CZ" u="sng" dirty="0">
                <a:solidFill>
                  <a:srgbClr val="0070C0"/>
                </a:solidFill>
              </a:rPr>
              <a:t>Nařízení EP a Rady č. 1308/2013</a:t>
            </a:r>
            <a:r>
              <a:rPr lang="cs-CZ" dirty="0">
                <a:solidFill>
                  <a:schemeClr val="tx1"/>
                </a:solidFill>
              </a:rPr>
              <a:t>, kterým se stanoví společná </a:t>
            </a:r>
            <a:r>
              <a:rPr lang="cs-CZ" dirty="0">
                <a:solidFill>
                  <a:schemeClr val="tx1"/>
                </a:solidFill>
                <a:highlight>
                  <a:srgbClr val="C0C0C0"/>
                </a:highlight>
              </a:rPr>
              <a:t>organizace trhů </a:t>
            </a:r>
            <a:r>
              <a:rPr lang="cs-CZ" dirty="0">
                <a:solidFill>
                  <a:schemeClr val="tx1"/>
                </a:solidFill>
              </a:rPr>
              <a:t>se zemědělskými produkty a zrušují nařízení Rady (EHS) č. 922/72, (EHS) č. 234/79, (ES) č. 1037/2001 a (ES) č. 1234/2007</a:t>
            </a:r>
          </a:p>
          <a:p>
            <a:r>
              <a:rPr lang="cs-CZ" u="sng" dirty="0">
                <a:solidFill>
                  <a:srgbClr val="0070C0"/>
                </a:solidFill>
              </a:rPr>
              <a:t>Nařízení Komise v přenesené pravomoci  (EU) 2017/1182</a:t>
            </a:r>
            <a:r>
              <a:rPr lang="cs-CZ" dirty="0">
                <a:solidFill>
                  <a:schemeClr val="tx1"/>
                </a:solidFill>
              </a:rPr>
              <a:t>, kterým se doplňuje nařízení Evropského parlamentu a Rady (EU) č. 1308/2013, pokud jde o klasifikační stupnice Unie </a:t>
            </a:r>
            <a:r>
              <a:rPr lang="cs-CZ" dirty="0">
                <a:solidFill>
                  <a:schemeClr val="tx1"/>
                </a:solidFill>
                <a:highlight>
                  <a:srgbClr val="C0C0C0"/>
                </a:highlight>
              </a:rPr>
              <a:t>pro jatečně upravená těla skotu, prasat a ovcí </a:t>
            </a:r>
            <a:r>
              <a:rPr lang="cs-CZ" dirty="0">
                <a:solidFill>
                  <a:schemeClr val="tx1"/>
                </a:solidFill>
              </a:rPr>
              <a:t>a o ohlašování tržních cen některých kategorií jatečně upravených těl a živých zvířat</a:t>
            </a:r>
          </a:p>
          <a:p>
            <a:r>
              <a:rPr lang="cs-CZ" u="sng" dirty="0">
                <a:solidFill>
                  <a:srgbClr val="0070C0"/>
                </a:solidFill>
              </a:rPr>
              <a:t>Nařízení Komise (ES) č. 543/2008</a:t>
            </a:r>
            <a:r>
              <a:rPr lang="cs-CZ" dirty="0">
                <a:solidFill>
                  <a:schemeClr val="tx1"/>
                </a:solidFill>
              </a:rPr>
              <a:t>, kterým se stanoví prováděcí pravidla k nařízení Rady (ES) č. 1234/2007, pokud jde o obchodní normy pro </a:t>
            </a:r>
            <a:r>
              <a:rPr lang="cs-CZ" dirty="0">
                <a:solidFill>
                  <a:schemeClr val="tx1"/>
                </a:solidFill>
                <a:highlight>
                  <a:srgbClr val="C0C0C0"/>
                </a:highlight>
              </a:rPr>
              <a:t>drůbeží maso</a:t>
            </a:r>
          </a:p>
          <a:p>
            <a:r>
              <a:rPr lang="cs-CZ" u="sng" dirty="0">
                <a:solidFill>
                  <a:srgbClr val="0070C0"/>
                </a:solidFill>
              </a:rPr>
              <a:t>Nařízení Komise č. 589/2008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, kterým se stanovují prováděcí pravidla k nařízení Rady (ES) č. 1234/2007, pokud jde o obchodní </a:t>
            </a:r>
            <a:r>
              <a:rPr lang="cs-CZ" dirty="0">
                <a:solidFill>
                  <a:schemeClr val="tx1"/>
                </a:solidFill>
                <a:highlight>
                  <a:srgbClr val="C0C0C0"/>
                </a:highlight>
              </a:rPr>
              <a:t>normy pro vejce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80411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92088"/>
          </a:xfrm>
        </p:spPr>
        <p:txBody>
          <a:bodyPr>
            <a:normAutofit/>
          </a:bodyPr>
          <a:lstStyle/>
          <a:p>
            <a:r>
              <a:rPr lang="cs-CZ" sz="3600" b="1" dirty="0"/>
              <a:t>NOVÉ POTRAVINY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6855" y="1212215"/>
            <a:ext cx="8681085" cy="5299710"/>
          </a:xfrm>
        </p:spPr>
        <p:txBody>
          <a:bodyPr>
            <a:normAutofit/>
          </a:bodyPr>
          <a:lstStyle/>
          <a:p>
            <a:r>
              <a:rPr lang="cs-CZ" u="sng" dirty="0">
                <a:solidFill>
                  <a:srgbClr val="0070C0"/>
                </a:solidFill>
              </a:rPr>
              <a:t>Nařízení EP a Rady (EU) č. 2283/2015</a:t>
            </a:r>
            <a:r>
              <a:rPr lang="cs-CZ" dirty="0">
                <a:solidFill>
                  <a:schemeClr val="tx1"/>
                </a:solidFill>
              </a:rPr>
              <a:t>, </a:t>
            </a:r>
            <a:r>
              <a:rPr lang="cs-CZ" dirty="0">
                <a:solidFill>
                  <a:schemeClr val="tx1"/>
                </a:solidFill>
                <a:highlight>
                  <a:srgbClr val="C0C0C0"/>
                </a:highlight>
              </a:rPr>
              <a:t>o nových potravinách</a:t>
            </a:r>
            <a:r>
              <a:rPr lang="cs-CZ" dirty="0">
                <a:solidFill>
                  <a:schemeClr val="tx1"/>
                </a:solidFill>
              </a:rPr>
              <a:t>, o změně nařízení EP a R (EU) č. 1169/2011 a o zrušená nařízení EP a R (ES) č. 258/97 a nařízení K (ES) č. 1852/2001</a:t>
            </a:r>
          </a:p>
          <a:p>
            <a:r>
              <a:rPr lang="cs-CZ" u="sng" dirty="0">
                <a:solidFill>
                  <a:srgbClr val="0070C0"/>
                </a:solidFill>
              </a:rPr>
              <a:t>Prováděcí nařízení Komise (EU) č. 2470/2017</a:t>
            </a:r>
            <a:r>
              <a:rPr lang="cs-CZ" dirty="0">
                <a:solidFill>
                  <a:schemeClr val="tx1"/>
                </a:solidFill>
              </a:rPr>
              <a:t>, kterým se zřizuje </a:t>
            </a:r>
            <a:r>
              <a:rPr lang="cs-CZ" dirty="0">
                <a:solidFill>
                  <a:schemeClr val="tx1"/>
                </a:solidFill>
                <a:highlight>
                  <a:srgbClr val="C0C0C0"/>
                </a:highlight>
              </a:rPr>
              <a:t>seznam Unie pro nové potraviny v</a:t>
            </a:r>
            <a:r>
              <a:rPr lang="cs-CZ" dirty="0">
                <a:solidFill>
                  <a:schemeClr val="tx1"/>
                </a:solidFill>
              </a:rPr>
              <a:t> souladu s nařízením EP a R (EU) 2015/2283 o nových potravinách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1489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9532" y="1340768"/>
            <a:ext cx="8424936" cy="4176464"/>
          </a:xfrm>
        </p:spPr>
        <p:txBody>
          <a:bodyPr>
            <a:normAutofit fontScale="92500" lnSpcReduction="20000"/>
          </a:bodyPr>
          <a:lstStyle/>
          <a:p>
            <a:pPr marL="34290" indent="0">
              <a:buNone/>
            </a:pPr>
            <a:r>
              <a:rPr lang="cs-CZ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NAŘÍZENÍ EVROPSKÉHO PARLAMENTU A RADY (EU) </a:t>
            </a:r>
            <a:r>
              <a:rPr lang="cs-CZ" sz="2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č. 1169/2011</a:t>
            </a:r>
            <a:r>
              <a:rPr lang="cs-CZ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34290" indent="0">
              <a:buNone/>
            </a:pPr>
            <a:endParaRPr lang="cs-CZ" sz="2800" dirty="0">
              <a:solidFill>
                <a:schemeClr val="tx1"/>
              </a:solidFill>
            </a:endParaRPr>
          </a:p>
          <a:p>
            <a:r>
              <a:rPr lang="cs-CZ" sz="2800" dirty="0">
                <a:solidFill>
                  <a:schemeClr val="tx1"/>
                </a:solidFill>
              </a:rPr>
              <a:t>informace o potravinách nesmějí být zavádějící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pokud jde o její charakteristiky – povaha, totožnost, vlastnosti, složení, množství, trvanlivost, zemi původu, způsob výroby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připisování účinků nebo vlastností, které nemá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vyvolání dojmu, že potravina má zvláštní charakteristiky</a:t>
            </a:r>
          </a:p>
          <a:p>
            <a:r>
              <a:rPr lang="cs-CZ" sz="2800" dirty="0">
                <a:solidFill>
                  <a:schemeClr val="tx1"/>
                </a:solidFill>
              </a:rPr>
              <a:t> informace o potravinách musí být přesné, jasné a spotřebitelům snadno srozumitelné</a:t>
            </a:r>
          </a:p>
          <a:p>
            <a:r>
              <a:rPr lang="cs-CZ" sz="2800" dirty="0">
                <a:solidFill>
                  <a:schemeClr val="tx1"/>
                </a:solidFill>
              </a:rPr>
              <a:t> za </a:t>
            </a:r>
            <a:r>
              <a:rPr lang="cs-CZ" sz="2800" dirty="0" err="1">
                <a:solidFill>
                  <a:schemeClr val="tx1"/>
                </a:solidFill>
              </a:rPr>
              <a:t>info</a:t>
            </a:r>
            <a:r>
              <a:rPr lang="cs-CZ" sz="2800" dirty="0">
                <a:solidFill>
                  <a:schemeClr val="tx1"/>
                </a:solidFill>
              </a:rPr>
              <a:t> o potravinách odpovídá PPP, pod jehož jménem nebo obchodním názvem je potravina uváděna na trh</a:t>
            </a:r>
          </a:p>
          <a:p>
            <a:endParaRPr lang="cs-CZ" sz="2800" dirty="0">
              <a:solidFill>
                <a:schemeClr val="tx1"/>
              </a:solidFill>
            </a:endParaRPr>
          </a:p>
          <a:p>
            <a:endParaRPr lang="cs-CZ" sz="2800" dirty="0">
              <a:solidFill>
                <a:schemeClr val="tx1"/>
              </a:solidFill>
            </a:endParaRPr>
          </a:p>
          <a:p>
            <a:pPr lvl="1"/>
            <a:endParaRPr lang="cs-CZ" sz="2000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757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051520"/>
          </a:xfrm>
        </p:spPr>
        <p:txBody>
          <a:bodyPr>
            <a:normAutofit/>
          </a:bodyPr>
          <a:lstStyle/>
          <a:p>
            <a:r>
              <a:rPr lang="cs-CZ" sz="4800" b="1" dirty="0"/>
              <a:t>Povinně uváděné informace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47463"/>
            <a:ext cx="8229600" cy="5256584"/>
          </a:xfrm>
        </p:spPr>
        <p:txBody>
          <a:bodyPr>
            <a:normAutofit fontScale="92500" lnSpcReduction="20000"/>
          </a:bodyPr>
          <a:lstStyle/>
          <a:p>
            <a:r>
              <a:rPr lang="cs-CZ" dirty="0">
                <a:solidFill>
                  <a:schemeClr val="tx1"/>
                </a:solidFill>
              </a:rPr>
              <a:t>název potraviny</a:t>
            </a:r>
          </a:p>
          <a:p>
            <a:r>
              <a:rPr lang="cs-CZ" dirty="0">
                <a:solidFill>
                  <a:schemeClr val="tx1"/>
                </a:solidFill>
              </a:rPr>
              <a:t>seznam složek</a:t>
            </a:r>
          </a:p>
          <a:p>
            <a:r>
              <a:rPr lang="cs-CZ" dirty="0">
                <a:solidFill>
                  <a:schemeClr val="tx1"/>
                </a:solidFill>
              </a:rPr>
              <a:t>alergeny</a:t>
            </a:r>
          </a:p>
          <a:p>
            <a:r>
              <a:rPr lang="cs-CZ" dirty="0">
                <a:solidFill>
                  <a:schemeClr val="tx1"/>
                </a:solidFill>
              </a:rPr>
              <a:t>množství určitých složek nebo skupin složek</a:t>
            </a:r>
          </a:p>
          <a:p>
            <a:r>
              <a:rPr lang="cs-CZ" dirty="0">
                <a:solidFill>
                  <a:schemeClr val="tx1"/>
                </a:solidFill>
              </a:rPr>
              <a:t>čisté množství potraviny</a:t>
            </a:r>
          </a:p>
          <a:p>
            <a:r>
              <a:rPr lang="cs-CZ" dirty="0">
                <a:solidFill>
                  <a:schemeClr val="tx1"/>
                </a:solidFill>
              </a:rPr>
              <a:t>datum minimální trvanlivosti nebo datum použitelnosti</a:t>
            </a:r>
          </a:p>
          <a:p>
            <a:r>
              <a:rPr lang="cs-CZ" dirty="0">
                <a:solidFill>
                  <a:schemeClr val="tx1"/>
                </a:solidFill>
              </a:rPr>
              <a:t>zvláštní podmínky uchování nebo podmínky použití</a:t>
            </a:r>
          </a:p>
          <a:p>
            <a:r>
              <a:rPr lang="cs-CZ" dirty="0">
                <a:solidFill>
                  <a:schemeClr val="tx1"/>
                </a:solidFill>
              </a:rPr>
              <a:t>jméno nebo obchodní název a adresa PPP – uváděna na trh x dovozce potraviny</a:t>
            </a:r>
          </a:p>
          <a:p>
            <a:r>
              <a:rPr lang="cs-CZ" dirty="0">
                <a:solidFill>
                  <a:schemeClr val="tx1"/>
                </a:solidFill>
              </a:rPr>
              <a:t>země původu nebo místo provenience</a:t>
            </a:r>
          </a:p>
          <a:p>
            <a:r>
              <a:rPr lang="cs-CZ" dirty="0">
                <a:solidFill>
                  <a:schemeClr val="tx1"/>
                </a:solidFill>
              </a:rPr>
              <a:t>návod k použití</a:t>
            </a:r>
          </a:p>
          <a:p>
            <a:r>
              <a:rPr lang="cs-CZ" dirty="0">
                <a:solidFill>
                  <a:schemeClr val="tx1"/>
                </a:solidFill>
              </a:rPr>
              <a:t>skutečný obsah alkoholu v % objemových – u nápojů s obsahem alkoholu vyšším než 1,2 % objemových</a:t>
            </a:r>
          </a:p>
          <a:p>
            <a:r>
              <a:rPr lang="cs-CZ" dirty="0">
                <a:solidFill>
                  <a:schemeClr val="tx1"/>
                </a:solidFill>
              </a:rPr>
              <a:t>výživové údaje – </a:t>
            </a:r>
            <a:r>
              <a:rPr lang="cs-CZ" dirty="0">
                <a:solidFill>
                  <a:srgbClr val="FF0000"/>
                </a:solidFill>
              </a:rPr>
              <a:t>od 13.12.2016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+ další povinně uváděné údaje uvedené v přílohách („baleno v ochranné atmosféře“, „se sladidly“, „ošetřeno ionizujícím zářením“, „rozmrazeno“, atd..)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796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68250"/>
            <a:ext cx="8229600" cy="5721499"/>
          </a:xfrm>
        </p:spPr>
        <p:txBody>
          <a:bodyPr>
            <a:normAutofit/>
          </a:bodyPr>
          <a:lstStyle/>
          <a:p>
            <a:r>
              <a:rPr lang="cs-CZ" b="1" u="sng" dirty="0">
                <a:solidFill>
                  <a:schemeClr val="tx1"/>
                </a:solidFill>
              </a:rPr>
              <a:t>čitelnost</a:t>
            </a:r>
            <a:r>
              <a:rPr lang="cs-CZ" dirty="0">
                <a:solidFill>
                  <a:schemeClr val="tx1"/>
                </a:solidFill>
              </a:rPr>
              <a:t> = fyzický vzhled informace, jehož prostřednictvím je informace vizuálně přístupná pro běžnou populaci a který je určen různými prvky, mimo jiné velikostí písma, odstupy mezi písmeny, odstupy mezi řádky, tloušťkou tahů písma, barvou písma, druhem písma, poměrem mezi výškou a šířkou písmen, povrchem materiálu a výrazným kontrastem mezi písmem a pozadím </a:t>
            </a:r>
          </a:p>
          <a:p>
            <a:r>
              <a:rPr lang="cs-CZ" b="1" u="sng" dirty="0">
                <a:solidFill>
                  <a:schemeClr val="tx1"/>
                </a:solidFill>
              </a:rPr>
              <a:t>zorné pole </a:t>
            </a:r>
            <a:r>
              <a:rPr lang="cs-CZ" dirty="0">
                <a:solidFill>
                  <a:schemeClr val="tx1"/>
                </a:solidFill>
              </a:rPr>
              <a:t>= všechny povrchy na balení, které lze přečíst z jednoho zorného úhlu</a:t>
            </a:r>
          </a:p>
          <a:p>
            <a:r>
              <a:rPr lang="cs-CZ" b="1" u="sng" dirty="0">
                <a:solidFill>
                  <a:schemeClr val="tx1"/>
                </a:solidFill>
              </a:rPr>
              <a:t>hlavní zorné pole </a:t>
            </a:r>
            <a:r>
              <a:rPr lang="cs-CZ" dirty="0">
                <a:solidFill>
                  <a:schemeClr val="tx1"/>
                </a:solidFill>
              </a:rPr>
              <a:t>= zorné pole, jehož si spotřebitel při nákupu s největší pravděpodobností všimne na první pohled a které mu umožní okamžitě výrobek rozpoznat, pokud jde o jeho charakteristické rysy nebo povahu a popřípadě jeho obchodní značku. Pokud má obal několik shodných hlavních zorných polí, považuje se za hlavní zorné pole to, které zvolil provozovatel potravinářského podniku 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cs-CZ" b="1" dirty="0">
                <a:solidFill>
                  <a:schemeClr val="tx1"/>
                </a:solidFill>
              </a:rPr>
              <a:t>!VELIKOST PÍSMA SE VZTAHUJE K NEJVĚTŠÍ PLOŠE!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32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91350"/>
            <a:ext cx="8229600" cy="819472"/>
          </a:xfrm>
        </p:spPr>
        <p:txBody>
          <a:bodyPr>
            <a:normAutofit/>
          </a:bodyPr>
          <a:lstStyle/>
          <a:p>
            <a:r>
              <a:rPr lang="cs-CZ" sz="4000" b="1" dirty="0"/>
              <a:t>Způsob uvádění povinných údajů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052736"/>
            <a:ext cx="8568952" cy="5544616"/>
          </a:xfrm>
        </p:spPr>
        <p:txBody>
          <a:bodyPr>
            <a:normAutofit lnSpcReduction="10000"/>
          </a:bodyPr>
          <a:lstStyle/>
          <a:p>
            <a:r>
              <a:rPr lang="cs-CZ" dirty="0">
                <a:solidFill>
                  <a:schemeClr val="tx1"/>
                </a:solidFill>
              </a:rPr>
              <a:t>na viditelném místě tak, aby byly dobře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viditelné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snadno čitelné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nesmazatelné </a:t>
            </a:r>
          </a:p>
          <a:p>
            <a:r>
              <a:rPr lang="cs-CZ" dirty="0">
                <a:solidFill>
                  <a:schemeClr val="tx1"/>
                </a:solidFill>
              </a:rPr>
              <a:t>nesmí být  skryty, zastřeny ani přerušeny</a:t>
            </a:r>
          </a:p>
          <a:p>
            <a:r>
              <a:rPr lang="cs-CZ" dirty="0">
                <a:solidFill>
                  <a:schemeClr val="tx1"/>
                </a:solidFill>
              </a:rPr>
              <a:t>povinnou velikostí písma</a:t>
            </a:r>
          </a:p>
          <a:p>
            <a:r>
              <a:rPr lang="cs-CZ" dirty="0">
                <a:solidFill>
                  <a:schemeClr val="tx1"/>
                </a:solidFill>
              </a:rPr>
              <a:t>v jazyce srozumitelném spotřebitelům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cs-CZ" sz="32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Údaje ve stejném zorném poli</a:t>
            </a:r>
          </a:p>
          <a:p>
            <a:r>
              <a:rPr lang="cs-CZ" dirty="0">
                <a:solidFill>
                  <a:schemeClr val="tx1"/>
                </a:solidFill>
              </a:rPr>
              <a:t>název potraviny</a:t>
            </a:r>
          </a:p>
          <a:p>
            <a:r>
              <a:rPr lang="cs-CZ" dirty="0">
                <a:solidFill>
                  <a:schemeClr val="tx1"/>
                </a:solidFill>
              </a:rPr>
              <a:t>čisté množství</a:t>
            </a:r>
          </a:p>
          <a:p>
            <a:r>
              <a:rPr lang="cs-CZ" dirty="0">
                <a:solidFill>
                  <a:schemeClr val="tx1"/>
                </a:solidFill>
              </a:rPr>
              <a:t>event. skutečný obsah alkoholu v % objemových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tx1"/>
                </a:solidFill>
              </a:rPr>
              <a:t>nevztahuje se na skleněné láhve k opakovanému použití a na obaly, jejichž největší plocha je menší než 10 cm</a:t>
            </a:r>
            <a:r>
              <a:rPr lang="cs-CZ" baseline="30000" dirty="0">
                <a:solidFill>
                  <a:schemeClr val="tx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310583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052736"/>
            <a:ext cx="8640960" cy="504056"/>
          </a:xfrm>
        </p:spPr>
        <p:txBody>
          <a:bodyPr>
            <a:normAutofit/>
          </a:bodyPr>
          <a:lstStyle/>
          <a:p>
            <a:r>
              <a:rPr lang="cs-CZ" sz="2400" dirty="0">
                <a:solidFill>
                  <a:schemeClr val="tx1"/>
                </a:solidFill>
              </a:rPr>
              <a:t>Největší plocha = zorné pole obalu (tj. největší strana obalu)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27584" y="1700808"/>
            <a:ext cx="2880320" cy="508992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větší</a:t>
            </a:r>
            <a:r>
              <a:rPr lang="cs-CZ" dirty="0">
                <a:solidFill>
                  <a:schemeClr val="tx1"/>
                </a:solidFill>
              </a:rPr>
              <a:t> než </a:t>
            </a:r>
            <a:r>
              <a:rPr lang="cs-CZ" b="1" u="sng" dirty="0">
                <a:solidFill>
                  <a:schemeClr val="tx1"/>
                </a:solidFill>
              </a:rPr>
              <a:t>80</a:t>
            </a:r>
            <a:r>
              <a:rPr lang="cs-CZ" dirty="0">
                <a:solidFill>
                  <a:schemeClr val="tx1"/>
                </a:solidFill>
              </a:rPr>
              <a:t> cm</a:t>
            </a:r>
            <a:r>
              <a:rPr lang="cs-CZ" baseline="30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3"/>
          </p:nvPr>
        </p:nvSpPr>
        <p:spPr>
          <a:xfrm>
            <a:off x="4860032" y="1700808"/>
            <a:ext cx="3113106" cy="546347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menší</a:t>
            </a:r>
            <a:r>
              <a:rPr lang="cs-CZ" dirty="0">
                <a:solidFill>
                  <a:schemeClr val="tx1"/>
                </a:solidFill>
              </a:rPr>
              <a:t> než </a:t>
            </a:r>
            <a:r>
              <a:rPr lang="cs-CZ" b="1" u="sng" dirty="0">
                <a:solidFill>
                  <a:schemeClr val="tx1"/>
                </a:solidFill>
              </a:rPr>
              <a:t>80</a:t>
            </a:r>
            <a:r>
              <a:rPr lang="cs-CZ" dirty="0">
                <a:solidFill>
                  <a:schemeClr val="tx1"/>
                </a:solidFill>
              </a:rPr>
              <a:t> cm</a:t>
            </a:r>
            <a:r>
              <a:rPr lang="cs-CZ" baseline="30000" dirty="0">
                <a:solidFill>
                  <a:schemeClr val="tx1"/>
                </a:solidFill>
              </a:rPr>
              <a:t>2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457200" y="116632"/>
            <a:ext cx="8229600" cy="93610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z="4000" b="1" dirty="0"/>
              <a:t>Největší plocha a velikost písma</a:t>
            </a:r>
          </a:p>
        </p:txBody>
      </p:sp>
      <p:sp>
        <p:nvSpPr>
          <p:cNvPr id="9" name="Zástupný symbol pro text 2"/>
          <p:cNvSpPr txBox="1">
            <a:spLocks/>
          </p:cNvSpPr>
          <p:nvPr/>
        </p:nvSpPr>
        <p:spPr>
          <a:xfrm>
            <a:off x="827584" y="2562188"/>
            <a:ext cx="2880320" cy="38333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20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cs-CZ" sz="1800" dirty="0">
                <a:solidFill>
                  <a:schemeClr val="tx1"/>
                </a:solidFill>
              </a:rPr>
              <a:t>všechny povinné údaje</a:t>
            </a:r>
          </a:p>
        </p:txBody>
      </p:sp>
      <p:sp>
        <p:nvSpPr>
          <p:cNvPr id="11" name="Zástupný symbol pro text 2"/>
          <p:cNvSpPr txBox="1">
            <a:spLocks/>
          </p:cNvSpPr>
          <p:nvPr/>
        </p:nvSpPr>
        <p:spPr>
          <a:xfrm>
            <a:off x="827584" y="3212976"/>
            <a:ext cx="2880320" cy="41577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20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cs-CZ" sz="1800" dirty="0">
                <a:solidFill>
                  <a:schemeClr val="tx1"/>
                </a:solidFill>
              </a:rPr>
              <a:t>velikost písma </a:t>
            </a:r>
            <a:r>
              <a:rPr lang="cs-CZ" sz="1800" b="1" dirty="0">
                <a:solidFill>
                  <a:srgbClr val="FF0000"/>
                </a:solidFill>
              </a:rPr>
              <a:t>1,2</a:t>
            </a:r>
            <a:r>
              <a:rPr lang="cs-CZ" sz="1800" dirty="0"/>
              <a:t> </a:t>
            </a:r>
            <a:r>
              <a:rPr lang="cs-CZ" sz="1800" dirty="0">
                <a:solidFill>
                  <a:schemeClr val="tx1"/>
                </a:solidFill>
              </a:rPr>
              <a:t>mm</a:t>
            </a:r>
          </a:p>
        </p:txBody>
      </p:sp>
      <p:sp>
        <p:nvSpPr>
          <p:cNvPr id="12" name="Zástupný symbol pro text 2"/>
          <p:cNvSpPr txBox="1">
            <a:spLocks/>
          </p:cNvSpPr>
          <p:nvPr/>
        </p:nvSpPr>
        <p:spPr>
          <a:xfrm>
            <a:off x="5203310" y="3192017"/>
            <a:ext cx="3096344" cy="4367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20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cs-CZ" sz="1800" dirty="0">
                <a:solidFill>
                  <a:schemeClr val="tx1"/>
                </a:solidFill>
              </a:rPr>
              <a:t>velikost písma </a:t>
            </a:r>
            <a:r>
              <a:rPr lang="cs-CZ" sz="1800" b="1" dirty="0">
                <a:solidFill>
                  <a:srgbClr val="FF0000"/>
                </a:solidFill>
              </a:rPr>
              <a:t>0,9</a:t>
            </a:r>
            <a:r>
              <a:rPr lang="cs-CZ" sz="1800" dirty="0"/>
              <a:t> </a:t>
            </a:r>
            <a:r>
              <a:rPr lang="cs-CZ" sz="1800" dirty="0">
                <a:solidFill>
                  <a:schemeClr val="tx1"/>
                </a:solidFill>
              </a:rPr>
              <a:t>mm</a:t>
            </a:r>
          </a:p>
        </p:txBody>
      </p:sp>
      <p:sp>
        <p:nvSpPr>
          <p:cNvPr id="13" name="Zástupný symbol pro text 2"/>
          <p:cNvSpPr txBox="1">
            <a:spLocks/>
          </p:cNvSpPr>
          <p:nvPr/>
        </p:nvSpPr>
        <p:spPr>
          <a:xfrm>
            <a:off x="5203310" y="2562188"/>
            <a:ext cx="3096344" cy="38223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20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cs-CZ" sz="1800" dirty="0">
                <a:solidFill>
                  <a:schemeClr val="tx1"/>
                </a:solidFill>
              </a:rPr>
              <a:t>všechny povinné údaje</a:t>
            </a:r>
          </a:p>
        </p:txBody>
      </p:sp>
      <p:sp>
        <p:nvSpPr>
          <p:cNvPr id="14" name="Zástupný symbol pro text 3"/>
          <p:cNvSpPr txBox="1">
            <a:spLocks/>
          </p:cNvSpPr>
          <p:nvPr/>
        </p:nvSpPr>
        <p:spPr>
          <a:xfrm>
            <a:off x="1619672" y="4006296"/>
            <a:ext cx="2808312" cy="50134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20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cs-CZ" b="1" dirty="0">
                <a:solidFill>
                  <a:schemeClr val="tx1"/>
                </a:solidFill>
              </a:rPr>
              <a:t>menší</a:t>
            </a:r>
            <a:r>
              <a:rPr lang="cs-CZ" dirty="0">
                <a:solidFill>
                  <a:schemeClr val="tx1"/>
                </a:solidFill>
              </a:rPr>
              <a:t> než </a:t>
            </a:r>
            <a:r>
              <a:rPr lang="cs-CZ" b="1" u="sng" dirty="0">
                <a:solidFill>
                  <a:schemeClr val="tx1"/>
                </a:solidFill>
              </a:rPr>
              <a:t>25</a:t>
            </a:r>
            <a:r>
              <a:rPr lang="cs-CZ" dirty="0">
                <a:solidFill>
                  <a:schemeClr val="tx1"/>
                </a:solidFill>
              </a:rPr>
              <a:t> cm</a:t>
            </a:r>
            <a:r>
              <a:rPr lang="cs-CZ" baseline="30000" dirty="0">
                <a:solidFill>
                  <a:schemeClr val="tx1"/>
                </a:solidFill>
              </a:rPr>
              <a:t>2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5" name="Zástupný symbol pro text 3"/>
          <p:cNvSpPr txBox="1">
            <a:spLocks/>
          </p:cNvSpPr>
          <p:nvPr/>
        </p:nvSpPr>
        <p:spPr>
          <a:xfrm>
            <a:off x="4860032" y="4007529"/>
            <a:ext cx="2943001" cy="50134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20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cs-CZ" b="1" dirty="0">
                <a:solidFill>
                  <a:schemeClr val="tx1"/>
                </a:solidFill>
              </a:rPr>
              <a:t>menší</a:t>
            </a:r>
            <a:r>
              <a:rPr lang="cs-CZ" dirty="0">
                <a:solidFill>
                  <a:schemeClr val="tx1"/>
                </a:solidFill>
              </a:rPr>
              <a:t> než </a:t>
            </a:r>
            <a:r>
              <a:rPr lang="cs-CZ" b="1" u="sng" dirty="0">
                <a:solidFill>
                  <a:schemeClr val="tx1"/>
                </a:solidFill>
              </a:rPr>
              <a:t>10</a:t>
            </a:r>
            <a:r>
              <a:rPr lang="cs-CZ" dirty="0">
                <a:solidFill>
                  <a:schemeClr val="tx1"/>
                </a:solidFill>
              </a:rPr>
              <a:t> cm</a:t>
            </a:r>
            <a:r>
              <a:rPr lang="cs-CZ" baseline="30000" dirty="0">
                <a:solidFill>
                  <a:schemeClr val="tx1"/>
                </a:solidFill>
              </a:rPr>
              <a:t>2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6" name="Zástupný symbol pro text 2"/>
          <p:cNvSpPr txBox="1">
            <a:spLocks/>
          </p:cNvSpPr>
          <p:nvPr/>
        </p:nvSpPr>
        <p:spPr>
          <a:xfrm>
            <a:off x="1619672" y="4797152"/>
            <a:ext cx="2808312" cy="57606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20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cs-CZ" sz="1800" dirty="0">
                <a:solidFill>
                  <a:schemeClr val="tx1"/>
                </a:solidFill>
              </a:rPr>
              <a:t>výjimka z označení výživovými údaji</a:t>
            </a:r>
          </a:p>
        </p:txBody>
      </p:sp>
      <p:sp>
        <p:nvSpPr>
          <p:cNvPr id="17" name="Zástupný symbol pro text 2"/>
          <p:cNvSpPr txBox="1">
            <a:spLocks/>
          </p:cNvSpPr>
          <p:nvPr/>
        </p:nvSpPr>
        <p:spPr>
          <a:xfrm>
            <a:off x="4860032" y="4797152"/>
            <a:ext cx="2943001" cy="180291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20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algn="l"/>
            <a:r>
              <a:rPr lang="cs-CZ" sz="1400" dirty="0">
                <a:solidFill>
                  <a:schemeClr val="tx1"/>
                </a:solidFill>
              </a:rPr>
              <a:t>povinnost uvádět pouze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chemeClr val="tx1"/>
                </a:solidFill>
              </a:rPr>
              <a:t>název potraviny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chemeClr val="tx1"/>
                </a:solidFill>
              </a:rPr>
              <a:t>alergeny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chemeClr val="tx1"/>
                </a:solidFill>
              </a:rPr>
              <a:t>čisté množství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chemeClr val="tx1"/>
                </a:solidFill>
              </a:rPr>
              <a:t>DMT nebo DP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chemeClr val="tx1"/>
                </a:solidFill>
              </a:rPr>
              <a:t>+ seznam složek na  žádost spotřebitele</a:t>
            </a:r>
          </a:p>
        </p:txBody>
      </p:sp>
      <p:cxnSp>
        <p:nvCxnSpPr>
          <p:cNvPr id="21" name="Přímá spojnice se šipkou 20"/>
          <p:cNvCxnSpPr/>
          <p:nvPr/>
        </p:nvCxnSpPr>
        <p:spPr>
          <a:xfrm flipH="1">
            <a:off x="4067944" y="2276872"/>
            <a:ext cx="1008112" cy="17294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/>
          <p:nvPr/>
        </p:nvCxnSpPr>
        <p:spPr>
          <a:xfrm>
            <a:off x="5076056" y="2276872"/>
            <a:ext cx="72008" cy="17294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se šipkou 27"/>
          <p:cNvCxnSpPr>
            <a:stCxn id="3" idx="2"/>
            <a:endCxn id="9" idx="0"/>
          </p:cNvCxnSpPr>
          <p:nvPr/>
        </p:nvCxnSpPr>
        <p:spPr>
          <a:xfrm>
            <a:off x="2267744" y="2209800"/>
            <a:ext cx="0" cy="3523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se šipkou 29"/>
          <p:cNvCxnSpPr>
            <a:stCxn id="9" idx="2"/>
            <a:endCxn id="11" idx="0"/>
          </p:cNvCxnSpPr>
          <p:nvPr/>
        </p:nvCxnSpPr>
        <p:spPr>
          <a:xfrm>
            <a:off x="2267744" y="2945527"/>
            <a:ext cx="0" cy="2674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se šipkou 31"/>
          <p:cNvCxnSpPr>
            <a:stCxn id="4" idx="2"/>
          </p:cNvCxnSpPr>
          <p:nvPr/>
        </p:nvCxnSpPr>
        <p:spPr>
          <a:xfrm>
            <a:off x="6416585" y="2247155"/>
            <a:ext cx="0" cy="3150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se šipkou 34"/>
          <p:cNvCxnSpPr/>
          <p:nvPr/>
        </p:nvCxnSpPr>
        <p:spPr>
          <a:xfrm>
            <a:off x="6416591" y="2945527"/>
            <a:ext cx="0" cy="2685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se šipkou 36"/>
          <p:cNvCxnSpPr>
            <a:stCxn id="15" idx="2"/>
            <a:endCxn id="17" idx="0"/>
          </p:cNvCxnSpPr>
          <p:nvPr/>
        </p:nvCxnSpPr>
        <p:spPr>
          <a:xfrm>
            <a:off x="6331533" y="4508873"/>
            <a:ext cx="0" cy="2882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se šipkou 38"/>
          <p:cNvCxnSpPr>
            <a:stCxn id="14" idx="2"/>
            <a:endCxn id="16" idx="0"/>
          </p:cNvCxnSpPr>
          <p:nvPr/>
        </p:nvCxnSpPr>
        <p:spPr>
          <a:xfrm>
            <a:off x="3023828" y="4507639"/>
            <a:ext cx="0" cy="2895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ravoúhlá spojnice 40"/>
          <p:cNvCxnSpPr>
            <a:stCxn id="3" idx="1"/>
          </p:cNvCxnSpPr>
          <p:nvPr/>
        </p:nvCxnSpPr>
        <p:spPr>
          <a:xfrm rot="10800000" flipV="1">
            <a:off x="539552" y="1955304"/>
            <a:ext cx="288033" cy="363912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Zástupný symbol pro text 2"/>
          <p:cNvSpPr txBox="1">
            <a:spLocks/>
          </p:cNvSpPr>
          <p:nvPr/>
        </p:nvSpPr>
        <p:spPr>
          <a:xfrm>
            <a:off x="467544" y="5594426"/>
            <a:ext cx="3240360" cy="85891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20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algn="l"/>
            <a:r>
              <a:rPr lang="cs-CZ" sz="1200" u="sng" dirty="0">
                <a:solidFill>
                  <a:schemeClr val="tx1"/>
                </a:solidFill>
              </a:rPr>
              <a:t>lahve k opakovanému použití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1200" dirty="0">
                <a:solidFill>
                  <a:schemeClr val="tx1"/>
                </a:solidFill>
              </a:rPr>
              <a:t>název potraviny, alergeny, čisté množství, DMT nebo DP, výživové údaje</a:t>
            </a:r>
          </a:p>
        </p:txBody>
      </p:sp>
    </p:spTree>
    <p:extLst>
      <p:ext uri="{BB962C8B-B14F-4D97-AF65-F5344CB8AC3E}">
        <p14:creationId xmlns:p14="http://schemas.microsoft.com/office/powerpoint/2010/main" val="1893973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648072"/>
          </a:xfrm>
        </p:spPr>
        <p:txBody>
          <a:bodyPr>
            <a:normAutofit fontScale="90000"/>
          </a:bodyPr>
          <a:lstStyle/>
          <a:p>
            <a:br>
              <a:rPr lang="cs-CZ" sz="2800" dirty="0"/>
            </a:br>
            <a:r>
              <a:rPr lang="es-ES" sz="2800" b="1" dirty="0"/>
              <a:t>DEFINICE VÝŠKY MALÉHO PÍSMENE „x“ </a:t>
            </a:r>
            <a:endParaRPr lang="cs-CZ" sz="2800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654" y="2132856"/>
            <a:ext cx="7892762" cy="1665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ástupný symbol pro text 2"/>
          <p:cNvSpPr txBox="1">
            <a:spLocks/>
          </p:cNvSpPr>
          <p:nvPr/>
        </p:nvSpPr>
        <p:spPr>
          <a:xfrm>
            <a:off x="423654" y="1295400"/>
            <a:ext cx="2852202" cy="609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sz="5500" dirty="0">
                <a:solidFill>
                  <a:schemeClr val="tx1"/>
                </a:solidFill>
              </a:rPr>
              <a:t>VÝŠKA MALÉHO PÍSMENE „x“ </a:t>
            </a:r>
          </a:p>
        </p:txBody>
      </p:sp>
      <p:sp>
        <p:nvSpPr>
          <p:cNvPr id="5" name="Zástupný symbol pro text 2"/>
          <p:cNvSpPr txBox="1">
            <a:spLocks/>
          </p:cNvSpPr>
          <p:nvPr/>
        </p:nvSpPr>
        <p:spPr>
          <a:xfrm>
            <a:off x="539552" y="4149080"/>
            <a:ext cx="4040188" cy="2232248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7200" dirty="0">
                <a:solidFill>
                  <a:schemeClr val="tx1"/>
                </a:solidFill>
              </a:rPr>
              <a:t>1 - Akcentová dotažnice </a:t>
            </a:r>
          </a:p>
          <a:p>
            <a:pPr marL="0" indent="0">
              <a:buNone/>
            </a:pPr>
            <a:r>
              <a:rPr lang="cs-CZ" sz="7200" dirty="0">
                <a:solidFill>
                  <a:schemeClr val="tx1"/>
                </a:solidFill>
              </a:rPr>
              <a:t>2 - Verzálková dotažnice </a:t>
            </a:r>
          </a:p>
          <a:p>
            <a:pPr marL="0" indent="0">
              <a:buNone/>
            </a:pPr>
            <a:r>
              <a:rPr lang="cs-CZ" sz="7200" dirty="0">
                <a:solidFill>
                  <a:schemeClr val="tx1"/>
                </a:solidFill>
              </a:rPr>
              <a:t>3 - Střední dotažnice </a:t>
            </a:r>
          </a:p>
          <a:p>
            <a:pPr marL="0" indent="0">
              <a:buNone/>
            </a:pPr>
            <a:r>
              <a:rPr lang="cs-CZ" sz="7200" dirty="0">
                <a:solidFill>
                  <a:schemeClr val="tx1"/>
                </a:solidFill>
              </a:rPr>
              <a:t>4 - Základní dotažnice </a:t>
            </a:r>
          </a:p>
          <a:p>
            <a:pPr marL="0" indent="0">
              <a:buNone/>
            </a:pPr>
            <a:r>
              <a:rPr lang="cs-CZ" sz="7200" dirty="0">
                <a:solidFill>
                  <a:schemeClr val="tx1"/>
                </a:solidFill>
              </a:rPr>
              <a:t>5 - Dolní dotažnice </a:t>
            </a:r>
          </a:p>
          <a:p>
            <a:pPr marL="0" indent="0">
              <a:buNone/>
            </a:pPr>
            <a:r>
              <a:rPr lang="cs-CZ" sz="7200" dirty="0">
                <a:solidFill>
                  <a:schemeClr val="tx1"/>
                </a:solidFill>
              </a:rPr>
              <a:t>6 - Výška malého písmene „x“ </a:t>
            </a:r>
          </a:p>
          <a:p>
            <a:pPr marL="0" indent="0">
              <a:buNone/>
            </a:pPr>
            <a:r>
              <a:rPr lang="cs-CZ" sz="7200" dirty="0">
                <a:solidFill>
                  <a:schemeClr val="tx1"/>
                </a:solidFill>
              </a:rPr>
              <a:t>7 - Velikost písma </a:t>
            </a:r>
          </a:p>
        </p:txBody>
      </p:sp>
    </p:spTree>
    <p:extLst>
      <p:ext uri="{BB962C8B-B14F-4D97-AF65-F5344CB8AC3E}">
        <p14:creationId xmlns:p14="http://schemas.microsoft.com/office/powerpoint/2010/main" val="2899976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36104"/>
          </a:xfrm>
        </p:spPr>
        <p:txBody>
          <a:bodyPr/>
          <a:lstStyle/>
          <a:p>
            <a:r>
              <a:rPr lang="cs-CZ" b="1" dirty="0"/>
              <a:t>Prodej na dálku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chemeClr val="tx1"/>
                </a:solidFill>
              </a:rPr>
              <a:t>všechny povinné informace dle čl. 9 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k dispozici před dokončením nákupu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s výjimkou DMT nebo DP</a:t>
            </a:r>
          </a:p>
          <a:p>
            <a:pPr marL="400050"/>
            <a:r>
              <a:rPr lang="cs-CZ" sz="2400" dirty="0">
                <a:solidFill>
                  <a:schemeClr val="tx1"/>
                </a:solidFill>
              </a:rPr>
              <a:t>veškeré povinné údaje k dispozici v okamžiku doručení</a:t>
            </a:r>
          </a:p>
          <a:p>
            <a:pPr marL="400050"/>
            <a:r>
              <a:rPr lang="cs-CZ" sz="2400" dirty="0">
                <a:solidFill>
                  <a:schemeClr val="tx1"/>
                </a:solidFill>
              </a:rPr>
              <a:t>nevztahuje se na potraviny v prodejních automatech</a:t>
            </a:r>
          </a:p>
        </p:txBody>
      </p:sp>
    </p:spTree>
    <p:extLst>
      <p:ext uri="{BB962C8B-B14F-4D97-AF65-F5344CB8AC3E}">
        <p14:creationId xmlns:p14="http://schemas.microsoft.com/office/powerpoint/2010/main" val="3473119418"/>
      </p:ext>
    </p:extLst>
  </p:cSld>
  <p:clrMapOvr>
    <a:masterClrMapping/>
  </p:clrMapOvr>
</p:sld>
</file>

<file path=ppt/theme/theme1.xml><?xml version="1.0" encoding="utf-8"?>
<a:theme xmlns:a="http://schemas.openxmlformats.org/drawingml/2006/main" name="Základ">
  <a:themeElements>
    <a:clrScheme name="Základ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Zákla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Základ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81944CA9A66C4499E85B2FC36EEEA83" ma:contentTypeVersion="14" ma:contentTypeDescription="Vytvoří nový dokument" ma:contentTypeScope="" ma:versionID="e44f71b396d76be3eb24558ba0e37a12">
  <xsd:schema xmlns:xsd="http://www.w3.org/2001/XMLSchema" xmlns:xs="http://www.w3.org/2001/XMLSchema" xmlns:p="http://schemas.microsoft.com/office/2006/metadata/properties" xmlns:ns3="d53cf675-2ce7-4367-b46a-d622532ca7c9" xmlns:ns4="3359b853-c1f5-417e-94ff-b74166d66179" targetNamespace="http://schemas.microsoft.com/office/2006/metadata/properties" ma:root="true" ma:fieldsID="4976c7b9705b72910a3de9d4b923c453" ns3:_="" ns4:_="">
    <xsd:import namespace="d53cf675-2ce7-4367-b46a-d622532ca7c9"/>
    <xsd:import namespace="3359b853-c1f5-417e-94ff-b74166d6617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LengthInSeconds" minOccurs="0"/>
                <xsd:element ref="ns3:MediaServiceDateTake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3cf675-2ce7-4367-b46a-d622532ca7c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59b853-c1f5-417e-94ff-b74166d6617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3842E55-7337-4ABB-A5CF-76243CB22503}">
  <ds:schemaRefs>
    <ds:schemaRef ds:uri="http://schemas.microsoft.com/office/2006/documentManagement/types"/>
    <ds:schemaRef ds:uri="http://purl.org/dc/elements/1.1/"/>
    <ds:schemaRef ds:uri="http://www.w3.org/XML/1998/namespace"/>
    <ds:schemaRef ds:uri="http://schemas.microsoft.com/office/2006/metadata/properties"/>
    <ds:schemaRef ds:uri="http://purl.org/dc/dcmitype/"/>
    <ds:schemaRef ds:uri="d53cf675-2ce7-4367-b46a-d622532ca7c9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3359b853-c1f5-417e-94ff-b74166d66179"/>
  </ds:schemaRefs>
</ds:datastoreItem>
</file>

<file path=customXml/itemProps2.xml><?xml version="1.0" encoding="utf-8"?>
<ds:datastoreItem xmlns:ds="http://schemas.openxmlformats.org/officeDocument/2006/customXml" ds:itemID="{DC557847-0991-4AEE-89C9-EEE2E327B79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002AC84-60EE-402D-9F63-7DD1D6AD14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53cf675-2ce7-4367-b46a-d622532ca7c9"/>
    <ds:schemaRef ds:uri="3359b853-c1f5-417e-94ff-b74166d6617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TM03457444[[fn=Základ]]</Template>
  <TotalTime>2256</TotalTime>
  <Words>2576</Words>
  <Application>Microsoft Office PowerPoint</Application>
  <PresentationFormat>Předvádění na obrazovce (4:3)</PresentationFormat>
  <Paragraphs>282</Paragraphs>
  <Slides>28</Slides>
  <Notes>16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3" baseType="lpstr">
      <vt:lpstr>Arial</vt:lpstr>
      <vt:lpstr>Calibri</vt:lpstr>
      <vt:lpstr>Corbel</vt:lpstr>
      <vt:lpstr>Wingdings</vt:lpstr>
      <vt:lpstr>Základ</vt:lpstr>
      <vt:lpstr>Označování potravin</vt:lpstr>
      <vt:lpstr>Prezentace aplikace PowerPoint</vt:lpstr>
      <vt:lpstr>Prezentace aplikace PowerPoint</vt:lpstr>
      <vt:lpstr>Povinně uváděné informace</vt:lpstr>
      <vt:lpstr>Prezentace aplikace PowerPoint</vt:lpstr>
      <vt:lpstr>Způsob uvádění povinných údajů</vt:lpstr>
      <vt:lpstr>Největší plocha = zorné pole obalu (tj. největší strana obalu)</vt:lpstr>
      <vt:lpstr> DEFINICE VÝŠKY MALÉHO PÍSMENE „x“ </vt:lpstr>
      <vt:lpstr>Prodej na dálku</vt:lpstr>
      <vt:lpstr>Nebalené potraviny</vt:lpstr>
      <vt:lpstr>Vybrané povinné údaje</vt:lpstr>
      <vt:lpstr>Název potraviny</vt:lpstr>
      <vt:lpstr>Název potraviny</vt:lpstr>
      <vt:lpstr>Název potraviny</vt:lpstr>
      <vt:lpstr>Seznam složek</vt:lpstr>
      <vt:lpstr>Množství složek nebo kategorií složek</vt:lpstr>
      <vt:lpstr>Značení alergenů</vt:lpstr>
      <vt:lpstr>Prezentace aplikace PowerPoint</vt:lpstr>
      <vt:lpstr>Čisté množství</vt:lpstr>
      <vt:lpstr>DMT, DP a DZ</vt:lpstr>
      <vt:lpstr>Jméno nebo obchodní jméno a adresa PPP</vt:lpstr>
      <vt:lpstr>Země původu nebo místo provenience</vt:lpstr>
      <vt:lpstr>Prováděcí nařízení Komise (EU) č. 1337/2013, kterým se stanoví prováděcí pravidla pokud jde o uvádění země původu nebo místa provenience u čerstvého, chlazeného a zmrazeného vepřového, skopového, kozího a drůbežího masa</vt:lpstr>
      <vt:lpstr>Prezentace aplikace PowerPoint</vt:lpstr>
      <vt:lpstr>Výživové údaje</vt:lpstr>
      <vt:lpstr>Prezentace aplikace PowerPoint</vt:lpstr>
      <vt:lpstr>Další PP EU upravující označování potravin</vt:lpstr>
      <vt:lpstr>NOVÉ POTRAVINY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VOSMEROVAP</dc:creator>
  <cp:lastModifiedBy>Kamila Novotná Kružíková</cp:lastModifiedBy>
  <cp:revision>57</cp:revision>
  <dcterms:created xsi:type="dcterms:W3CDTF">2014-11-03T11:20:28Z</dcterms:created>
  <dcterms:modified xsi:type="dcterms:W3CDTF">2022-10-31T09:01:40Z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0x010100881944CA9A66C4499E85B2FC36EEEA83</vt:lpwstr>
  </property>
</Properties>
</file>