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56" r:id="rId4"/>
  </p:sldMasterIdLst>
  <p:notesMasterIdLst>
    <p:notesMasterId r:id="rId49"/>
  </p:notesMasterIdLst>
  <p:handoutMasterIdLst>
    <p:handoutMasterId r:id="rId50"/>
  </p:handoutMasterIdLst>
  <p:sldIdLst>
    <p:sldId id="354" r:id="rId5"/>
    <p:sldId id="273" r:id="rId6"/>
    <p:sldId id="274" r:id="rId7"/>
    <p:sldId id="307" r:id="rId8"/>
    <p:sldId id="308" r:id="rId9"/>
    <p:sldId id="313" r:id="rId10"/>
    <p:sldId id="315" r:id="rId11"/>
    <p:sldId id="314" r:id="rId12"/>
    <p:sldId id="321" r:id="rId13"/>
    <p:sldId id="356" r:id="rId14"/>
    <p:sldId id="322" r:id="rId15"/>
    <p:sldId id="323" r:id="rId16"/>
    <p:sldId id="275" r:id="rId17"/>
    <p:sldId id="355" r:id="rId18"/>
    <p:sldId id="309" r:id="rId19"/>
    <p:sldId id="310" r:id="rId20"/>
    <p:sldId id="311" r:id="rId21"/>
    <p:sldId id="276" r:id="rId22"/>
    <p:sldId id="325" r:id="rId23"/>
    <p:sldId id="324" r:id="rId24"/>
    <p:sldId id="326" r:id="rId25"/>
    <p:sldId id="277" r:id="rId26"/>
    <p:sldId id="278" r:id="rId27"/>
    <p:sldId id="279" r:id="rId28"/>
    <p:sldId id="280" r:id="rId29"/>
    <p:sldId id="281" r:id="rId30"/>
    <p:sldId id="396" r:id="rId31"/>
    <p:sldId id="282" r:id="rId32"/>
    <p:sldId id="283" r:id="rId33"/>
    <p:sldId id="284" r:id="rId34"/>
    <p:sldId id="285" r:id="rId35"/>
    <p:sldId id="287" r:id="rId36"/>
    <p:sldId id="327" r:id="rId37"/>
    <p:sldId id="328" r:id="rId38"/>
    <p:sldId id="299" r:id="rId39"/>
    <p:sldId id="303" r:id="rId40"/>
    <p:sldId id="289" r:id="rId41"/>
    <p:sldId id="332" r:id="rId42"/>
    <p:sldId id="290" r:id="rId43"/>
    <p:sldId id="291" r:id="rId44"/>
    <p:sldId id="292" r:id="rId45"/>
    <p:sldId id="329" r:id="rId46"/>
    <p:sldId id="293" r:id="rId47"/>
    <p:sldId id="397" r:id="rId48"/>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CC"/>
    <a:srgbClr val="F3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751"/>
  </p:normalViewPr>
  <p:slideViewPr>
    <p:cSldViewPr showGuides="1">
      <p:cViewPr varScale="1">
        <p:scale>
          <a:sx n="98" d="100"/>
          <a:sy n="98" d="100"/>
        </p:scale>
        <p:origin x="111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cs-CZ"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p:txBody>
      </p:sp>
      <p:sp>
        <p:nvSpPr>
          <p:cNvPr id="3" name="Zástupný symbol pro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cs-CZ"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p:txBody>
      </p:sp>
      <p:sp>
        <p:nvSpPr>
          <p:cNvPr id="4" name="Zástupný symbol pro zápatí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cs-CZ"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p:txBody>
      </p:sp>
      <p:sp>
        <p:nvSpPr>
          <p:cNvPr id="5" name="Zástupný symbol pro číslo snímku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p>
            <a:pPr lvl="0" algn="r"/>
            <a:fld id="{9A0DB2DC-4C9A-4742-B13C-FB6460FD3503}" type="slidenum">
              <a:rPr lang="cs-CZ" sz="1200" dirty="0"/>
              <a:t>‹#›</a:t>
            </a:fld>
            <a:endParaRPr lang="cs-CZ" sz="12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Calibri" panose="020F0502020204030204" pitchFamily="34" charset="0"/>
              </a:defRPr>
            </a:lvl1pPr>
          </a:lstStyle>
          <a:p>
            <a:pPr fontAlgn="base">
              <a:spcBef>
                <a:spcPct val="0"/>
              </a:spcBef>
              <a:spcAft>
                <a:spcPct val="0"/>
              </a:spcAft>
              <a:defRPr/>
            </a:pPr>
            <a:endParaRPr lang="cs-CZ" dirty="0"/>
          </a:p>
        </p:txBody>
      </p:sp>
      <p:sp>
        <p:nvSpPr>
          <p:cNvPr id="3" name="Zástupný symbol pro datum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Calibri" panose="020F0502020204030204" pitchFamily="34" charset="0"/>
              </a:defRPr>
            </a:lvl1pPr>
          </a:lstStyle>
          <a:p>
            <a:pPr fontAlgn="base">
              <a:spcBef>
                <a:spcPct val="0"/>
              </a:spcBef>
              <a:spcAft>
                <a:spcPct val="0"/>
              </a:spcAft>
              <a:defRPr/>
            </a:pPr>
            <a:endParaRPr lang="cs-CZ" dirty="0"/>
          </a:p>
        </p:txBody>
      </p:sp>
      <p:sp>
        <p:nvSpPr>
          <p:cNvPr id="4" name="Zástupný symbol pro obrázek snímku 3"/>
          <p:cNvSpPr>
            <a:spLocks noGrp="1" noRot="1" noChangeAspect="1"/>
          </p:cNvSpPr>
          <p:nvPr>
            <p:ph type="sldImg" idx="2"/>
          </p:nvPr>
        </p:nvSpPr>
        <p:spPr>
          <a:xfrm>
            <a:off x="917575" y="744538"/>
            <a:ext cx="4962525" cy="3722688"/>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cs-CZ" sz="1200" b="0" i="0" u="none" strike="noStrike" kern="1200" cap="none" spc="0" normalizeH="0" baseline="0" noProof="0">
              <a:ln>
                <a:noFill/>
              </a:ln>
              <a:solidFill>
                <a:schemeClr val="tx1"/>
              </a:solidFill>
              <a:effectLst/>
              <a:uLnTx/>
              <a:uFillTx/>
              <a:latin typeface="+mn-lt"/>
              <a:ea typeface="+mn-ea"/>
              <a:cs typeface="+mn-cs"/>
            </a:endParaRPr>
          </a:p>
        </p:txBody>
      </p:sp>
      <p:sp>
        <p:nvSpPr>
          <p:cNvPr id="5" name="Zástupný symbol pro poznámky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cs-CZ" sz="1200" b="0" i="0" u="none" strike="noStrike" kern="1200" cap="none" spc="0" normalizeH="0" baseline="0" noProof="0">
                <a:ln>
                  <a:noFill/>
                </a:ln>
                <a:solidFill>
                  <a:schemeClr val="tx1"/>
                </a:solidFill>
                <a:effectLst/>
                <a:uLnTx/>
                <a:uFillTx/>
                <a:latin typeface="+mn-lt"/>
                <a:ea typeface="+mn-ea"/>
                <a:cs typeface="+mn-cs"/>
              </a:rPr>
              <a:t>Kliknutím lze upravit styly předlohy textu.</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cs-CZ" sz="1200" b="0" i="0" u="none" strike="noStrike" kern="1200" cap="none" spc="0" normalizeH="0" baseline="0" noProof="0">
                <a:ln>
                  <a:noFill/>
                </a:ln>
                <a:solidFill>
                  <a:schemeClr val="tx1"/>
                </a:solidFill>
                <a:effectLst/>
                <a:uLnTx/>
                <a:uFillTx/>
                <a:latin typeface="+mn-lt"/>
                <a:ea typeface="+mn-ea"/>
                <a:cs typeface="+mn-cs"/>
              </a:rPr>
              <a:t>Druhá úroveň</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cs-CZ" sz="1200" b="0" i="0" u="none" strike="noStrike" kern="1200" cap="none" spc="0" normalizeH="0" baseline="0" noProof="0">
                <a:ln>
                  <a:noFill/>
                </a:ln>
                <a:solidFill>
                  <a:schemeClr val="tx1"/>
                </a:solidFill>
                <a:effectLst/>
                <a:uLnTx/>
                <a:uFillTx/>
                <a:latin typeface="+mn-lt"/>
                <a:ea typeface="+mn-ea"/>
                <a:cs typeface="+mn-cs"/>
              </a:rPr>
              <a:t>Třetí úroveň</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cs-CZ" sz="1200" b="0" i="0" u="none" strike="noStrike" kern="1200" cap="none" spc="0" normalizeH="0" baseline="0" noProof="0">
                <a:ln>
                  <a:noFill/>
                </a:ln>
                <a:solidFill>
                  <a:schemeClr val="tx1"/>
                </a:solidFill>
                <a:effectLst/>
                <a:uLnTx/>
                <a:uFillTx/>
                <a:latin typeface="+mn-lt"/>
                <a:ea typeface="+mn-ea"/>
                <a:cs typeface="+mn-cs"/>
              </a:rPr>
              <a:t>Čtvrtá úroveň</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cs-CZ" sz="1200" b="0" i="0" u="none" strike="noStrike" kern="1200" cap="none" spc="0" normalizeH="0" baseline="0" noProof="0">
                <a:ln>
                  <a:noFill/>
                </a:ln>
                <a:solidFill>
                  <a:schemeClr val="tx1"/>
                </a:solidFill>
                <a:effectLst/>
                <a:uLnTx/>
                <a:uFillTx/>
                <a:latin typeface="+mn-lt"/>
                <a:ea typeface="+mn-ea"/>
                <a:cs typeface="+mn-cs"/>
              </a:rPr>
              <a:t>Pátá úroveň</a:t>
            </a:r>
          </a:p>
        </p:txBody>
      </p:sp>
      <p:sp>
        <p:nvSpPr>
          <p:cNvPr id="6" name="Zástupný symbol pro zápatí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hangingPunct="1">
              <a:defRPr sz="1200">
                <a:latin typeface="Calibri" panose="020F0502020204030204" pitchFamily="34" charset="0"/>
              </a:defRPr>
            </a:lvl1pPr>
          </a:lstStyle>
          <a:p>
            <a:pPr fontAlgn="base">
              <a:spcBef>
                <a:spcPct val="0"/>
              </a:spcBef>
              <a:spcAft>
                <a:spcPct val="0"/>
              </a:spcAft>
              <a:defRPr/>
            </a:pPr>
            <a:endParaRPr lang="cs-CZ" dirty="0"/>
          </a:p>
        </p:txBody>
      </p:sp>
      <p:sp>
        <p:nvSpPr>
          <p:cNvPr id="7" name="Zástupný symbol pro číslo snímku 6"/>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lstStyle/>
          <a:p>
            <a:pPr lvl="0" algn="r" eaLnBrk="1" hangingPunct="1"/>
            <a:fld id="{9A0DB2DC-4C9A-4742-B13C-FB6460FD3503}" type="slidenum">
              <a:rPr lang="cs-CZ" altLang="cs-CZ" sz="1200" dirty="0"/>
              <a:t>‹#›</a:t>
            </a:fld>
            <a:endParaRPr lang="cs-CZ" altLang="cs-CZ"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file:///C:\Users\vosmerovap\AppData\Local\Temp\EU'&amp;link='32011R1169#'&amp;ucin-k-dni='30.12.9999"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75779" name="Zástupný symbol pro poznámky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cs-CZ" altLang="cs-CZ" dirty="0"/>
          </a:p>
        </p:txBody>
      </p:sp>
      <p:sp>
        <p:nvSpPr>
          <p:cNvPr id="75780"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spcBef>
                <a:spcPct val="0"/>
              </a:spcBef>
            </a:pPr>
            <a:fld id="{9A0DB2DC-4C9A-4742-B13C-FB6460FD3503}" type="slidenum">
              <a:rPr lang="cs-CZ" altLang="cs-CZ" dirty="0">
                <a:latin typeface="Calibri" panose="020F0502020204030204" pitchFamily="34" charset="0"/>
              </a:rPr>
              <a:t>1</a:t>
            </a:fld>
            <a:endParaRPr lang="cs-CZ" altLang="cs-CZ"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14691"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14692"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11</a:t>
            </a:fld>
            <a:endParaRPr lang="cs-CZ" altLang="cs-CZ"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15715"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15716"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12</a:t>
            </a:fld>
            <a:endParaRPr lang="cs-CZ" altLang="cs-CZ"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16739"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16740"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13</a:t>
            </a:fld>
            <a:endParaRPr lang="cs-CZ" altLang="cs-CZ"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17763"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17764"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15</a:t>
            </a:fld>
            <a:endParaRPr lang="cs-CZ" altLang="cs-CZ"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18787"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18788"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16</a:t>
            </a:fld>
            <a:endParaRPr lang="cs-CZ" altLang="cs-CZ"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19811"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19812"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17</a:t>
            </a:fld>
            <a:endParaRPr lang="cs-CZ" altLang="cs-CZ"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20835"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20836"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18</a:t>
            </a:fld>
            <a:endParaRPr lang="cs-CZ" altLang="cs-CZ"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21859"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21860"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19</a:t>
            </a:fld>
            <a:endParaRPr lang="cs-CZ" altLang="cs-CZ"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22883"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22884"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20</a:t>
            </a:fld>
            <a:endParaRPr lang="cs-CZ" altLang="cs-CZ"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23907"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23908"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21</a:t>
            </a:fld>
            <a:endParaRPr lang="cs-CZ" altLang="cs-CZ"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06499" name="Zástupný symbol pro poznámky 2"/>
          <p:cNvSpPr>
            <a:spLocks noGrp="1"/>
          </p:cNvSpPr>
          <p:nvPr>
            <p:ph type="body" idx="1"/>
          </p:nvPr>
        </p:nvSpPr>
        <p:spPr>
          <a:noFill/>
          <a:ln>
            <a:noFill/>
          </a:ln>
        </p:spPr>
        <p:txBody>
          <a:bodyPr wrap="square" lIns="91440" tIns="45720" rIns="91440" bIns="45720" anchor="t"/>
          <a:lstStyle/>
          <a:p>
            <a:r>
              <a:rPr lang="cs-CZ" altLang="cs-CZ" dirty="0"/>
              <a:t>Spotřebiteli uvést </a:t>
            </a:r>
            <a:r>
              <a:rPr lang="cs-CZ" altLang="cs-CZ" dirty="0" err="1"/>
              <a:t>info</a:t>
            </a:r>
            <a:r>
              <a:rPr lang="cs-CZ" altLang="cs-CZ" dirty="0"/>
              <a:t> </a:t>
            </a:r>
            <a:r>
              <a:rPr lang="cs-CZ" altLang="cs-CZ" dirty="0" err="1"/>
              <a:t>oo</a:t>
            </a:r>
            <a:r>
              <a:rPr lang="cs-CZ" altLang="cs-CZ" dirty="0"/>
              <a:t> době, po kterou á být </a:t>
            </a:r>
            <a:r>
              <a:rPr lang="cs-CZ" altLang="cs-CZ" dirty="0" err="1"/>
              <a:t>potrvina</a:t>
            </a:r>
            <a:r>
              <a:rPr lang="cs-CZ" altLang="cs-CZ" dirty="0"/>
              <a:t> </a:t>
            </a:r>
            <a:r>
              <a:rPr lang="cs-CZ" altLang="cs-CZ" dirty="0" err="1"/>
              <a:t>ichováváána</a:t>
            </a:r>
            <a:r>
              <a:rPr lang="cs-CZ" altLang="cs-CZ" dirty="0"/>
              <a:t> a teplota </a:t>
            </a:r>
            <a:r>
              <a:rPr lang="cs-CZ" altLang="cs-CZ" dirty="0" err="1"/>
              <a:t>uchívání</a:t>
            </a:r>
            <a:r>
              <a:rPr lang="cs-CZ" altLang="cs-CZ" dirty="0"/>
              <a:t>: uchování u spotřebitele.</a:t>
            </a:r>
            <a:r>
              <a:rPr lang="cs-CZ" sz="1200" b="0" i="0" kern="1200" dirty="0">
                <a:solidFill>
                  <a:schemeClr val="tx1"/>
                </a:solidFill>
                <a:effectLst/>
                <a:latin typeface="+mn-lt"/>
                <a:ea typeface="+mn-ea"/>
                <a:cs typeface="+mn-cs"/>
              </a:rPr>
              <a:t> </a:t>
            </a:r>
          </a:p>
          <a:p>
            <a:r>
              <a:rPr lang="cs-CZ" sz="1200" b="0" i="0" kern="1200" dirty="0">
                <a:solidFill>
                  <a:schemeClr val="tx1"/>
                </a:solidFill>
                <a:effectLst/>
                <a:latin typeface="+mn-lt"/>
                <a:ea typeface="+mn-ea"/>
                <a:cs typeface="+mn-cs"/>
              </a:rPr>
              <a:t>Jako zmrazovací média, která přicházejí do přímého kontaktu s hluboce zmrazovanou potravinou, lze použít pouze</a:t>
            </a:r>
          </a:p>
          <a:p>
            <a:r>
              <a:rPr lang="cs-CZ" sz="1200" b="1" i="0" kern="1200" dirty="0">
                <a:solidFill>
                  <a:schemeClr val="tx1"/>
                </a:solidFill>
                <a:effectLst/>
                <a:latin typeface="+mn-lt"/>
                <a:ea typeface="+mn-ea"/>
                <a:cs typeface="+mn-cs"/>
              </a:rPr>
              <a:t>a)</a:t>
            </a:r>
            <a:r>
              <a:rPr lang="cs-CZ" sz="1200" b="0" i="0" kern="1200" dirty="0">
                <a:solidFill>
                  <a:schemeClr val="tx1"/>
                </a:solidFill>
                <a:effectLst/>
                <a:latin typeface="+mn-lt"/>
                <a:ea typeface="+mn-ea"/>
                <a:cs typeface="+mn-cs"/>
              </a:rPr>
              <a:t> vzduch,</a:t>
            </a:r>
          </a:p>
          <a:p>
            <a:r>
              <a:rPr lang="cs-CZ" sz="1200" b="1" i="0" kern="1200" dirty="0">
                <a:solidFill>
                  <a:schemeClr val="tx1"/>
                </a:solidFill>
                <a:effectLst/>
                <a:latin typeface="+mn-lt"/>
                <a:ea typeface="+mn-ea"/>
                <a:cs typeface="+mn-cs"/>
              </a:rPr>
              <a:t>b)</a:t>
            </a:r>
            <a:r>
              <a:rPr lang="cs-CZ" sz="1200" b="0" i="0" kern="1200" dirty="0">
                <a:solidFill>
                  <a:schemeClr val="tx1"/>
                </a:solidFill>
                <a:effectLst/>
                <a:latin typeface="+mn-lt"/>
                <a:ea typeface="+mn-ea"/>
                <a:cs typeface="+mn-cs"/>
              </a:rPr>
              <a:t> oxid uhličitý,</a:t>
            </a:r>
          </a:p>
          <a:p>
            <a:r>
              <a:rPr lang="cs-CZ" sz="1200" b="1" i="0" kern="1200" dirty="0">
                <a:solidFill>
                  <a:schemeClr val="tx1"/>
                </a:solidFill>
                <a:effectLst/>
                <a:latin typeface="+mn-lt"/>
                <a:ea typeface="+mn-ea"/>
                <a:cs typeface="+mn-cs"/>
              </a:rPr>
              <a:t>c)</a:t>
            </a:r>
            <a:r>
              <a:rPr lang="cs-CZ" sz="1200" b="0" i="0" kern="1200" dirty="0">
                <a:solidFill>
                  <a:schemeClr val="tx1"/>
                </a:solidFill>
                <a:effectLst/>
                <a:latin typeface="+mn-lt"/>
                <a:ea typeface="+mn-ea"/>
                <a:cs typeface="+mn-cs"/>
              </a:rPr>
              <a:t> kapalný dusík.</a:t>
            </a:r>
          </a:p>
          <a:p>
            <a:pPr lvl="0"/>
            <a:r>
              <a:rPr lang="cs-CZ" sz="1200" b="0" i="0" kern="1200" dirty="0">
                <a:solidFill>
                  <a:schemeClr val="tx1"/>
                </a:solidFill>
                <a:effectLst/>
                <a:latin typeface="+mn-lt"/>
                <a:ea typeface="+mn-ea"/>
                <a:cs typeface="+mn-cs"/>
              </a:rPr>
              <a:t>Nebalené hluboce zmrazené potraviny lze uchovávat nebo nabízet k prodeji v mrazicím zařízení pouze odděleně tak, aby nedošlo k jejich vzájemnému ovlivňování.</a:t>
            </a:r>
            <a:endParaRPr lang="cs-CZ" altLang="cs-CZ" dirty="0"/>
          </a:p>
        </p:txBody>
      </p:sp>
      <p:sp>
        <p:nvSpPr>
          <p:cNvPr id="106500"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2</a:t>
            </a:fld>
            <a:endParaRPr lang="cs-CZ" altLang="cs-CZ"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24931" name="Zástupný symbol pro poznámky 2"/>
          <p:cNvSpPr>
            <a:spLocks noGrp="1"/>
          </p:cNvSpPr>
          <p:nvPr>
            <p:ph type="body" idx="1"/>
          </p:nvPr>
        </p:nvSpPr>
        <p:spPr>
          <a:noFill/>
          <a:ln>
            <a:noFill/>
          </a:ln>
        </p:spPr>
        <p:txBody>
          <a:bodyPr wrap="square" lIns="91440" tIns="45720" rIns="91440" bIns="45720" anchor="t"/>
          <a:lstStyle/>
          <a:p>
            <a:pPr lvl="0"/>
            <a:r>
              <a:rPr lang="cs-CZ" sz="1200" b="0" i="0" kern="1200" dirty="0">
                <a:solidFill>
                  <a:schemeClr val="tx1"/>
                </a:solidFill>
                <a:effectLst/>
                <a:latin typeface="+mn-lt"/>
                <a:ea typeface="+mn-ea"/>
                <a:cs typeface="+mn-cs"/>
              </a:rPr>
              <a:t>medem – potravina přírodního sacharidového charakteru, složená převážně z glukózy, fruktózy, organických kyselin, enzymů a pevných částic zachycených při sběru sladkých šťáv květů rostlin (nektar), výměšků hmyzu na povrchu rostlin (medovice), nebo na živých částech rostlin včelami (</a:t>
            </a:r>
            <a:r>
              <a:rPr lang="cs-CZ" sz="1200" b="0" i="0" kern="1200" dirty="0" err="1">
                <a:solidFill>
                  <a:schemeClr val="tx1"/>
                </a:solidFill>
                <a:effectLst/>
                <a:latin typeface="+mn-lt"/>
                <a:ea typeface="+mn-ea"/>
                <a:cs typeface="+mn-cs"/>
              </a:rPr>
              <a:t>Apis</a:t>
            </a:r>
            <a:r>
              <a:rPr lang="cs-CZ" sz="1200" b="0" i="0" kern="1200" dirty="0">
                <a:solidFill>
                  <a:schemeClr val="tx1"/>
                </a:solidFill>
                <a:effectLst/>
                <a:latin typeface="+mn-lt"/>
                <a:ea typeface="+mn-ea"/>
                <a:cs typeface="+mn-cs"/>
              </a:rPr>
              <a:t> </a:t>
            </a:r>
            <a:r>
              <a:rPr lang="cs-CZ" sz="1200" b="0" i="0" kern="1200" dirty="0" err="1">
                <a:solidFill>
                  <a:schemeClr val="tx1"/>
                </a:solidFill>
                <a:effectLst/>
                <a:latin typeface="+mn-lt"/>
                <a:ea typeface="+mn-ea"/>
                <a:cs typeface="+mn-cs"/>
              </a:rPr>
              <a:t>mellifera</a:t>
            </a:r>
            <a:r>
              <a:rPr lang="cs-CZ" sz="1200" b="0" i="0" kern="1200" dirty="0">
                <a:solidFill>
                  <a:schemeClr val="tx1"/>
                </a:solidFill>
                <a:effectLst/>
                <a:latin typeface="+mn-lt"/>
                <a:ea typeface="+mn-ea"/>
                <a:cs typeface="+mn-cs"/>
              </a:rPr>
              <a:t>), které sbírají, přetvářejí, kombinují se svými specifickými látkami, uskladňují a nechávají dehydratovat a zrát v plástech,</a:t>
            </a:r>
            <a:endParaRPr lang="cs-CZ" altLang="cs-CZ" dirty="0"/>
          </a:p>
        </p:txBody>
      </p:sp>
      <p:sp>
        <p:nvSpPr>
          <p:cNvPr id="124932"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22</a:t>
            </a:fld>
            <a:endParaRPr lang="cs-CZ" altLang="cs-CZ"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25955"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25956"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23</a:t>
            </a:fld>
            <a:endParaRPr lang="cs-CZ" altLang="cs-CZ"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26979" name="Zástupný symbol pro poznámky 2"/>
          <p:cNvSpPr>
            <a:spLocks noGrp="1"/>
          </p:cNvSpPr>
          <p:nvPr>
            <p:ph type="body" idx="1"/>
          </p:nvPr>
        </p:nvSpPr>
        <p:spPr>
          <a:noFill/>
          <a:ln>
            <a:noFill/>
          </a:ln>
        </p:spPr>
        <p:txBody>
          <a:bodyPr wrap="square" lIns="91440" tIns="45720" rIns="91440" bIns="45720" anchor="t"/>
          <a:lstStyle/>
          <a:p>
            <a:r>
              <a:rPr lang="cs-CZ" sz="1200" b="0" i="0" kern="1200" dirty="0">
                <a:solidFill>
                  <a:schemeClr val="tx1"/>
                </a:solidFill>
                <a:effectLst/>
                <a:latin typeface="+mn-lt"/>
                <a:ea typeface="+mn-ea"/>
                <a:cs typeface="+mn-cs"/>
              </a:rPr>
              <a:t>čajem výrobek rostlinného původu sloužící k přípravě nápoje určeného k přímé spotřebě nebo nápoj připravený z tohoto výrobku,</a:t>
            </a:r>
          </a:p>
          <a:p>
            <a:r>
              <a:rPr lang="cs-CZ" sz="1200" b="1" i="0" kern="1200" dirty="0">
                <a:solidFill>
                  <a:schemeClr val="tx1"/>
                </a:solidFill>
                <a:effectLst/>
                <a:latin typeface="+mn-lt"/>
                <a:ea typeface="+mn-ea"/>
                <a:cs typeface="+mn-cs"/>
              </a:rPr>
              <a:t>b)</a:t>
            </a:r>
            <a:r>
              <a:rPr lang="cs-CZ" sz="1200" b="0" i="0" kern="1200" dirty="0">
                <a:solidFill>
                  <a:schemeClr val="tx1"/>
                </a:solidFill>
                <a:effectLst/>
                <a:latin typeface="+mn-lt"/>
                <a:ea typeface="+mn-ea"/>
                <a:cs typeface="+mn-cs"/>
              </a:rPr>
              <a:t> čajem pravým – čaj vyrobený z výhonků, listů, pupenů, nebo jemných částí zdřevnatělých stonků čajovníku </a:t>
            </a:r>
            <a:r>
              <a:rPr lang="cs-CZ" sz="1200" b="0" i="0" kern="1200" dirty="0" err="1">
                <a:solidFill>
                  <a:schemeClr val="tx1"/>
                </a:solidFill>
                <a:effectLst/>
                <a:latin typeface="+mn-lt"/>
                <a:ea typeface="+mn-ea"/>
                <a:cs typeface="+mn-cs"/>
              </a:rPr>
              <a:t>Camellia</a:t>
            </a:r>
            <a:r>
              <a:rPr lang="cs-CZ" sz="1200" b="0" i="0" kern="1200" dirty="0">
                <a:solidFill>
                  <a:schemeClr val="tx1"/>
                </a:solidFill>
                <a:effectLst/>
                <a:latin typeface="+mn-lt"/>
                <a:ea typeface="+mn-ea"/>
                <a:cs typeface="+mn-cs"/>
              </a:rPr>
              <a:t> </a:t>
            </a:r>
            <a:r>
              <a:rPr lang="cs-CZ" sz="1200" b="0" i="0" kern="1200" dirty="0" err="1">
                <a:solidFill>
                  <a:schemeClr val="tx1"/>
                </a:solidFill>
                <a:effectLst/>
                <a:latin typeface="+mn-lt"/>
                <a:ea typeface="+mn-ea"/>
                <a:cs typeface="+mn-cs"/>
              </a:rPr>
              <a:t>sinennsis</a:t>
            </a:r>
            <a:r>
              <a:rPr lang="cs-CZ" sz="1200" b="0" i="0" kern="1200" dirty="0">
                <a:solidFill>
                  <a:schemeClr val="tx1"/>
                </a:solidFill>
                <a:effectLst/>
                <a:latin typeface="+mn-lt"/>
                <a:ea typeface="+mn-ea"/>
                <a:cs typeface="+mn-cs"/>
              </a:rPr>
              <a:t> (</a:t>
            </a:r>
            <a:r>
              <a:rPr lang="cs-CZ" sz="1200" b="0" i="0" kern="1200" dirty="0" err="1">
                <a:solidFill>
                  <a:schemeClr val="tx1"/>
                </a:solidFill>
                <a:effectLst/>
                <a:latin typeface="+mn-lt"/>
                <a:ea typeface="+mn-ea"/>
                <a:cs typeface="+mn-cs"/>
              </a:rPr>
              <a:t>Linaeus</a:t>
            </a:r>
            <a:r>
              <a:rPr lang="cs-CZ" sz="1200" b="0" i="0" kern="1200" dirty="0">
                <a:solidFill>
                  <a:schemeClr val="tx1"/>
                </a:solidFill>
                <a:effectLst/>
                <a:latin typeface="+mn-lt"/>
                <a:ea typeface="+mn-ea"/>
                <a:cs typeface="+mn-cs"/>
              </a:rPr>
              <a:t>) O. Kunze, popřípadě jejich kombinací,</a:t>
            </a:r>
          </a:p>
          <a:p>
            <a:r>
              <a:rPr lang="cs-CZ" sz="1200" b="1" i="0" kern="1200" dirty="0">
                <a:solidFill>
                  <a:schemeClr val="tx1"/>
                </a:solidFill>
                <a:effectLst/>
                <a:latin typeface="+mn-lt"/>
                <a:ea typeface="+mn-ea"/>
                <a:cs typeface="+mn-cs"/>
              </a:rPr>
              <a:t>c)</a:t>
            </a:r>
            <a:r>
              <a:rPr lang="cs-CZ" sz="1200" b="0" i="0" kern="1200" dirty="0">
                <a:solidFill>
                  <a:schemeClr val="tx1"/>
                </a:solidFill>
                <a:effectLst/>
                <a:latin typeface="+mn-lt"/>
                <a:ea typeface="+mn-ea"/>
                <a:cs typeface="+mn-cs"/>
              </a:rPr>
              <a:t> zeleným čajem čaj pravý, ve kterém neproběhla fermentace,</a:t>
            </a:r>
          </a:p>
          <a:p>
            <a:r>
              <a:rPr lang="cs-CZ" sz="1200" b="1" i="0" kern="1200" dirty="0">
                <a:solidFill>
                  <a:schemeClr val="tx1"/>
                </a:solidFill>
                <a:effectLst/>
                <a:latin typeface="+mn-lt"/>
                <a:ea typeface="+mn-ea"/>
                <a:cs typeface="+mn-cs"/>
              </a:rPr>
              <a:t>d)</a:t>
            </a:r>
            <a:r>
              <a:rPr lang="cs-CZ" sz="1200" b="0" i="0" kern="1200" dirty="0">
                <a:solidFill>
                  <a:schemeClr val="tx1"/>
                </a:solidFill>
                <a:effectLst/>
                <a:latin typeface="+mn-lt"/>
                <a:ea typeface="+mn-ea"/>
                <a:cs typeface="+mn-cs"/>
              </a:rPr>
              <a:t> </a:t>
            </a:r>
            <a:r>
              <a:rPr lang="cs-CZ" sz="1200" b="0" i="0" kern="1200" dirty="0" err="1">
                <a:solidFill>
                  <a:schemeClr val="tx1"/>
                </a:solidFill>
                <a:effectLst/>
                <a:latin typeface="+mn-lt"/>
                <a:ea typeface="+mn-ea"/>
                <a:cs typeface="+mn-cs"/>
              </a:rPr>
              <a:t>polofermentovaným</a:t>
            </a:r>
            <a:r>
              <a:rPr lang="cs-CZ" sz="1200" b="0" i="0" kern="1200" dirty="0">
                <a:solidFill>
                  <a:schemeClr val="tx1"/>
                </a:solidFill>
                <a:effectLst/>
                <a:latin typeface="+mn-lt"/>
                <a:ea typeface="+mn-ea"/>
                <a:cs typeface="+mn-cs"/>
              </a:rPr>
              <a:t> čajem (</a:t>
            </a:r>
            <a:r>
              <a:rPr lang="cs-CZ" sz="1200" b="0" i="0" kern="1200" dirty="0" err="1">
                <a:solidFill>
                  <a:schemeClr val="tx1"/>
                </a:solidFill>
                <a:effectLst/>
                <a:latin typeface="+mn-lt"/>
                <a:ea typeface="+mn-ea"/>
                <a:cs typeface="+mn-cs"/>
              </a:rPr>
              <a:t>oolongem</a:t>
            </a:r>
            <a:r>
              <a:rPr lang="cs-CZ" sz="1200" b="0" i="0" kern="1200" dirty="0">
                <a:solidFill>
                  <a:schemeClr val="tx1"/>
                </a:solidFill>
                <a:effectLst/>
                <a:latin typeface="+mn-lt"/>
                <a:ea typeface="+mn-ea"/>
                <a:cs typeface="+mn-cs"/>
              </a:rPr>
              <a:t>) čaj pravý, ve kterém proběhla částečná fermentace,</a:t>
            </a:r>
          </a:p>
          <a:p>
            <a:r>
              <a:rPr lang="cs-CZ" sz="1200" b="1" i="0" kern="1200" dirty="0">
                <a:solidFill>
                  <a:schemeClr val="tx1"/>
                </a:solidFill>
                <a:effectLst/>
                <a:latin typeface="+mn-lt"/>
                <a:ea typeface="+mn-ea"/>
                <a:cs typeface="+mn-cs"/>
              </a:rPr>
              <a:t>e)</a:t>
            </a:r>
            <a:r>
              <a:rPr lang="cs-CZ" sz="1200" b="0" i="0" kern="1200" dirty="0">
                <a:solidFill>
                  <a:schemeClr val="tx1"/>
                </a:solidFill>
                <a:effectLst/>
                <a:latin typeface="+mn-lt"/>
                <a:ea typeface="+mn-ea"/>
                <a:cs typeface="+mn-cs"/>
              </a:rPr>
              <a:t> černým čajem čaj pravý, ve kterém proběhla plná fermentace,</a:t>
            </a:r>
          </a:p>
          <a:p>
            <a:r>
              <a:rPr lang="cs-CZ" sz="1200" b="1" i="0" kern="1200" dirty="0">
                <a:solidFill>
                  <a:schemeClr val="tx1"/>
                </a:solidFill>
                <a:effectLst/>
                <a:latin typeface="+mn-lt"/>
                <a:ea typeface="+mn-ea"/>
                <a:cs typeface="+mn-cs"/>
              </a:rPr>
              <a:t>f)</a:t>
            </a:r>
            <a:r>
              <a:rPr lang="cs-CZ" sz="1200" b="0" i="0" kern="1200" dirty="0">
                <a:solidFill>
                  <a:schemeClr val="tx1"/>
                </a:solidFill>
                <a:effectLst/>
                <a:latin typeface="+mn-lt"/>
                <a:ea typeface="+mn-ea"/>
                <a:cs typeface="+mn-cs"/>
              </a:rPr>
              <a:t> čajovým extraktem výrobek získaný vodní extrakcí čaje sloužící po rozpuštění ve vodě k přípravě nápoje,</a:t>
            </a:r>
          </a:p>
          <a:p>
            <a:r>
              <a:rPr lang="cs-CZ" sz="1200" b="1" i="0" kern="1200" dirty="0">
                <a:solidFill>
                  <a:schemeClr val="tx1"/>
                </a:solidFill>
                <a:effectLst/>
                <a:latin typeface="+mn-lt"/>
                <a:ea typeface="+mn-ea"/>
                <a:cs typeface="+mn-cs"/>
              </a:rPr>
              <a:t>g)</a:t>
            </a:r>
            <a:r>
              <a:rPr lang="cs-CZ" sz="1200" b="0" i="0" kern="1200" dirty="0">
                <a:solidFill>
                  <a:schemeClr val="tx1"/>
                </a:solidFill>
                <a:effectLst/>
                <a:latin typeface="+mn-lt"/>
                <a:ea typeface="+mn-ea"/>
                <a:cs typeface="+mn-cs"/>
              </a:rPr>
              <a:t> instantním čajem instantní výrobek, obsahující čajový extrakt a jiné složky, určený k přípravě nápojů rozpuštěním ve vodě,</a:t>
            </a:r>
          </a:p>
          <a:p>
            <a:r>
              <a:rPr lang="cs-CZ" sz="1200" b="1" i="0" kern="1200" dirty="0">
                <a:solidFill>
                  <a:schemeClr val="tx1"/>
                </a:solidFill>
                <a:effectLst/>
                <a:latin typeface="+mn-lt"/>
                <a:ea typeface="+mn-ea"/>
                <a:cs typeface="+mn-cs"/>
              </a:rPr>
              <a:t>h)</a:t>
            </a:r>
            <a:r>
              <a:rPr lang="cs-CZ" sz="1200" b="0" i="0" kern="1200" dirty="0">
                <a:solidFill>
                  <a:schemeClr val="tx1"/>
                </a:solidFill>
                <a:effectLst/>
                <a:latin typeface="+mn-lt"/>
                <a:ea typeface="+mn-ea"/>
                <a:cs typeface="+mn-cs"/>
              </a:rPr>
              <a:t> ovoněným čajem čaj, který absorboval požadované vůně a pachy,</a:t>
            </a:r>
          </a:p>
          <a:p>
            <a:r>
              <a:rPr lang="cs-CZ" sz="1200" b="1" i="0" kern="1200" dirty="0">
                <a:solidFill>
                  <a:schemeClr val="tx1"/>
                </a:solidFill>
                <a:effectLst/>
                <a:latin typeface="+mn-lt"/>
                <a:ea typeface="+mn-ea"/>
                <a:cs typeface="+mn-cs"/>
              </a:rPr>
              <a:t>i)</a:t>
            </a:r>
            <a:r>
              <a:rPr lang="cs-CZ" sz="1200" b="0" i="0" kern="1200" dirty="0">
                <a:solidFill>
                  <a:schemeClr val="tx1"/>
                </a:solidFill>
                <a:effectLst/>
                <a:latin typeface="+mn-lt"/>
                <a:ea typeface="+mn-ea"/>
                <a:cs typeface="+mn-cs"/>
              </a:rPr>
              <a:t> ochuceným čajem směs čaje pravého s ochucujícími částmi rostlin uvedenými v příloze č. 2, jejichž obsah nepřesahuje</a:t>
            </a:r>
          </a:p>
          <a:p>
            <a:endParaRPr lang="cs-CZ" sz="1200" b="0" i="0" kern="1200" dirty="0">
              <a:solidFill>
                <a:schemeClr val="tx1"/>
              </a:solidFill>
              <a:effectLst/>
              <a:latin typeface="+mn-lt"/>
              <a:ea typeface="+mn-ea"/>
              <a:cs typeface="+mn-cs"/>
            </a:endParaRPr>
          </a:p>
          <a:p>
            <a:r>
              <a:rPr lang="cs-CZ" sz="1200" b="0" i="0" kern="1200" dirty="0">
                <a:solidFill>
                  <a:schemeClr val="tx1"/>
                </a:solidFill>
                <a:effectLst/>
                <a:latin typeface="+mn-lt"/>
                <a:ea typeface="+mn-ea"/>
                <a:cs typeface="+mn-cs"/>
              </a:rPr>
              <a:t>Pro účely této vyhlášky se rozumí</a:t>
            </a:r>
          </a:p>
          <a:p>
            <a:r>
              <a:rPr lang="cs-CZ" sz="1200" b="1" i="0" kern="1200" dirty="0">
                <a:solidFill>
                  <a:schemeClr val="tx1"/>
                </a:solidFill>
                <a:effectLst/>
                <a:latin typeface="+mn-lt"/>
                <a:ea typeface="+mn-ea"/>
                <a:cs typeface="+mn-cs"/>
              </a:rPr>
              <a:t>a)</a:t>
            </a:r>
            <a:r>
              <a:rPr lang="cs-CZ" sz="1200" b="0" i="0" kern="1200" dirty="0">
                <a:solidFill>
                  <a:schemeClr val="tx1"/>
                </a:solidFill>
                <a:effectLst/>
                <a:latin typeface="+mn-lt"/>
                <a:ea typeface="+mn-ea"/>
                <a:cs typeface="+mn-cs"/>
              </a:rPr>
              <a:t> zelenou kávou – sušená semena kávovníku rodu </a:t>
            </a:r>
            <a:r>
              <a:rPr lang="cs-CZ" sz="1200" b="0" i="0" kern="1200" dirty="0" err="1">
                <a:solidFill>
                  <a:schemeClr val="tx1"/>
                </a:solidFill>
                <a:effectLst/>
                <a:latin typeface="+mn-lt"/>
                <a:ea typeface="+mn-ea"/>
                <a:cs typeface="+mn-cs"/>
              </a:rPr>
              <a:t>Coffea</a:t>
            </a:r>
            <a:r>
              <a:rPr lang="cs-CZ" sz="1200" b="0" i="0" kern="1200" dirty="0">
                <a:solidFill>
                  <a:schemeClr val="tx1"/>
                </a:solidFill>
                <a:effectLst/>
                <a:latin typeface="+mn-lt"/>
                <a:ea typeface="+mn-ea"/>
                <a:cs typeface="+mn-cs"/>
              </a:rPr>
              <a:t> zbavená pergamenové slupky,</a:t>
            </a:r>
          </a:p>
          <a:p>
            <a:r>
              <a:rPr lang="cs-CZ" sz="1200" b="1" i="0" kern="1200" dirty="0">
                <a:solidFill>
                  <a:schemeClr val="tx1"/>
                </a:solidFill>
                <a:effectLst/>
                <a:latin typeface="+mn-lt"/>
                <a:ea typeface="+mn-ea"/>
                <a:cs typeface="+mn-cs"/>
              </a:rPr>
              <a:t>b)</a:t>
            </a:r>
            <a:r>
              <a:rPr lang="cs-CZ" sz="1200" b="0" i="0" kern="1200" dirty="0">
                <a:solidFill>
                  <a:schemeClr val="tx1"/>
                </a:solidFill>
                <a:effectLst/>
                <a:latin typeface="+mn-lt"/>
                <a:ea typeface="+mn-ea"/>
                <a:cs typeface="+mn-cs"/>
              </a:rPr>
              <a:t> praženou kávou – výrobek získaný pražením zelené kávy,</a:t>
            </a:r>
          </a:p>
          <a:p>
            <a:r>
              <a:rPr lang="cs-CZ" sz="1200" b="1" i="0" kern="1200" dirty="0">
                <a:solidFill>
                  <a:schemeClr val="tx1"/>
                </a:solidFill>
                <a:effectLst/>
                <a:latin typeface="+mn-lt"/>
                <a:ea typeface="+mn-ea"/>
                <a:cs typeface="+mn-cs"/>
              </a:rPr>
              <a:t>c)</a:t>
            </a:r>
            <a:r>
              <a:rPr lang="cs-CZ" sz="1200" b="0" i="0" kern="1200" dirty="0">
                <a:solidFill>
                  <a:schemeClr val="tx1"/>
                </a:solidFill>
                <a:effectLst/>
                <a:latin typeface="+mn-lt"/>
                <a:ea typeface="+mn-ea"/>
                <a:cs typeface="+mn-cs"/>
              </a:rPr>
              <a:t> praženou kávou bez kofeinu – výrobek získaný pražením zelené kávy, který obsahuje nejvýše 0,1 % kofeinu v sušině,</a:t>
            </a:r>
          </a:p>
          <a:p>
            <a:r>
              <a:rPr lang="cs-CZ" sz="1200" b="1" i="0" kern="1200" dirty="0">
                <a:solidFill>
                  <a:schemeClr val="tx1"/>
                </a:solidFill>
                <a:effectLst/>
                <a:latin typeface="+mn-lt"/>
                <a:ea typeface="+mn-ea"/>
                <a:cs typeface="+mn-cs"/>
              </a:rPr>
              <a:t>d)</a:t>
            </a:r>
            <a:r>
              <a:rPr lang="cs-CZ" sz="1200" b="0" i="0" kern="1200" dirty="0">
                <a:solidFill>
                  <a:schemeClr val="tx1"/>
                </a:solidFill>
                <a:effectLst/>
                <a:latin typeface="+mn-lt"/>
                <a:ea typeface="+mn-ea"/>
                <a:cs typeface="+mn-cs"/>
              </a:rPr>
              <a:t> kávovým extraktem, instantní kávou, rozpustnou kávou, rozpustným kávovým extraktem – výrobek v jakékoliv koncentraci, získaný pražením kávy a následnou extrakcí s použitím vody jako extrakčního prostředí a s vyloučením všech postupů hydrolýzy zahrnujících přídavek kyseliny nebo zásady, obsahující rozpustné a aromatické složky kávy, které mohou obsahovat nerozpustné oleje pocházející z kávy, stopy jiných nerozpustných látek pocházejících z kávy nebo z vody, použité pro extrakci,</a:t>
            </a:r>
          </a:p>
          <a:p>
            <a:r>
              <a:rPr lang="cs-CZ" sz="1200" b="1" i="0" kern="1200" dirty="0">
                <a:solidFill>
                  <a:schemeClr val="tx1"/>
                </a:solidFill>
                <a:effectLst/>
                <a:latin typeface="+mn-lt"/>
                <a:ea typeface="+mn-ea"/>
                <a:cs typeface="+mn-cs"/>
              </a:rPr>
              <a:t>e)</a:t>
            </a:r>
            <a:r>
              <a:rPr lang="cs-CZ" sz="1200" b="0" i="0" kern="1200" dirty="0">
                <a:solidFill>
                  <a:schemeClr val="tx1"/>
                </a:solidFill>
                <a:effectLst/>
                <a:latin typeface="+mn-lt"/>
                <a:ea typeface="+mn-ea"/>
                <a:cs typeface="+mn-cs"/>
              </a:rPr>
              <a:t> kávovým extraktem sušeným – kávový extrakt ve formě prášku, granulí, vloček, kostek nebo v jiné formě, u něhož sušina na bázi kávy činí nejméně 95 % hmotnosti a který nesmí obsahovat jiné látky než látky pocházející z extrakce kávy,</a:t>
            </a:r>
          </a:p>
          <a:p>
            <a:r>
              <a:rPr lang="cs-CZ" sz="1200" b="1" i="0" kern="1200" dirty="0">
                <a:solidFill>
                  <a:schemeClr val="tx1"/>
                </a:solidFill>
                <a:effectLst/>
                <a:latin typeface="+mn-lt"/>
                <a:ea typeface="+mn-ea"/>
                <a:cs typeface="+mn-cs"/>
              </a:rPr>
              <a:t>f)</a:t>
            </a:r>
            <a:r>
              <a:rPr lang="cs-CZ" sz="1200" b="0" i="0" kern="1200" dirty="0">
                <a:solidFill>
                  <a:schemeClr val="tx1"/>
                </a:solidFill>
                <a:effectLst/>
                <a:latin typeface="+mn-lt"/>
                <a:ea typeface="+mn-ea"/>
                <a:cs typeface="+mn-cs"/>
              </a:rPr>
              <a:t> kávovým extraktem ve formě pasty – kávový extrakt v pastovité formě, u něhož sušina na bázi kávy činí nejméně 70 % a nejvýše 85 % hmotnosti a který nesmí obsahovat jiné látky než látky pocházející z extrakce kávy,</a:t>
            </a:r>
          </a:p>
          <a:p>
            <a:r>
              <a:rPr lang="cs-CZ" sz="1200" b="1" i="0" kern="1200" dirty="0">
                <a:solidFill>
                  <a:schemeClr val="tx1"/>
                </a:solidFill>
                <a:effectLst/>
                <a:latin typeface="+mn-lt"/>
                <a:ea typeface="+mn-ea"/>
                <a:cs typeface="+mn-cs"/>
              </a:rPr>
              <a:t>g)</a:t>
            </a:r>
            <a:r>
              <a:rPr lang="cs-CZ" sz="1200" b="0" i="0" kern="1200" dirty="0">
                <a:solidFill>
                  <a:schemeClr val="tx1"/>
                </a:solidFill>
                <a:effectLst/>
                <a:latin typeface="+mn-lt"/>
                <a:ea typeface="+mn-ea"/>
                <a:cs typeface="+mn-cs"/>
              </a:rPr>
              <a:t> kávovým extraktem ve formě tekuté – kávový extrakt v tekuté formě, u něhož sušina na bázi kávy činí nejméně 15 % a nejvýše 55 % hmotnosti a který může obsahovat přírodní sladidla v množství nepřekračujícím 12 % hmotnosti,</a:t>
            </a:r>
          </a:p>
          <a:p>
            <a:r>
              <a:rPr lang="cs-CZ" sz="1200" b="1" i="0" kern="1200" dirty="0">
                <a:solidFill>
                  <a:schemeClr val="tx1"/>
                </a:solidFill>
                <a:effectLst/>
                <a:latin typeface="+mn-lt"/>
                <a:ea typeface="+mn-ea"/>
                <a:cs typeface="+mn-cs"/>
              </a:rPr>
              <a:t>h)</a:t>
            </a:r>
            <a:r>
              <a:rPr lang="cs-CZ" sz="1200" b="0" i="0" kern="1200" dirty="0">
                <a:solidFill>
                  <a:schemeClr val="tx1"/>
                </a:solidFill>
                <a:effectLst/>
                <a:latin typeface="+mn-lt"/>
                <a:ea typeface="+mn-ea"/>
                <a:cs typeface="+mn-cs"/>
              </a:rPr>
              <a:t> kávovým extraktem bez kofeinu – výrobek, který obsahuje nejvýše 0,3 % kofeinu v sušině,</a:t>
            </a:r>
          </a:p>
          <a:p>
            <a:r>
              <a:rPr lang="cs-CZ" sz="1200" b="1" i="0" kern="1200" dirty="0">
                <a:solidFill>
                  <a:schemeClr val="tx1"/>
                </a:solidFill>
                <a:effectLst/>
                <a:latin typeface="+mn-lt"/>
                <a:ea typeface="+mn-ea"/>
                <a:cs typeface="+mn-cs"/>
              </a:rPr>
              <a:t>i)</a:t>
            </a:r>
            <a:r>
              <a:rPr lang="cs-CZ" sz="1200" b="0" i="0" kern="1200" dirty="0">
                <a:solidFill>
                  <a:schemeClr val="tx1"/>
                </a:solidFill>
                <a:effectLst/>
                <a:latin typeface="+mn-lt"/>
                <a:ea typeface="+mn-ea"/>
                <a:cs typeface="+mn-cs"/>
              </a:rPr>
              <a:t> příměsí pražené kávy zrnkové – </a:t>
            </a:r>
            <a:r>
              <a:rPr lang="cs-CZ" sz="1200" b="0" i="0" kern="1200" dirty="0" err="1">
                <a:solidFill>
                  <a:schemeClr val="tx1"/>
                </a:solidFill>
                <a:effectLst/>
                <a:latin typeface="+mn-lt"/>
                <a:ea typeface="+mn-ea"/>
                <a:cs typeface="+mn-cs"/>
              </a:rPr>
              <a:t>ká</a:t>
            </a:r>
            <a:endParaRPr lang="cs-CZ" sz="1200" b="0" i="0" kern="1200" dirty="0">
              <a:solidFill>
                <a:schemeClr val="tx1"/>
              </a:solidFill>
              <a:effectLst/>
              <a:latin typeface="+mn-lt"/>
              <a:ea typeface="+mn-ea"/>
              <a:cs typeface="+mn-cs"/>
            </a:endParaRPr>
          </a:p>
          <a:p>
            <a:endParaRPr lang="cs-CZ" sz="1200" b="0" i="0" kern="1200" dirty="0">
              <a:solidFill>
                <a:schemeClr val="tx1"/>
              </a:solidFill>
              <a:effectLst/>
              <a:latin typeface="+mn-lt"/>
              <a:ea typeface="+mn-ea"/>
              <a:cs typeface="+mn-cs"/>
            </a:endParaRPr>
          </a:p>
          <a:p>
            <a:pPr lvl="0"/>
            <a:endParaRPr lang="cs-CZ" altLang="cs-CZ" dirty="0"/>
          </a:p>
        </p:txBody>
      </p:sp>
      <p:sp>
        <p:nvSpPr>
          <p:cNvPr id="126980"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24</a:t>
            </a:fld>
            <a:endParaRPr lang="cs-CZ" altLang="cs-CZ"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28003"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28004"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25</a:t>
            </a:fld>
            <a:endParaRPr lang="cs-CZ" altLang="cs-CZ" sz="12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29027"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29028"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26</a:t>
            </a:fld>
            <a:endParaRPr lang="cs-CZ" altLang="cs-CZ"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32099" name="Zástupný symbol pro poznámky 2"/>
          <p:cNvSpPr>
            <a:spLocks noGrp="1"/>
          </p:cNvSpPr>
          <p:nvPr>
            <p:ph type="body" idx="1"/>
          </p:nvPr>
        </p:nvSpPr>
        <p:spPr>
          <a:noFill/>
          <a:ln>
            <a:noFill/>
          </a:ln>
        </p:spPr>
        <p:txBody>
          <a:bodyPr wrap="square" lIns="91440" tIns="45720" rIns="91440" bIns="45720" anchor="t"/>
          <a:lstStyle/>
          <a:p>
            <a:pPr lvl="0"/>
            <a:r>
              <a:rPr lang="cs-CZ" altLang="cs-CZ" dirty="0"/>
              <a:t>V. 157/2003 Sb. </a:t>
            </a:r>
          </a:p>
          <a:p>
            <a:pPr lvl="0"/>
            <a:r>
              <a:rPr lang="cs-CZ" altLang="cs-CZ" dirty="0"/>
              <a:t>marmeládou - potravina vyrobená ze směsi přírodních sladidel, vody a jedné nebo více surovin získaných z citrusových plodů, přivedené do vhodné rosolovité konzistence, přičemž za suroviny získané z citrusových plodů se považují pulpy, dřeně, šťávy, vodné extrakty a kůry</a:t>
            </a:r>
          </a:p>
          <a:p>
            <a:pPr lvl="0"/>
            <a:endParaRPr lang="cs-CZ" altLang="cs-CZ" dirty="0"/>
          </a:p>
          <a:p>
            <a:pPr lvl="0"/>
            <a:r>
              <a:rPr lang="cs-CZ" altLang="cs-CZ" dirty="0"/>
              <a:t>V. č. 417/2016 Sb.</a:t>
            </a:r>
          </a:p>
          <a:p>
            <a:pPr lvl="0"/>
            <a:r>
              <a:rPr lang="cs-CZ" altLang="cs-CZ" dirty="0"/>
              <a:t>(3) Informace o potravinách dále neobsahují zavádějící údaje ve smyslu čl. 7 nařízení Evropského parlamentu a Rady (EU) č. </a:t>
            </a:r>
            <a:r>
              <a:rPr lang="cs-CZ" altLang="cs-CZ" dirty="0">
                <a:hlinkClick r:id="rId3" action="ppaction://hlinkfile"/>
              </a:rPr>
              <a:t>1169/2011</a:t>
            </a:r>
            <a:r>
              <a:rPr lang="cs-CZ" altLang="cs-CZ" dirty="0"/>
              <a:t>, které by zejména mohly </a:t>
            </a:r>
          </a:p>
          <a:p>
            <a:pPr lvl="0"/>
            <a:r>
              <a:rPr lang="cs-CZ" altLang="cs-CZ" dirty="0"/>
              <a:t>c) v odvozené nebo ve zdrobnělé formě vést k záměně potravin s potravinami, které jsou vymezeny právním předpisem upravujícím potraviny</a:t>
            </a:r>
            <a:r>
              <a:rPr lang="cs-CZ" altLang="cs-CZ" baseline="30000" dirty="0"/>
              <a:t>6)</a:t>
            </a:r>
            <a:r>
              <a:rPr lang="cs-CZ" altLang="cs-CZ" dirty="0"/>
              <a:t> nebo nařízením o společné organizaci trhů se zemědělskými produkty</a:t>
            </a:r>
            <a:r>
              <a:rPr lang="cs-CZ" altLang="cs-CZ" baseline="30000" dirty="0"/>
              <a:t>7)</a:t>
            </a:r>
            <a:r>
              <a:rPr lang="cs-CZ" altLang="cs-CZ" dirty="0"/>
              <a:t>. </a:t>
            </a:r>
          </a:p>
          <a:p>
            <a:pPr lvl="0"/>
            <a:r>
              <a:rPr lang="cs-CZ" altLang="cs-CZ" dirty="0"/>
              <a:t> </a:t>
            </a:r>
          </a:p>
          <a:p>
            <a:pPr lvl="0"/>
            <a:r>
              <a:rPr lang="cs-CZ" altLang="cs-CZ" dirty="0"/>
              <a:t>(1) Informace o potravinách neobsahují zavádějící údaje ve smyslu čl. 7 nařízení Evropského parlamentu a Rady (EU) č. </a:t>
            </a:r>
            <a:r>
              <a:rPr lang="cs-CZ" altLang="cs-CZ" dirty="0">
                <a:hlinkClick r:id="rId3" action="ppaction://hlinkfile"/>
              </a:rPr>
              <a:t>1169/2011</a:t>
            </a:r>
            <a:r>
              <a:rPr lang="cs-CZ" altLang="cs-CZ" dirty="0"/>
              <a:t>, ze kterých při zohlednění způsobu, jakým je potravina prezentována spotřebiteli, zejména vyplývá, že </a:t>
            </a:r>
          </a:p>
          <a:p>
            <a:pPr lvl="0"/>
            <a:r>
              <a:rPr lang="cs-CZ" altLang="cs-CZ" dirty="0"/>
              <a:t>a) potravina nebo její složka je "vhodná pro děti", "domácí", "čerstvá", "živá", "čistá", "přírodní" nebo "pravá", </a:t>
            </a:r>
          </a:p>
          <a:p>
            <a:pPr lvl="0"/>
            <a:endParaRPr lang="cs-CZ" altLang="cs-CZ" dirty="0"/>
          </a:p>
          <a:p>
            <a:pPr lvl="0"/>
            <a:r>
              <a:rPr lang="cs-CZ" altLang="cs-CZ" dirty="0"/>
              <a:t>(4) Za zavádějící se nepovažuje, pokud </a:t>
            </a:r>
          </a:p>
          <a:p>
            <a:pPr lvl="0"/>
            <a:r>
              <a:rPr lang="cs-CZ" altLang="cs-CZ" dirty="0"/>
              <a:t> a) je údaj podle odstavce 1 písm. a) součástí názvu potraviny, názvu druhu, skupiny nebo podskupiny uvedené u jednotlivých druhů potravin v právních předpisech upravujících potraviny</a:t>
            </a:r>
            <a:r>
              <a:rPr lang="cs-CZ" altLang="cs-CZ" baseline="30000" dirty="0"/>
              <a:t>6)</a:t>
            </a:r>
            <a:r>
              <a:rPr lang="cs-CZ" altLang="cs-CZ" dirty="0"/>
              <a:t> nebo v přímo použitelných předpisech Evropské unie upravujících potraviny</a:t>
            </a:r>
            <a:r>
              <a:rPr lang="cs-CZ" altLang="cs-CZ" baseline="30000" dirty="0"/>
              <a:t> 8)</a:t>
            </a:r>
            <a:r>
              <a:rPr lang="cs-CZ" altLang="cs-CZ" dirty="0"/>
              <a:t>, </a:t>
            </a:r>
          </a:p>
          <a:p>
            <a:pPr lvl="0"/>
            <a:r>
              <a:rPr lang="cs-CZ" altLang="cs-CZ" dirty="0"/>
              <a:t>b) je údaj podle odstavce 1 písm. a) součástí popisné informace, a prvků, vztahujících se ke způsobu prezentace potraviny jako celku, která jeho použití prokazatelně odůvodňuje a neuvádí spotřebitele v omyl, </a:t>
            </a:r>
          </a:p>
          <a:p>
            <a:pPr lvl="0"/>
            <a:endParaRPr lang="cs-CZ" altLang="cs-CZ" dirty="0"/>
          </a:p>
          <a:p>
            <a:pPr lvl="0"/>
            <a:endParaRPr lang="cs-CZ" altLang="cs-CZ" dirty="0"/>
          </a:p>
        </p:txBody>
      </p:sp>
      <p:sp>
        <p:nvSpPr>
          <p:cNvPr id="132100"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27</a:t>
            </a:fld>
            <a:endParaRPr lang="cs-CZ" altLang="cs-CZ" sz="1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30051"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30052"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28</a:t>
            </a:fld>
            <a:endParaRPr lang="cs-CZ" altLang="cs-CZ" sz="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31075" name="Zástupný symbol pro poznámky 2"/>
          <p:cNvSpPr>
            <a:spLocks noGrp="1"/>
          </p:cNvSpPr>
          <p:nvPr>
            <p:ph type="body" idx="1"/>
          </p:nvPr>
        </p:nvSpPr>
        <p:spPr>
          <a:noFill/>
          <a:ln>
            <a:noFill/>
          </a:ln>
        </p:spPr>
        <p:txBody>
          <a:bodyPr wrap="square" lIns="91440" tIns="45720" rIns="91440" bIns="45720" anchor="t"/>
          <a:lstStyle/>
          <a:p>
            <a:r>
              <a:rPr lang="cs-CZ" sz="1200" b="0" i="0" kern="1200" dirty="0">
                <a:solidFill>
                  <a:schemeClr val="tx1"/>
                </a:solidFill>
                <a:effectLst/>
                <a:latin typeface="+mn-lt"/>
                <a:ea typeface="+mn-ea"/>
                <a:cs typeface="+mn-cs"/>
              </a:rPr>
              <a:t>ro účely této vyhlášky se dále rozumí</a:t>
            </a:r>
          </a:p>
          <a:p>
            <a:r>
              <a:rPr lang="cs-CZ" sz="1200" b="1" i="0" kern="1200" dirty="0">
                <a:solidFill>
                  <a:schemeClr val="tx1"/>
                </a:solidFill>
                <a:effectLst/>
                <a:latin typeface="+mn-lt"/>
                <a:ea typeface="+mn-ea"/>
                <a:cs typeface="+mn-cs"/>
              </a:rPr>
              <a:t>a)</a:t>
            </a:r>
            <a:r>
              <a:rPr lang="cs-CZ" sz="1200" b="0" i="0" kern="1200" dirty="0">
                <a:solidFill>
                  <a:schemeClr val="tx1"/>
                </a:solidFill>
                <a:effectLst/>
                <a:latin typeface="+mn-lt"/>
                <a:ea typeface="+mn-ea"/>
                <a:cs typeface="+mn-cs"/>
              </a:rPr>
              <a:t> pekárnou provozovna, ve které proběhly všechny technologické operace potřebné pro výrobu pekařského výrobku od skladování surovin přes přípravu a zpracování těst po finální tepelnou úpravu,</a:t>
            </a:r>
          </a:p>
          <a:p>
            <a:r>
              <a:rPr lang="cs-CZ" sz="1200" b="1" i="0" kern="1200" dirty="0">
                <a:solidFill>
                  <a:schemeClr val="tx1"/>
                </a:solidFill>
                <a:effectLst/>
                <a:latin typeface="+mn-lt"/>
                <a:ea typeface="+mn-ea"/>
                <a:cs typeface="+mn-cs"/>
              </a:rPr>
              <a:t>b)</a:t>
            </a:r>
            <a:r>
              <a:rPr lang="cs-CZ" sz="1200" b="0" i="0" kern="1200" dirty="0">
                <a:solidFill>
                  <a:schemeClr val="tx1"/>
                </a:solidFill>
                <a:effectLst/>
                <a:latin typeface="+mn-lt"/>
                <a:ea typeface="+mn-ea"/>
                <a:cs typeface="+mn-cs"/>
              </a:rPr>
              <a:t> pekařským výrobkem výrobek získaný tepelnou úpravou těst nebo hmot, jehož sušina je s výjimkou trvanlivého a jemného pečiva ze šlehaných hmot, proteinových a </a:t>
            </a:r>
            <a:r>
              <a:rPr lang="cs-CZ" sz="1200" b="0" i="0" kern="1200" dirty="0" err="1">
                <a:solidFill>
                  <a:schemeClr val="tx1"/>
                </a:solidFill>
                <a:effectLst/>
                <a:latin typeface="+mn-lt"/>
                <a:ea typeface="+mn-ea"/>
                <a:cs typeface="+mn-cs"/>
              </a:rPr>
              <a:t>čistozrnných</a:t>
            </a:r>
            <a:r>
              <a:rPr lang="cs-CZ" sz="1200" b="0" i="0" kern="1200" dirty="0">
                <a:solidFill>
                  <a:schemeClr val="tx1"/>
                </a:solidFill>
                <a:effectLst/>
                <a:latin typeface="+mn-lt"/>
                <a:ea typeface="+mn-ea"/>
                <a:cs typeface="+mn-cs"/>
              </a:rPr>
              <a:t> výrobků a bezlepkových pekařských výrobků v převažujícím podílu tvořena mlýnskými obilnými výrobky,</a:t>
            </a:r>
          </a:p>
          <a:p>
            <a:r>
              <a:rPr lang="cs-CZ" sz="1200" b="1" i="0" kern="1200" dirty="0">
                <a:solidFill>
                  <a:schemeClr val="tx1"/>
                </a:solidFill>
                <a:effectLst/>
                <a:latin typeface="+mn-lt"/>
                <a:ea typeface="+mn-ea"/>
                <a:cs typeface="+mn-cs"/>
              </a:rPr>
              <a:t>c)</a:t>
            </a:r>
            <a:r>
              <a:rPr lang="cs-CZ" sz="1200" b="0" i="0" kern="1200" dirty="0">
                <a:solidFill>
                  <a:schemeClr val="tx1"/>
                </a:solidFill>
                <a:effectLst/>
                <a:latin typeface="+mn-lt"/>
                <a:ea typeface="+mn-ea"/>
                <a:cs typeface="+mn-cs"/>
              </a:rPr>
              <a:t> chlebem pekařský výrobek kypřený kvasem nebo droždím, popřípadě jejich kombinací, ve tvaru veky, bochníku nebo formy, o hmotnosti nejméně 400 g s výjimkou krájeného chleba a netradičních typů chleba, jejichž hmotnost může být nižší,</a:t>
            </a:r>
          </a:p>
          <a:p>
            <a:r>
              <a:rPr lang="cs-CZ" sz="1200" b="1" i="0" kern="1200" dirty="0">
                <a:solidFill>
                  <a:schemeClr val="tx1"/>
                </a:solidFill>
                <a:effectLst/>
                <a:latin typeface="+mn-lt"/>
                <a:ea typeface="+mn-ea"/>
                <a:cs typeface="+mn-cs"/>
              </a:rPr>
              <a:t>d)</a:t>
            </a:r>
            <a:r>
              <a:rPr lang="cs-CZ" sz="1200" b="0" i="0" kern="1200" dirty="0">
                <a:solidFill>
                  <a:schemeClr val="tx1"/>
                </a:solidFill>
                <a:effectLst/>
                <a:latin typeface="+mn-lt"/>
                <a:ea typeface="+mn-ea"/>
                <a:cs typeface="+mn-cs"/>
              </a:rPr>
              <a:t> běžným pečivem pekařský výrobek vyrobený z pšeničné mouky nebo jiných mlýnských obilných výrobků a dalších složek, který obsahuje méně než 8 % bezvodého tuku a méně než 5 % cukru, vztaženo na celkovou hmotnost použitých mlýnských obilných výrobků,</a:t>
            </a:r>
          </a:p>
          <a:p>
            <a:pPr lvl="0"/>
            <a:endParaRPr lang="cs-CZ" altLang="cs-CZ" dirty="0"/>
          </a:p>
        </p:txBody>
      </p:sp>
      <p:sp>
        <p:nvSpPr>
          <p:cNvPr id="131076"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29</a:t>
            </a:fld>
            <a:endParaRPr lang="cs-CZ" altLang="cs-CZ"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32099"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32100"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30</a:t>
            </a:fld>
            <a:endParaRPr lang="cs-CZ" altLang="cs-CZ" sz="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33123"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33124"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31</a:t>
            </a:fld>
            <a:endParaRPr lang="cs-CZ" altLang="cs-CZ"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07523" name="Zástupný symbol pro poznámky 2"/>
          <p:cNvSpPr>
            <a:spLocks noGrp="1"/>
          </p:cNvSpPr>
          <p:nvPr>
            <p:ph type="body" idx="1"/>
          </p:nvPr>
        </p:nvSpPr>
        <p:spPr>
          <a:noFill/>
          <a:ln>
            <a:noFill/>
          </a:ln>
        </p:spPr>
        <p:txBody>
          <a:bodyPr wrap="square" lIns="91440" tIns="45720" rIns="91440" bIns="45720" anchor="t"/>
          <a:lstStyle/>
          <a:p>
            <a:pPr lvl="0"/>
            <a:endParaRPr lang="cs-CZ" altLang="cs-CZ" b="1" dirty="0"/>
          </a:p>
          <a:p>
            <a:pPr lvl="0"/>
            <a:endParaRPr lang="cs-CZ" altLang="cs-CZ" b="1" dirty="0"/>
          </a:p>
        </p:txBody>
      </p:sp>
      <p:sp>
        <p:nvSpPr>
          <p:cNvPr id="107524"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3</a:t>
            </a:fld>
            <a:endParaRPr lang="cs-CZ" altLang="cs-CZ" sz="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35171"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35172"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32</a:t>
            </a:fld>
            <a:endParaRPr lang="cs-CZ" altLang="cs-CZ" sz="12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36195"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36196"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33</a:t>
            </a:fld>
            <a:endParaRPr lang="cs-CZ" altLang="cs-CZ" sz="12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37219"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37220"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34</a:t>
            </a:fld>
            <a:endParaRPr lang="cs-CZ" altLang="cs-CZ" sz="12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38243"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38244"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35</a:t>
            </a:fld>
            <a:endParaRPr lang="cs-CZ" altLang="cs-CZ" sz="12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39267"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39268"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36</a:t>
            </a:fld>
            <a:endParaRPr lang="cs-CZ" altLang="cs-CZ" sz="12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40291"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40292"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37</a:t>
            </a:fld>
            <a:endParaRPr lang="cs-CZ" altLang="cs-CZ" sz="12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41315"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41316"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39</a:t>
            </a:fld>
            <a:endParaRPr lang="cs-CZ" altLang="cs-CZ" sz="12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42339"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42340"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40</a:t>
            </a:fld>
            <a:endParaRPr lang="cs-CZ" altLang="cs-CZ" sz="12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43363"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43364"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41</a:t>
            </a:fld>
            <a:endParaRPr lang="cs-CZ" altLang="cs-CZ" sz="12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44387"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44388"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43</a:t>
            </a:fld>
            <a:endParaRPr lang="cs-CZ" altLang="cs-CZ"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08547"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08548"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4</a:t>
            </a:fld>
            <a:endParaRPr lang="cs-CZ" altLang="cs-CZ" sz="12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44387"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44388"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44</a:t>
            </a:fld>
            <a:endParaRPr lang="cs-CZ" altLang="cs-CZ" sz="1200" dirty="0"/>
          </a:p>
        </p:txBody>
      </p:sp>
    </p:spTree>
    <p:extLst>
      <p:ext uri="{BB962C8B-B14F-4D97-AF65-F5344CB8AC3E}">
        <p14:creationId xmlns:p14="http://schemas.microsoft.com/office/powerpoint/2010/main" val="255384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09571"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09572"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5</a:t>
            </a:fld>
            <a:endParaRPr lang="cs-CZ" altLang="cs-CZ"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10595"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10596"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6</a:t>
            </a:fld>
            <a:endParaRPr lang="cs-CZ" altLang="cs-CZ"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11619"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11620"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7</a:t>
            </a:fld>
            <a:endParaRPr lang="cs-CZ" altLang="cs-CZ"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12643"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12644"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8</a:t>
            </a:fld>
            <a:endParaRPr lang="cs-CZ" altLang="cs-CZ"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ástupný symbol pro obrázek snímku 1"/>
          <p:cNvSpPr>
            <a:spLocks noGrp="1" noRot="1" noChangeAspect="1" noTextEdit="1"/>
          </p:cNvSpPr>
          <p:nvPr>
            <p:ph type="sldImg"/>
          </p:nvPr>
        </p:nvSpPr>
        <p:spPr>
          <a:xfrm>
            <a:off x="917575" y="744538"/>
            <a:ext cx="4962525" cy="3722687"/>
          </a:xfrm>
          <a:ln>
            <a:solidFill>
              <a:srgbClr val="000000">
                <a:alpha val="100000"/>
              </a:srgbClr>
            </a:solidFill>
            <a:miter lim="800000"/>
          </a:ln>
        </p:spPr>
      </p:sp>
      <p:sp>
        <p:nvSpPr>
          <p:cNvPr id="113667" name="Zástupný symbol pro poznámky 2"/>
          <p:cNvSpPr>
            <a:spLocks noGrp="1"/>
          </p:cNvSpPr>
          <p:nvPr>
            <p:ph type="body" idx="1"/>
          </p:nvPr>
        </p:nvSpPr>
        <p:spPr>
          <a:noFill/>
          <a:ln>
            <a:noFill/>
          </a:ln>
        </p:spPr>
        <p:txBody>
          <a:bodyPr wrap="square" lIns="91440" tIns="45720" rIns="91440" bIns="45720" anchor="t"/>
          <a:lstStyle/>
          <a:p>
            <a:pPr lvl="0"/>
            <a:endParaRPr lang="cs-CZ" altLang="cs-CZ" dirty="0"/>
          </a:p>
        </p:txBody>
      </p:sp>
      <p:sp>
        <p:nvSpPr>
          <p:cNvPr id="113668" name="Zástupný symbol pro číslo snímku 3"/>
          <p:cNvSpPr txBox="1">
            <a:spLocks noGrp="1"/>
          </p:cNvSpPr>
          <p:nvPr>
            <p:ph type="sldNum" sz="quarter"/>
          </p:nvPr>
        </p:nvSpPr>
        <p:spPr>
          <a:xfrm>
            <a:off x="3849688" y="9429750"/>
            <a:ext cx="2946400" cy="496888"/>
          </a:xfrm>
          <a:prstGeom prst="rect">
            <a:avLst/>
          </a:prstGeom>
          <a:noFill/>
          <a:ln w="9525">
            <a:noFill/>
          </a:ln>
        </p:spPr>
        <p:txBody>
          <a:bodyPr anchor="b"/>
          <a:lstStyle/>
          <a:p>
            <a:pPr lvl="0" algn="r" eaLnBrk="1" hangingPunct="1"/>
            <a:fld id="{9A0DB2DC-4C9A-4742-B13C-FB6460FD3503}" type="slidenum">
              <a:rPr lang="cs-CZ" altLang="cs-CZ" sz="1200" dirty="0"/>
              <a:t>9</a:t>
            </a:fld>
            <a:endParaRPr lang="cs-CZ" altLang="cs-CZ"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ltLang="cs-CZ" sz="1400" dirty="0">
              <a:solidFill>
                <a:schemeClr val="tx1"/>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ltLang="cs-CZ" sz="1400" dirty="0">
              <a:solidFill>
                <a:schemeClr val="tx1"/>
              </a:solidFill>
            </a:endParaRPr>
          </a:p>
        </p:txBody>
      </p:sp>
      <p:sp>
        <p:nvSpPr>
          <p:cNvPr id="6" name="Slide Number Placeholder 5"/>
          <p:cNvSpPr>
            <a:spLocks noGrp="1"/>
          </p:cNvSpPr>
          <p:nvPr>
            <p:ph type="sldNum" sz="quarter" idx="12"/>
          </p:nvPr>
        </p:nvSpPr>
        <p:spPr/>
        <p:txBody>
          <a:bodyPr/>
          <a:lstStyle/>
          <a:p>
            <a:fld id="{9A0DB2DC-4C9A-4742-B13C-FB6460FD3503}" type="slidenum">
              <a:rPr lang="cs-CZ" altLang="cs-CZ" smtClean="0"/>
              <a:pPr/>
              <a:t>‹#›</a:t>
            </a:fld>
            <a:endParaRPr lang="cs-CZ" altLang="cs-CZ"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8522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ltLang="cs-CZ" sz="1400" dirty="0">
              <a:solidFill>
                <a:schemeClr val="tx1"/>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ltLang="cs-CZ" sz="1400" dirty="0">
              <a:solidFill>
                <a:schemeClr val="tx1"/>
              </a:solidFill>
            </a:endParaRPr>
          </a:p>
        </p:txBody>
      </p:sp>
      <p:sp>
        <p:nvSpPr>
          <p:cNvPr id="6" name="Slide Number Placeholder 5"/>
          <p:cNvSpPr>
            <a:spLocks noGrp="1"/>
          </p:cNvSpPr>
          <p:nvPr>
            <p:ph type="sldNum" sz="quarter" idx="12"/>
          </p:nvPr>
        </p:nvSpPr>
        <p:spPr/>
        <p:txBody>
          <a:bodyPr/>
          <a:lstStyle/>
          <a:p>
            <a:fld id="{9A0DB2DC-4C9A-4742-B13C-FB6460FD3503}" type="slidenum">
              <a:rPr lang="cs-CZ" altLang="cs-CZ" smtClean="0"/>
              <a:pPr/>
              <a:t>‹#›</a:t>
            </a:fld>
            <a:endParaRPr lang="cs-CZ" altLang="cs-CZ" dirty="0"/>
          </a:p>
        </p:txBody>
      </p:sp>
    </p:spTree>
    <p:extLst>
      <p:ext uri="{BB962C8B-B14F-4D97-AF65-F5344CB8AC3E}">
        <p14:creationId xmlns:p14="http://schemas.microsoft.com/office/powerpoint/2010/main" val="3212495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ltLang="cs-CZ" sz="1400" dirty="0">
              <a:solidFill>
                <a:schemeClr val="tx1"/>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ltLang="cs-CZ" sz="1400" dirty="0">
              <a:solidFill>
                <a:schemeClr val="tx1"/>
              </a:solidFill>
            </a:endParaRPr>
          </a:p>
        </p:txBody>
      </p:sp>
      <p:sp>
        <p:nvSpPr>
          <p:cNvPr id="6" name="Slide Number Placeholder 5"/>
          <p:cNvSpPr>
            <a:spLocks noGrp="1"/>
          </p:cNvSpPr>
          <p:nvPr>
            <p:ph type="sldNum" sz="quarter" idx="12"/>
          </p:nvPr>
        </p:nvSpPr>
        <p:spPr/>
        <p:txBody>
          <a:bodyPr/>
          <a:lstStyle/>
          <a:p>
            <a:fld id="{9A0DB2DC-4C9A-4742-B13C-FB6460FD3503}" type="slidenum">
              <a:rPr lang="cs-CZ" altLang="cs-CZ" smtClean="0"/>
              <a:pPr/>
              <a:t>‹#›</a:t>
            </a:fld>
            <a:endParaRPr lang="cs-CZ" altLang="cs-CZ" dirty="0"/>
          </a:p>
        </p:txBody>
      </p:sp>
    </p:spTree>
    <p:extLst>
      <p:ext uri="{BB962C8B-B14F-4D97-AF65-F5344CB8AC3E}">
        <p14:creationId xmlns:p14="http://schemas.microsoft.com/office/powerpoint/2010/main" val="209518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ltLang="cs-CZ" sz="1400" dirty="0">
              <a:solidFill>
                <a:schemeClr val="tx1"/>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ltLang="cs-CZ" sz="1400" dirty="0">
              <a:solidFill>
                <a:schemeClr val="tx1"/>
              </a:solidFill>
            </a:endParaRPr>
          </a:p>
        </p:txBody>
      </p:sp>
      <p:sp>
        <p:nvSpPr>
          <p:cNvPr id="6" name="Slide Number Placeholder 5"/>
          <p:cNvSpPr>
            <a:spLocks noGrp="1"/>
          </p:cNvSpPr>
          <p:nvPr>
            <p:ph type="sldNum" sz="quarter" idx="12"/>
          </p:nvPr>
        </p:nvSpPr>
        <p:spPr/>
        <p:txBody>
          <a:bodyPr/>
          <a:lstStyle/>
          <a:p>
            <a:fld id="{9A0DB2DC-4C9A-4742-B13C-FB6460FD3503}" type="slidenum">
              <a:rPr lang="cs-CZ" altLang="cs-CZ" smtClean="0"/>
              <a:pPr/>
              <a:t>‹#›</a:t>
            </a:fld>
            <a:endParaRPr lang="cs-CZ" altLang="cs-CZ" dirty="0"/>
          </a:p>
        </p:txBody>
      </p:sp>
    </p:spTree>
    <p:extLst>
      <p:ext uri="{BB962C8B-B14F-4D97-AF65-F5344CB8AC3E}">
        <p14:creationId xmlns:p14="http://schemas.microsoft.com/office/powerpoint/2010/main" val="158420079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ltLang="cs-CZ" sz="1400" dirty="0">
              <a:solidFill>
                <a:schemeClr val="tx1"/>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ltLang="cs-CZ" sz="1400" dirty="0">
              <a:solidFill>
                <a:schemeClr val="tx1"/>
              </a:solidFill>
            </a:endParaRPr>
          </a:p>
        </p:txBody>
      </p:sp>
      <p:sp>
        <p:nvSpPr>
          <p:cNvPr id="6" name="Slide Number Placeholder 5"/>
          <p:cNvSpPr>
            <a:spLocks noGrp="1"/>
          </p:cNvSpPr>
          <p:nvPr>
            <p:ph type="sldNum" sz="quarter" idx="12"/>
          </p:nvPr>
        </p:nvSpPr>
        <p:spPr/>
        <p:txBody>
          <a:bodyPr/>
          <a:lstStyle/>
          <a:p>
            <a:fld id="{9A0DB2DC-4C9A-4742-B13C-FB6460FD3503}" type="slidenum">
              <a:rPr lang="cs-CZ" altLang="cs-CZ" smtClean="0"/>
              <a:pPr/>
              <a:t>‹#›</a:t>
            </a:fld>
            <a:endParaRPr lang="cs-CZ" altLang="cs-CZ"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06728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cs-CZ" altLang="cs-CZ" sz="1400" dirty="0">
              <a:solidFill>
                <a:schemeClr val="tx1"/>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cs-CZ" altLang="cs-CZ" sz="1400" dirty="0">
              <a:solidFill>
                <a:schemeClr val="tx1"/>
              </a:solidFill>
            </a:endParaRPr>
          </a:p>
        </p:txBody>
      </p:sp>
      <p:sp>
        <p:nvSpPr>
          <p:cNvPr id="7" name="Slide Number Placeholder 6"/>
          <p:cNvSpPr>
            <a:spLocks noGrp="1"/>
          </p:cNvSpPr>
          <p:nvPr>
            <p:ph type="sldNum" sz="quarter" idx="12"/>
          </p:nvPr>
        </p:nvSpPr>
        <p:spPr/>
        <p:txBody>
          <a:bodyPr/>
          <a:lstStyle/>
          <a:p>
            <a:fld id="{9A0DB2DC-4C9A-4742-B13C-FB6460FD3503}" type="slidenum">
              <a:rPr lang="cs-CZ" altLang="cs-CZ" smtClean="0"/>
              <a:pPr/>
              <a:t>‹#›</a:t>
            </a:fld>
            <a:endParaRPr lang="cs-CZ" altLang="cs-CZ" dirty="0"/>
          </a:p>
        </p:txBody>
      </p:sp>
    </p:spTree>
    <p:extLst>
      <p:ext uri="{BB962C8B-B14F-4D97-AF65-F5344CB8AC3E}">
        <p14:creationId xmlns:p14="http://schemas.microsoft.com/office/powerpoint/2010/main" val="2379476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22960" y="2582334"/>
            <a:ext cx="370332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4663440" y="2582334"/>
            <a:ext cx="370332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cs-CZ" altLang="cs-CZ" sz="1400" dirty="0">
              <a:solidFill>
                <a:schemeClr val="tx1"/>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cs-CZ" altLang="cs-CZ" sz="1400" dirty="0">
              <a:solidFill>
                <a:schemeClr val="tx1"/>
              </a:solidFill>
            </a:endParaRPr>
          </a:p>
        </p:txBody>
      </p:sp>
      <p:sp>
        <p:nvSpPr>
          <p:cNvPr id="9" name="Slide Number Placeholder 8"/>
          <p:cNvSpPr>
            <a:spLocks noGrp="1"/>
          </p:cNvSpPr>
          <p:nvPr>
            <p:ph type="sldNum" sz="quarter" idx="12"/>
          </p:nvPr>
        </p:nvSpPr>
        <p:spPr/>
        <p:txBody>
          <a:bodyPr/>
          <a:lstStyle/>
          <a:p>
            <a:fld id="{9A0DB2DC-4C9A-4742-B13C-FB6460FD3503}" type="slidenum">
              <a:rPr lang="cs-CZ" altLang="cs-CZ" smtClean="0"/>
              <a:pPr/>
              <a:t>‹#›</a:t>
            </a:fld>
            <a:endParaRPr lang="cs-CZ" altLang="cs-CZ" dirty="0"/>
          </a:p>
        </p:txBody>
      </p:sp>
    </p:spTree>
    <p:extLst>
      <p:ext uri="{BB962C8B-B14F-4D97-AF65-F5344CB8AC3E}">
        <p14:creationId xmlns:p14="http://schemas.microsoft.com/office/powerpoint/2010/main" val="691433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cs-CZ" altLang="cs-CZ" sz="1400" dirty="0">
              <a:solidFill>
                <a:schemeClr val="tx1"/>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cs-CZ" altLang="cs-CZ" sz="1400" dirty="0">
              <a:solidFill>
                <a:schemeClr val="tx1"/>
              </a:solidFill>
            </a:endParaRPr>
          </a:p>
        </p:txBody>
      </p:sp>
      <p:sp>
        <p:nvSpPr>
          <p:cNvPr id="5" name="Slide Number Placeholder 4"/>
          <p:cNvSpPr>
            <a:spLocks noGrp="1"/>
          </p:cNvSpPr>
          <p:nvPr>
            <p:ph type="sldNum" sz="quarter" idx="12"/>
          </p:nvPr>
        </p:nvSpPr>
        <p:spPr/>
        <p:txBody>
          <a:bodyPr/>
          <a:lstStyle/>
          <a:p>
            <a:fld id="{9A0DB2DC-4C9A-4742-B13C-FB6460FD3503}" type="slidenum">
              <a:rPr lang="cs-CZ" altLang="cs-CZ" smtClean="0"/>
              <a:pPr/>
              <a:t>‹#›</a:t>
            </a:fld>
            <a:endParaRPr lang="cs-CZ" altLang="cs-CZ" dirty="0"/>
          </a:p>
        </p:txBody>
      </p:sp>
    </p:spTree>
    <p:extLst>
      <p:ext uri="{BB962C8B-B14F-4D97-AF65-F5344CB8AC3E}">
        <p14:creationId xmlns:p14="http://schemas.microsoft.com/office/powerpoint/2010/main" val="89863167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fontAlgn="base">
              <a:spcBef>
                <a:spcPct val="0"/>
              </a:spcBef>
              <a:spcAft>
                <a:spcPct val="0"/>
              </a:spcAft>
              <a:defRPr/>
            </a:pPr>
            <a:endParaRPr lang="cs-CZ" altLang="cs-CZ" sz="1400" dirty="0">
              <a:solidFill>
                <a:schemeClr val="tx1"/>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fontAlgn="base">
              <a:spcBef>
                <a:spcPct val="0"/>
              </a:spcBef>
              <a:spcAft>
                <a:spcPct val="0"/>
              </a:spcAft>
              <a:defRPr/>
            </a:pPr>
            <a:endParaRPr lang="cs-CZ" altLang="cs-CZ" sz="1400" dirty="0">
              <a:solidFill>
                <a:schemeClr val="tx1"/>
              </a:solidFill>
            </a:endParaRPr>
          </a:p>
        </p:txBody>
      </p:sp>
      <p:sp>
        <p:nvSpPr>
          <p:cNvPr id="9" name="Slide Number Placeholder 8"/>
          <p:cNvSpPr>
            <a:spLocks noGrp="1"/>
          </p:cNvSpPr>
          <p:nvPr>
            <p:ph type="sldNum" sz="quarter" idx="12"/>
          </p:nvPr>
        </p:nvSpPr>
        <p:spPr/>
        <p:txBody>
          <a:bodyPr/>
          <a:lstStyle/>
          <a:p>
            <a:fld id="{9A0DB2DC-4C9A-4742-B13C-FB6460FD3503}" type="slidenum">
              <a:rPr lang="cs-CZ" altLang="cs-CZ" smtClean="0"/>
              <a:pPr/>
              <a:t>‹#›</a:t>
            </a:fld>
            <a:endParaRPr lang="cs-CZ" altLang="cs-CZ" dirty="0"/>
          </a:p>
        </p:txBody>
      </p:sp>
    </p:spTree>
    <p:extLst>
      <p:ext uri="{BB962C8B-B14F-4D97-AF65-F5344CB8AC3E}">
        <p14:creationId xmlns:p14="http://schemas.microsoft.com/office/powerpoint/2010/main" val="3416727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fontAlgn="base">
              <a:spcBef>
                <a:spcPct val="0"/>
              </a:spcBef>
              <a:spcAft>
                <a:spcPct val="0"/>
              </a:spcAft>
              <a:defRPr/>
            </a:pPr>
            <a:endParaRPr lang="cs-CZ" altLang="cs-CZ" sz="1400" dirty="0">
              <a:solidFill>
                <a:schemeClr val="tx1"/>
              </a:solidFill>
            </a:endParaRP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fontAlgn="base">
              <a:spcBef>
                <a:spcPct val="0"/>
              </a:spcBef>
              <a:spcAft>
                <a:spcPct val="0"/>
              </a:spcAft>
              <a:defRPr/>
            </a:pPr>
            <a:endParaRPr lang="cs-CZ" altLang="cs-CZ" sz="1400" dirty="0">
              <a:solidFill>
                <a:schemeClr val="tx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A0DB2DC-4C9A-4742-B13C-FB6460FD3503}" type="slidenum">
              <a:rPr lang="cs-CZ" altLang="cs-CZ" smtClean="0"/>
              <a:pPr/>
              <a:t>‹#›</a:t>
            </a:fld>
            <a:endParaRPr lang="cs-CZ" altLang="cs-CZ" dirty="0"/>
          </a:p>
        </p:txBody>
      </p:sp>
    </p:spTree>
    <p:extLst>
      <p:ext uri="{BB962C8B-B14F-4D97-AF65-F5344CB8AC3E}">
        <p14:creationId xmlns:p14="http://schemas.microsoft.com/office/powerpoint/2010/main" val="1363161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cs-CZ" altLang="cs-CZ" sz="1400" dirty="0">
              <a:solidFill>
                <a:schemeClr val="tx1"/>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cs-CZ" altLang="cs-CZ" sz="1400" dirty="0">
              <a:solidFill>
                <a:schemeClr val="tx1"/>
              </a:solidFill>
            </a:endParaRPr>
          </a:p>
        </p:txBody>
      </p:sp>
      <p:sp>
        <p:nvSpPr>
          <p:cNvPr id="7" name="Slide Number Placeholder 6"/>
          <p:cNvSpPr>
            <a:spLocks noGrp="1"/>
          </p:cNvSpPr>
          <p:nvPr>
            <p:ph type="sldNum" sz="quarter" idx="12"/>
          </p:nvPr>
        </p:nvSpPr>
        <p:spPr/>
        <p:txBody>
          <a:bodyPr/>
          <a:lstStyle/>
          <a:p>
            <a:fld id="{9A0DB2DC-4C9A-4742-B13C-FB6460FD3503}" type="slidenum">
              <a:rPr lang="cs-CZ" altLang="cs-CZ" smtClean="0"/>
              <a:pPr/>
              <a:t>‹#›</a:t>
            </a:fld>
            <a:endParaRPr lang="cs-CZ" altLang="cs-CZ" dirty="0"/>
          </a:p>
        </p:txBody>
      </p:sp>
    </p:spTree>
    <p:extLst>
      <p:ext uri="{BB962C8B-B14F-4D97-AF65-F5344CB8AC3E}">
        <p14:creationId xmlns:p14="http://schemas.microsoft.com/office/powerpoint/2010/main" val="1776639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fontAlgn="base">
              <a:spcBef>
                <a:spcPct val="0"/>
              </a:spcBef>
              <a:spcAft>
                <a:spcPct val="0"/>
              </a:spcAft>
              <a:defRPr/>
            </a:pPr>
            <a:endParaRPr lang="cs-CZ" altLang="cs-CZ" sz="1400" dirty="0">
              <a:solidFill>
                <a:schemeClr val="tx1"/>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fontAlgn="base">
              <a:spcBef>
                <a:spcPct val="0"/>
              </a:spcBef>
              <a:spcAft>
                <a:spcPct val="0"/>
              </a:spcAft>
              <a:defRPr/>
            </a:pPr>
            <a:endParaRPr lang="cs-CZ" altLang="cs-CZ" sz="1400" dirty="0">
              <a:solidFill>
                <a:schemeClr val="tx1"/>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9A0DB2DC-4C9A-4742-B13C-FB6460FD3503}" type="slidenum">
              <a:rPr lang="cs-CZ" altLang="cs-CZ" smtClean="0"/>
              <a:pPr/>
              <a:t>‹#›</a:t>
            </a:fld>
            <a:endParaRPr lang="cs-CZ" altLang="cs-CZ"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52372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p:cNvSpPr>
          <p:nvPr>
            <p:ph type="ctrTitle"/>
          </p:nvPr>
        </p:nvSpPr>
        <p:spPr>
          <a:xfrm>
            <a:off x="827584" y="1556792"/>
            <a:ext cx="7772400" cy="2520280"/>
          </a:xfrm>
        </p:spPr>
        <p:txBody>
          <a:bodyPr vert="horz" wrap="square" lIns="91440" tIns="45720" rIns="91440" bIns="45720" anchor="ctr">
            <a:normAutofit fontScale="90000"/>
          </a:bodyPr>
          <a:lstStyle/>
          <a:p>
            <a:pPr eaLnBrk="1" hangingPunct="1"/>
            <a:r>
              <a:rPr lang="cs-CZ" altLang="cs-CZ" sz="4800" b="1" dirty="0">
                <a:solidFill>
                  <a:srgbClr val="002060"/>
                </a:solidFill>
              </a:rPr>
              <a:t>Požadavky na potraviny</a:t>
            </a:r>
            <a:br>
              <a:rPr lang="cs-CZ" altLang="cs-CZ" sz="4800" b="1" dirty="0">
                <a:solidFill>
                  <a:srgbClr val="002060"/>
                </a:solidFill>
              </a:rPr>
            </a:br>
            <a:br>
              <a:rPr lang="cs-CZ" altLang="cs-CZ" sz="4800" b="1" dirty="0">
                <a:solidFill>
                  <a:srgbClr val="002060"/>
                </a:solidFill>
              </a:rPr>
            </a:br>
            <a:r>
              <a:rPr lang="cs-CZ" altLang="cs-CZ" sz="4800" b="1" dirty="0">
                <a:solidFill>
                  <a:srgbClr val="002060"/>
                </a:solidFill>
              </a:rPr>
              <a:t>Legislativa v gastronomii, př. 8.</a:t>
            </a:r>
            <a:br>
              <a:rPr lang="cs-CZ" altLang="cs-CZ" sz="4800" b="1" dirty="0">
                <a:solidFill>
                  <a:srgbClr val="002060"/>
                </a:solidFill>
              </a:rPr>
            </a:br>
            <a:r>
              <a:rPr lang="cs-CZ" altLang="cs-CZ" sz="4800" b="1" dirty="0">
                <a:solidFill>
                  <a:srgbClr val="002060"/>
                </a:solidFill>
              </a:rPr>
              <a:t>Ing. Kamila Novotná Kružíková</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395536" y="260648"/>
            <a:ext cx="8291264" cy="659735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sah 2"/>
          <p:cNvSpPr>
            <a:spLocks noGrp="1"/>
          </p:cNvSpPr>
          <p:nvPr>
            <p:ph idx="4294967295"/>
          </p:nvPr>
        </p:nvSpPr>
        <p:spPr>
          <a:xfrm>
            <a:off x="323528" y="980728"/>
            <a:ext cx="8218488" cy="5473700"/>
          </a:xfrm>
        </p:spPr>
        <p:txBody>
          <a:bodyPr vert="horz" wrap="square" lIns="91440" tIns="45720" rIns="91440" bIns="45720" anchor="t">
            <a:normAutofit/>
          </a:bodyPr>
          <a:lstStyle/>
          <a:p>
            <a:pPr marL="0" indent="0">
              <a:buNone/>
            </a:pPr>
            <a:r>
              <a:rPr lang="cs-CZ" altLang="cs-CZ" sz="2400" b="1" dirty="0"/>
              <a:t>Označení masa podle živočišného druhu zvířat </a:t>
            </a:r>
            <a:r>
              <a:rPr lang="cs-CZ" altLang="cs-CZ" sz="2400" dirty="0"/>
              <a:t>nebo podle výrazů uvedených ve vyhlášce č. 69/2016 Sb. v tabulkách lze v </a:t>
            </a:r>
            <a:r>
              <a:rPr lang="cs-CZ" altLang="cs-CZ" sz="2400" b="1" dirty="0"/>
              <a:t>názvu masného výrobku nebo masného polotovaru</a:t>
            </a:r>
            <a:r>
              <a:rPr lang="cs-CZ" altLang="cs-CZ" sz="2400" dirty="0"/>
              <a:t> použít . . . </a:t>
            </a:r>
          </a:p>
          <a:p>
            <a:pPr marL="0" indent="0">
              <a:buNone/>
            </a:pPr>
            <a:r>
              <a:rPr lang="cs-CZ" altLang="cs-CZ" sz="2400" dirty="0"/>
              <a:t>. . . </a:t>
            </a:r>
            <a:r>
              <a:rPr lang="cs-CZ" altLang="cs-CZ" sz="2400" b="1" dirty="0"/>
              <a:t>obsahuje-li </a:t>
            </a:r>
            <a:r>
              <a:rPr lang="cs-CZ" altLang="cs-CZ" sz="2400" dirty="0"/>
              <a:t>masný výrobek nebo masný polotovar nejméně </a:t>
            </a:r>
            <a:r>
              <a:rPr lang="cs-CZ" altLang="cs-CZ" sz="2400" b="1" dirty="0"/>
              <a:t>50 % hmotnostních </a:t>
            </a:r>
            <a:r>
              <a:rPr lang="cs-CZ" altLang="cs-CZ" sz="2400" dirty="0"/>
              <a:t>uvedeného masa z celkového obsahu masa použitého při jeho výrobě </a:t>
            </a:r>
            <a:r>
              <a:rPr lang="cs-CZ" altLang="cs-CZ" sz="2400" i="1" dirty="0"/>
              <a:t>(označení živočišným druhem masa v názvu výrobku) např. </a:t>
            </a:r>
            <a:r>
              <a:rPr lang="cs-CZ" altLang="cs-CZ" sz="2400" b="1" i="1" dirty="0"/>
              <a:t>Srnčí klobása, telecí párek </a:t>
            </a:r>
          </a:p>
          <a:p>
            <a:pPr marL="0" indent="0">
              <a:buNone/>
            </a:pPr>
            <a:r>
              <a:rPr lang="cs-CZ" altLang="cs-CZ" sz="2400" dirty="0"/>
              <a:t>. . . </a:t>
            </a:r>
            <a:r>
              <a:rPr lang="cs-CZ" altLang="cs-CZ" sz="2400" b="1" dirty="0"/>
              <a:t>obsahuje-li </a:t>
            </a:r>
            <a:r>
              <a:rPr lang="cs-CZ" altLang="cs-CZ" sz="2400" dirty="0"/>
              <a:t>masný výrobek </a:t>
            </a:r>
            <a:r>
              <a:rPr lang="cs-CZ" altLang="cs-CZ" sz="2400" b="1" dirty="0"/>
              <a:t>méně než 50 % hmotnostních uvedeného masa </a:t>
            </a:r>
            <a:r>
              <a:rPr lang="cs-CZ" altLang="cs-CZ" sz="2400" dirty="0"/>
              <a:t>z celkového obsahu masa, může být tato skutečnost vyjádřena v názvu masného výrobku pouze slovy </a:t>
            </a:r>
            <a:r>
              <a:rPr lang="cs-CZ" altLang="cs-CZ" sz="2400" i="1" dirty="0"/>
              <a:t>„s (název živočišného druhu) masem“ </a:t>
            </a:r>
            <a:r>
              <a:rPr lang="cs-CZ" altLang="cs-CZ" sz="2400" dirty="0"/>
              <a:t>např. </a:t>
            </a:r>
            <a:r>
              <a:rPr lang="cs-CZ" altLang="cs-CZ" sz="2400" b="1" i="1" dirty="0"/>
              <a:t>Klobása se srnčím masem, párek s telecím masem </a:t>
            </a:r>
            <a:endParaRPr lang="cs-CZ" altLang="cs-CZ"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obsah 2"/>
          <p:cNvSpPr>
            <a:spLocks noGrp="1"/>
          </p:cNvSpPr>
          <p:nvPr>
            <p:ph idx="4294967295"/>
          </p:nvPr>
        </p:nvSpPr>
        <p:spPr>
          <a:xfrm>
            <a:off x="323528" y="800893"/>
            <a:ext cx="8218488" cy="5256213"/>
          </a:xfrm>
        </p:spPr>
        <p:txBody>
          <a:bodyPr vert="horz" wrap="square" lIns="91440" tIns="45720" rIns="91440" bIns="45720" anchor="t"/>
          <a:lstStyle/>
          <a:p>
            <a:r>
              <a:rPr lang="cs-CZ" altLang="cs-CZ" sz="2800" dirty="0"/>
              <a:t>šunka z vepřového masa je vyrobena </a:t>
            </a:r>
            <a:r>
              <a:rPr lang="cs-CZ" altLang="cs-CZ" sz="2800" b="1" dirty="0"/>
              <a:t>pouze </a:t>
            </a:r>
            <a:r>
              <a:rPr lang="cs-CZ" altLang="cs-CZ" sz="2800" dirty="0"/>
              <a:t>z vepřové kýty či masa vepřové kýty </a:t>
            </a:r>
          </a:p>
          <a:p>
            <a:endParaRPr lang="cs-CZ" altLang="cs-CZ" sz="2800" dirty="0"/>
          </a:p>
          <a:p>
            <a:r>
              <a:rPr lang="cs-CZ" altLang="cs-CZ" sz="2800" dirty="0"/>
              <a:t>pokud je šunka z jiného než vepřového masa, musí být v názvu označena </a:t>
            </a:r>
            <a:r>
              <a:rPr lang="cs-CZ" altLang="cs-CZ" sz="2800" b="1" dirty="0"/>
              <a:t>živočišným druhem a částí jatečného těla</a:t>
            </a:r>
            <a:r>
              <a:rPr lang="cs-CZ" altLang="cs-CZ" sz="2800" dirty="0"/>
              <a:t>, ze kterého pochází (</a:t>
            </a:r>
            <a:r>
              <a:rPr lang="cs-CZ" altLang="cs-CZ" sz="2800" i="1" dirty="0"/>
              <a:t>např. kuřecí prsní šunka</a:t>
            </a:r>
            <a:r>
              <a:rPr lang="cs-CZ" altLang="cs-CZ" sz="2800" dirty="0"/>
              <a:t>)</a:t>
            </a:r>
          </a:p>
          <a:p>
            <a:endParaRPr lang="cs-CZ" altLang="cs-CZ" sz="2800" dirty="0"/>
          </a:p>
          <a:p>
            <a:r>
              <a:rPr lang="cs-CZ" altLang="cs-CZ" sz="2800" dirty="0"/>
              <a:t>šunky </a:t>
            </a:r>
            <a:r>
              <a:rPr lang="cs-CZ" altLang="cs-CZ" sz="2800" b="1" dirty="0"/>
              <a:t>nejvyšší jakosti </a:t>
            </a:r>
            <a:r>
              <a:rPr lang="cs-CZ" altLang="cs-CZ" sz="2800" dirty="0"/>
              <a:t>a </a:t>
            </a:r>
            <a:r>
              <a:rPr lang="cs-CZ" altLang="cs-CZ" sz="2800" b="1" dirty="0"/>
              <a:t>výběrové </a:t>
            </a:r>
            <a:r>
              <a:rPr lang="cs-CZ" altLang="cs-CZ" sz="2800" dirty="0"/>
              <a:t>jsou celosvalové, u šunek třídy </a:t>
            </a:r>
            <a:r>
              <a:rPr lang="cs-CZ" altLang="cs-CZ" sz="2800" b="1" dirty="0"/>
              <a:t>standardní </a:t>
            </a:r>
            <a:r>
              <a:rPr lang="cs-CZ" altLang="cs-CZ" sz="2800" dirty="0"/>
              <a:t>lze při výrobě použít </a:t>
            </a:r>
            <a:r>
              <a:rPr lang="cs-CZ" altLang="cs-CZ" sz="2800" b="1" dirty="0"/>
              <a:t>zrněnou surovinu</a:t>
            </a:r>
            <a:endParaRPr lang="cs-CZ" altLang="cs-CZ" sz="2800" dirty="0"/>
          </a:p>
          <a:p>
            <a:endParaRPr lang="cs-CZ" altLang="cs-CZ"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914400" y="333375"/>
            <a:ext cx="8229600" cy="5792788"/>
          </a:xfrm>
        </p:spPr>
        <p:txBody>
          <a:bodyPr vert="horz" wrap="square" lIns="91440" tIns="45720" rIns="91440" bIns="45720" numCol="1" anchor="t" anchorCtr="0" compatLnSpc="1">
            <a:normAutofit/>
          </a:bodyPr>
          <a:lstStyle/>
          <a:p>
            <a:pPr marL="0" indent="0" algn="just">
              <a:lnSpc>
                <a:spcPct val="80000"/>
              </a:lnSpc>
            </a:pPr>
            <a:endParaRPr sz="1700" dirty="0"/>
          </a:p>
          <a:p>
            <a:pPr marL="0" indent="0" algn="just">
              <a:lnSpc>
                <a:spcPct val="80000"/>
              </a:lnSpc>
              <a:buNone/>
            </a:pPr>
            <a:r>
              <a:rPr sz="2700" b="1" dirty="0"/>
              <a:t>Vejce – </a:t>
            </a:r>
            <a:r>
              <a:rPr sz="2700" dirty="0" err="1"/>
              <a:t>kód</a:t>
            </a:r>
            <a:r>
              <a:rPr sz="2700" dirty="0"/>
              <a:t> </a:t>
            </a:r>
            <a:r>
              <a:rPr sz="2700" dirty="0" err="1"/>
              <a:t>producenta</a:t>
            </a:r>
            <a:endParaRPr sz="2700" dirty="0"/>
          </a:p>
          <a:p>
            <a:pPr algn="just">
              <a:lnSpc>
                <a:spcPct val="80000"/>
              </a:lnSpc>
            </a:pPr>
            <a:r>
              <a:rPr sz="2200" dirty="0" err="1"/>
              <a:t>metody</a:t>
            </a:r>
            <a:r>
              <a:rPr sz="2200" dirty="0"/>
              <a:t> </a:t>
            </a:r>
            <a:r>
              <a:rPr sz="2200" dirty="0" err="1"/>
              <a:t>chovu</a:t>
            </a:r>
            <a:endParaRPr sz="2200" dirty="0"/>
          </a:p>
          <a:p>
            <a:pPr lvl="1" algn="just">
              <a:lnSpc>
                <a:spcPct val="80000"/>
              </a:lnSpc>
            </a:pPr>
            <a:r>
              <a:rPr sz="2000" dirty="0"/>
              <a:t>"1" pro vejce nosnic ve volném výběhu</a:t>
            </a:r>
          </a:p>
          <a:p>
            <a:pPr lvl="1" algn="just">
              <a:lnSpc>
                <a:spcPct val="80000"/>
              </a:lnSpc>
            </a:pPr>
            <a:r>
              <a:rPr sz="2000" dirty="0"/>
              <a:t>"2" pro vejce nosnic v halách</a:t>
            </a:r>
          </a:p>
          <a:p>
            <a:pPr lvl="1" algn="just">
              <a:lnSpc>
                <a:spcPct val="80000"/>
              </a:lnSpc>
            </a:pPr>
            <a:r>
              <a:rPr sz="2000" dirty="0"/>
              <a:t>"3" pro vejce nosnic v klecích</a:t>
            </a:r>
          </a:p>
          <a:p>
            <a:pPr lvl="1" algn="just">
              <a:lnSpc>
                <a:spcPct val="80000"/>
              </a:lnSpc>
            </a:pPr>
            <a:r>
              <a:rPr sz="2000" dirty="0"/>
              <a:t>"0"  pro  vejce  nosnic  chovaných  v  souladu  s  požadavky ekologického zemědělství</a:t>
            </a:r>
          </a:p>
          <a:p>
            <a:pPr algn="just">
              <a:lnSpc>
                <a:spcPct val="80000"/>
              </a:lnSpc>
            </a:pPr>
            <a:r>
              <a:rPr sz="2200" dirty="0"/>
              <a:t>registrační kód státu</a:t>
            </a:r>
          </a:p>
          <a:p>
            <a:pPr algn="just">
              <a:lnSpc>
                <a:spcPct val="80000"/>
              </a:lnSpc>
            </a:pPr>
            <a:r>
              <a:rPr sz="2200" dirty="0"/>
              <a:t>4místný alfanumerický kód – registrační číslo hospodářství</a:t>
            </a:r>
          </a:p>
          <a:p>
            <a:pPr marL="0" indent="0" algn="just">
              <a:lnSpc>
                <a:spcPct val="80000"/>
              </a:lnSpc>
            </a:pPr>
            <a:endParaRPr sz="2200" dirty="0"/>
          </a:p>
          <a:p>
            <a:pPr algn="just">
              <a:lnSpc>
                <a:spcPct val="80000"/>
              </a:lnSpc>
            </a:pPr>
            <a:r>
              <a:rPr sz="2200" dirty="0"/>
              <a:t>vejce  třídy  jakosti  A  se  uchovávají  při  nekolísavé teplotě prostředí nejvýše plus 18 °C</a:t>
            </a:r>
          </a:p>
          <a:p>
            <a:pPr marL="0" indent="0" algn="just">
              <a:lnSpc>
                <a:spcPct val="80000"/>
              </a:lnSpc>
            </a:pPr>
            <a:endParaRPr sz="1700" dirty="0"/>
          </a:p>
          <a:p>
            <a:pPr marL="0" indent="0" algn="just">
              <a:lnSpc>
                <a:spcPct val="80000"/>
              </a:lnSpc>
              <a:buNone/>
            </a:pPr>
            <a:r>
              <a:rPr sz="2700" b="1" dirty="0"/>
              <a:t>Majonézy</a:t>
            </a:r>
          </a:p>
          <a:p>
            <a:pPr marL="0" indent="0">
              <a:lnSpc>
                <a:spcPct val="80000"/>
              </a:lnSpc>
            </a:pPr>
            <a:endParaRPr sz="22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1" y="620688"/>
            <a:ext cx="2779787" cy="1519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kod CN.png"/>
          <p:cNvPicPr>
            <a:picLocks noGrp="1" noChangeAspect="1"/>
          </p:cNvPicPr>
          <p:nvPr>
            <p:ph idx="4294967295"/>
          </p:nvPr>
        </p:nvPicPr>
        <p:blipFill>
          <a:blip r:embed="rId2" cstate="print"/>
          <a:stretch>
            <a:fillRect/>
          </a:stretch>
        </p:blipFill>
        <p:spPr>
          <a:xfrm>
            <a:off x="2627784" y="404664"/>
            <a:ext cx="3709988" cy="5334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p:cNvSpPr>
            <a:spLocks noGrp="1"/>
          </p:cNvSpPr>
          <p:nvPr>
            <p:ph type="title" idx="4294967295"/>
          </p:nvPr>
        </p:nvSpPr>
        <p:spPr>
          <a:xfrm>
            <a:off x="421481" y="246856"/>
            <a:ext cx="8229600" cy="2160588"/>
          </a:xfrm>
        </p:spPr>
        <p:txBody>
          <a:bodyPr vert="horz" wrap="square" lIns="91440" tIns="45720" rIns="91440" bIns="45720" anchor="ctr">
            <a:normAutofit fontScale="90000"/>
          </a:bodyPr>
          <a:lstStyle/>
          <a:p>
            <a:r>
              <a:rPr lang="pl-PL" sz="3100" b="1" dirty="0"/>
              <a:t>Ryby a výrobky z nich</a:t>
            </a:r>
            <a:br>
              <a:rPr lang="pl-PL" sz="2800" b="1" dirty="0"/>
            </a:br>
            <a:br>
              <a:rPr lang="pl-PL" sz="2800" b="1" dirty="0"/>
            </a:br>
            <a:r>
              <a:rPr lang="cs-CZ" altLang="cs-CZ" sz="2800" b="1" dirty="0">
                <a:solidFill>
                  <a:srgbClr val="2F5897"/>
                </a:solidFill>
              </a:rPr>
              <a:t>Nařízení EP a Rady (EU) </a:t>
            </a:r>
            <a:r>
              <a:rPr lang="cs-CZ" altLang="cs-CZ" sz="2800" b="1" dirty="0">
                <a:solidFill>
                  <a:srgbClr val="FF0000"/>
                </a:solidFill>
              </a:rPr>
              <a:t>č. 1379/2013</a:t>
            </a:r>
            <a:br>
              <a:rPr lang="cs-CZ" altLang="cs-CZ" sz="2800" b="1" dirty="0">
                <a:solidFill>
                  <a:srgbClr val="FF0000"/>
                </a:solidFill>
              </a:rPr>
            </a:br>
            <a:r>
              <a:rPr lang="cs-CZ" altLang="cs-CZ" sz="2800" b="1" dirty="0">
                <a:solidFill>
                  <a:srgbClr val="2F5897"/>
                </a:solidFill>
              </a:rPr>
              <a:t>o společné organizaci trhů s produkty rybolovu a akvakultury a o změně nařízení Rady (ES) č. 1184/2006 a (ES) č. 1224/2009 a o zrušení nařízení Rady (ES) č. 104/2000</a:t>
            </a:r>
            <a:endParaRPr lang="cs-CZ" altLang="cs-CZ" sz="2800" dirty="0">
              <a:solidFill>
                <a:srgbClr val="2F5897"/>
              </a:solidFill>
            </a:endParaRPr>
          </a:p>
        </p:txBody>
      </p:sp>
      <p:sp>
        <p:nvSpPr>
          <p:cNvPr id="45059" name="TextovéPole 2"/>
          <p:cNvSpPr txBox="1"/>
          <p:nvPr/>
        </p:nvSpPr>
        <p:spPr>
          <a:xfrm>
            <a:off x="179388" y="2852738"/>
            <a:ext cx="8713787" cy="2678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285750" lvl="0" indent="-285750" eaLnBrk="1" hangingPunct="1">
              <a:spcBef>
                <a:spcPct val="0"/>
              </a:spcBef>
            </a:pPr>
            <a:r>
              <a:rPr lang="cs-CZ" altLang="cs-CZ" sz="2400" dirty="0"/>
              <a:t>obchodní označení příslušného druhu a jeho vědecký název</a:t>
            </a:r>
          </a:p>
          <a:p>
            <a:pPr marL="285750" lvl="0" indent="-285750" eaLnBrk="1" hangingPunct="1">
              <a:spcBef>
                <a:spcPct val="0"/>
              </a:spcBef>
            </a:pPr>
            <a:r>
              <a:rPr lang="cs-CZ" altLang="cs-CZ" sz="2400" dirty="0"/>
              <a:t>způsob produkce, vyjádřený především slovy „…odlov…“ nebo „…odlov ve sladkých vodách …“ nebo „… chov…“; </a:t>
            </a:r>
          </a:p>
          <a:p>
            <a:pPr marL="285750" lvl="0" indent="-285750" eaLnBrk="1" hangingPunct="1">
              <a:spcBef>
                <a:spcPct val="0"/>
              </a:spcBef>
            </a:pPr>
            <a:r>
              <a:rPr lang="cs-CZ" altLang="cs-CZ" sz="2400" dirty="0"/>
              <a:t>oblast, v níž byl produkt odloven nebo odchován, a kategorii lovného zařízení použitého při rybolovu </a:t>
            </a:r>
          </a:p>
          <a:p>
            <a:pPr marL="285750" lvl="0" indent="-285750" eaLnBrk="1" hangingPunct="1">
              <a:spcBef>
                <a:spcPct val="0"/>
              </a:spcBef>
            </a:pPr>
            <a:r>
              <a:rPr lang="cs-CZ" altLang="cs-CZ" sz="2400" dirty="0"/>
              <a:t>zda byl produkt rozmražen</a:t>
            </a:r>
          </a:p>
          <a:p>
            <a:pPr marL="285750" lvl="0" indent="-285750" eaLnBrk="1" hangingPunct="1">
              <a:spcBef>
                <a:spcPct val="0"/>
              </a:spcBef>
            </a:pPr>
            <a:r>
              <a:rPr lang="cs-CZ" altLang="cs-CZ" sz="2400" dirty="0"/>
              <a:t>případně datum minimální trvanlivosti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Grp="1" noChangeAspect="1"/>
          </p:cNvPicPr>
          <p:nvPr>
            <p:ph idx="1"/>
          </p:nvPr>
        </p:nvPicPr>
        <p:blipFill>
          <a:blip r:embed="rId3"/>
          <a:srcRect/>
          <a:stretch>
            <a:fillRect/>
          </a:stretch>
        </p:blipFill>
        <p:spPr>
          <a:xfrm>
            <a:off x="179512" y="836712"/>
            <a:ext cx="8713663" cy="4132163"/>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p:cNvPicPr>
          <p:nvPr/>
        </p:nvPicPr>
        <p:blipFill>
          <a:blip r:embed="rId3"/>
          <a:stretch>
            <a:fillRect/>
          </a:stretch>
        </p:blipFill>
        <p:spPr>
          <a:xfrm>
            <a:off x="4875213" y="115888"/>
            <a:ext cx="4248150" cy="3751262"/>
          </a:xfrm>
          <a:prstGeom prst="rect">
            <a:avLst/>
          </a:prstGeom>
          <a:noFill/>
          <a:ln w="9525">
            <a:noFill/>
          </a:ln>
        </p:spPr>
      </p:pic>
      <p:pic>
        <p:nvPicPr>
          <p:cNvPr id="47107" name="Picture 5"/>
          <p:cNvPicPr>
            <a:picLocks noChangeAspect="1"/>
          </p:cNvPicPr>
          <p:nvPr/>
        </p:nvPicPr>
        <p:blipFill>
          <a:blip r:embed="rId4"/>
          <a:stretch>
            <a:fillRect/>
          </a:stretch>
        </p:blipFill>
        <p:spPr>
          <a:xfrm>
            <a:off x="196850" y="115888"/>
            <a:ext cx="4413250" cy="3895725"/>
          </a:xfrm>
          <a:prstGeom prst="rect">
            <a:avLst/>
          </a:prstGeom>
          <a:noFill/>
          <a:ln w="9525">
            <a:noFill/>
          </a:ln>
        </p:spPr>
      </p:pic>
      <p:pic>
        <p:nvPicPr>
          <p:cNvPr id="47108" name="Picture 4"/>
          <p:cNvPicPr>
            <a:picLocks noChangeAspect="1"/>
          </p:cNvPicPr>
          <p:nvPr/>
        </p:nvPicPr>
        <p:blipFill>
          <a:blip r:embed="rId5"/>
          <a:stretch>
            <a:fillRect/>
          </a:stretch>
        </p:blipFill>
        <p:spPr>
          <a:xfrm>
            <a:off x="2700338" y="3298825"/>
            <a:ext cx="4032250" cy="3559175"/>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260648"/>
            <a:ext cx="8229600" cy="5976938"/>
          </a:xfrm>
        </p:spPr>
        <p:txBody>
          <a:bodyPr vert="horz" wrap="square" lIns="91440" tIns="45720" rIns="91440" bIns="45720" numCol="1" anchor="t" anchorCtr="0" compatLnSpc="1"/>
          <a:lstStyle/>
          <a:p>
            <a:pPr marL="0" indent="0">
              <a:lnSpc>
                <a:spcPct val="70000"/>
              </a:lnSpc>
              <a:spcAft>
                <a:spcPct val="50000"/>
              </a:spcAft>
              <a:buNone/>
            </a:pPr>
            <a:r>
              <a:rPr sz="2800" b="1" u="sng" dirty="0">
                <a:solidFill>
                  <a:srgbClr val="002060"/>
                </a:solidFill>
              </a:rPr>
              <a:t>Vyhláška č. 397/2016 Sb</a:t>
            </a:r>
            <a:r>
              <a:rPr sz="2800" b="1" u="sng" dirty="0"/>
              <a:t>.</a:t>
            </a:r>
            <a:r>
              <a:rPr sz="2800" dirty="0"/>
              <a:t>, o požadavcích na mléko a mléčné výrobky, mražené krémy a jedlé tuky a oleje </a:t>
            </a:r>
          </a:p>
          <a:p>
            <a:pPr marL="0" indent="0">
              <a:lnSpc>
                <a:spcPct val="80000"/>
              </a:lnSpc>
              <a:spcBef>
                <a:spcPct val="50000"/>
              </a:spcBef>
              <a:buNone/>
            </a:pPr>
            <a:r>
              <a:rPr sz="2400" b="1" dirty="0"/>
              <a:t>Mléko a mléčné výrobky</a:t>
            </a:r>
          </a:p>
          <a:p>
            <a:pPr>
              <a:lnSpc>
                <a:spcPct val="80000"/>
              </a:lnSpc>
            </a:pPr>
            <a:r>
              <a:rPr sz="2400" dirty="0"/>
              <a:t>pojmy, členění na druhy, skupiny a podskupiny, označování, uvádění na trh</a:t>
            </a:r>
          </a:p>
          <a:p>
            <a:pPr marL="0" indent="0">
              <a:lnSpc>
                <a:spcPct val="80000"/>
              </a:lnSpc>
              <a:buNone/>
            </a:pPr>
            <a:endParaRPr sz="1000" b="1" dirty="0"/>
          </a:p>
          <a:p>
            <a:pPr marL="0" indent="0">
              <a:lnSpc>
                <a:spcPct val="80000"/>
              </a:lnSpc>
              <a:buNone/>
            </a:pPr>
            <a:r>
              <a:rPr sz="2400" b="1" dirty="0"/>
              <a:t>Mražené krémy</a:t>
            </a:r>
          </a:p>
          <a:p>
            <a:pPr>
              <a:lnSpc>
                <a:spcPct val="80000"/>
              </a:lnSpc>
              <a:spcBef>
                <a:spcPct val="50000"/>
              </a:spcBef>
            </a:pPr>
            <a:r>
              <a:rPr sz="2400" dirty="0"/>
              <a:t>pojmy, členění na skupiny a podskupiny, označování, jakost, uvádění na trh – většinou -18 °C, přeprava – krátkodobé zvýšení na -15°C</a:t>
            </a:r>
          </a:p>
          <a:p>
            <a:pPr marL="0" indent="0">
              <a:lnSpc>
                <a:spcPct val="80000"/>
              </a:lnSpc>
              <a:spcBef>
                <a:spcPct val="50000"/>
              </a:spcBef>
              <a:buNone/>
            </a:pPr>
            <a:r>
              <a:rPr sz="2400" b="1" dirty="0"/>
              <a:t>Jedlé tuky a oleje</a:t>
            </a:r>
          </a:p>
          <a:p>
            <a:pPr>
              <a:lnSpc>
                <a:spcPct val="80000"/>
              </a:lnSpc>
              <a:spcBef>
                <a:spcPct val="50000"/>
              </a:spcBef>
            </a:pPr>
            <a:r>
              <a:rPr sz="2400" dirty="0"/>
              <a:t>pojmy, členění na druhy, skupiny a podskupiny, označování a jakost – předpisy EU, uvádění na trh– teploty</a:t>
            </a:r>
          </a:p>
          <a:p>
            <a:pPr marL="0" indent="0">
              <a:lnSpc>
                <a:spcPct val="80000"/>
              </a:lnSpc>
            </a:pPr>
            <a:endParaRPr sz="1300" dirty="0"/>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dpis 1"/>
          <p:cNvSpPr>
            <a:spLocks noGrp="1"/>
          </p:cNvSpPr>
          <p:nvPr>
            <p:ph type="title" idx="4294967295"/>
          </p:nvPr>
        </p:nvSpPr>
        <p:spPr>
          <a:xfrm>
            <a:off x="914400" y="115888"/>
            <a:ext cx="8229600" cy="576262"/>
          </a:xfrm>
        </p:spPr>
        <p:txBody>
          <a:bodyPr vert="horz" wrap="square" lIns="91440" tIns="45720" rIns="91440" bIns="45720" anchor="ctr">
            <a:normAutofit fontScale="90000"/>
          </a:bodyPr>
          <a:lstStyle/>
          <a:p>
            <a:r>
              <a:rPr lang="cs-CZ" altLang="cs-CZ" b="1" dirty="0"/>
              <a:t>Mléko </a:t>
            </a:r>
            <a:endParaRPr lang="cs-CZ" altLang="cs-CZ" dirty="0"/>
          </a:p>
        </p:txBody>
      </p:sp>
      <p:sp>
        <p:nvSpPr>
          <p:cNvPr id="3" name="Zástupný symbol pro obsah 2"/>
          <p:cNvSpPr>
            <a:spLocks noGrp="1"/>
          </p:cNvSpPr>
          <p:nvPr>
            <p:ph idx="4294967295"/>
          </p:nvPr>
        </p:nvSpPr>
        <p:spPr>
          <a:xfrm>
            <a:off x="323528" y="836612"/>
            <a:ext cx="8218487" cy="5184775"/>
          </a:xfrm>
        </p:spPr>
        <p:txBody>
          <a:bodyPr vert="horz" wrap="square" lIns="91440" tIns="45720" rIns="91440" bIns="45720" numCol="1" anchor="t" anchorCtr="0" compatLnSpc="1">
            <a:normAutofit lnSpcReduction="10000"/>
          </a:bodyPr>
          <a:lstStyle/>
          <a:p>
            <a:pPr marL="0" indent="0">
              <a:buNone/>
            </a:pPr>
            <a:r>
              <a:rPr sz="2000" b="1" dirty="0"/>
              <a:t>Mléko se dle obsahu tuku dělí na… </a:t>
            </a:r>
            <a:endParaRPr sz="2000" dirty="0"/>
          </a:p>
          <a:p>
            <a:r>
              <a:rPr sz="2000" b="1" dirty="0"/>
              <a:t>Plnotučné nestandardizované (min. 3,50 % tuku) </a:t>
            </a:r>
            <a:endParaRPr sz="2000" dirty="0"/>
          </a:p>
          <a:p>
            <a:pPr marL="0" indent="0">
              <a:buNone/>
            </a:pPr>
            <a:r>
              <a:rPr sz="2000" i="1" dirty="0"/>
              <a:t>Mléko, u kterého se od doby dojení nezměnil obsah tuku ani odebráním ani přidáním dalších mléčných tuků a nedošlo také ke smíšení s mlékem, jehož přirozený obsah tuku byl změněn. </a:t>
            </a:r>
            <a:endParaRPr sz="2000" dirty="0"/>
          </a:p>
          <a:p>
            <a:pPr marL="0" indent="0"/>
            <a:endParaRPr sz="1400" dirty="0"/>
          </a:p>
          <a:p>
            <a:r>
              <a:rPr sz="2000" b="1" dirty="0"/>
              <a:t>Plnotučné (min. 3,5 % tuku) </a:t>
            </a:r>
            <a:endParaRPr sz="2000" dirty="0"/>
          </a:p>
          <a:p>
            <a:r>
              <a:rPr sz="2000" b="1" dirty="0"/>
              <a:t>Polotučné (min. 1,5 % tuku) </a:t>
            </a:r>
            <a:endParaRPr sz="2000" dirty="0"/>
          </a:p>
          <a:p>
            <a:r>
              <a:rPr sz="2000" b="1" dirty="0"/>
              <a:t>Odtučněné nebo odstředěné (max. 0,5 %) </a:t>
            </a:r>
            <a:endParaRPr sz="2000" dirty="0"/>
          </a:p>
          <a:p>
            <a:pPr marL="0" indent="0">
              <a:buNone/>
            </a:pPr>
            <a:endParaRPr sz="1400" dirty="0"/>
          </a:p>
          <a:p>
            <a:pPr marL="0" indent="0">
              <a:buNone/>
            </a:pPr>
            <a:r>
              <a:rPr sz="2000" dirty="0"/>
              <a:t>Mléko, které </a:t>
            </a:r>
            <a:r>
              <a:rPr sz="2000" b="1" dirty="0"/>
              <a:t>nebylo podrobeno </a:t>
            </a:r>
            <a:r>
              <a:rPr sz="2000" dirty="0"/>
              <a:t>tepelnému ošetření </a:t>
            </a:r>
            <a:r>
              <a:rPr sz="2000" b="1" dirty="0" err="1"/>
              <a:t>nad</a:t>
            </a:r>
            <a:r>
              <a:rPr sz="2000" b="1" dirty="0"/>
              <a:t> 40</a:t>
            </a:r>
            <a:r>
              <a:rPr lang="cs-CZ" sz="2000" b="1" dirty="0"/>
              <a:t> </a:t>
            </a:r>
            <a:r>
              <a:rPr sz="2000" b="1" dirty="0"/>
              <a:t>°C </a:t>
            </a:r>
            <a:r>
              <a:rPr sz="2000" dirty="0"/>
              <a:t>ani ošetřeno jiným zásahem s rovnocenným účinkem se označuje jako syrové. </a:t>
            </a:r>
          </a:p>
          <a:p>
            <a:pPr marL="0" indent="0">
              <a:buNone/>
            </a:pPr>
            <a:r>
              <a:rPr sz="2000" dirty="0"/>
              <a:t>Čerstvým mlékem se označí mléko, které nebylo ošetřeno teplotou vyšší než 125 °C.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30213" y="692150"/>
            <a:ext cx="8713787" cy="5434013"/>
          </a:xfrm>
        </p:spPr>
        <p:txBody>
          <a:bodyPr vert="horz" wrap="square" lIns="91440" tIns="45720" rIns="91440" bIns="45720" numCol="1" anchor="t" anchorCtr="0" compatLnSpc="1">
            <a:normAutofit fontScale="92500" lnSpcReduction="20000"/>
          </a:bodyPr>
          <a:lstStyle/>
          <a:p>
            <a:pPr marL="0" indent="0">
              <a:lnSpc>
                <a:spcPct val="90000"/>
              </a:lnSpc>
              <a:spcBef>
                <a:spcPct val="50000"/>
              </a:spcBef>
              <a:buNone/>
            </a:pPr>
            <a:r>
              <a:rPr sz="3600" b="1" u="sng" dirty="0" err="1">
                <a:solidFill>
                  <a:srgbClr val="002060"/>
                </a:solidFill>
              </a:rPr>
              <a:t>Vyhláška</a:t>
            </a:r>
            <a:r>
              <a:rPr sz="3600" b="1" u="sng" dirty="0">
                <a:solidFill>
                  <a:srgbClr val="002060"/>
                </a:solidFill>
              </a:rPr>
              <a:t> č. 366/2005 Sb</a:t>
            </a:r>
            <a:r>
              <a:rPr sz="3600" u="sng" dirty="0"/>
              <a:t>.</a:t>
            </a:r>
            <a:r>
              <a:rPr sz="3600" dirty="0"/>
              <a:t>, pro </a:t>
            </a:r>
            <a:r>
              <a:rPr sz="3600" dirty="0" err="1"/>
              <a:t>zmrazené</a:t>
            </a:r>
            <a:r>
              <a:rPr sz="3600" dirty="0"/>
              <a:t> </a:t>
            </a:r>
            <a:r>
              <a:rPr sz="3600" dirty="0" err="1"/>
              <a:t>potraviny</a:t>
            </a:r>
            <a:endParaRPr sz="3600" dirty="0"/>
          </a:p>
          <a:p>
            <a:pPr marL="0" indent="0">
              <a:lnSpc>
                <a:spcPct val="90000"/>
              </a:lnSpc>
            </a:pPr>
            <a:endParaRPr sz="3200" dirty="0"/>
          </a:p>
          <a:p>
            <a:pPr>
              <a:lnSpc>
                <a:spcPct val="90000"/>
              </a:lnSpc>
            </a:pPr>
            <a:r>
              <a:rPr lang="cs-CZ" sz="3200" dirty="0"/>
              <a:t>o</a:t>
            </a:r>
            <a:r>
              <a:rPr sz="3200" dirty="0" err="1"/>
              <a:t>značení</a:t>
            </a:r>
            <a:endParaRPr sz="3200" dirty="0"/>
          </a:p>
          <a:p>
            <a:pPr lvl="1">
              <a:lnSpc>
                <a:spcPct val="90000"/>
              </a:lnSpc>
              <a:spcAft>
                <a:spcPct val="50000"/>
              </a:spcAft>
            </a:pPr>
            <a:r>
              <a:rPr sz="3200" dirty="0"/>
              <a:t>slovy, že potravina byla hluboce zmrazena</a:t>
            </a:r>
          </a:p>
          <a:p>
            <a:pPr lvl="1">
              <a:lnSpc>
                <a:spcPct val="90000"/>
              </a:lnSpc>
              <a:spcAft>
                <a:spcPct val="50000"/>
              </a:spcAft>
            </a:pPr>
            <a:r>
              <a:rPr sz="3200" dirty="0"/>
              <a:t>datem minimální trvanlivosti při teplotě skladování minus 18</a:t>
            </a:r>
            <a:r>
              <a:rPr lang="cs-CZ" sz="3200" dirty="0"/>
              <a:t>°C </a:t>
            </a:r>
            <a:r>
              <a:rPr sz="3200" dirty="0" err="1"/>
              <a:t>nebo</a:t>
            </a:r>
            <a:r>
              <a:rPr sz="3200" dirty="0"/>
              <a:t> nižší</a:t>
            </a:r>
          </a:p>
          <a:p>
            <a:pPr lvl="1">
              <a:lnSpc>
                <a:spcPct val="90000"/>
              </a:lnSpc>
              <a:spcAft>
                <a:spcPct val="50000"/>
              </a:spcAft>
            </a:pPr>
            <a:r>
              <a:rPr sz="3200" dirty="0"/>
              <a:t>teplotou skladování</a:t>
            </a:r>
          </a:p>
          <a:p>
            <a:pPr lvl="1">
              <a:lnSpc>
                <a:spcPct val="90000"/>
              </a:lnSpc>
              <a:spcAft>
                <a:spcPct val="50000"/>
              </a:spcAft>
            </a:pPr>
            <a:r>
              <a:rPr sz="3200" dirty="0"/>
              <a:t>slovy "po rozmrazení znovu nezmrazujte"</a:t>
            </a:r>
          </a:p>
          <a:p>
            <a:pPr>
              <a:lnSpc>
                <a:spcPct val="90000"/>
              </a:lnSpc>
            </a:pPr>
            <a:r>
              <a:rPr sz="3200" dirty="0" err="1"/>
              <a:t>uvádění</a:t>
            </a:r>
            <a:r>
              <a:rPr sz="3200" dirty="0"/>
              <a:t> do oběhu – </a:t>
            </a:r>
            <a:r>
              <a:rPr sz="3200" dirty="0" err="1"/>
              <a:t>při</a:t>
            </a:r>
            <a:r>
              <a:rPr sz="3200" dirty="0"/>
              <a:t> </a:t>
            </a:r>
            <a:r>
              <a:rPr sz="3200" dirty="0" err="1"/>
              <a:t>přepravě</a:t>
            </a:r>
            <a:endParaRPr lang="cs-CZ" sz="3200" dirty="0"/>
          </a:p>
          <a:p>
            <a:pPr>
              <a:lnSpc>
                <a:spcPct val="90000"/>
              </a:lnSpc>
            </a:pPr>
            <a:r>
              <a:rPr sz="3200" dirty="0"/>
              <a:t> krátkodobý pokles na minus 15 °C</a:t>
            </a:r>
          </a:p>
          <a:p>
            <a:pPr marL="0" indent="0">
              <a:lnSpc>
                <a:spcPct val="90000"/>
              </a:lnSpc>
            </a:pPr>
            <a:endParaRPr sz="3200" dirty="0"/>
          </a:p>
        </p:txBody>
      </p:sp>
      <p:pic>
        <p:nvPicPr>
          <p:cNvPr id="1028" name="Picture 4" descr="https://www.zakonyprolidi.cz/disk/cs/file/2005/2005c127z0366p001o001.png">
            <a:extLst>
              <a:ext uri="{FF2B5EF4-FFF2-40B4-BE49-F238E27FC236}">
                <a16:creationId xmlns:a16="http://schemas.microsoft.com/office/drawing/2014/main" id="{58F78E47-09B7-41E5-AC79-E8F6DF3FF5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4365104"/>
            <a:ext cx="1944911" cy="18535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dpis 1"/>
          <p:cNvSpPr>
            <a:spLocks noGrp="1"/>
          </p:cNvSpPr>
          <p:nvPr>
            <p:ph type="title" idx="4294967295"/>
          </p:nvPr>
        </p:nvSpPr>
        <p:spPr>
          <a:xfrm>
            <a:off x="914400" y="188913"/>
            <a:ext cx="8229600" cy="647700"/>
          </a:xfrm>
        </p:spPr>
        <p:txBody>
          <a:bodyPr vert="horz" wrap="square" lIns="91440" tIns="45720" rIns="91440" bIns="45720" anchor="ctr">
            <a:normAutofit fontScale="90000"/>
          </a:bodyPr>
          <a:lstStyle/>
          <a:p>
            <a:r>
              <a:rPr lang="cs-CZ" altLang="cs-CZ" b="1" dirty="0"/>
              <a:t>Mléčné výrobky obecně </a:t>
            </a:r>
            <a:endParaRPr lang="cs-CZ" altLang="cs-CZ" dirty="0"/>
          </a:p>
        </p:txBody>
      </p:sp>
      <p:sp>
        <p:nvSpPr>
          <p:cNvPr id="50179" name="Zástupný symbol pro obsah 3"/>
          <p:cNvSpPr>
            <a:spLocks noGrp="1"/>
          </p:cNvSpPr>
          <p:nvPr>
            <p:ph idx="4294967295"/>
          </p:nvPr>
        </p:nvSpPr>
        <p:spPr>
          <a:xfrm>
            <a:off x="287337" y="1052736"/>
            <a:ext cx="8569325" cy="4608512"/>
          </a:xfrm>
        </p:spPr>
        <p:txBody>
          <a:bodyPr vert="horz" wrap="square" lIns="91440" tIns="45720" rIns="91440" bIns="45720" anchor="t"/>
          <a:lstStyle/>
          <a:p>
            <a:pPr marL="0" indent="0">
              <a:buNone/>
            </a:pPr>
            <a:r>
              <a:rPr lang="cs-CZ" altLang="cs-CZ" sz="2000" b="1" dirty="0"/>
              <a:t>"ČERSTVÉ" </a:t>
            </a:r>
            <a:r>
              <a:rPr lang="cs-CZ" altLang="cs-CZ" sz="2000" dirty="0"/>
              <a:t>lze označit tekuté mléko nebo tekutou smetanu, které nebyly tepelně ošetřeny teplotou více než 125 °C. </a:t>
            </a:r>
          </a:p>
          <a:p>
            <a:pPr marL="0" indent="0">
              <a:buNone/>
            </a:pPr>
            <a:r>
              <a:rPr lang="cs-CZ" altLang="cs-CZ" sz="2000" b="1" dirty="0"/>
              <a:t>"MLÉČNÝ" </a:t>
            </a:r>
            <a:r>
              <a:rPr lang="cs-CZ" altLang="cs-CZ" sz="2000" dirty="0"/>
              <a:t>lze označit mléčný výrobek, v němž mléko nebo mléčný výrobek tvoří nejméně 50 % hmotnostních tohoto výrobku. </a:t>
            </a:r>
          </a:p>
          <a:p>
            <a:pPr marL="0" indent="0">
              <a:buNone/>
            </a:pPr>
            <a:r>
              <a:rPr lang="cs-CZ" altLang="cs-CZ" sz="2000" b="1" dirty="0"/>
              <a:t>"MLÉČNÝ NÁPOJ" </a:t>
            </a:r>
            <a:r>
              <a:rPr lang="cs-CZ" altLang="cs-CZ" sz="2000" dirty="0"/>
              <a:t>lze použít u tekutého mléčného výrobku obsahujícího více než 50 % hmotnostních mléka nebo syrovátky. U ochuceného tekutého mléčného výrobku se u názvu výrobku uvede druh ochucující složky. </a:t>
            </a:r>
            <a:endParaRPr lang="cs-CZ" altLang="cs-CZ" sz="2000" i="1" dirty="0"/>
          </a:p>
          <a:p>
            <a:pPr marL="0" indent="0">
              <a:buNone/>
            </a:pPr>
            <a:r>
              <a:rPr lang="cs-CZ" altLang="cs-CZ" sz="2000" b="1" dirty="0"/>
              <a:t>"JOGURTOVÝ" </a:t>
            </a:r>
            <a:r>
              <a:rPr lang="cs-CZ" altLang="cs-CZ" sz="2000" dirty="0"/>
              <a:t>lze označit výrobek, v němž jogurt tvoří nejméně 50 % hmotnostních tohoto výrobku. </a:t>
            </a:r>
          </a:p>
          <a:p>
            <a:pPr marL="0" indent="0">
              <a:buNone/>
            </a:pPr>
            <a:r>
              <a:rPr lang="cs-CZ" altLang="cs-CZ" sz="2000" b="1" dirty="0"/>
              <a:t>"SÝROVÝ" </a:t>
            </a:r>
            <a:r>
              <a:rPr lang="cs-CZ" altLang="cs-CZ" sz="2000" dirty="0"/>
              <a:t>lze označit výrobek, v němž sýr tvoří nejméně 50 % hmotnostních tohoto výrobku. </a:t>
            </a:r>
          </a:p>
          <a:p>
            <a:pPr marL="0" indent="0">
              <a:buNone/>
            </a:pPr>
            <a:r>
              <a:rPr lang="cs-CZ" altLang="cs-CZ" sz="2000" b="1" dirty="0"/>
              <a:t>PRO VÍCESLOŽKOVÝ VÝROBEK ZE SÝRŮ </a:t>
            </a:r>
            <a:r>
              <a:rPr lang="cs-CZ" altLang="cs-CZ" sz="2000" dirty="0"/>
              <a:t>lze použít označení "sýrový dort", "sýrový dezert", "sýrová roláda", "salámový tavený sýr".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Nadpis 1"/>
          <p:cNvSpPr>
            <a:spLocks noGrp="1"/>
          </p:cNvSpPr>
          <p:nvPr>
            <p:ph type="title" idx="4294967295"/>
          </p:nvPr>
        </p:nvSpPr>
        <p:spPr>
          <a:xfrm>
            <a:off x="914400" y="188913"/>
            <a:ext cx="8229600" cy="647700"/>
          </a:xfrm>
        </p:spPr>
        <p:txBody>
          <a:bodyPr vert="horz" wrap="square" lIns="91440" tIns="45720" rIns="91440" bIns="45720" anchor="ctr"/>
          <a:lstStyle/>
          <a:p>
            <a:r>
              <a:rPr lang="cs-CZ" altLang="cs-CZ" sz="3000" b="1" dirty="0"/>
              <a:t>Uvádění mléka a mléčných výrobků na trh </a:t>
            </a:r>
            <a:endParaRPr lang="cs-CZ" altLang="cs-CZ" sz="3000" dirty="0"/>
          </a:p>
        </p:txBody>
      </p:sp>
      <p:sp>
        <p:nvSpPr>
          <p:cNvPr id="3" name="Zástupný symbol pro obsah 2"/>
          <p:cNvSpPr>
            <a:spLocks noGrp="1"/>
          </p:cNvSpPr>
          <p:nvPr>
            <p:ph idx="4294967295"/>
          </p:nvPr>
        </p:nvSpPr>
        <p:spPr>
          <a:xfrm>
            <a:off x="323850" y="944562"/>
            <a:ext cx="8496300" cy="4968875"/>
          </a:xfrm>
        </p:spPr>
        <p:txBody>
          <a:bodyPr vert="horz" wrap="square" lIns="91440" tIns="45720" rIns="91440" bIns="45720" numCol="1" anchor="t" anchorCtr="0" compatLnSpc="1"/>
          <a:lstStyle/>
          <a:p>
            <a:pPr marL="0" indent="0">
              <a:buNone/>
            </a:pPr>
            <a:r>
              <a:rPr sz="2400" dirty="0"/>
              <a:t>Mléko a mléčné výrobky se skladují, přepravují a uvádějí na trh při teplotě od </a:t>
            </a:r>
            <a:r>
              <a:rPr sz="2400" b="1" dirty="0"/>
              <a:t>2 °C do 8 °C s výjimkou </a:t>
            </a:r>
            <a:endParaRPr sz="2400" dirty="0"/>
          </a:p>
          <a:p>
            <a:r>
              <a:rPr sz="2400" dirty="0"/>
              <a:t>mléka, smetany a mléčných výrobků ošetřených vysokotepelným ošetřením (UHT) nebo sterilací, </a:t>
            </a:r>
          </a:p>
          <a:p>
            <a:r>
              <a:rPr sz="2400" dirty="0"/>
              <a:t>zahuštěného mléka, sušeného mléka a bílkovinných mléčných výrobků, tavených sýrů, tavených sýrových výrobků a jiných tavených výrobků, které se skladují, přepravují a uvádějí na trh </a:t>
            </a:r>
            <a:r>
              <a:rPr sz="2400" b="1" dirty="0"/>
              <a:t>při teplotě stanovené výrobcem</a:t>
            </a:r>
          </a:p>
          <a:p>
            <a:pPr marL="0" indent="0">
              <a:buNone/>
            </a:pPr>
            <a:endParaRPr sz="1800" dirty="0"/>
          </a:p>
          <a:p>
            <a:pPr marL="0" indent="0" algn="ctr">
              <a:buNone/>
            </a:pPr>
            <a:r>
              <a:rPr sz="2400" i="1" dirty="0">
                <a:solidFill>
                  <a:srgbClr val="002060"/>
                </a:solidFill>
              </a:rPr>
              <a:t>Mléčné výrobky lze skladovat v rozmezí teplot od 2 do 8 °C (tedy i v teplotách 4 až 8 °C, 2 až 6 °C) </a:t>
            </a:r>
          </a:p>
          <a:p>
            <a:pPr marL="0" indent="0"/>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15106" y="188640"/>
            <a:ext cx="8713787" cy="6335712"/>
          </a:xfrm>
        </p:spPr>
        <p:txBody>
          <a:bodyPr vert="horz" wrap="square" lIns="91440" tIns="45720" rIns="91440" bIns="45720" numCol="1" anchor="t" anchorCtr="0" compatLnSpc="1">
            <a:normAutofit fontScale="70000" lnSpcReduction="20000"/>
          </a:body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cs-CZ" sz="4000" b="1" i="0" u="sng" strike="noStrike" kern="0" cap="none" spc="0" normalizeH="0" baseline="0" noProof="0" dirty="0">
                <a:ln>
                  <a:noFill/>
                </a:ln>
                <a:solidFill>
                  <a:srgbClr val="002060"/>
                </a:solidFill>
                <a:effectLst/>
                <a:uLnTx/>
                <a:uFillTx/>
                <a:latin typeface="+mn-lt"/>
                <a:ea typeface="+mn-ea"/>
                <a:cs typeface="+mn-cs"/>
              </a:rPr>
              <a:t>Vyhláška č. 76/2003 Sb</a:t>
            </a:r>
            <a:r>
              <a:rPr kumimoji="0" lang="cs-CZ" sz="4000" b="1" i="0" u="sng" strike="noStrike" kern="0" cap="none" spc="0" normalizeH="0" baseline="0" noProof="0" dirty="0">
                <a:ln>
                  <a:noFill/>
                </a:ln>
                <a:solidFill>
                  <a:schemeClr val="tx1"/>
                </a:solidFill>
                <a:effectLst/>
                <a:uLnTx/>
                <a:uFillTx/>
                <a:latin typeface="+mn-lt"/>
                <a:ea typeface="+mn-ea"/>
                <a:cs typeface="+mn-cs"/>
              </a:rPr>
              <a:t>.</a:t>
            </a:r>
            <a:r>
              <a:rPr kumimoji="0" lang="cs-CZ" sz="4000" b="0" i="0" u="none" strike="noStrike" kern="0" cap="none" spc="0" normalizeH="0" baseline="0" noProof="0" dirty="0">
                <a:ln>
                  <a:noFill/>
                </a:ln>
                <a:solidFill>
                  <a:schemeClr val="tx1"/>
                </a:solidFill>
                <a:effectLst/>
                <a:uLnTx/>
                <a:uFillTx/>
                <a:latin typeface="+mn-lt"/>
                <a:ea typeface="+mn-ea"/>
                <a:cs typeface="+mn-cs"/>
              </a:rPr>
              <a:t>, kterou se stanoví požadavky pro přírodní sladidla, </a:t>
            </a:r>
            <a:r>
              <a:rPr kumimoji="0" lang="cs-CZ" sz="4000" b="1" i="0" u="none" strike="noStrike" kern="0" cap="none" spc="0" normalizeH="0" baseline="0" noProof="0" dirty="0">
                <a:ln>
                  <a:noFill/>
                </a:ln>
                <a:solidFill>
                  <a:schemeClr val="tx1"/>
                </a:solidFill>
                <a:effectLst/>
                <a:uLnTx/>
                <a:uFillTx/>
                <a:latin typeface="+mn-lt"/>
                <a:ea typeface="+mn-ea"/>
                <a:cs typeface="+mn-cs"/>
              </a:rPr>
              <a:t>med</a:t>
            </a:r>
            <a:r>
              <a:rPr kumimoji="0" lang="cs-CZ" sz="4000" b="0" i="0" u="none" strike="noStrike" kern="0" cap="none" spc="0" normalizeH="0" baseline="0" noProof="0" dirty="0">
                <a:ln>
                  <a:noFill/>
                </a:ln>
                <a:solidFill>
                  <a:schemeClr val="tx1"/>
                </a:solidFill>
                <a:effectLst/>
                <a:uLnTx/>
                <a:uFillTx/>
                <a:latin typeface="+mn-lt"/>
                <a:ea typeface="+mn-ea"/>
                <a:cs typeface="+mn-cs"/>
              </a:rPr>
              <a:t>, cukrovinky, kakaový prášek a směsi kakaa s cukrem, čokoládu a čokoládové bonbony</a:t>
            </a:r>
          </a:p>
          <a:p>
            <a:pPr marL="0" marR="0" lvl="0" indent="0" algn="l" defTabSz="914400" rtl="0" eaLnBrk="0" fontAlgn="base" latinLnBrk="0" hangingPunct="0">
              <a:lnSpc>
                <a:spcPct val="90000"/>
              </a:lnSpc>
              <a:spcBef>
                <a:spcPct val="50000"/>
              </a:spcBef>
              <a:spcAft>
                <a:spcPct val="0"/>
              </a:spcAft>
              <a:buClrTx/>
              <a:buSzTx/>
              <a:buFontTx/>
              <a:buNone/>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90000"/>
              </a:lnSpc>
              <a:spcBef>
                <a:spcPct val="20000"/>
              </a:spcBef>
              <a:spcAft>
                <a:spcPct val="0"/>
              </a:spcAft>
              <a:buClrTx/>
              <a:buSzTx/>
              <a:buFontTx/>
              <a:buNone/>
              <a:defRPr/>
            </a:pPr>
            <a:r>
              <a:rPr kumimoji="0" lang="cs-CZ" sz="3200" b="1" i="0" u="none" strike="noStrike" kern="0" cap="none" spc="0" normalizeH="0" baseline="0" noProof="0" dirty="0">
                <a:ln>
                  <a:noFill/>
                </a:ln>
                <a:solidFill>
                  <a:schemeClr val="tx1">
                    <a:lumMod val="95000"/>
                    <a:lumOff val="5000"/>
                  </a:schemeClr>
                </a:solidFill>
                <a:effectLst/>
                <a:uLnTx/>
                <a:uFillTx/>
                <a:latin typeface="+mn-lt"/>
                <a:ea typeface="+mn-ea"/>
                <a:cs typeface="+mn-cs"/>
              </a:rPr>
              <a:t>Přírodní sladidla </a:t>
            </a:r>
            <a:r>
              <a:rPr kumimoji="0" lang="cs-CZ" sz="3200" b="0" i="0" u="none" strike="noStrike" kern="0" cap="none" spc="0" normalizeH="0" baseline="0" noProof="0" dirty="0">
                <a:ln>
                  <a:noFill/>
                </a:ln>
                <a:solidFill>
                  <a:schemeClr val="tx1"/>
                </a:solidFill>
                <a:effectLst/>
                <a:uLnTx/>
                <a:uFillTx/>
                <a:latin typeface="+mn-lt"/>
                <a:ea typeface="+mn-ea"/>
                <a:cs typeface="+mn-cs"/>
              </a:rPr>
              <a:t>– pojmy (ve vodě rozpustné sladce chutnající látky   na bázi přírodních sacharidů), členění na druhy, skupiny a podskupiny, označování, jakost, technologické požadavky, uvádění na trh– teplota a vlhkost</a:t>
            </a:r>
          </a:p>
          <a:p>
            <a:pPr marL="0" marR="0" lvl="0" indent="0" algn="l" defTabSz="914400" rtl="0" eaLnBrk="0" fontAlgn="base" latinLnBrk="0" hangingPunct="0">
              <a:lnSpc>
                <a:spcPct val="90000"/>
              </a:lnSpc>
              <a:spcBef>
                <a:spcPct val="50000"/>
              </a:spcBef>
              <a:spcAft>
                <a:spcPct val="0"/>
              </a:spcAft>
              <a:buClrTx/>
              <a:buSzTx/>
              <a:buFontTx/>
              <a:buNone/>
              <a:defRPr/>
            </a:pPr>
            <a:r>
              <a:rPr kumimoji="0" lang="cs-CZ" sz="3200" b="1" i="0" u="none" strike="noStrike" kern="0" cap="none" spc="0" normalizeH="0" baseline="0" noProof="0" dirty="0">
                <a:ln>
                  <a:noFill/>
                </a:ln>
                <a:solidFill>
                  <a:schemeClr val="tx1"/>
                </a:solidFill>
                <a:effectLst/>
                <a:uLnTx/>
                <a:uFillTx/>
                <a:latin typeface="+mn-lt"/>
                <a:ea typeface="+mn-ea"/>
                <a:cs typeface="+mn-cs"/>
              </a:rPr>
              <a:t>Med</a:t>
            </a:r>
            <a:r>
              <a:rPr kumimoji="0" lang="cs-CZ" sz="3200" b="0" i="0" u="none" strike="noStrike" kern="0" cap="none" spc="0" normalizeH="0" baseline="0" noProof="0" dirty="0">
                <a:ln>
                  <a:noFill/>
                </a:ln>
                <a:solidFill>
                  <a:schemeClr val="tx1"/>
                </a:solidFill>
                <a:effectLst/>
                <a:uLnTx/>
                <a:uFillTx/>
                <a:latin typeface="+mn-lt"/>
                <a:ea typeface="+mn-ea"/>
                <a:cs typeface="+mn-cs"/>
              </a:rPr>
              <a:t> - pojmy, členění, označování, jakost</a:t>
            </a:r>
          </a:p>
          <a:p>
            <a:pPr marL="342900" marR="0" lvl="0" indent="-342900" algn="l" defTabSz="914400" rtl="0" eaLnBrk="0" fontAlgn="base" latinLnBrk="0" hangingPunct="0">
              <a:lnSpc>
                <a:spcPct val="90000"/>
              </a:lnSpc>
              <a:spcBef>
                <a:spcPct val="20000"/>
              </a:spcBef>
              <a:spcAft>
                <a:spcPct val="0"/>
              </a:spcAft>
              <a:buClrTx/>
              <a:buSzTx/>
              <a:buFontTx/>
              <a:buChar char="•"/>
              <a:defRPr/>
            </a:pPr>
            <a:r>
              <a:rPr kumimoji="0" lang="cs-CZ" sz="3200" b="0" i="0" u="none" strike="noStrike" kern="0" cap="none" spc="0" normalizeH="0" baseline="0" noProof="0" dirty="0">
                <a:ln>
                  <a:noFill/>
                </a:ln>
                <a:solidFill>
                  <a:schemeClr val="tx1"/>
                </a:solidFill>
                <a:effectLst/>
                <a:uLnTx/>
                <a:uFillTx/>
                <a:latin typeface="+mn-lt"/>
                <a:ea typeface="+mn-ea"/>
                <a:cs typeface="+mn-cs"/>
              </a:rPr>
              <a:t>podle původu květový nebo  medovicový</a:t>
            </a:r>
          </a:p>
          <a:p>
            <a:pPr marL="342900" marR="0" lvl="0" indent="-342900" algn="l" defTabSz="914400" rtl="0" eaLnBrk="0" fontAlgn="base" latinLnBrk="0" hangingPunct="0">
              <a:lnSpc>
                <a:spcPct val="90000"/>
              </a:lnSpc>
              <a:spcBef>
                <a:spcPct val="20000"/>
              </a:spcBef>
              <a:spcAft>
                <a:spcPct val="0"/>
              </a:spcAft>
              <a:buClrTx/>
              <a:buSzTx/>
              <a:buFontTx/>
              <a:buChar char="•"/>
              <a:defRPr/>
            </a:pPr>
            <a:r>
              <a:rPr kumimoji="0" lang="cs-CZ" sz="3200" b="0" i="0" u="none" strike="noStrike" kern="0" cap="none" spc="0" normalizeH="0" baseline="0" noProof="0" dirty="0">
                <a:ln>
                  <a:noFill/>
                </a:ln>
                <a:solidFill>
                  <a:schemeClr val="tx1"/>
                </a:solidFill>
                <a:effectLst/>
                <a:uLnTx/>
                <a:uFillTx/>
                <a:latin typeface="+mn-lt"/>
                <a:ea typeface="+mn-ea"/>
                <a:cs typeface="+mn-cs"/>
              </a:rPr>
              <a:t>podle způsobu získávání nebo obchodní úpravy - vytočený, </a:t>
            </a:r>
            <a:r>
              <a:rPr kumimoji="0" lang="cs-CZ" sz="3200" b="0" i="0" u="none" strike="noStrike" kern="0" cap="none" spc="0" normalizeH="0" baseline="0" noProof="0" dirty="0" err="1">
                <a:ln>
                  <a:noFill/>
                </a:ln>
                <a:solidFill>
                  <a:schemeClr val="tx1"/>
                </a:solidFill>
                <a:effectLst/>
                <a:uLnTx/>
                <a:uFillTx/>
                <a:latin typeface="+mn-lt"/>
                <a:ea typeface="+mn-ea"/>
                <a:cs typeface="+mn-cs"/>
              </a:rPr>
              <a:t>plástečkový</a:t>
            </a:r>
            <a:r>
              <a:rPr kumimoji="0" lang="cs-CZ" sz="3200" b="0" i="0" u="none" strike="noStrike" kern="0" cap="none" spc="0" normalizeH="0" baseline="0" noProof="0" dirty="0">
                <a:ln>
                  <a:noFill/>
                </a:ln>
                <a:solidFill>
                  <a:schemeClr val="tx1"/>
                </a:solidFill>
                <a:effectLst/>
                <a:uLnTx/>
                <a:uFillTx/>
                <a:latin typeface="+mn-lt"/>
                <a:ea typeface="+mn-ea"/>
                <a:cs typeface="+mn-cs"/>
              </a:rPr>
              <a:t>, lisovaný, vykapaný, med s </a:t>
            </a:r>
            <a:r>
              <a:rPr kumimoji="0" lang="cs-CZ" sz="3200" b="0" i="0" u="none" strike="noStrike" kern="0" cap="none" spc="0" normalizeH="0" baseline="0" noProof="0" dirty="0" err="1">
                <a:ln>
                  <a:noFill/>
                </a:ln>
                <a:solidFill>
                  <a:schemeClr val="tx1"/>
                </a:solidFill>
                <a:effectLst/>
                <a:uLnTx/>
                <a:uFillTx/>
                <a:latin typeface="+mn-lt"/>
                <a:ea typeface="+mn-ea"/>
                <a:cs typeface="+mn-cs"/>
              </a:rPr>
              <a:t>plástečky</a:t>
            </a:r>
            <a:r>
              <a:rPr kumimoji="0" lang="cs-CZ" sz="3200" b="0" i="0" u="none" strike="noStrike" kern="0" cap="none" spc="0" normalizeH="0" baseline="0" noProof="0" dirty="0">
                <a:ln>
                  <a:noFill/>
                </a:ln>
                <a:solidFill>
                  <a:schemeClr val="tx1"/>
                </a:solidFill>
                <a:effectLst/>
                <a:uLnTx/>
                <a:uFillTx/>
                <a:latin typeface="+mn-lt"/>
                <a:ea typeface="+mn-ea"/>
                <a:cs typeface="+mn-cs"/>
              </a:rPr>
              <a:t>, filtrovaný, pastový, pekařský</a:t>
            </a:r>
          </a:p>
          <a:p>
            <a:pPr marL="342900" marR="0" lvl="0" indent="-342900" algn="l" defTabSz="914400" rtl="0" eaLnBrk="0" fontAlgn="base" latinLnBrk="0" hangingPunct="0">
              <a:lnSpc>
                <a:spcPct val="90000"/>
              </a:lnSpc>
              <a:spcBef>
                <a:spcPct val="20000"/>
              </a:spcBef>
              <a:spcAft>
                <a:spcPct val="0"/>
              </a:spcAft>
              <a:buClrTx/>
              <a:buSzTx/>
              <a:buFontTx/>
              <a:buChar char="•"/>
              <a:defRPr/>
            </a:pPr>
            <a:r>
              <a:rPr lang="cs-CZ" noProof="0" dirty="0">
                <a:ln>
                  <a:noFill/>
                </a:ln>
                <a:effectLst/>
                <a:uLnTx/>
                <a:uFillTx/>
                <a:sym typeface="+mn-ea"/>
              </a:rPr>
              <a:t>země původu</a:t>
            </a:r>
            <a:endParaRPr kumimoji="0" lang="cs-CZ"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90000"/>
              </a:lnSpc>
              <a:spcBef>
                <a:spcPct val="20000"/>
              </a:spcBef>
              <a:spcAft>
                <a:spcPct val="0"/>
              </a:spcAft>
              <a:buClrTx/>
              <a:buSzTx/>
              <a:buFontTx/>
              <a:buNone/>
              <a:defRPr/>
            </a:pPr>
            <a:r>
              <a:rPr kumimoji="0" lang="cs-CZ" sz="3200" b="1" i="0" u="none" strike="noStrike" kern="0" cap="none" spc="0" normalizeH="0" baseline="0" noProof="0" dirty="0">
                <a:ln>
                  <a:noFill/>
                </a:ln>
                <a:solidFill>
                  <a:schemeClr val="tx1"/>
                </a:solidFill>
                <a:effectLst/>
                <a:uLnTx/>
                <a:uFillTx/>
                <a:latin typeface="+mn-lt"/>
                <a:ea typeface="+mn-ea"/>
                <a:cs typeface="+mn-cs"/>
              </a:rPr>
              <a:t>Cukrovinky - </a:t>
            </a:r>
            <a:r>
              <a:rPr kumimoji="0" lang="cs-CZ" sz="3200" b="0" i="0" u="none" strike="noStrike" kern="0" cap="none" spc="0" normalizeH="0" baseline="0" noProof="0" dirty="0">
                <a:ln>
                  <a:noFill/>
                </a:ln>
                <a:solidFill>
                  <a:schemeClr val="tx1"/>
                </a:solidFill>
                <a:effectLst/>
                <a:uLnTx/>
                <a:uFillTx/>
                <a:latin typeface="+mn-lt"/>
                <a:ea typeface="+mn-ea"/>
                <a:cs typeface="+mn-cs"/>
              </a:rPr>
              <a:t>pojmy, členění na druhy, skupiny a podskupiny, označování, jakost</a:t>
            </a:r>
            <a:endParaRPr kumimoji="0" lang="cs-CZ" sz="3200" b="1"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90000"/>
              </a:lnSpc>
              <a:spcBef>
                <a:spcPct val="20000"/>
              </a:spcBef>
              <a:spcAft>
                <a:spcPct val="0"/>
              </a:spcAft>
              <a:buClrTx/>
              <a:buSzTx/>
              <a:buFontTx/>
              <a:buNone/>
              <a:defRPr/>
            </a:pPr>
            <a:r>
              <a:rPr kumimoji="0" lang="cs-CZ" sz="3200" b="1" i="0" u="none" strike="noStrike" kern="0" cap="none" spc="0" normalizeH="0" baseline="0" noProof="0" dirty="0">
                <a:ln>
                  <a:noFill/>
                </a:ln>
                <a:solidFill>
                  <a:schemeClr val="tx1"/>
                </a:solidFill>
                <a:effectLst/>
                <a:uLnTx/>
                <a:uFillTx/>
                <a:latin typeface="+mn-lt"/>
                <a:ea typeface="+mn-ea"/>
                <a:cs typeface="+mn-cs"/>
              </a:rPr>
              <a:t>Kakaový prášek a směs kakaa s cukrem</a:t>
            </a:r>
            <a:r>
              <a:rPr kumimoji="0" lang="cs-CZ" sz="3200" b="0" i="0" u="none" strike="noStrike" kern="0" cap="none" spc="0" normalizeH="0" baseline="0" noProof="0" dirty="0">
                <a:ln>
                  <a:noFill/>
                </a:ln>
                <a:solidFill>
                  <a:schemeClr val="tx1"/>
                </a:solidFill>
                <a:effectLst/>
                <a:uLnTx/>
                <a:uFillTx/>
                <a:latin typeface="+mn-lt"/>
                <a:ea typeface="+mn-ea"/>
                <a:cs typeface="+mn-cs"/>
              </a:rPr>
              <a:t> - pojmy, členění na druhy, skupiny a podskupiny, označování, jakost</a:t>
            </a:r>
          </a:p>
          <a:p>
            <a:pPr marL="0" marR="0" lvl="0" indent="0" algn="l" defTabSz="914400" rtl="0" eaLnBrk="0" fontAlgn="base" latinLnBrk="0" hangingPunct="0">
              <a:lnSpc>
                <a:spcPct val="90000"/>
              </a:lnSpc>
              <a:spcBef>
                <a:spcPct val="20000"/>
              </a:spcBef>
              <a:spcAft>
                <a:spcPct val="0"/>
              </a:spcAft>
              <a:buClrTx/>
              <a:buSzTx/>
              <a:buFontTx/>
              <a:buNone/>
              <a:defRPr/>
            </a:pPr>
            <a:r>
              <a:rPr kumimoji="0" lang="cs-CZ" sz="3200" b="1" i="0" u="none" strike="noStrike" kern="0" cap="none" spc="0" normalizeH="0" baseline="0" noProof="0" dirty="0">
                <a:ln>
                  <a:noFill/>
                </a:ln>
                <a:solidFill>
                  <a:schemeClr val="tx1"/>
                </a:solidFill>
                <a:effectLst/>
                <a:uLnTx/>
                <a:uFillTx/>
                <a:latin typeface="+mn-lt"/>
                <a:ea typeface="+mn-ea"/>
                <a:cs typeface="+mn-cs"/>
              </a:rPr>
              <a:t>Čokoláda a čokoládové bonbóny </a:t>
            </a:r>
            <a:r>
              <a:rPr kumimoji="0" lang="cs-CZ" sz="3200" b="0" i="0" u="none" strike="noStrike" kern="0" cap="none" spc="0" normalizeH="0" baseline="0" noProof="0" dirty="0">
                <a:ln>
                  <a:noFill/>
                </a:ln>
                <a:solidFill>
                  <a:schemeClr val="tx1"/>
                </a:solidFill>
                <a:effectLst/>
                <a:uLnTx/>
                <a:uFillTx/>
                <a:latin typeface="+mn-lt"/>
                <a:ea typeface="+mn-ea"/>
                <a:cs typeface="+mn-cs"/>
              </a:rPr>
              <a:t>- pojmy, členění na druhy, skupiny, označování, jakost</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87337" y="188640"/>
            <a:ext cx="8569325" cy="6048375"/>
          </a:xfrm>
        </p:spPr>
        <p:txBody>
          <a:bodyPr vert="horz" wrap="square" lIns="91440" tIns="45720" rIns="91440" bIns="45720" numCol="1" anchor="t" anchorCtr="0" compatLnSpc="1">
            <a:normAutofit lnSpcReduction="10000"/>
          </a:body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sng" strike="noStrike" kern="0" cap="none" spc="0" normalizeH="0" baseline="0" noProof="0" dirty="0">
                <a:ln>
                  <a:noFill/>
                </a:ln>
                <a:solidFill>
                  <a:srgbClr val="002060"/>
                </a:solidFill>
                <a:effectLst/>
                <a:uLnTx/>
                <a:uFillTx/>
                <a:latin typeface="+mn-lt"/>
                <a:ea typeface="+mn-ea"/>
                <a:cs typeface="+mn-cs"/>
              </a:rPr>
              <a:t>Vyhláška č. 329/1997 Sb</a:t>
            </a:r>
            <a:r>
              <a:rPr kumimoji="0" lang="cs-CZ" sz="3200" b="1" i="0" u="sng" strike="noStrike" kern="0" cap="none" spc="0" normalizeH="0" baseline="0" noProof="0" dirty="0">
                <a:ln>
                  <a:noFill/>
                </a:ln>
                <a:solidFill>
                  <a:schemeClr val="tx1"/>
                </a:solidFill>
                <a:effectLst/>
                <a:uLnTx/>
                <a:uFillTx/>
                <a:latin typeface="+mn-lt"/>
                <a:ea typeface="+mn-ea"/>
                <a:cs typeface="+mn-cs"/>
              </a:rPr>
              <a:t>.</a:t>
            </a:r>
            <a:r>
              <a:rPr kumimoji="0" lang="cs-CZ" sz="3200" b="0" i="0" u="none" strike="noStrike" kern="0" cap="none" spc="0" normalizeH="0" baseline="0" noProof="0" dirty="0">
                <a:ln>
                  <a:noFill/>
                </a:ln>
                <a:solidFill>
                  <a:schemeClr val="tx1"/>
                </a:solidFill>
                <a:effectLst/>
                <a:uLnTx/>
                <a:uFillTx/>
                <a:latin typeface="+mn-lt"/>
                <a:ea typeface="+mn-ea"/>
                <a:cs typeface="+mn-cs"/>
              </a:rPr>
              <a:t>, kterou se stanoví požadavky pro škrob  a výrobky ze škrobu, luštěniny a olejnatá semena </a:t>
            </a:r>
          </a:p>
          <a:p>
            <a:pPr marL="0" marR="0" lvl="0" indent="0" algn="l" defTabSz="914400" rtl="0" eaLnBrk="0" fontAlgn="base" latinLnBrk="0" hangingPunct="0">
              <a:lnSpc>
                <a:spcPct val="100000"/>
              </a:lnSpc>
              <a:spcBef>
                <a:spcPct val="50000"/>
              </a:spcBef>
              <a:spcAft>
                <a:spcPct val="0"/>
              </a:spcAft>
              <a:buClrTx/>
              <a:buSzTx/>
              <a:buFontTx/>
              <a:buNone/>
              <a:defRPr/>
            </a:pPr>
            <a:endParaRPr kumimoji="0" lang="cs-CZ" sz="2200" b="1"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none" strike="noStrike" kern="0" cap="none" spc="0" normalizeH="0" baseline="0" noProof="0" dirty="0">
                <a:ln>
                  <a:noFill/>
                </a:ln>
                <a:solidFill>
                  <a:schemeClr val="tx1"/>
                </a:solidFill>
                <a:effectLst/>
                <a:uLnTx/>
                <a:uFillTx/>
                <a:latin typeface="+mn-lt"/>
                <a:ea typeface="+mn-ea"/>
                <a:cs typeface="+mn-cs"/>
              </a:rPr>
              <a:t>Škrob a výrobky ze škrobu</a:t>
            </a:r>
            <a:r>
              <a:rPr kumimoji="0" lang="cs-CZ" sz="3200" b="0" i="0" u="none" strike="noStrike" kern="0" cap="none" spc="0" normalizeH="0" baseline="0" noProof="0" dirty="0">
                <a:ln>
                  <a:noFill/>
                </a:ln>
                <a:solidFill>
                  <a:schemeClr val="tx1"/>
                </a:solidFill>
                <a:effectLst/>
                <a:uLnTx/>
                <a:uFillTx/>
                <a:latin typeface="+mn-lt"/>
                <a:ea typeface="+mn-ea"/>
                <a:cs typeface="+mn-cs"/>
              </a:rPr>
              <a:t> (např. puding) - pojmy, členění na druhy a skupiny, označování, jakost</a:t>
            </a: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none" strike="noStrike" kern="0" cap="none" spc="0" normalizeH="0" baseline="0" noProof="0" dirty="0">
                <a:ln>
                  <a:noFill/>
                </a:ln>
                <a:solidFill>
                  <a:schemeClr val="tx1"/>
                </a:solidFill>
                <a:effectLst/>
                <a:uLnTx/>
                <a:uFillTx/>
                <a:latin typeface="+mn-lt"/>
                <a:ea typeface="+mn-ea"/>
                <a:cs typeface="+mn-cs"/>
              </a:rPr>
              <a:t>Luštěniny</a:t>
            </a:r>
            <a:r>
              <a:rPr kumimoji="0" lang="cs-CZ" sz="3200" b="0" i="0" u="none" strike="noStrike" kern="0" cap="none" spc="0" normalizeH="0" baseline="0" noProof="0" dirty="0">
                <a:ln>
                  <a:noFill/>
                </a:ln>
                <a:solidFill>
                  <a:schemeClr val="tx1"/>
                </a:solidFill>
                <a:effectLst/>
                <a:uLnTx/>
                <a:uFillTx/>
                <a:latin typeface="+mn-lt"/>
                <a:ea typeface="+mn-ea"/>
                <a:cs typeface="+mn-cs"/>
              </a:rPr>
              <a:t> - pojmy, členění na druhy, skupiny a podskupiny, označování, jakost - škůdci</a:t>
            </a: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none" strike="noStrike" kern="0" cap="none" spc="0" normalizeH="0" baseline="0" noProof="0" dirty="0">
                <a:ln>
                  <a:noFill/>
                </a:ln>
                <a:solidFill>
                  <a:schemeClr val="tx1"/>
                </a:solidFill>
                <a:effectLst/>
                <a:uLnTx/>
                <a:uFillTx/>
                <a:latin typeface="+mn-lt"/>
                <a:ea typeface="+mn-ea"/>
                <a:cs typeface="+mn-cs"/>
              </a:rPr>
              <a:t>Olejnatá semena</a:t>
            </a:r>
            <a:r>
              <a:rPr kumimoji="0" lang="cs-CZ" sz="3200" b="0" i="0" u="none" strike="noStrike" kern="0" cap="none" spc="0" normalizeH="0" baseline="0" noProof="0" dirty="0">
                <a:ln>
                  <a:noFill/>
                </a:ln>
                <a:solidFill>
                  <a:schemeClr val="tx1"/>
                </a:solidFill>
                <a:effectLst/>
                <a:uLnTx/>
                <a:uFillTx/>
                <a:latin typeface="+mn-lt"/>
                <a:ea typeface="+mn-ea"/>
                <a:cs typeface="+mn-cs"/>
              </a:rPr>
              <a:t> - pojmy, členění na druhy, skupiny a podskupiny, označování, jakost, skladování</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813"/>
            <a:ext cx="8229600" cy="5721350"/>
          </a:xfrm>
        </p:spPr>
        <p:txBody>
          <a:bodyPr vert="horz" wrap="square" lIns="91440" tIns="45720" rIns="91440" bIns="45720" numCol="1" anchor="t" anchorCtr="0" compatLnSpc="1">
            <a:normAutofit fontScale="92500" lnSpcReduction="10000"/>
          </a:body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sng" strike="noStrike" kern="0" cap="none" spc="0" normalizeH="0" baseline="0" noProof="0" dirty="0">
                <a:ln>
                  <a:noFill/>
                </a:ln>
                <a:solidFill>
                  <a:srgbClr val="002060"/>
                </a:solidFill>
                <a:effectLst/>
                <a:uLnTx/>
                <a:uFillTx/>
                <a:latin typeface="+mn-lt"/>
                <a:ea typeface="+mn-ea"/>
                <a:cs typeface="+mn-cs"/>
              </a:rPr>
              <a:t>Vyhláška č. 330/1997 Sb</a:t>
            </a:r>
            <a:r>
              <a:rPr kumimoji="0" lang="cs-CZ" sz="3200" b="1" i="0" u="sng" strike="noStrike" kern="0" cap="none" spc="0" normalizeH="0" baseline="0" noProof="0" dirty="0">
                <a:ln>
                  <a:noFill/>
                </a:ln>
                <a:solidFill>
                  <a:schemeClr val="tx1"/>
                </a:solidFill>
                <a:effectLst/>
                <a:uLnTx/>
                <a:uFillTx/>
                <a:latin typeface="+mn-lt"/>
                <a:ea typeface="+mn-ea"/>
                <a:cs typeface="+mn-cs"/>
              </a:rPr>
              <a:t>.</a:t>
            </a:r>
            <a:r>
              <a:rPr kumimoji="0" lang="cs-CZ" sz="3200" b="0" i="0" u="none" strike="noStrike" kern="0" cap="none" spc="0" normalizeH="0" baseline="0" noProof="0" dirty="0">
                <a:ln>
                  <a:noFill/>
                </a:ln>
                <a:solidFill>
                  <a:schemeClr val="tx1"/>
                </a:solidFill>
                <a:effectLst/>
                <a:uLnTx/>
                <a:uFillTx/>
                <a:latin typeface="+mn-lt"/>
                <a:ea typeface="+mn-ea"/>
                <a:cs typeface="+mn-cs"/>
              </a:rPr>
              <a:t>, kterou se stanoví požadavky pro čaj, kávu a kávoviny </a:t>
            </a:r>
          </a:p>
          <a:p>
            <a:pPr marL="0" marR="0" lvl="0" indent="0" algn="l" defTabSz="914400" rtl="0" eaLnBrk="0" fontAlgn="base" latinLnBrk="0" hangingPunct="0">
              <a:lnSpc>
                <a:spcPct val="100000"/>
              </a:lnSpc>
              <a:spcBef>
                <a:spcPct val="50000"/>
              </a:spcBef>
              <a:spcAft>
                <a:spcPct val="0"/>
              </a:spcAft>
              <a:buClrTx/>
              <a:buSzTx/>
              <a:buFontTx/>
              <a:buNone/>
              <a:defRPr/>
            </a:pPr>
            <a:endParaRPr kumimoji="0" lang="cs-CZ" sz="1900" b="1"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none" strike="noStrike" kern="0" cap="none" spc="0" normalizeH="0" baseline="0" noProof="0" dirty="0">
                <a:ln>
                  <a:noFill/>
                </a:ln>
                <a:solidFill>
                  <a:schemeClr val="tx1"/>
                </a:solidFill>
                <a:effectLst/>
                <a:uLnTx/>
                <a:uFillTx/>
                <a:latin typeface="+mn-lt"/>
                <a:ea typeface="+mn-ea"/>
                <a:cs typeface="+mn-cs"/>
              </a:rPr>
              <a:t>Čaj </a:t>
            </a:r>
            <a:r>
              <a:rPr kumimoji="0" lang="cs-CZ" sz="3200" b="0" i="0" u="none" strike="noStrike" kern="0" cap="none" spc="0" normalizeH="0" baseline="0" noProof="0" dirty="0">
                <a:ln>
                  <a:noFill/>
                </a:ln>
                <a:solidFill>
                  <a:schemeClr val="tx1"/>
                </a:solidFill>
                <a:effectLst/>
                <a:uLnTx/>
                <a:uFillTx/>
                <a:latin typeface="+mn-lt"/>
                <a:ea typeface="+mn-ea"/>
                <a:cs typeface="+mn-cs"/>
              </a:rPr>
              <a:t>– pojmy (pravý, zelený, instantní), členění na druhy a skupiny, označování, jakost, technologické požadavky – z čeho lze vyrábět čaj</a:t>
            </a: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none" strike="noStrike" kern="0" cap="none" spc="0" normalizeH="0" baseline="0" noProof="0" dirty="0">
                <a:ln>
                  <a:noFill/>
                </a:ln>
                <a:solidFill>
                  <a:schemeClr val="tx1"/>
                </a:solidFill>
                <a:effectLst/>
                <a:uLnTx/>
                <a:uFillTx/>
                <a:latin typeface="+mn-lt"/>
                <a:ea typeface="+mn-ea"/>
                <a:cs typeface="+mn-cs"/>
              </a:rPr>
              <a:t>Káva</a:t>
            </a:r>
            <a:r>
              <a:rPr kumimoji="0" lang="cs-CZ" sz="3200" b="0" i="0" u="none" strike="noStrike" kern="0" cap="none" spc="0" normalizeH="0" baseline="0" noProof="0" dirty="0">
                <a:ln>
                  <a:noFill/>
                </a:ln>
                <a:solidFill>
                  <a:schemeClr val="tx1"/>
                </a:solidFill>
                <a:effectLst/>
                <a:uLnTx/>
                <a:uFillTx/>
                <a:latin typeface="+mn-lt"/>
                <a:ea typeface="+mn-ea"/>
                <a:cs typeface="+mn-cs"/>
              </a:rPr>
              <a:t> - pojmy, členění na druhy, skupiny a podskupiny, označování, jakost</a:t>
            </a: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none" strike="noStrike" kern="0" cap="none" spc="0" normalizeH="0" baseline="0" noProof="0" dirty="0">
                <a:ln>
                  <a:noFill/>
                </a:ln>
                <a:solidFill>
                  <a:schemeClr val="tx1"/>
                </a:solidFill>
                <a:effectLst/>
                <a:uLnTx/>
                <a:uFillTx/>
                <a:latin typeface="+mn-lt"/>
                <a:ea typeface="+mn-ea"/>
                <a:cs typeface="+mn-cs"/>
              </a:rPr>
              <a:t>Kávoviny</a:t>
            </a:r>
            <a:r>
              <a:rPr kumimoji="0" lang="cs-CZ" sz="3200" b="0" i="0" u="none" strike="noStrike" kern="0" cap="none" spc="0" normalizeH="0" baseline="0" noProof="0" dirty="0">
                <a:ln>
                  <a:noFill/>
                </a:ln>
                <a:solidFill>
                  <a:schemeClr val="tx1"/>
                </a:solidFill>
                <a:effectLst/>
                <a:uLnTx/>
                <a:uFillTx/>
                <a:latin typeface="+mn-lt"/>
                <a:ea typeface="+mn-ea"/>
                <a:cs typeface="+mn-cs"/>
              </a:rPr>
              <a:t> - výrobky  získané pražením  různých částí  rostlin bohatých na sacharidy - pojmy, členění na druhy, skupiny a podskupiny, označování, jakost</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87337" y="548680"/>
            <a:ext cx="8569325" cy="5978525"/>
          </a:xfrm>
        </p:spPr>
        <p:txBody>
          <a:bodyPr vert="horz" wrap="square" lIns="91440" tIns="45720" rIns="91440" bIns="45720" numCol="1" anchor="t" anchorCtr="0" compatLnSpc="1"/>
          <a:lstStyle/>
          <a:p>
            <a:pPr marL="0" indent="0">
              <a:lnSpc>
                <a:spcPct val="80000"/>
              </a:lnSpc>
              <a:spcBef>
                <a:spcPct val="50000"/>
              </a:spcBef>
              <a:buNone/>
            </a:pPr>
            <a:r>
              <a:rPr sz="2700" b="1" u="sng" dirty="0">
                <a:solidFill>
                  <a:srgbClr val="002060"/>
                </a:solidFill>
              </a:rPr>
              <a:t>Vyhláška č. 3</a:t>
            </a:r>
            <a:r>
              <a:rPr lang="cs-CZ" sz="2700" b="1" u="sng" dirty="0">
                <a:solidFill>
                  <a:srgbClr val="002060"/>
                </a:solidFill>
              </a:rPr>
              <a:t>98</a:t>
            </a:r>
            <a:r>
              <a:rPr sz="2700" b="1" u="sng" dirty="0">
                <a:solidFill>
                  <a:srgbClr val="002060"/>
                </a:solidFill>
              </a:rPr>
              <a:t>/</a:t>
            </a:r>
            <a:r>
              <a:rPr lang="cs-CZ" sz="2700" b="1" u="sng" dirty="0">
                <a:solidFill>
                  <a:srgbClr val="002060"/>
                </a:solidFill>
              </a:rPr>
              <a:t>2016</a:t>
            </a:r>
            <a:r>
              <a:rPr sz="2700" b="1" u="sng" dirty="0">
                <a:solidFill>
                  <a:srgbClr val="002060"/>
                </a:solidFill>
              </a:rPr>
              <a:t> Sb</a:t>
            </a:r>
            <a:r>
              <a:rPr sz="2700" b="1" u="sng" dirty="0"/>
              <a:t>.</a:t>
            </a:r>
            <a:r>
              <a:rPr sz="2700" dirty="0"/>
              <a:t>, </a:t>
            </a:r>
            <a:r>
              <a:rPr lang="cs-CZ" sz="2700" dirty="0"/>
              <a:t>o požadavcích na koření, jedlou sůl, dehydratované výrobky, ochucovadla, studené omáčky, dresinky a hořčici</a:t>
            </a:r>
            <a:endParaRPr sz="2000" b="1" dirty="0"/>
          </a:p>
          <a:p>
            <a:pPr marL="0" indent="0">
              <a:lnSpc>
                <a:spcPct val="80000"/>
              </a:lnSpc>
              <a:spcBef>
                <a:spcPct val="50000"/>
              </a:spcBef>
              <a:buNone/>
            </a:pPr>
            <a:r>
              <a:rPr sz="2700" b="1" dirty="0"/>
              <a:t>Koření</a:t>
            </a:r>
            <a:r>
              <a:rPr sz="2700" dirty="0"/>
              <a:t> - pojmy, členění na skupiny a podskupiny, označování, jakost</a:t>
            </a:r>
          </a:p>
          <a:p>
            <a:pPr marL="0" indent="0">
              <a:lnSpc>
                <a:spcPct val="80000"/>
              </a:lnSpc>
              <a:spcBef>
                <a:spcPct val="50000"/>
              </a:spcBef>
              <a:buNone/>
            </a:pPr>
            <a:r>
              <a:rPr sz="2700" b="1" dirty="0"/>
              <a:t>Jedlá sůl</a:t>
            </a:r>
            <a:r>
              <a:rPr sz="2700" dirty="0"/>
              <a:t> - pojmy, členění na skupiny a podskupiny (s jodem, fluorem), označování, jakost</a:t>
            </a:r>
          </a:p>
          <a:p>
            <a:pPr marL="0" indent="0">
              <a:lnSpc>
                <a:spcPct val="80000"/>
              </a:lnSpc>
              <a:spcBef>
                <a:spcPct val="50000"/>
              </a:spcBef>
              <a:buNone/>
            </a:pPr>
            <a:r>
              <a:rPr sz="2700" b="1" dirty="0"/>
              <a:t>Dehydratované výrobky a ochucovadla</a:t>
            </a:r>
            <a:r>
              <a:rPr sz="2700" dirty="0"/>
              <a:t> (např. polévky) - pojmy, členění na skupiny, označování, jakost, uvádění do oběhu – 5 cm nad zemí a od stěn</a:t>
            </a:r>
          </a:p>
          <a:p>
            <a:pPr marL="0" indent="0">
              <a:lnSpc>
                <a:spcPct val="80000"/>
              </a:lnSpc>
              <a:spcBef>
                <a:spcPct val="50000"/>
              </a:spcBef>
              <a:buNone/>
            </a:pPr>
            <a:r>
              <a:rPr sz="2700" b="1" dirty="0"/>
              <a:t>Hořčice</a:t>
            </a:r>
            <a:r>
              <a:rPr sz="2700" dirty="0"/>
              <a:t> - pojmy, členění na skupiny a podskupiny(plnotučná, kremžská, výběrová), označování, jakost</a:t>
            </a:r>
          </a:p>
          <a:p>
            <a:pPr marL="0" indent="0">
              <a:lnSpc>
                <a:spcPct val="80000"/>
              </a:lnSpc>
            </a:pPr>
            <a:endParaRPr sz="2700" dirty="0"/>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850" y="260350"/>
            <a:ext cx="8569325" cy="6192838"/>
          </a:xfrm>
        </p:spPr>
        <p:txBody>
          <a:bodyPr vert="horz" wrap="square" lIns="91440" tIns="45720" rIns="91440" bIns="45720" numCol="1" anchor="t" anchorCtr="0" compatLnSpc="1">
            <a:normAutofit fontScale="70000" lnSpcReduction="20000"/>
          </a:bodyPr>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cs-CZ" sz="4000" b="1" i="0" u="sng" strike="noStrike" kern="0" cap="none" spc="0" normalizeH="0" baseline="0" noProof="0" dirty="0">
                <a:ln>
                  <a:noFill/>
                </a:ln>
                <a:solidFill>
                  <a:srgbClr val="002060"/>
                </a:solidFill>
                <a:effectLst/>
                <a:uLnTx/>
                <a:uFillTx/>
                <a:latin typeface="+mn-lt"/>
                <a:ea typeface="+mn-ea"/>
                <a:cs typeface="+mn-cs"/>
              </a:rPr>
              <a:t>Vyhláška č. 157/2003 Sb</a:t>
            </a:r>
            <a:r>
              <a:rPr kumimoji="0" lang="cs-CZ" sz="4000" b="1" i="0" u="sng" strike="noStrike" kern="0" cap="none" spc="0" normalizeH="0" baseline="0" noProof="0" dirty="0">
                <a:ln>
                  <a:noFill/>
                </a:ln>
                <a:solidFill>
                  <a:schemeClr val="tx1"/>
                </a:solidFill>
                <a:effectLst/>
                <a:uLnTx/>
                <a:uFillTx/>
                <a:latin typeface="+mn-lt"/>
                <a:ea typeface="+mn-ea"/>
                <a:cs typeface="+mn-cs"/>
              </a:rPr>
              <a:t>.</a:t>
            </a:r>
            <a:r>
              <a:rPr kumimoji="0" lang="cs-CZ" sz="4000" b="0" i="0" u="none" strike="noStrike" kern="0" cap="none" spc="0" normalizeH="0" baseline="0" noProof="0" dirty="0">
                <a:ln>
                  <a:noFill/>
                </a:ln>
                <a:solidFill>
                  <a:schemeClr val="tx1"/>
                </a:solidFill>
                <a:effectLst/>
                <a:uLnTx/>
                <a:uFillTx/>
                <a:latin typeface="+mn-lt"/>
                <a:ea typeface="+mn-ea"/>
                <a:cs typeface="+mn-cs"/>
              </a:rPr>
              <a:t>, kterou se stanoví požadavky pro čerstvé ovoce a čerstvou zeleninu, zpracované ovoce a zpracovanou zeleninu, suché skořápkové plody, houby, brambory a výrobky z nich</a:t>
            </a:r>
          </a:p>
          <a:p>
            <a:pPr marL="0" marR="0" lvl="0" indent="0" algn="l" defTabSz="914400" rtl="0" eaLnBrk="0" fontAlgn="base" latinLnBrk="0" hangingPunct="0">
              <a:lnSpc>
                <a:spcPct val="100000"/>
              </a:lnSpc>
              <a:spcBef>
                <a:spcPct val="20000"/>
              </a:spcBef>
              <a:spcAft>
                <a:spcPct val="0"/>
              </a:spcAft>
              <a:buClrTx/>
              <a:buSzTx/>
              <a:buFontTx/>
              <a:buNone/>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none" strike="noStrike" kern="0" cap="none" spc="0" normalizeH="0" baseline="0" noProof="0" dirty="0">
                <a:ln>
                  <a:noFill/>
                </a:ln>
                <a:solidFill>
                  <a:schemeClr val="tx1"/>
                </a:solidFill>
                <a:effectLst/>
                <a:uLnTx/>
                <a:uFillTx/>
                <a:latin typeface="+mn-lt"/>
                <a:ea typeface="+mn-ea"/>
                <a:cs typeface="+mn-cs"/>
              </a:rPr>
              <a:t>Čerstvé ovoce a čerstvá zelenina</a:t>
            </a:r>
            <a:r>
              <a:rPr kumimoji="0" lang="cs-CZ" sz="3200" b="0" i="0" u="none" strike="noStrike" kern="0" cap="none" spc="0" normalizeH="0" baseline="0" noProof="0" dirty="0">
                <a:ln>
                  <a:noFill/>
                </a:ln>
                <a:solidFill>
                  <a:schemeClr val="tx1"/>
                </a:solidFill>
                <a:effectLst/>
                <a:uLnTx/>
                <a:uFillTx/>
                <a:latin typeface="+mn-lt"/>
                <a:ea typeface="+mn-ea"/>
                <a:cs typeface="+mn-cs"/>
              </a:rPr>
              <a:t> - pojmy, členění na skupiny a podskupiny, označování, jakost (předpisy EU), skladování</a:t>
            </a: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none" strike="noStrike" kern="0" cap="none" spc="0" normalizeH="0" baseline="0" noProof="0" dirty="0">
                <a:ln>
                  <a:noFill/>
                </a:ln>
                <a:solidFill>
                  <a:schemeClr val="tx1"/>
                </a:solidFill>
                <a:effectLst/>
                <a:uLnTx/>
                <a:uFillTx/>
                <a:latin typeface="+mn-lt"/>
                <a:ea typeface="+mn-ea"/>
                <a:cs typeface="+mn-cs"/>
              </a:rPr>
              <a:t>Zpracované ovoce a zelenina</a:t>
            </a:r>
            <a:r>
              <a:rPr kumimoji="0" lang="cs-CZ" sz="3200" b="0" i="0" u="none" strike="noStrike" kern="0" cap="none" spc="0" normalizeH="0" baseline="0" noProof="0" dirty="0">
                <a:ln>
                  <a:noFill/>
                </a:ln>
                <a:solidFill>
                  <a:schemeClr val="tx1"/>
                </a:solidFill>
                <a:effectLst/>
                <a:uLnTx/>
                <a:uFillTx/>
                <a:latin typeface="+mn-lt"/>
                <a:ea typeface="+mn-ea"/>
                <a:cs typeface="+mn-cs"/>
              </a:rPr>
              <a:t> - pojmy, členění na skupiny a podskupiny, označování (u džemů a marmelád – kolik gramů ovoce bylo použito), jakost, technologické postupy, uvádění do oběhu</a:t>
            </a: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none" strike="noStrike" kern="0" cap="none" spc="0" normalizeH="0" baseline="0" noProof="0" dirty="0">
                <a:ln>
                  <a:noFill/>
                </a:ln>
                <a:solidFill>
                  <a:schemeClr val="tx1"/>
                </a:solidFill>
                <a:effectLst/>
                <a:uLnTx/>
                <a:uFillTx/>
                <a:latin typeface="+mn-lt"/>
                <a:ea typeface="+mn-ea"/>
                <a:cs typeface="+mn-cs"/>
              </a:rPr>
              <a:t>Suché skořápkové plody - </a:t>
            </a:r>
            <a:r>
              <a:rPr kumimoji="0" lang="cs-CZ" sz="3200" b="0" i="0" u="none" strike="noStrike" kern="0" cap="none" spc="0" normalizeH="0" baseline="0" noProof="0" dirty="0">
                <a:ln>
                  <a:noFill/>
                </a:ln>
                <a:solidFill>
                  <a:schemeClr val="tx1"/>
                </a:solidFill>
                <a:effectLst/>
                <a:uLnTx/>
                <a:uFillTx/>
                <a:latin typeface="+mn-lt"/>
                <a:ea typeface="+mn-ea"/>
                <a:cs typeface="+mn-cs"/>
              </a:rPr>
              <a:t>pojmy, členění na skupiny a podskupiny, označování, jakost – nesmí obsahovat škůdce</a:t>
            </a:r>
            <a:endParaRPr kumimoji="0" lang="cs-CZ" sz="3200" b="1"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none" strike="noStrike" kern="0" cap="none" spc="0" normalizeH="0" baseline="0" noProof="0" dirty="0">
                <a:ln>
                  <a:noFill/>
                </a:ln>
                <a:solidFill>
                  <a:schemeClr val="tx1"/>
                </a:solidFill>
                <a:effectLst/>
                <a:uLnTx/>
                <a:uFillTx/>
                <a:latin typeface="+mn-lt"/>
                <a:ea typeface="+mn-ea"/>
                <a:cs typeface="+mn-cs"/>
              </a:rPr>
              <a:t>Houby</a:t>
            </a:r>
            <a:r>
              <a:rPr kumimoji="0" lang="cs-CZ" sz="3200" b="0" i="0" u="none" strike="noStrike" kern="0" cap="none" spc="0" normalizeH="0" baseline="0" noProof="0" dirty="0">
                <a:ln>
                  <a:noFill/>
                </a:ln>
                <a:solidFill>
                  <a:schemeClr val="tx1"/>
                </a:solidFill>
                <a:effectLst/>
                <a:uLnTx/>
                <a:uFillTx/>
                <a:latin typeface="+mn-lt"/>
                <a:ea typeface="+mn-ea"/>
                <a:cs typeface="+mn-cs"/>
              </a:rPr>
              <a:t> - pojmy, členění na skupiny a podskupiny, označování, jakost, uvádění do oběhu</a:t>
            </a: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none" strike="noStrike" kern="0" cap="none" spc="0" normalizeH="0" baseline="0" noProof="0" dirty="0">
                <a:ln>
                  <a:noFill/>
                </a:ln>
                <a:solidFill>
                  <a:schemeClr val="tx1"/>
                </a:solidFill>
                <a:effectLst/>
                <a:uLnTx/>
                <a:uFillTx/>
                <a:latin typeface="+mn-lt"/>
                <a:ea typeface="+mn-ea"/>
                <a:cs typeface="+mn-cs"/>
              </a:rPr>
              <a:t>Brambory a výrobky z nich</a:t>
            </a:r>
            <a:r>
              <a:rPr kumimoji="0" lang="cs-CZ" sz="3200" b="0" i="0" u="none" strike="noStrike" kern="0" cap="none" spc="0" normalizeH="0" baseline="0" noProof="0" dirty="0">
                <a:ln>
                  <a:noFill/>
                </a:ln>
                <a:solidFill>
                  <a:schemeClr val="tx1"/>
                </a:solidFill>
                <a:effectLst/>
                <a:uLnTx/>
                <a:uFillTx/>
                <a:latin typeface="+mn-lt"/>
                <a:ea typeface="+mn-ea"/>
                <a:cs typeface="+mn-cs"/>
              </a:rPr>
              <a:t> - pojmy, členění na skupiny (</a:t>
            </a:r>
            <a:r>
              <a:rPr kumimoji="0" lang="cs-CZ" sz="3200" b="0" i="0" u="none" strike="noStrike" kern="0" cap="none" spc="0" normalizeH="0" baseline="0" noProof="0" dirty="0" err="1">
                <a:ln>
                  <a:noFill/>
                </a:ln>
                <a:solidFill>
                  <a:schemeClr val="tx1"/>
                </a:solidFill>
                <a:effectLst/>
                <a:uLnTx/>
                <a:uFillTx/>
                <a:latin typeface="+mn-lt"/>
                <a:ea typeface="+mn-ea"/>
                <a:cs typeface="+mn-cs"/>
              </a:rPr>
              <a:t>ranné</a:t>
            </a:r>
            <a:r>
              <a:rPr kumimoji="0" lang="cs-CZ" sz="3200" b="0" i="0" u="none" strike="noStrike" kern="0" cap="none" spc="0" normalizeH="0" baseline="0" noProof="0" dirty="0">
                <a:ln>
                  <a:noFill/>
                </a:ln>
                <a:solidFill>
                  <a:schemeClr val="tx1"/>
                </a:solidFill>
                <a:effectLst/>
                <a:uLnTx/>
                <a:uFillTx/>
                <a:latin typeface="+mn-lt"/>
                <a:ea typeface="+mn-ea"/>
                <a:cs typeface="+mn-cs"/>
              </a:rPr>
              <a:t> a pozdní), označování, jakost, uvádění do oběhu</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ovéPole 3"/>
          <p:cNvSpPr txBox="1"/>
          <p:nvPr/>
        </p:nvSpPr>
        <p:spPr>
          <a:xfrm>
            <a:off x="468313" y="4292600"/>
            <a:ext cx="3240087" cy="13239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0"/>
              </a:spcBef>
              <a:buNone/>
            </a:pPr>
            <a:r>
              <a:rPr lang="cs-CZ" altLang="cs-CZ" sz="2000" dirty="0"/>
              <a:t>Složení: 60% pomeranč, 30% broskve, Aperol, Prosecco, třtinový cukr, citonová šťáva, pektin.</a:t>
            </a:r>
          </a:p>
        </p:txBody>
      </p:sp>
      <p:pic>
        <p:nvPicPr>
          <p:cNvPr id="58371" name="Picture 3"/>
          <p:cNvPicPr>
            <a:picLocks noChangeAspect="1"/>
          </p:cNvPicPr>
          <p:nvPr/>
        </p:nvPicPr>
        <p:blipFill>
          <a:blip r:embed="rId3"/>
          <a:srcRect t="13045" b="9285"/>
          <a:stretch>
            <a:fillRect/>
          </a:stretch>
        </p:blipFill>
        <p:spPr>
          <a:xfrm>
            <a:off x="5292725" y="404813"/>
            <a:ext cx="3089275" cy="3600450"/>
          </a:xfrm>
          <a:prstGeom prst="rect">
            <a:avLst/>
          </a:prstGeom>
          <a:noFill/>
          <a:ln w="9525">
            <a:noFill/>
          </a:ln>
        </p:spPr>
      </p:pic>
      <p:sp>
        <p:nvSpPr>
          <p:cNvPr id="58372" name="Obdélník 4"/>
          <p:cNvSpPr/>
          <p:nvPr/>
        </p:nvSpPr>
        <p:spPr>
          <a:xfrm>
            <a:off x="5292725" y="4138613"/>
            <a:ext cx="3089275" cy="16319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0"/>
              </a:spcBef>
              <a:buNone/>
            </a:pPr>
            <a:r>
              <a:rPr lang="cs-CZ" altLang="cs-CZ" sz="2000" dirty="0"/>
              <a:t>Složení: Ananas 75%, mladý kokos 15%, kokosová voda, Malibu, třtinový cukr, citronová šťáva, pektin.</a:t>
            </a:r>
          </a:p>
        </p:txBody>
      </p:sp>
      <p:pic>
        <p:nvPicPr>
          <p:cNvPr id="58373" name="Picture 4"/>
          <p:cNvPicPr>
            <a:picLocks noGrp="1" noChangeAspect="1"/>
          </p:cNvPicPr>
          <p:nvPr>
            <p:ph idx="1"/>
          </p:nvPr>
        </p:nvPicPr>
        <p:blipFill>
          <a:blip r:embed="rId4"/>
          <a:srcRect t="12724" b="8372"/>
          <a:stretch>
            <a:fillRect/>
          </a:stretch>
        </p:blipFill>
        <p:spPr>
          <a:xfrm>
            <a:off x="468313" y="417513"/>
            <a:ext cx="3095625" cy="366395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51520" y="404664"/>
            <a:ext cx="8229600" cy="5505450"/>
          </a:xfrm>
        </p:spPr>
        <p:txBody>
          <a:bodyPr vert="horz" wrap="square" lIns="91440" tIns="45720" rIns="91440" bIns="45720" numCol="1" anchor="t" anchorCtr="0" compatLnSpc="1">
            <a:normAutofit fontScale="92500" lnSpcReduction="20000"/>
          </a:bodyPr>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cs-CZ" sz="3200" b="1" i="0" u="sng" strike="noStrike" kern="0" cap="none" spc="0" normalizeH="0" baseline="0" noProof="0" dirty="0">
                <a:ln>
                  <a:noFill/>
                </a:ln>
                <a:solidFill>
                  <a:srgbClr val="002060"/>
                </a:solidFill>
                <a:effectLst/>
                <a:uLnTx/>
                <a:uFillTx/>
                <a:latin typeface="+mn-lt"/>
                <a:ea typeface="+mn-ea"/>
                <a:cs typeface="+mn-cs"/>
              </a:rPr>
              <a:t>Vyhláška </a:t>
            </a:r>
            <a:r>
              <a:rPr kumimoji="0" lang="cs-CZ" sz="3200" b="1" i="0" u="none" strike="noStrike" kern="0" cap="none" spc="0" normalizeH="0" baseline="0" noProof="0" dirty="0">
                <a:ln>
                  <a:noFill/>
                </a:ln>
                <a:solidFill>
                  <a:srgbClr val="002060"/>
                </a:solidFill>
                <a:effectLst/>
                <a:uLnTx/>
                <a:uFillTx/>
                <a:latin typeface="+mn-lt"/>
                <a:ea typeface="+mn-ea"/>
                <a:cs typeface="+mn-cs"/>
              </a:rPr>
              <a:t>č. 475/2002 Sb</a:t>
            </a:r>
            <a:r>
              <a:rPr kumimoji="0" lang="cs-CZ" sz="3200" b="1" i="0" u="none" strike="noStrike" kern="0" cap="none" spc="0" normalizeH="0" baseline="0" noProof="0" dirty="0">
                <a:ln>
                  <a:noFill/>
                </a:ln>
                <a:solidFill>
                  <a:schemeClr val="tx1"/>
                </a:solidFill>
                <a:effectLst/>
                <a:uLnTx/>
                <a:uFillTx/>
                <a:latin typeface="+mn-lt"/>
                <a:ea typeface="+mn-ea"/>
                <a:cs typeface="+mn-cs"/>
              </a:rPr>
              <a:t>.,</a:t>
            </a:r>
            <a:r>
              <a:rPr kumimoji="0" lang="cs-CZ" sz="3200" b="0" i="0" u="none" strike="noStrike" kern="0" cap="none" spc="0" normalizeH="0" baseline="0" noProof="0" dirty="0">
                <a:ln>
                  <a:noFill/>
                </a:ln>
                <a:solidFill>
                  <a:schemeClr val="tx1"/>
                </a:solidFill>
                <a:effectLst/>
                <a:uLnTx/>
                <a:uFillTx/>
                <a:latin typeface="+mn-lt"/>
                <a:ea typeface="+mn-ea"/>
                <a:cs typeface="+mn-cs"/>
              </a:rPr>
              <a:t> kterou se stanoví rozsah znalostí pro získání osvědčení prokazujícího znalost hub, způsob zkoušek, jakož i náležitosti žádosti a osvědčení (vyhláška o zkoušce znalosti hub)</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800" b="0" i="0" u="none" strike="noStrike" kern="0" cap="none" spc="0" normalizeH="0" baseline="0" noProof="0" dirty="0">
                <a:ln>
                  <a:noFill/>
                </a:ln>
                <a:solidFill>
                  <a:schemeClr val="tx1"/>
                </a:solidFill>
                <a:effectLst/>
                <a:uLnTx/>
                <a:uFillTx/>
                <a:latin typeface="+mn-lt"/>
                <a:ea typeface="+mn-ea"/>
                <a:cs typeface="+mn-cs"/>
              </a:rPr>
              <a:t>zkouška – písemná a ústní – znalost právních předpisů a hub, požadavků  na  jejich  jakost  a  zdravotní  nezávadnost, značení,</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800" b="0" i="0" u="none" strike="noStrike" kern="0" cap="none" spc="0" normalizeH="0" baseline="0" noProof="0" dirty="0">
                <a:ln>
                  <a:noFill/>
                </a:ln>
                <a:solidFill>
                  <a:schemeClr val="tx1"/>
                </a:solidFill>
                <a:effectLst/>
                <a:uLnTx/>
                <a:uFillTx/>
                <a:latin typeface="+mn-lt"/>
                <a:ea typeface="+mn-ea"/>
                <a:cs typeface="+mn-cs"/>
              </a:rPr>
              <a:t>způsob  jejich  sběru,  třídění   a  zpracování,  podmínek  jejich</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800" b="0" i="0" u="none" strike="noStrike" kern="0" cap="none" spc="0" normalizeH="0" baseline="0" noProof="0" dirty="0">
                <a:ln>
                  <a:noFill/>
                </a:ln>
                <a:solidFill>
                  <a:schemeClr val="tx1"/>
                </a:solidFill>
                <a:effectLst/>
                <a:uLnTx/>
                <a:uFillTx/>
                <a:latin typeface="+mn-lt"/>
                <a:ea typeface="+mn-ea"/>
                <a:cs typeface="+mn-cs"/>
              </a:rPr>
              <a:t>přepravy,  skladování, balení  a prodeje. Musí rozeznat jedlé a jedovaté,….</a:t>
            </a:r>
          </a:p>
          <a:p>
            <a:pPr marL="342900" marR="0" lvl="0" indent="-342900" algn="l" defTabSz="914400" rtl="0" eaLnBrk="0" fontAlgn="base" latinLnBrk="0" hangingPunct="0">
              <a:lnSpc>
                <a:spcPct val="100000"/>
              </a:lnSpc>
              <a:spcBef>
                <a:spcPct val="50000"/>
              </a:spcBef>
              <a:spcAft>
                <a:spcPct val="0"/>
              </a:spcAft>
              <a:buClrTx/>
              <a:buSzTx/>
              <a:buFontTx/>
              <a:buChar char="•"/>
              <a:defRPr/>
            </a:pPr>
            <a:r>
              <a:rPr kumimoji="0" lang="cs-CZ" sz="2800" b="0" i="0" u="none" strike="noStrike" kern="0" cap="none" spc="0" normalizeH="0" baseline="0" noProof="0" dirty="0">
                <a:ln>
                  <a:noFill/>
                </a:ln>
                <a:solidFill>
                  <a:schemeClr val="tx1"/>
                </a:solidFill>
                <a:effectLst/>
                <a:uLnTx/>
                <a:uFillTx/>
                <a:latin typeface="+mn-lt"/>
                <a:ea typeface="+mn-ea"/>
                <a:cs typeface="+mn-cs"/>
              </a:rPr>
              <a:t>komisi sestaví orgán ochrany veřejného zdraví</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333375"/>
            <a:ext cx="8435975" cy="6048375"/>
          </a:xfrm>
        </p:spPr>
        <p:txBody>
          <a:bodyPr vert="horz" wrap="square" lIns="91440" tIns="45720" rIns="91440" bIns="45720" numCol="1" anchor="t" anchorCtr="0" compatLnSpc="1">
            <a:normAutofit fontScale="77500" lnSpcReduction="20000"/>
          </a:bodyPr>
          <a:lstStyle/>
          <a:p>
            <a:pPr marL="0" marR="0" lvl="0" indent="0" algn="l" defTabSz="914400" rtl="0" eaLnBrk="0" fontAlgn="base" latinLnBrk="0" hangingPunct="0">
              <a:lnSpc>
                <a:spcPct val="100000"/>
              </a:lnSpc>
              <a:spcBef>
                <a:spcPct val="50000"/>
              </a:spcBef>
              <a:spcAft>
                <a:spcPct val="0"/>
              </a:spcAft>
              <a:buClrTx/>
              <a:buSzTx/>
              <a:buFontTx/>
              <a:buNone/>
              <a:defRPr/>
            </a:pPr>
            <a:r>
              <a:rPr lang="cs-CZ" sz="4000" b="1" u="sng" noProof="0" dirty="0">
                <a:ln>
                  <a:noFill/>
                </a:ln>
                <a:solidFill>
                  <a:srgbClr val="002060"/>
                </a:solidFill>
                <a:effectLst/>
                <a:uLnTx/>
                <a:uFillTx/>
                <a:sym typeface="+mn-ea"/>
              </a:rPr>
              <a:t>Vyhláška č. 18/2020 Sb</a:t>
            </a:r>
            <a:r>
              <a:rPr lang="cs-CZ" sz="4000" b="1" u="sng" noProof="0" dirty="0">
                <a:ln>
                  <a:noFill/>
                </a:ln>
                <a:effectLst/>
                <a:uLnTx/>
                <a:uFillTx/>
                <a:sym typeface="+mn-ea"/>
              </a:rPr>
              <a:t>.</a:t>
            </a:r>
            <a:r>
              <a:rPr lang="cs-CZ" sz="4000" noProof="0" dirty="0">
                <a:ln>
                  <a:noFill/>
                </a:ln>
                <a:effectLst/>
                <a:uLnTx/>
                <a:uFillTx/>
                <a:sym typeface="+mn-ea"/>
              </a:rPr>
              <a:t> o požadavcích na mlýnské obilné výrobky, těstoviny, pekařské výrobky a cukrářské výrobky a těsta</a:t>
            </a:r>
            <a:endParaRPr kumimoji="0" lang="cs-CZ" sz="4000" b="0"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defRPr/>
            </a:pPr>
            <a:endParaRPr kumimoji="0" lang="cs-CZ" sz="3200" b="1"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400" b="1" i="0" u="none" strike="noStrike" kern="0" cap="none" spc="0" normalizeH="0" baseline="0" noProof="0" dirty="0">
                <a:ln>
                  <a:noFill/>
                </a:ln>
                <a:solidFill>
                  <a:schemeClr val="tx1"/>
                </a:solidFill>
                <a:effectLst/>
                <a:uLnTx/>
                <a:uFillTx/>
                <a:latin typeface="+mn-lt"/>
                <a:ea typeface="+mn-ea"/>
                <a:cs typeface="+mn-cs"/>
              </a:rPr>
              <a:t>Mlýnské obilné výrobky</a:t>
            </a:r>
            <a:r>
              <a:rPr kumimoji="0" lang="cs-CZ" sz="3400" b="0" i="0" u="none" strike="noStrike" kern="0" cap="none" spc="0" normalizeH="0" baseline="0" noProof="0" dirty="0">
                <a:ln>
                  <a:noFill/>
                </a:ln>
                <a:solidFill>
                  <a:schemeClr val="tx1"/>
                </a:solidFill>
                <a:effectLst/>
                <a:uLnTx/>
                <a:uFillTx/>
                <a:latin typeface="+mn-lt"/>
                <a:ea typeface="+mn-ea"/>
                <a:cs typeface="+mn-cs"/>
              </a:rPr>
              <a:t> (např. mouka, rýže) - pojmy, členění na skupiny a podskupiny, označování, jakost, uvádění do oběhu</a:t>
            </a: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400" b="1" i="0" u="none" strike="noStrike" kern="0" cap="none" spc="0" normalizeH="0" baseline="0" noProof="0" dirty="0">
                <a:ln>
                  <a:noFill/>
                </a:ln>
                <a:solidFill>
                  <a:schemeClr val="tx1"/>
                </a:solidFill>
                <a:effectLst/>
                <a:uLnTx/>
                <a:uFillTx/>
                <a:latin typeface="+mn-lt"/>
                <a:ea typeface="+mn-ea"/>
                <a:cs typeface="+mn-cs"/>
              </a:rPr>
              <a:t>Těstoviny</a:t>
            </a:r>
            <a:r>
              <a:rPr kumimoji="0" lang="cs-CZ" sz="3400" b="0" i="0" u="none" strike="noStrike" kern="0" cap="none" spc="0" normalizeH="0" baseline="0" noProof="0" dirty="0">
                <a:ln>
                  <a:noFill/>
                </a:ln>
                <a:solidFill>
                  <a:schemeClr val="tx1"/>
                </a:solidFill>
                <a:effectLst/>
                <a:uLnTx/>
                <a:uFillTx/>
                <a:latin typeface="+mn-lt"/>
                <a:ea typeface="+mn-ea"/>
                <a:cs typeface="+mn-cs"/>
              </a:rPr>
              <a:t> - pojmy, členění na skupiny a podskupiny (vaječné, bezvaječné, celozrnné,..), označování, jakost, uvádění do oběhu</a:t>
            </a: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400" b="1" i="0" u="none" strike="noStrike" kern="0" cap="none" spc="0" normalizeH="0" baseline="0" noProof="0" dirty="0">
                <a:ln>
                  <a:noFill/>
                </a:ln>
                <a:solidFill>
                  <a:schemeClr val="tx1"/>
                </a:solidFill>
                <a:effectLst/>
                <a:uLnTx/>
                <a:uFillTx/>
                <a:latin typeface="+mn-lt"/>
                <a:ea typeface="+mn-ea"/>
                <a:cs typeface="+mn-cs"/>
              </a:rPr>
              <a:t>Pekařské výrobky</a:t>
            </a:r>
            <a:r>
              <a:rPr kumimoji="0" lang="cs-CZ" sz="3400" b="0" i="0" u="none" strike="noStrike" kern="0" cap="none" spc="0" normalizeH="0" baseline="0" noProof="0" dirty="0">
                <a:ln>
                  <a:noFill/>
                </a:ln>
                <a:solidFill>
                  <a:schemeClr val="tx1"/>
                </a:solidFill>
                <a:effectLst/>
                <a:uLnTx/>
                <a:uFillTx/>
                <a:latin typeface="+mn-lt"/>
                <a:ea typeface="+mn-ea"/>
                <a:cs typeface="+mn-cs"/>
              </a:rPr>
              <a:t> - pojmy, členění na skupiny a podskupiny, označování, jakost, uvádění do oběhu</a:t>
            </a: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400" b="1" i="0" u="none" strike="noStrike" kern="0" cap="none" spc="0" normalizeH="0" baseline="0" noProof="0" dirty="0">
                <a:ln>
                  <a:noFill/>
                </a:ln>
                <a:solidFill>
                  <a:schemeClr val="tx1"/>
                </a:solidFill>
                <a:effectLst/>
                <a:uLnTx/>
                <a:uFillTx/>
                <a:latin typeface="+mn-lt"/>
                <a:ea typeface="+mn-ea"/>
                <a:cs typeface="+mn-cs"/>
              </a:rPr>
              <a:t>Cukrářské výrobky a těsta - </a:t>
            </a:r>
            <a:r>
              <a:rPr kumimoji="0" lang="cs-CZ" sz="3400" b="0" i="0" u="none" strike="noStrike" kern="0" cap="none" spc="0" normalizeH="0" baseline="0" noProof="0" dirty="0">
                <a:ln>
                  <a:noFill/>
                </a:ln>
                <a:solidFill>
                  <a:schemeClr val="tx1"/>
                </a:solidFill>
                <a:effectLst/>
                <a:uLnTx/>
                <a:uFillTx/>
                <a:latin typeface="+mn-lt"/>
                <a:ea typeface="+mn-ea"/>
                <a:cs typeface="+mn-cs"/>
              </a:rPr>
              <a:t>pojmy, členění na skupiny a podskupiny, označování, jakost, technologické požadavky, uvádění do oběhu</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549275"/>
            <a:ext cx="8642350" cy="5976938"/>
          </a:xfrm>
        </p:spPr>
        <p:txBody>
          <a:bodyPr vert="horz" wrap="square" lIns="91440" tIns="45720" rIns="91440" bIns="45720" numCol="1" anchor="t" anchorCtr="0" compatLnSpc="1"/>
          <a:lstStyle/>
          <a:p>
            <a:pPr marL="0" indent="0" algn="just">
              <a:lnSpc>
                <a:spcPct val="70000"/>
              </a:lnSpc>
              <a:spcAft>
                <a:spcPct val="50000"/>
              </a:spcAft>
              <a:buNone/>
            </a:pPr>
            <a:r>
              <a:rPr sz="3600" b="1" u="sng" dirty="0">
                <a:solidFill>
                  <a:srgbClr val="002060"/>
                </a:solidFill>
              </a:rPr>
              <a:t>Vyhláška č. 69/2016 Sb</a:t>
            </a:r>
            <a:r>
              <a:rPr sz="3600" b="1" u="sng" dirty="0"/>
              <a:t>.</a:t>
            </a:r>
            <a:r>
              <a:rPr sz="3600" dirty="0"/>
              <a:t>,</a:t>
            </a:r>
            <a:r>
              <a:rPr sz="2800" b="1" u="sng" dirty="0"/>
              <a:t> </a:t>
            </a:r>
            <a:r>
              <a:rPr sz="3600" dirty="0"/>
              <a:t>o požadavcích na maso, masné výrobky, produkty rybolovu a akvakultury a výrobky z nich, vejce a výrobky z nich</a:t>
            </a:r>
          </a:p>
          <a:p>
            <a:pPr marL="0" indent="0" algn="just">
              <a:lnSpc>
                <a:spcPct val="70000"/>
              </a:lnSpc>
              <a:spcAft>
                <a:spcPct val="50000"/>
              </a:spcAft>
              <a:buNone/>
            </a:pPr>
            <a:r>
              <a:rPr sz="3100" b="1" dirty="0" err="1"/>
              <a:t>Maso</a:t>
            </a:r>
            <a:r>
              <a:rPr sz="3100" dirty="0"/>
              <a:t> - pojmy, členění na druhy a skupiny, označování, požadavky na jakost, uvádění na trh</a:t>
            </a:r>
          </a:p>
          <a:p>
            <a:pPr>
              <a:lnSpc>
                <a:spcPct val="80000"/>
              </a:lnSpc>
            </a:pPr>
            <a:r>
              <a:rPr sz="3000" dirty="0"/>
              <a:t>hovězí, vepřové, skopové, jehněčí, kozí, kůzlečí, koňské, hříběcí, králičí, krokodýlí</a:t>
            </a:r>
          </a:p>
          <a:p>
            <a:pPr>
              <a:lnSpc>
                <a:spcPct val="80000"/>
              </a:lnSpc>
            </a:pPr>
            <a:r>
              <a:rPr sz="3000" dirty="0"/>
              <a:t>hovězí  výsekové maso – označí slovy „mladý býk“, „býk“, „volek“, „jalovice“ nebo „kráva“</a:t>
            </a:r>
          </a:p>
          <a:p>
            <a:pPr lvl="1">
              <a:lnSpc>
                <a:spcPct val="80000"/>
              </a:lnSpc>
            </a:pPr>
            <a:r>
              <a:rPr sz="2400" dirty="0"/>
              <a:t>(identifikace zvířete, jatek, bourárny a původu zvířete)</a:t>
            </a:r>
          </a:p>
          <a:p>
            <a:pPr marL="0" indent="0">
              <a:lnSpc>
                <a:spcPct val="80000"/>
              </a:lnSpc>
              <a:buNone/>
            </a:pPr>
            <a:endParaRPr sz="3000" dirty="0"/>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539552" y="260648"/>
            <a:ext cx="8229600" cy="5832475"/>
          </a:xfrm>
        </p:spPr>
        <p:txBody>
          <a:bodyPr vert="horz" wrap="square" lIns="91440" tIns="45720" rIns="91440" bIns="45720" numCol="1" anchor="t" anchorCtr="0" compatLnSpc="1">
            <a:normAutofit/>
          </a:bodyPr>
          <a:lstStyle/>
          <a:p>
            <a:pPr marL="0" indent="0">
              <a:spcBef>
                <a:spcPct val="50000"/>
              </a:spcBef>
              <a:buFontTx/>
              <a:buNone/>
              <a:defRPr/>
            </a:pPr>
            <a:r>
              <a:rPr lang="cs-CZ" sz="3200" b="1" u="sng" dirty="0">
                <a:solidFill>
                  <a:srgbClr val="002060"/>
                </a:solidFill>
              </a:rPr>
              <a:t>Vyhláška č. 248/2018 Sb</a:t>
            </a:r>
            <a:r>
              <a:rPr lang="cs-CZ" sz="3200" b="1" u="sng" dirty="0"/>
              <a:t>.</a:t>
            </a:r>
            <a:r>
              <a:rPr lang="cs-CZ" sz="3200" dirty="0"/>
              <a:t>, o požadavcích na nápoje, kvasný ocet a droždí</a:t>
            </a: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sng" strike="noStrike" kern="0" cap="none" spc="0" normalizeH="0" baseline="0" noProof="0" dirty="0">
                <a:ln>
                  <a:noFill/>
                </a:ln>
                <a:solidFill>
                  <a:srgbClr val="002060"/>
                </a:solidFill>
                <a:effectLst/>
                <a:uLnTx/>
                <a:uFillTx/>
                <a:latin typeface="+mn-lt"/>
                <a:ea typeface="+mn-ea"/>
                <a:cs typeface="+mn-cs"/>
              </a:rPr>
              <a:t>Vyhláška č. 275/2004 Sb</a:t>
            </a:r>
            <a:r>
              <a:rPr kumimoji="0" lang="cs-CZ" sz="3200" b="1" i="0" u="sng" strike="noStrike" kern="0" cap="none" spc="0" normalizeH="0" baseline="0" noProof="0" dirty="0">
                <a:ln>
                  <a:noFill/>
                </a:ln>
                <a:solidFill>
                  <a:schemeClr val="tx1"/>
                </a:solidFill>
                <a:effectLst/>
                <a:uLnTx/>
                <a:uFillTx/>
                <a:latin typeface="+mn-lt"/>
                <a:ea typeface="+mn-ea"/>
                <a:cs typeface="+mn-cs"/>
              </a:rPr>
              <a:t>.</a:t>
            </a:r>
            <a:r>
              <a:rPr kumimoji="0" lang="cs-CZ" sz="3200" b="0" i="0" u="none" strike="noStrike" kern="0" cap="none" spc="0" normalizeH="0" baseline="0" noProof="0" dirty="0">
                <a:ln>
                  <a:noFill/>
                </a:ln>
                <a:solidFill>
                  <a:schemeClr val="tx1"/>
                </a:solidFill>
                <a:effectLst/>
                <a:uLnTx/>
                <a:uFillTx/>
                <a:latin typeface="+mn-lt"/>
                <a:ea typeface="+mn-ea"/>
                <a:cs typeface="+mn-cs"/>
              </a:rPr>
              <a:t>, o požadavcích na jakost a zdravotní nezávadnost balených vod a o způsobu jejich úpravy </a:t>
            </a: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0" i="0" u="none" strike="noStrike" kern="0" cap="none" spc="0" normalizeH="0" baseline="0" noProof="0" dirty="0">
                <a:ln>
                  <a:noFill/>
                </a:ln>
                <a:solidFill>
                  <a:schemeClr val="tx1"/>
                </a:solidFill>
                <a:effectLst/>
                <a:uLnTx/>
                <a:uFillTx/>
                <a:latin typeface="+mn-lt"/>
                <a:ea typeface="+mn-ea"/>
                <a:cs typeface="+mn-cs"/>
              </a:rPr>
              <a:t>Vody dělíme na</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3200" b="0" i="0" u="none" strike="noStrike" kern="0" cap="none" spc="0" normalizeH="0" baseline="0" noProof="0" dirty="0">
                <a:ln>
                  <a:noFill/>
                </a:ln>
                <a:solidFill>
                  <a:schemeClr val="tx1"/>
                </a:solidFill>
                <a:effectLst/>
                <a:uLnTx/>
                <a:uFillTx/>
                <a:latin typeface="+mn-lt"/>
                <a:ea typeface="+mn-ea"/>
                <a:cs typeface="+mn-cs"/>
              </a:rPr>
              <a:t>balenou přírodní minerální vodu</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3200" b="0" i="0" u="none" strike="noStrike" kern="0" cap="none" spc="0" normalizeH="0" baseline="0" noProof="0" dirty="0">
                <a:ln>
                  <a:noFill/>
                </a:ln>
                <a:solidFill>
                  <a:schemeClr val="tx1"/>
                </a:solidFill>
                <a:effectLst/>
                <a:uLnTx/>
                <a:uFillTx/>
                <a:latin typeface="+mn-lt"/>
                <a:ea typeface="+mn-ea"/>
                <a:cs typeface="+mn-cs"/>
              </a:rPr>
              <a:t>balenou pramenitou vodu</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3200" b="0" i="0" u="none" strike="noStrike" kern="0" cap="none" spc="0" normalizeH="0" baseline="0" noProof="0" dirty="0">
                <a:ln>
                  <a:noFill/>
                </a:ln>
                <a:solidFill>
                  <a:schemeClr val="tx1"/>
                </a:solidFill>
                <a:effectLst/>
                <a:uLnTx/>
                <a:uFillTx/>
                <a:latin typeface="+mn-lt"/>
                <a:ea typeface="+mn-ea"/>
                <a:cs typeface="+mn-cs"/>
              </a:rPr>
              <a:t>balenou kojeneckou vodu</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3200" b="0" i="0" u="none" strike="noStrike" kern="0" cap="none" spc="0" normalizeH="0" baseline="0" noProof="0" dirty="0">
                <a:ln>
                  <a:noFill/>
                </a:ln>
                <a:solidFill>
                  <a:schemeClr val="tx1"/>
                </a:solidFill>
                <a:effectLst/>
                <a:uLnTx/>
                <a:uFillTx/>
                <a:latin typeface="+mn-lt"/>
                <a:ea typeface="+mn-ea"/>
                <a:cs typeface="+mn-cs"/>
              </a:rPr>
              <a:t>balenou pitnou vodu</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574675" y="404813"/>
            <a:ext cx="8569325" cy="5545137"/>
          </a:xfrm>
        </p:spPr>
        <p:txBody>
          <a:bodyPr vert="horz" wrap="square" lIns="91440" tIns="45720" rIns="91440" bIns="45720" numCol="1" anchor="t" anchorCtr="0" compatLnSpc="1">
            <a:normAutofit fontScale="97500"/>
          </a:body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cs-CZ" sz="4000" b="1" i="0" u="sng" strike="noStrike" kern="0" cap="none" spc="0" normalizeH="0" baseline="0" noProof="0" dirty="0">
                <a:ln>
                  <a:noFill/>
                </a:ln>
                <a:solidFill>
                  <a:srgbClr val="002060"/>
                </a:solidFill>
                <a:effectLst/>
                <a:uLnTx/>
                <a:uFillTx/>
                <a:latin typeface="+mn-lt"/>
                <a:ea typeface="+mn-ea"/>
                <a:cs typeface="+mn-cs"/>
              </a:rPr>
              <a:t>Vyhláška č. 54/2004 Sb</a:t>
            </a:r>
            <a:r>
              <a:rPr kumimoji="0" lang="cs-CZ" sz="4000" b="0" i="0" u="none" strike="noStrike" kern="0" cap="none" spc="0" normalizeH="0" baseline="0" noProof="0" dirty="0">
                <a:ln>
                  <a:noFill/>
                </a:ln>
                <a:solidFill>
                  <a:schemeClr val="tx1"/>
                </a:solidFill>
                <a:effectLst/>
                <a:uLnTx/>
                <a:uFillTx/>
                <a:latin typeface="+mn-lt"/>
                <a:ea typeface="+mn-ea"/>
                <a:cs typeface="+mn-cs"/>
              </a:rPr>
              <a:t>., o potravinách určených pro zvláštní výživu a o způsobu jejich použití </a:t>
            </a:r>
          </a:p>
          <a:p>
            <a:pPr marL="0" marR="0" lvl="0" indent="0" algn="l" defTabSz="914400" rtl="0" eaLnBrk="0" fontAlgn="base" latinLnBrk="0" hangingPunct="0">
              <a:lnSpc>
                <a:spcPct val="100000"/>
              </a:lnSpc>
              <a:spcBef>
                <a:spcPct val="50000"/>
              </a:spcBef>
              <a:spcAft>
                <a:spcPct val="0"/>
              </a:spcAft>
              <a:buClrTx/>
              <a:buSzTx/>
              <a:buFontTx/>
              <a:buNone/>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lang="cs-CZ" sz="2500" noProof="0" dirty="0">
                <a:ln>
                  <a:noFill/>
                </a:ln>
                <a:effectLst/>
                <a:uLnTx/>
                <a:uFillTx/>
                <a:sym typeface="+mn-ea"/>
              </a:rPr>
              <a:t>počáteční a pokračovací kojenecká výživa a výživa malých dětí</a:t>
            </a:r>
            <a:endParaRPr kumimoji="0" lang="cs-CZ" sz="25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lang="cs-CZ" sz="2500" noProof="0" dirty="0">
                <a:ln>
                  <a:noFill/>
                </a:ln>
                <a:effectLst/>
                <a:uLnTx/>
                <a:uFillTx/>
                <a:sym typeface="+mn-ea"/>
              </a:rPr>
              <a:t>obilné příkrmy a potraviny pro malé děti</a:t>
            </a:r>
            <a:endParaRPr kumimoji="0" lang="cs-CZ" sz="25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lang="cs-CZ" sz="2500" noProof="0" dirty="0">
                <a:ln>
                  <a:noFill/>
                </a:ln>
                <a:effectLst/>
                <a:uLnTx/>
                <a:uFillTx/>
                <a:sym typeface="+mn-ea"/>
              </a:rPr>
              <a:t>náhrady celodenní stravy pro regulaci hmotnosti, </a:t>
            </a:r>
            <a:endParaRPr kumimoji="0" lang="cs-CZ" sz="25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lang="cs-CZ" sz="2500" noProof="0" dirty="0">
                <a:ln>
                  <a:noFill/>
                </a:ln>
                <a:effectLst/>
                <a:uLnTx/>
                <a:uFillTx/>
                <a:sym typeface="+mn-ea"/>
              </a:rPr>
              <a:t>potraviny pro zvláštní lékařské účely</a:t>
            </a:r>
            <a:endParaRPr kumimoji="0" lang="cs-CZ" sz="25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lang="cs-CZ" sz="2500" noProof="0" dirty="0">
                <a:ln>
                  <a:noFill/>
                </a:ln>
                <a:effectLst/>
                <a:uLnTx/>
                <a:uFillTx/>
                <a:sym typeface="+mn-ea"/>
              </a:rPr>
              <a:t>potraviny s nízkým obsahem laktózy nebo </a:t>
            </a:r>
            <a:r>
              <a:rPr lang="cs-CZ" sz="2500" noProof="0" dirty="0" err="1">
                <a:ln>
                  <a:noFill/>
                </a:ln>
                <a:effectLst/>
                <a:uLnTx/>
                <a:uFillTx/>
                <a:sym typeface="+mn-ea"/>
              </a:rPr>
              <a:t>bezlaktózové</a:t>
            </a:r>
            <a:endParaRPr kumimoji="0" lang="cs-CZ" sz="25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850" y="404664"/>
            <a:ext cx="8496300" cy="5543550"/>
          </a:xfrm>
        </p:spPr>
        <p:txBody>
          <a:bodyPr vert="horz" wrap="square" lIns="91440" tIns="45720" rIns="91440" bIns="45720" numCol="1" anchor="t" anchorCtr="0" compatLnSpc="1">
            <a:normAutofit/>
          </a:body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600" b="1" i="0" u="sng" strike="noStrike" kern="0" cap="none" spc="0" normalizeH="0" baseline="0" noProof="0" dirty="0">
                <a:ln>
                  <a:noFill/>
                </a:ln>
                <a:solidFill>
                  <a:srgbClr val="002060"/>
                </a:solidFill>
                <a:effectLst/>
                <a:uLnTx/>
                <a:uFillTx/>
                <a:latin typeface="+mn-lt"/>
                <a:ea typeface="+mn-ea"/>
                <a:cs typeface="+mn-cs"/>
              </a:rPr>
              <a:t>Vyhláška č. 417/2016 Sb</a:t>
            </a:r>
            <a:r>
              <a:rPr kumimoji="0" lang="cs-CZ" sz="3600" b="1" i="0" u="sng" strike="noStrike" kern="0" cap="none" spc="0" normalizeH="0" baseline="0" noProof="0" dirty="0">
                <a:ln>
                  <a:noFill/>
                </a:ln>
                <a:solidFill>
                  <a:schemeClr val="tx1"/>
                </a:solidFill>
                <a:effectLst/>
                <a:uLnTx/>
                <a:uFillTx/>
                <a:latin typeface="+mn-lt"/>
                <a:ea typeface="+mn-ea"/>
                <a:cs typeface="+mn-cs"/>
              </a:rPr>
              <a:t>.,</a:t>
            </a:r>
            <a:r>
              <a:rPr kumimoji="0" lang="cs-CZ" sz="3600" b="0" i="0" u="none" strike="noStrike" kern="0" cap="none" spc="0" normalizeH="0" baseline="0" noProof="0" dirty="0">
                <a:ln>
                  <a:noFill/>
                </a:ln>
                <a:solidFill>
                  <a:schemeClr val="tx1"/>
                </a:solidFill>
                <a:effectLst/>
                <a:uLnTx/>
                <a:uFillTx/>
                <a:latin typeface="+mn-lt"/>
                <a:ea typeface="+mn-ea"/>
                <a:cs typeface="+mn-cs"/>
              </a:rPr>
              <a:t>  o některých způsobech označování potravin</a:t>
            </a:r>
          </a:p>
          <a:p>
            <a:pPr marL="0" marR="0" lvl="0" indent="0" algn="l" defTabSz="914400" rtl="0" eaLnBrk="0" fontAlgn="base" latinLnBrk="0" hangingPunct="0">
              <a:lnSpc>
                <a:spcPct val="100000"/>
              </a:lnSpc>
              <a:spcBef>
                <a:spcPct val="50000"/>
              </a:spcBef>
              <a:spcAft>
                <a:spcPct val="0"/>
              </a:spcAft>
              <a:buClrTx/>
              <a:buSzTx/>
              <a:buFontTx/>
              <a:buNone/>
              <a:defRPr/>
            </a:pPr>
            <a:endParaRPr kumimoji="0" lang="cs-CZ" sz="36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800" b="0" i="0" u="none" strike="noStrike" kern="0" cap="none" spc="0" normalizeH="0" baseline="0" noProof="0" dirty="0">
                <a:ln>
                  <a:noFill/>
                </a:ln>
                <a:solidFill>
                  <a:schemeClr val="tx1"/>
                </a:solidFill>
                <a:effectLst/>
                <a:uLnTx/>
                <a:uFillTx/>
                <a:latin typeface="+mn-lt"/>
                <a:ea typeface="+mn-ea"/>
                <a:cs typeface="+mn-cs"/>
              </a:rPr>
              <a:t>způsob označování potravin</a:t>
            </a:r>
            <a:endParaRPr kumimoji="0" lang="cs-CZ" sz="2400" b="0" i="0" u="none" strike="noStrike" kern="0" cap="none" spc="0" normalizeH="0" baseline="0" noProof="0" dirty="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defRPr/>
            </a:pPr>
            <a:r>
              <a:rPr kumimoji="0" lang="cs-CZ" sz="2400" b="0" i="0" u="none" strike="noStrike" kern="0" cap="none" spc="0" normalizeH="0" baseline="0" noProof="0" dirty="0">
                <a:ln>
                  <a:noFill/>
                </a:ln>
                <a:solidFill>
                  <a:schemeClr val="tx1"/>
                </a:solidFill>
                <a:effectLst/>
                <a:uLnTx/>
                <a:uFillTx/>
                <a:latin typeface="+mn-lt"/>
              </a:rPr>
              <a:t>česká potravina</a:t>
            </a:r>
            <a:endParaRPr kumimoji="0" lang="cs-CZ" sz="2000" b="0" i="0" u="none" strike="noStrike" kern="0" cap="none" spc="0" normalizeH="0" baseline="0" noProof="0" dirty="0">
              <a:ln>
                <a:noFill/>
              </a:ln>
              <a:solidFill>
                <a:schemeClr val="tx1"/>
              </a:solidFill>
              <a:effectLst/>
              <a:uLnTx/>
              <a:uFillTx/>
              <a:latin typeface="+mn-lt"/>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800" b="0" i="0" u="none" strike="noStrike" kern="0" cap="none" spc="0" normalizeH="0" baseline="0" noProof="0" dirty="0">
                <a:ln>
                  <a:noFill/>
                </a:ln>
                <a:solidFill>
                  <a:schemeClr val="tx1"/>
                </a:solidFill>
                <a:effectLst/>
                <a:uLnTx/>
                <a:uFillTx/>
                <a:latin typeface="+mn-lt"/>
                <a:ea typeface="+mn-ea"/>
                <a:cs typeface="+mn-cs"/>
              </a:rPr>
              <a:t>označování potravin zabalených bez přítomnosti spotřebitele</a:t>
            </a:r>
            <a:endParaRPr kumimoji="0" lang="cs-CZ" sz="24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800" b="0" i="0" u="none" strike="noStrike" kern="0" cap="none" spc="0" normalizeH="0" baseline="0" noProof="0" dirty="0">
                <a:ln>
                  <a:noFill/>
                </a:ln>
                <a:solidFill>
                  <a:schemeClr val="tx1"/>
                </a:solidFill>
                <a:effectLst/>
                <a:uLnTx/>
                <a:uFillTx/>
                <a:latin typeface="+mn-lt"/>
                <a:ea typeface="+mn-ea"/>
                <a:cs typeface="+mn-cs"/>
              </a:rPr>
              <a:t>označování nebalených potravin</a:t>
            </a:r>
            <a:endParaRPr kumimoji="0" lang="cs-CZ" sz="24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5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pic>
        <p:nvPicPr>
          <p:cNvPr id="4" name="Picture 4" descr="http://eagri.cz/public/web/file/412365/Ceska_potrav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772816"/>
            <a:ext cx="17287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2756" y="980728"/>
            <a:ext cx="8218488" cy="5545138"/>
          </a:xfrm>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cs-CZ" sz="2000" b="0" i="0" u="none" strike="noStrike" kern="0" cap="none" spc="0" normalizeH="0" baseline="0" noProof="0" dirty="0">
                <a:ln>
                  <a:noFill/>
                </a:ln>
                <a:solidFill>
                  <a:schemeClr val="tx1"/>
                </a:solidFill>
                <a:effectLst/>
                <a:uLnTx/>
                <a:uFillTx/>
                <a:latin typeface="+mn-lt"/>
                <a:ea typeface="+mn-ea"/>
                <a:cs typeface="+mn-cs"/>
              </a:rPr>
              <a:t>Informace o potravinách </a:t>
            </a:r>
            <a:r>
              <a:rPr kumimoji="0" lang="cs-CZ" sz="2000" b="1" i="0" u="none" strike="noStrike" kern="0" cap="none" spc="0" normalizeH="0" baseline="0" noProof="0" dirty="0">
                <a:ln>
                  <a:noFill/>
                </a:ln>
                <a:solidFill>
                  <a:schemeClr val="tx1"/>
                </a:solidFill>
                <a:effectLst/>
                <a:uLnTx/>
                <a:uFillTx/>
                <a:latin typeface="+mn-lt"/>
                <a:ea typeface="+mn-ea"/>
                <a:cs typeface="+mn-cs"/>
              </a:rPr>
              <a:t>neobsahují zavádějící údaje </a:t>
            </a:r>
            <a:r>
              <a:rPr kumimoji="0" lang="cs-CZ" sz="2000" b="0" i="0" u="none" strike="noStrike" kern="0" cap="none" spc="0" normalizeH="0" baseline="0" noProof="0" dirty="0">
                <a:ln>
                  <a:noFill/>
                </a:ln>
                <a:solidFill>
                  <a:schemeClr val="tx1"/>
                </a:solidFill>
                <a:effectLst/>
                <a:uLnTx/>
                <a:uFillTx/>
                <a:latin typeface="+mn-lt"/>
                <a:ea typeface="+mn-ea"/>
                <a:cs typeface="+mn-cs"/>
              </a:rPr>
              <a:t>ve smyslu čl. 7 nařízení EP a Rady (EU) č. 1169/2011, které mohou navozovat dojem, že: </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000" b="0" i="0" u="none" strike="noStrike" kern="0" cap="none" spc="0" normalizeH="0" baseline="0" noProof="0" dirty="0">
                <a:ln>
                  <a:noFill/>
                </a:ln>
                <a:solidFill>
                  <a:schemeClr val="tx1"/>
                </a:solidFill>
                <a:effectLst/>
                <a:uLnTx/>
                <a:uFillTx/>
                <a:latin typeface="+mn-lt"/>
                <a:ea typeface="+mn-ea"/>
                <a:cs typeface="+mn-cs"/>
              </a:rPr>
              <a:t>potravina nebo její složka je "vhodná pro děti", "domácí", "čerstvá", "živá", "čistá", "přírodní" nebo "pravá", </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000" b="0" i="0" u="none" strike="noStrike" kern="0" cap="none" spc="0" normalizeH="0" baseline="0" noProof="0" dirty="0">
                <a:ln>
                  <a:noFill/>
                </a:ln>
                <a:solidFill>
                  <a:schemeClr val="tx1"/>
                </a:solidFill>
                <a:effectLst/>
                <a:uLnTx/>
                <a:uFillTx/>
                <a:latin typeface="+mn-lt"/>
                <a:ea typeface="+mn-ea"/>
                <a:cs typeface="+mn-cs"/>
              </a:rPr>
              <a:t>charakter potraviny je "</a:t>
            </a:r>
            <a:r>
              <a:rPr kumimoji="0" lang="cs-CZ" sz="2000" b="0" i="0" u="none" strike="noStrike" kern="0" cap="none" spc="0" normalizeH="0" baseline="0" noProof="0" dirty="0" err="1">
                <a:ln>
                  <a:noFill/>
                </a:ln>
                <a:solidFill>
                  <a:schemeClr val="tx1"/>
                </a:solidFill>
                <a:effectLst/>
                <a:uLnTx/>
                <a:uFillTx/>
                <a:latin typeface="+mn-lt"/>
                <a:ea typeface="+mn-ea"/>
                <a:cs typeface="+mn-cs"/>
              </a:rPr>
              <a:t>dia</a:t>
            </a:r>
            <a:r>
              <a:rPr kumimoji="0" lang="cs-CZ" sz="2000" b="0" i="0" u="none" strike="noStrike" kern="0" cap="none" spc="0" normalizeH="0" baseline="0" noProof="0" dirty="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000" b="0" i="0" u="none" strike="noStrike" kern="0" cap="none" spc="0" normalizeH="0" baseline="0" noProof="0" dirty="0">
                <a:ln>
                  <a:noFill/>
                </a:ln>
                <a:solidFill>
                  <a:schemeClr val="tx1"/>
                </a:solidFill>
                <a:effectLst/>
                <a:uLnTx/>
                <a:uFillTx/>
                <a:latin typeface="+mn-lt"/>
                <a:ea typeface="+mn-ea"/>
                <a:cs typeface="+mn-cs"/>
              </a:rPr>
              <a:t>potravina je dietní nebo dietetická, nebo </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000" b="0" i="0" u="none" strike="noStrike" kern="0" cap="none" spc="0" normalizeH="0" baseline="0" noProof="0" dirty="0">
                <a:ln>
                  <a:noFill/>
                </a:ln>
                <a:solidFill>
                  <a:schemeClr val="tx1"/>
                </a:solidFill>
                <a:effectLst/>
                <a:uLnTx/>
                <a:uFillTx/>
                <a:latin typeface="+mn-lt"/>
                <a:ea typeface="+mn-ea"/>
                <a:cs typeface="+mn-cs"/>
              </a:rPr>
              <a:t>potravina byla vyrobena podle náboženských nebo rituálních zvyklostí. </a:t>
            </a:r>
          </a:p>
          <a:p>
            <a:pPr marL="0" marR="0" lvl="0" indent="0" algn="l" defTabSz="914400" rtl="0" eaLnBrk="0" fontAlgn="base" latinLnBrk="0" hangingPunct="0">
              <a:lnSpc>
                <a:spcPct val="100000"/>
              </a:lnSpc>
              <a:spcBef>
                <a:spcPct val="20000"/>
              </a:spcBef>
              <a:spcAft>
                <a:spcPct val="0"/>
              </a:spcAft>
              <a:buClrTx/>
              <a:buSzTx/>
              <a:buFontTx/>
              <a:buNone/>
              <a:defRPr/>
            </a:pPr>
            <a:endParaRPr kumimoji="0" lang="cs-CZ" sz="2000" b="0"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defRPr/>
            </a:pPr>
            <a:r>
              <a:rPr kumimoji="0" lang="cs-CZ" sz="2000" b="0" i="0" u="none" strike="noStrike" kern="0" cap="none" spc="0" normalizeH="0" baseline="0" noProof="0" dirty="0">
                <a:ln>
                  <a:noFill/>
                </a:ln>
                <a:solidFill>
                  <a:schemeClr val="tx1"/>
                </a:solidFill>
                <a:effectLst/>
                <a:uLnTx/>
                <a:uFillTx/>
                <a:latin typeface="+mn-lt"/>
                <a:ea typeface="+mn-ea"/>
                <a:cs typeface="+mn-cs"/>
              </a:rPr>
              <a:t>Informace o potravinách </a:t>
            </a:r>
            <a:r>
              <a:rPr kumimoji="0" lang="cs-CZ" sz="2000" b="1" i="0" u="none" strike="noStrike" kern="0" cap="none" spc="0" normalizeH="0" baseline="0" noProof="0" dirty="0">
                <a:ln>
                  <a:noFill/>
                </a:ln>
                <a:solidFill>
                  <a:schemeClr val="tx1"/>
                </a:solidFill>
                <a:effectLst/>
                <a:uLnTx/>
                <a:uFillTx/>
                <a:latin typeface="+mn-lt"/>
                <a:ea typeface="+mn-ea"/>
                <a:cs typeface="+mn-cs"/>
              </a:rPr>
              <a:t>neobsahují zavádějící údaje </a:t>
            </a:r>
            <a:r>
              <a:rPr kumimoji="0" lang="cs-CZ" sz="2000" b="0" i="0" u="none" strike="noStrike" kern="0" cap="none" spc="0" normalizeH="0" baseline="0" noProof="0" dirty="0">
                <a:ln>
                  <a:noFill/>
                </a:ln>
                <a:solidFill>
                  <a:schemeClr val="tx1"/>
                </a:solidFill>
                <a:effectLst/>
                <a:uLnTx/>
                <a:uFillTx/>
                <a:latin typeface="+mn-lt"/>
                <a:ea typeface="+mn-ea"/>
                <a:cs typeface="+mn-cs"/>
              </a:rPr>
              <a:t>ve smyslu čl. 7 nařízení EP a Rady (EU) č. 1169/2011, o původu nezpracované potraviny, vinařských produktů nebo mléka vyjádřením slovy </a:t>
            </a:r>
            <a:r>
              <a:rPr kumimoji="0" lang="cs-CZ" sz="2000" b="1" i="0" u="none" strike="noStrike" kern="0" cap="none" spc="0" normalizeH="0" baseline="0" noProof="0" dirty="0">
                <a:ln>
                  <a:noFill/>
                </a:ln>
                <a:solidFill>
                  <a:schemeClr val="tx1"/>
                </a:solidFill>
                <a:effectLst/>
                <a:uLnTx/>
                <a:uFillTx/>
                <a:latin typeface="+mn-lt"/>
                <a:ea typeface="+mn-ea"/>
                <a:cs typeface="+mn-cs"/>
              </a:rPr>
              <a:t>"česká potravina</a:t>
            </a:r>
            <a:r>
              <a:rPr kumimoji="0" lang="cs-CZ" sz="2000" b="0" i="0" u="none" strike="noStrike" kern="0" cap="none" spc="0" normalizeH="0" baseline="0" noProof="0" dirty="0">
                <a:ln>
                  <a:noFill/>
                </a:ln>
                <a:solidFill>
                  <a:schemeClr val="tx1"/>
                </a:solidFill>
                <a:effectLst/>
                <a:uLnTx/>
                <a:uFillTx/>
                <a:latin typeface="+mn-lt"/>
                <a:ea typeface="+mn-ea"/>
                <a:cs typeface="+mn-cs"/>
              </a:rPr>
              <a:t>" nebo </a:t>
            </a:r>
            <a:r>
              <a:rPr kumimoji="0" lang="cs-CZ" sz="2000" b="1" i="0" u="none" strike="noStrike" kern="0" cap="none" spc="0" normalizeH="0" baseline="0" noProof="0" dirty="0">
                <a:ln>
                  <a:noFill/>
                </a:ln>
                <a:solidFill>
                  <a:schemeClr val="tx1"/>
                </a:solidFill>
                <a:effectLst/>
                <a:uLnTx/>
                <a:uFillTx/>
                <a:latin typeface="+mn-lt"/>
                <a:ea typeface="+mn-ea"/>
                <a:cs typeface="+mn-cs"/>
              </a:rPr>
              <a:t>grafickým znázorněním </a:t>
            </a:r>
            <a:r>
              <a:rPr kumimoji="0" lang="cs-CZ" sz="2000" b="0" i="0" u="none" strike="noStrike" kern="0" cap="none" spc="0" normalizeH="0" baseline="0" noProof="0" dirty="0">
                <a:ln>
                  <a:noFill/>
                </a:ln>
                <a:solidFill>
                  <a:schemeClr val="tx1"/>
                </a:solidFill>
                <a:effectLst/>
                <a:uLnTx/>
                <a:uFillTx/>
                <a:latin typeface="+mn-lt"/>
                <a:ea typeface="+mn-ea"/>
                <a:cs typeface="+mn-cs"/>
              </a:rPr>
              <a:t>uvedeným v příloze k této vyhlášce. </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51520" y="2780928"/>
            <a:ext cx="8218487" cy="3889375"/>
          </a:xfrm>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pl-PL" sz="2200" b="0" i="0" u="none" strike="noStrike" kern="0" cap="none" spc="0" normalizeH="0" baseline="0" noProof="0" dirty="0">
                <a:ln>
                  <a:noFill/>
                </a:ln>
                <a:solidFill>
                  <a:schemeClr val="tx1"/>
                </a:solidFill>
                <a:effectLst/>
                <a:uLnTx/>
                <a:uFillTx/>
                <a:latin typeface="+mn-lt"/>
                <a:ea typeface="+mn-ea"/>
                <a:cs typeface="+mn-cs"/>
              </a:rPr>
              <a:t>Výrazy lze uvést za předpokladu, že </a:t>
            </a:r>
            <a:endParaRPr kumimoji="0" lang="cs-CZ" sz="2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200" b="0" i="0" u="none" strike="noStrike" kern="0" cap="none" spc="0" normalizeH="0" baseline="0" noProof="0" dirty="0">
                <a:ln>
                  <a:noFill/>
                </a:ln>
                <a:solidFill>
                  <a:schemeClr val="tx1"/>
                </a:solidFill>
                <a:effectLst/>
                <a:uLnTx/>
                <a:uFillTx/>
                <a:latin typeface="+mn-lt"/>
                <a:ea typeface="+mn-ea"/>
                <a:cs typeface="+mn-cs"/>
              </a:rPr>
              <a:t>jsou stanoveny </a:t>
            </a:r>
            <a:r>
              <a:rPr kumimoji="0" lang="cs-CZ" sz="2200" b="1" i="0" u="none" strike="noStrike" kern="0" cap="none" spc="0" normalizeH="0" baseline="0" noProof="0" dirty="0">
                <a:ln>
                  <a:noFill/>
                </a:ln>
                <a:solidFill>
                  <a:schemeClr val="tx1"/>
                </a:solidFill>
                <a:effectLst/>
                <a:uLnTx/>
                <a:uFillTx/>
                <a:latin typeface="+mn-lt"/>
                <a:ea typeface="+mn-ea"/>
                <a:cs typeface="+mn-cs"/>
              </a:rPr>
              <a:t>prováděcím PP nebo předpisem EU </a:t>
            </a:r>
            <a:r>
              <a:rPr kumimoji="0" lang="cs-CZ" sz="2200" b="0" i="0" u="none" strike="noStrike" kern="0" cap="none" spc="0" normalizeH="0" baseline="0" noProof="0" dirty="0">
                <a:ln>
                  <a:noFill/>
                </a:ln>
                <a:solidFill>
                  <a:schemeClr val="tx1"/>
                </a:solidFill>
                <a:effectLst/>
                <a:uLnTx/>
                <a:uFillTx/>
                <a:latin typeface="+mn-lt"/>
                <a:ea typeface="+mn-ea"/>
                <a:cs typeface="+mn-cs"/>
              </a:rPr>
              <a:t>(</a:t>
            </a:r>
            <a:r>
              <a:rPr kumimoji="0" lang="cs-CZ" sz="2200" b="0" i="1" u="none" strike="noStrike" kern="0" cap="none" spc="0" normalizeH="0" baseline="0" noProof="0" dirty="0">
                <a:ln>
                  <a:noFill/>
                </a:ln>
                <a:solidFill>
                  <a:schemeClr val="tx1"/>
                </a:solidFill>
                <a:effectLst/>
                <a:uLnTx/>
                <a:uFillTx/>
                <a:latin typeface="+mn-lt"/>
                <a:ea typeface="+mn-ea"/>
                <a:cs typeface="+mn-cs"/>
              </a:rPr>
              <a:t>čerstvé máslo, čerstvé mléko, čerstvé ovoce a zelenina, čerstvé pečivo</a:t>
            </a:r>
            <a:r>
              <a:rPr kumimoji="0" lang="cs-CZ" sz="2200" b="0" i="0" u="none" strike="noStrike" kern="0" cap="none" spc="0" normalizeH="0" baseline="0" noProof="0" dirty="0">
                <a:ln>
                  <a:noFill/>
                </a:ln>
                <a:solidFill>
                  <a:schemeClr val="tx1"/>
                </a:solidFill>
                <a:effectLst/>
                <a:uLnTx/>
                <a:uFillTx/>
                <a:latin typeface="+mn-lt"/>
                <a:ea typeface="+mn-ea"/>
                <a:cs typeface="+mn-cs"/>
              </a:rPr>
              <a:t>)</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200" b="0" i="0" u="none" strike="noStrike" kern="0" cap="none" spc="0" normalizeH="0" baseline="0" noProof="0" dirty="0">
                <a:ln>
                  <a:noFill/>
                </a:ln>
                <a:solidFill>
                  <a:schemeClr val="tx1"/>
                </a:solidFill>
                <a:effectLst/>
                <a:uLnTx/>
                <a:uFillTx/>
                <a:latin typeface="+mn-lt"/>
                <a:ea typeface="+mn-ea"/>
                <a:cs typeface="+mn-cs"/>
              </a:rPr>
              <a:t>pokud budou </a:t>
            </a:r>
            <a:r>
              <a:rPr kumimoji="0" lang="cs-CZ" sz="2200" b="1" i="0" u="none" strike="noStrike" kern="0" cap="none" spc="0" normalizeH="0" baseline="0" noProof="0" dirty="0">
                <a:ln>
                  <a:noFill/>
                </a:ln>
                <a:solidFill>
                  <a:schemeClr val="tx1"/>
                </a:solidFill>
                <a:effectLst/>
                <a:uLnTx/>
                <a:uFillTx/>
                <a:latin typeface="+mn-lt"/>
                <a:ea typeface="+mn-ea"/>
                <a:cs typeface="+mn-cs"/>
              </a:rPr>
              <a:t>řádně odůvodněny a doplněny popisnou informací</a:t>
            </a:r>
            <a:r>
              <a:rPr kumimoji="0" lang="cs-CZ" sz="2200" b="0" i="0" u="none" strike="noStrike" kern="0" cap="none" spc="0" normalizeH="0" baseline="0" noProof="0" dirty="0">
                <a:ln>
                  <a:noFill/>
                </a:ln>
                <a:solidFill>
                  <a:schemeClr val="tx1"/>
                </a:solidFill>
                <a:effectLst/>
                <a:uLnTx/>
                <a:uFillTx/>
                <a:latin typeface="+mn-lt"/>
                <a:ea typeface="+mn-ea"/>
                <a:cs typeface="+mn-cs"/>
              </a:rPr>
              <a:t>, která spotřebiteli vysvětlí, proč je potravina deklarována jako například „</a:t>
            </a:r>
            <a:r>
              <a:rPr kumimoji="0" lang="cs-CZ" sz="2200" b="0" i="1" u="none" strike="noStrike" kern="0" cap="none" spc="0" normalizeH="0" baseline="0" noProof="0" dirty="0">
                <a:ln>
                  <a:noFill/>
                </a:ln>
                <a:solidFill>
                  <a:schemeClr val="tx1"/>
                </a:solidFill>
                <a:effectLst/>
                <a:uLnTx/>
                <a:uFillTx/>
                <a:latin typeface="+mn-lt"/>
                <a:ea typeface="+mn-ea"/>
                <a:cs typeface="+mn-cs"/>
              </a:rPr>
              <a:t>vhodná pro děti</a:t>
            </a:r>
            <a:r>
              <a:rPr kumimoji="0" lang="cs-CZ" sz="2200" b="0" i="0" u="none" strike="noStrike" kern="0" cap="none" spc="0" normalizeH="0" baseline="0" noProof="0" dirty="0">
                <a:ln>
                  <a:noFill/>
                </a:ln>
                <a:solidFill>
                  <a:schemeClr val="tx1"/>
                </a:solidFill>
                <a:effectLst/>
                <a:uLnTx/>
                <a:uFillTx/>
                <a:latin typeface="+mn-lt"/>
                <a:ea typeface="+mn-ea"/>
                <a:cs typeface="+mn-cs"/>
              </a:rPr>
              <a:t>“ nebo „</a:t>
            </a:r>
            <a:r>
              <a:rPr kumimoji="0" lang="cs-CZ" sz="2200" b="0" i="1" u="none" strike="noStrike" kern="0" cap="none" spc="0" normalizeH="0" baseline="0" noProof="0" dirty="0">
                <a:ln>
                  <a:noFill/>
                </a:ln>
                <a:solidFill>
                  <a:schemeClr val="tx1"/>
                </a:solidFill>
                <a:effectLst/>
                <a:uLnTx/>
                <a:uFillTx/>
                <a:latin typeface="+mn-lt"/>
                <a:ea typeface="+mn-ea"/>
                <a:cs typeface="+mn-cs"/>
              </a:rPr>
              <a:t>domácí</a:t>
            </a:r>
            <a:r>
              <a:rPr kumimoji="0" lang="cs-CZ" sz="2200" b="0" i="0" u="none" strike="noStrike" kern="0" cap="none" spc="0" normalizeH="0" baseline="0" noProof="0" dirty="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200" b="0" i="0" u="none" strike="noStrike" kern="0" cap="none" spc="0" normalizeH="0" baseline="0" noProof="0" dirty="0">
                <a:ln>
                  <a:noFill/>
                </a:ln>
                <a:solidFill>
                  <a:schemeClr val="tx1"/>
                </a:solidFill>
                <a:effectLst/>
                <a:uLnTx/>
                <a:uFillTx/>
                <a:latin typeface="+mn-lt"/>
                <a:ea typeface="+mn-ea"/>
                <a:cs typeface="+mn-cs"/>
              </a:rPr>
              <a:t>výčet termínů není vyčerpávající a je tak pouze indikativního charakteru jaké termíny jsou zejména považovány za zavádějící na základě čl. 7 nařízení (EU) č. 1169/2011</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2000" b="0" i="0" u="none" strike="noStrike" kern="0" cap="none" spc="0" normalizeH="0" baseline="0" noProof="0" dirty="0">
              <a:ln>
                <a:noFill/>
              </a:ln>
              <a:solidFill>
                <a:schemeClr val="tx1"/>
              </a:solidFill>
              <a:effectLst/>
              <a:uLnTx/>
              <a:uFillTx/>
              <a:latin typeface="+mn-lt"/>
              <a:ea typeface="+mn-ea"/>
              <a:cs typeface="+mn-cs"/>
            </a:endParaRPr>
          </a:p>
        </p:txBody>
      </p:sp>
      <p:sp>
        <p:nvSpPr>
          <p:cNvPr id="64516" name="TextovéPole 4"/>
          <p:cNvSpPr txBox="1"/>
          <p:nvPr/>
        </p:nvSpPr>
        <p:spPr>
          <a:xfrm>
            <a:off x="287832" y="1411636"/>
            <a:ext cx="8280400" cy="1200329"/>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cs-CZ" altLang="cs-CZ" sz="2400" b="1" dirty="0"/>
              <a:t>Pozor na použití označení: </a:t>
            </a:r>
          </a:p>
          <a:p>
            <a:pPr marL="0" lvl="0" indent="0" algn="ctr">
              <a:spcBef>
                <a:spcPct val="0"/>
              </a:spcBef>
              <a:buNone/>
            </a:pPr>
            <a:r>
              <a:rPr lang="cs-CZ" altLang="cs-CZ" sz="2400" b="1" dirty="0">
                <a:solidFill>
                  <a:srgbClr val="002060"/>
                </a:solidFill>
              </a:rPr>
              <a:t>"vhodná pro děti", "domácí", "čerstvá", "živá", "čistá", "přírodní" nebo "pravá", aj. </a:t>
            </a:r>
            <a:endParaRPr lang="cs-CZ" altLang="cs-CZ" sz="2400" dirty="0"/>
          </a:p>
        </p:txBody>
      </p:sp>
      <p:sp>
        <p:nvSpPr>
          <p:cNvPr id="2" name="Obdélník 1">
            <a:extLst>
              <a:ext uri="{FF2B5EF4-FFF2-40B4-BE49-F238E27FC236}">
                <a16:creationId xmlns:a16="http://schemas.microsoft.com/office/drawing/2014/main" id="{A3DE94C4-9736-4B49-8D50-3CE9688DD29F}"/>
              </a:ext>
            </a:extLst>
          </p:cNvPr>
          <p:cNvSpPr/>
          <p:nvPr/>
        </p:nvSpPr>
        <p:spPr>
          <a:xfrm>
            <a:off x="287832" y="411677"/>
            <a:ext cx="8856168" cy="830997"/>
          </a:xfrm>
          <a:prstGeom prst="rect">
            <a:avLst/>
          </a:prstGeom>
        </p:spPr>
        <p:txBody>
          <a:bodyPr wrap="square">
            <a:spAutoFit/>
          </a:bodyPr>
          <a:lstStyle/>
          <a:p>
            <a:pPr lvl="0" defTabSz="914400" eaLnBrk="0" fontAlgn="base" hangingPunct="0">
              <a:spcBef>
                <a:spcPct val="50000"/>
              </a:spcBef>
              <a:spcAft>
                <a:spcPct val="0"/>
              </a:spcAft>
              <a:defRPr/>
            </a:pPr>
            <a:r>
              <a:rPr lang="cs-CZ" sz="2400" b="1" u="sng" kern="0" dirty="0">
                <a:solidFill>
                  <a:srgbClr val="002060"/>
                </a:solidFill>
              </a:rPr>
              <a:t>Vyhláška č. 417/2016 Sb</a:t>
            </a:r>
            <a:r>
              <a:rPr lang="cs-CZ" sz="2400" b="1" u="sng" kern="0" dirty="0"/>
              <a:t>.,</a:t>
            </a:r>
            <a:r>
              <a:rPr lang="cs-CZ" sz="2400" kern="0" dirty="0"/>
              <a:t>  o některých způsobech označování potravin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404664"/>
            <a:ext cx="8713788" cy="5184775"/>
          </a:xfrm>
        </p:spPr>
        <p:txBody>
          <a:bodyPr vert="horz" wrap="square" lIns="91440" tIns="45720" rIns="91440" bIns="45720" numCol="1" anchor="t" anchorCtr="0" compatLnSpc="1"/>
          <a:lstStyle/>
          <a:p>
            <a:pPr eaLnBrk="1" hangingPunct="1">
              <a:lnSpc>
                <a:spcPct val="80000"/>
              </a:lnSpc>
              <a:buNone/>
            </a:pPr>
            <a:r>
              <a:rPr lang="cs-CZ" altLang="cs-CZ" sz="2800" b="1" dirty="0">
                <a:solidFill>
                  <a:srgbClr val="002060"/>
                </a:solidFill>
              </a:rPr>
              <a:t>Vyhláška </a:t>
            </a:r>
            <a:r>
              <a:rPr lang="cs-CZ" altLang="cs-CZ" sz="2800" b="1" u="sng" dirty="0">
                <a:solidFill>
                  <a:srgbClr val="002060"/>
                </a:solidFill>
              </a:rPr>
              <a:t>č. 172/2015 Sb.</a:t>
            </a:r>
            <a:r>
              <a:rPr lang="cs-CZ" altLang="cs-CZ" sz="2800" dirty="0">
                <a:solidFill>
                  <a:srgbClr val="002060"/>
                </a:solidFill>
              </a:rPr>
              <a:t>, </a:t>
            </a:r>
            <a:r>
              <a:rPr lang="cs-CZ" altLang="cs-CZ" sz="2800" dirty="0"/>
              <a:t>o informační povinnosti </a:t>
            </a:r>
          </a:p>
          <a:p>
            <a:pPr eaLnBrk="1" hangingPunct="1">
              <a:lnSpc>
                <a:spcPct val="80000"/>
              </a:lnSpc>
              <a:buNone/>
            </a:pPr>
            <a:r>
              <a:rPr lang="cs-CZ" altLang="cs-CZ" sz="2800" dirty="0"/>
              <a:t>příjemce potravin v místě určení</a:t>
            </a:r>
          </a:p>
          <a:p>
            <a:pPr eaLnBrk="1" hangingPunct="1">
              <a:lnSpc>
                <a:spcPct val="80000"/>
              </a:lnSpc>
              <a:buNone/>
            </a:pPr>
            <a:endParaRPr lang="cs-CZ" altLang="cs-CZ" sz="2400" dirty="0"/>
          </a:p>
          <a:p>
            <a:r>
              <a:rPr lang="cs-CZ" altLang="cs-CZ" sz="2400" dirty="0"/>
              <a:t>potraviny živočišného původu s výjimkou </a:t>
            </a:r>
          </a:p>
          <a:p>
            <a:pPr marL="1257300" lvl="2" indent="-457200">
              <a:buAutoNum type="arabicPeriod"/>
            </a:pPr>
            <a:r>
              <a:rPr lang="cs-CZ" altLang="cs-CZ" dirty="0"/>
              <a:t>čerstvých produktů rybolovu, živých mlžů, plžů, ostnokožců a pláštěnců určených pro lidskou spotřebu, </a:t>
            </a:r>
          </a:p>
          <a:p>
            <a:pPr marL="1257300" lvl="2" indent="-457200">
              <a:buAutoNum type="arabicPeriod"/>
            </a:pPr>
            <a:r>
              <a:rPr lang="cs-CZ" altLang="cs-CZ" dirty="0"/>
              <a:t>kolagenu a přírodních a kolagenových střev určených pro výrobu potravin. </a:t>
            </a:r>
          </a:p>
          <a:p>
            <a:pPr eaLnBrk="1" hangingPunct="1">
              <a:lnSpc>
                <a:spcPct val="80000"/>
              </a:lnSpc>
            </a:pPr>
            <a:r>
              <a:rPr lang="cs-CZ" altLang="cs-CZ" sz="2400" dirty="0"/>
              <a:t>24 hodin před </a:t>
            </a:r>
            <a:r>
              <a:rPr sz="2400" dirty="0"/>
              <a:t>prostřednictvím informačního systému SVS </a:t>
            </a:r>
            <a:endParaRPr lang="cs-CZ" altLang="cs-CZ" sz="2400" dirty="0"/>
          </a:p>
          <a:p>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500950" y="1124744"/>
            <a:ext cx="8642350" cy="5256212"/>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400" b="0" i="0" u="none" strike="noStrike" kern="0" cap="none" spc="0" normalizeH="0" baseline="0" noProof="0" dirty="0">
                <a:ln>
                  <a:noFill/>
                </a:ln>
                <a:solidFill>
                  <a:schemeClr val="tx1"/>
                </a:solidFill>
                <a:effectLst/>
                <a:uLnTx/>
                <a:uFillTx/>
                <a:latin typeface="+mn-lt"/>
                <a:ea typeface="+mn-ea"/>
                <a:cs typeface="+mn-cs"/>
              </a:rPr>
              <a:t>čerstvé ovoce: broskve včetně nektarinek, hrušky, jablka, slívy a švestky, pomeranče, banány, stolní hrozny révy vinné</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400" b="0" i="0" u="none" strike="noStrike" kern="0" cap="none" spc="0" normalizeH="0" baseline="0" noProof="0" dirty="0">
                <a:ln>
                  <a:noFill/>
                </a:ln>
                <a:solidFill>
                  <a:schemeClr val="tx1"/>
                </a:solidFill>
                <a:effectLst/>
                <a:uLnTx/>
                <a:uFillTx/>
                <a:latin typeface="+mn-lt"/>
                <a:ea typeface="+mn-ea"/>
                <a:cs typeface="+mn-cs"/>
              </a:rPr>
              <a:t>čerstvou zeleninu: cibule a česnek, mrkev a celer bulvový, rajčata, papriky a okurka salátová, zelí hlávkové, květák a brokolice</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400" b="0" i="0" u="none" strike="noStrike" kern="0" cap="none" spc="0" normalizeH="0" baseline="0" noProof="0" dirty="0">
                <a:ln>
                  <a:noFill/>
                </a:ln>
                <a:solidFill>
                  <a:schemeClr val="tx1"/>
                </a:solidFill>
                <a:effectLst/>
                <a:uLnTx/>
                <a:uFillTx/>
                <a:latin typeface="+mn-lt"/>
                <a:ea typeface="+mn-ea"/>
                <a:cs typeface="+mn-cs"/>
              </a:rPr>
              <a:t>brambory konzumní rané a brambory konzumní pozdní</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400" b="0" i="0" u="none" strike="noStrike" kern="0" cap="none" spc="0" normalizeH="0" baseline="0" noProof="0" dirty="0">
                <a:ln>
                  <a:noFill/>
                </a:ln>
                <a:solidFill>
                  <a:schemeClr val="tx1"/>
                </a:solidFill>
                <a:effectLst/>
                <a:uLnTx/>
                <a:uFillTx/>
                <a:latin typeface="+mn-lt"/>
                <a:ea typeface="+mn-ea"/>
                <a:cs typeface="+mn-cs"/>
              </a:rPr>
              <a:t>mák setý</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400" b="0" i="0" u="none" strike="noStrike" kern="0" cap="none" spc="0" normalizeH="0" baseline="0" noProof="0" dirty="0">
                <a:ln>
                  <a:noFill/>
                </a:ln>
                <a:solidFill>
                  <a:schemeClr val="tx1"/>
                </a:solidFill>
                <a:effectLst/>
                <a:uLnTx/>
                <a:uFillTx/>
                <a:latin typeface="+mn-lt"/>
                <a:ea typeface="+mn-ea"/>
                <a:cs typeface="+mn-cs"/>
              </a:rPr>
              <a:t>doplňky stravy</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24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altLang="cs-CZ" sz="2400" b="0" i="0" u="none" strike="noStrike" kern="0" cap="none" spc="0" normalizeH="0" baseline="0" noProof="0" dirty="0">
                <a:ln>
                  <a:noFill/>
                </a:ln>
                <a:solidFill>
                  <a:schemeClr val="tx1"/>
                </a:solidFill>
                <a:effectLst/>
                <a:uLnTx/>
                <a:uFillTx/>
                <a:latin typeface="+mn-lt"/>
                <a:ea typeface="+mn-ea"/>
                <a:cs typeface="+mn-cs"/>
              </a:rPr>
              <a:t>24 hodin před </a:t>
            </a:r>
            <a:r>
              <a:rPr kumimoji="0" lang="cs-CZ" sz="2400" b="0" i="0" u="none" strike="noStrike" kern="0" cap="none" spc="0" normalizeH="0" baseline="0" noProof="0" dirty="0">
                <a:ln>
                  <a:noFill/>
                </a:ln>
                <a:solidFill>
                  <a:schemeClr val="tx1"/>
                </a:solidFill>
                <a:effectLst/>
                <a:uLnTx/>
                <a:uFillTx/>
                <a:latin typeface="+mn-lt"/>
                <a:ea typeface="+mn-ea"/>
                <a:cs typeface="+mn-cs"/>
              </a:rPr>
              <a:t>prostřednictvím informačního systému SZPI </a:t>
            </a:r>
            <a:endParaRPr kumimoji="0" lang="cs-CZ" altLang="cs-CZ" sz="24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24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24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2400" b="0"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
        <p:nvSpPr>
          <p:cNvPr id="2" name="Obdélník 1">
            <a:extLst>
              <a:ext uri="{FF2B5EF4-FFF2-40B4-BE49-F238E27FC236}">
                <a16:creationId xmlns:a16="http://schemas.microsoft.com/office/drawing/2014/main" id="{6589DAE4-5D64-4581-B76A-441A1A689E45}"/>
              </a:ext>
            </a:extLst>
          </p:cNvPr>
          <p:cNvSpPr/>
          <p:nvPr/>
        </p:nvSpPr>
        <p:spPr>
          <a:xfrm>
            <a:off x="500950" y="376574"/>
            <a:ext cx="8247514" cy="690638"/>
          </a:xfrm>
          <a:prstGeom prst="rect">
            <a:avLst/>
          </a:prstGeom>
        </p:spPr>
        <p:txBody>
          <a:bodyPr wrap="square">
            <a:spAutoFit/>
          </a:bodyPr>
          <a:lstStyle/>
          <a:p>
            <a:pPr>
              <a:lnSpc>
                <a:spcPct val="80000"/>
              </a:lnSpc>
            </a:pPr>
            <a:r>
              <a:rPr lang="cs-CZ" altLang="cs-CZ" sz="2400" b="1" dirty="0">
                <a:solidFill>
                  <a:srgbClr val="002060"/>
                </a:solidFill>
              </a:rPr>
              <a:t>Vyhláška </a:t>
            </a:r>
            <a:r>
              <a:rPr lang="cs-CZ" altLang="cs-CZ" sz="2400" b="1" u="sng" dirty="0">
                <a:solidFill>
                  <a:srgbClr val="002060"/>
                </a:solidFill>
              </a:rPr>
              <a:t>č. 172/2015 Sb.</a:t>
            </a:r>
            <a:r>
              <a:rPr lang="cs-CZ" altLang="cs-CZ" sz="2400" dirty="0">
                <a:solidFill>
                  <a:srgbClr val="002060"/>
                </a:solidFill>
              </a:rPr>
              <a:t>, </a:t>
            </a:r>
            <a:r>
              <a:rPr lang="cs-CZ" altLang="cs-CZ" sz="2400" dirty="0"/>
              <a:t>o informační povinnosti </a:t>
            </a:r>
          </a:p>
          <a:p>
            <a:pPr>
              <a:lnSpc>
                <a:spcPct val="80000"/>
              </a:lnSpc>
            </a:pPr>
            <a:r>
              <a:rPr lang="cs-CZ" altLang="cs-CZ" sz="2400" dirty="0"/>
              <a:t>příjemce potravin v místě určení</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333375"/>
            <a:ext cx="8229600" cy="6119813"/>
          </a:xfrm>
        </p:spPr>
        <p:txBody>
          <a:bodyPr vert="horz" wrap="square" lIns="91440" tIns="45720" rIns="91440" bIns="45720" numCol="1" anchor="t" anchorCtr="0" compatLnSpc="1"/>
          <a:lstStyle/>
          <a:p>
            <a:pPr marL="0" indent="0">
              <a:lnSpc>
                <a:spcPct val="80000"/>
              </a:lnSpc>
              <a:spcBef>
                <a:spcPct val="50000"/>
              </a:spcBef>
              <a:buNone/>
            </a:pPr>
            <a:r>
              <a:rPr sz="2500" b="1" u="sng" dirty="0">
                <a:solidFill>
                  <a:srgbClr val="002060"/>
                </a:solidFill>
              </a:rPr>
              <a:t>Vyhláška č. 133/2004 Sb</a:t>
            </a:r>
            <a:r>
              <a:rPr sz="2500" b="1" u="sng" dirty="0"/>
              <a:t>.</a:t>
            </a:r>
            <a:r>
              <a:rPr sz="2500" dirty="0"/>
              <a:t>, o podmínkách ozařování potravin a surovin, o nejvyšší přípustné dávce záření a o způsobu označení ozáření na obalu</a:t>
            </a:r>
          </a:p>
          <a:p>
            <a:pPr marL="0" indent="0">
              <a:lnSpc>
                <a:spcPct val="80000"/>
              </a:lnSpc>
            </a:pPr>
            <a:endParaRPr sz="2000" dirty="0"/>
          </a:p>
          <a:p>
            <a:pPr marL="0" indent="0">
              <a:lnSpc>
                <a:spcPct val="80000"/>
              </a:lnSpc>
              <a:buNone/>
            </a:pPr>
            <a:r>
              <a:rPr sz="2000" dirty="0"/>
              <a:t>Ultrafialové paprsky lze použít k ošetření</a:t>
            </a:r>
          </a:p>
          <a:p>
            <a:pPr>
              <a:lnSpc>
                <a:spcPct val="80000"/>
              </a:lnSpc>
            </a:pPr>
            <a:r>
              <a:rPr sz="2000" dirty="0"/>
              <a:t>vody určené k výrobě balené kojenecké vody a balené pitné vody</a:t>
            </a:r>
          </a:p>
          <a:p>
            <a:pPr>
              <a:lnSpc>
                <a:spcPct val="80000"/>
              </a:lnSpc>
            </a:pPr>
            <a:r>
              <a:rPr sz="2000" dirty="0"/>
              <a:t>vody používané jako surovina k výrobě potravin.</a:t>
            </a:r>
          </a:p>
          <a:p>
            <a:pPr marL="0" indent="0">
              <a:lnSpc>
                <a:spcPct val="80000"/>
              </a:lnSpc>
            </a:pPr>
            <a:endParaRPr sz="2000" dirty="0"/>
          </a:p>
          <a:p>
            <a:pPr marL="0" indent="0">
              <a:lnSpc>
                <a:spcPct val="80000"/>
              </a:lnSpc>
              <a:buNone/>
            </a:pPr>
            <a:r>
              <a:rPr sz="2000" dirty="0"/>
              <a:t>Ionizující záření může být použito pouze k</a:t>
            </a:r>
          </a:p>
          <a:p>
            <a:pPr>
              <a:lnSpc>
                <a:spcPct val="80000"/>
              </a:lnSpc>
              <a:buFont typeface="Wingdings" panose="05000000000000000000" pitchFamily="2" charset="2"/>
              <a:buChar char="Ø"/>
            </a:pPr>
            <a:r>
              <a:rPr sz="2000" dirty="0"/>
              <a:t>zničení patogenních  organismů, a tím  snížení nebezpečí nákazy přenášené potravinami</a:t>
            </a:r>
          </a:p>
          <a:p>
            <a:pPr>
              <a:lnSpc>
                <a:spcPct val="80000"/>
              </a:lnSpc>
              <a:buFont typeface="Wingdings" panose="05000000000000000000" pitchFamily="2" charset="2"/>
              <a:buChar char="Ø"/>
            </a:pPr>
            <a:r>
              <a:rPr sz="2000" dirty="0"/>
              <a:t>omezení kažení potravin  zpomalením nebo zastavením rozkladných procesů  zničením organismů  přispívajících k  těmto rozkladným procesům</a:t>
            </a:r>
          </a:p>
          <a:p>
            <a:pPr>
              <a:lnSpc>
                <a:spcPct val="80000"/>
              </a:lnSpc>
              <a:buFont typeface="Wingdings" panose="05000000000000000000" pitchFamily="2" charset="2"/>
              <a:buChar char="Ø"/>
            </a:pPr>
            <a:r>
              <a:rPr sz="2000" dirty="0"/>
              <a:t>redukci  ztrát  vznikajících  předčasným  zráním,  rašením nebo klíčením</a:t>
            </a:r>
          </a:p>
          <a:p>
            <a:pPr>
              <a:lnSpc>
                <a:spcPct val="80000"/>
              </a:lnSpc>
              <a:buFont typeface="Wingdings" panose="05000000000000000000" pitchFamily="2" charset="2"/>
              <a:buChar char="Ø"/>
            </a:pPr>
            <a:r>
              <a:rPr sz="2000" dirty="0"/>
              <a:t>zničení   škodlivých   organismů   obsažených   v   rostlinných produktech a rostlinách</a:t>
            </a:r>
          </a:p>
          <a:p>
            <a:pPr marL="0" indent="0">
              <a:lnSpc>
                <a:spcPct val="80000"/>
              </a:lnSpc>
            </a:pPr>
            <a:endParaRPr sz="2000" dirty="0"/>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ulka 5"/>
          <p:cNvGraphicFramePr>
            <a:graphicFrameLocks noGrp="1"/>
          </p:cNvGraphicFramePr>
          <p:nvPr>
            <p:extLst>
              <p:ext uri="{D42A27DB-BD31-4B8C-83A1-F6EECF244321}">
                <p14:modId xmlns:p14="http://schemas.microsoft.com/office/powerpoint/2010/main" val="678581073"/>
              </p:ext>
            </p:extLst>
          </p:nvPr>
        </p:nvGraphicFramePr>
        <p:xfrm>
          <a:off x="394767" y="679838"/>
          <a:ext cx="8280920" cy="6048670"/>
        </p:xfrm>
        <a:graphic>
          <a:graphicData uri="http://schemas.openxmlformats.org/drawingml/2006/table">
            <a:tbl>
              <a:tblPr firstRow="1" bandRow="1">
                <a:tableStyleId>{5C22544A-7EE6-4342-B048-85BDC9FD1C3A}</a:tableStyleId>
              </a:tblPr>
              <a:tblGrid>
                <a:gridCol w="6553737">
                  <a:extLst>
                    <a:ext uri="{9D8B030D-6E8A-4147-A177-3AD203B41FA5}">
                      <a16:colId xmlns:a16="http://schemas.microsoft.com/office/drawing/2014/main" val="20000"/>
                    </a:ext>
                  </a:extLst>
                </a:gridCol>
                <a:gridCol w="1727183">
                  <a:extLst>
                    <a:ext uri="{9D8B030D-6E8A-4147-A177-3AD203B41FA5}">
                      <a16:colId xmlns:a16="http://schemas.microsoft.com/office/drawing/2014/main" val="20001"/>
                    </a:ext>
                  </a:extLst>
                </a:gridCol>
              </a:tblGrid>
              <a:tr h="311740">
                <a:tc>
                  <a:txBody>
                    <a:bodyPr/>
                    <a:lstStyle/>
                    <a:p>
                      <a:r>
                        <a:rPr lang="cs-CZ" sz="1100" dirty="0"/>
                        <a:t>Skupina potravin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cs-CZ" sz="1100" dirty="0"/>
                        <a:t>NPD v </a:t>
                      </a:r>
                      <a:r>
                        <a:rPr lang="cs-CZ" sz="1100" dirty="0" err="1"/>
                        <a:t>kGy</a:t>
                      </a:r>
                      <a:endParaRPr lang="cs-CZ" sz="1100" b="0" dirty="0"/>
                    </a:p>
                  </a:txBody>
                  <a:tcPr/>
                </a:tc>
                <a:extLst>
                  <a:ext uri="{0D108BD9-81ED-4DB2-BD59-A6C34878D82A}">
                    <a16:rowId xmlns:a16="http://schemas.microsoft.com/office/drawing/2014/main" val="10000"/>
                  </a:ext>
                </a:extLst>
              </a:tr>
              <a:tr h="261109">
                <a:tc>
                  <a:txBody>
                    <a:bodyPr/>
                    <a:lstStyle/>
                    <a:p>
                      <a:r>
                        <a:rPr lang="cs-CZ" sz="1100" dirty="0"/>
                        <a:t>1. Sušené byliny, koření, kořenící přípravky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cs-CZ" sz="1100" dirty="0"/>
                        <a:t>10,0</a:t>
                      </a:r>
                    </a:p>
                  </a:txBody>
                  <a:tcPr/>
                </a:tc>
                <a:extLst>
                  <a:ext uri="{0D108BD9-81ED-4DB2-BD59-A6C34878D82A}">
                    <a16:rowId xmlns:a16="http://schemas.microsoft.com/office/drawing/2014/main" val="10001"/>
                  </a:ext>
                </a:extLst>
              </a:tr>
              <a:tr h="261109">
                <a:tc>
                  <a:txBody>
                    <a:bodyPr/>
                    <a:lstStyle/>
                    <a:p>
                      <a:r>
                        <a:rPr lang="cs-CZ" sz="1100" dirty="0"/>
                        <a:t>2. Zmrazené byliny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cs-CZ" sz="1100" dirty="0"/>
                        <a:t>10,0</a:t>
                      </a:r>
                    </a:p>
                  </a:txBody>
                  <a:tcPr/>
                </a:tc>
                <a:extLst>
                  <a:ext uri="{0D108BD9-81ED-4DB2-BD59-A6C34878D82A}">
                    <a16:rowId xmlns:a16="http://schemas.microsoft.com/office/drawing/2014/main" val="10002"/>
                  </a:ext>
                </a:extLst>
              </a:tr>
              <a:tr h="261109">
                <a:tc>
                  <a:txBody>
                    <a:bodyPr/>
                    <a:lstStyle/>
                    <a:p>
                      <a:r>
                        <a:rPr lang="cs-CZ" sz="1100" dirty="0"/>
                        <a:t>3. Brambory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cs-CZ" sz="1100" dirty="0"/>
                        <a:t>0,2</a:t>
                      </a:r>
                    </a:p>
                  </a:txBody>
                  <a:tcPr/>
                </a:tc>
                <a:extLst>
                  <a:ext uri="{0D108BD9-81ED-4DB2-BD59-A6C34878D82A}">
                    <a16:rowId xmlns:a16="http://schemas.microsoft.com/office/drawing/2014/main" val="10003"/>
                  </a:ext>
                </a:extLst>
              </a:tr>
              <a:tr h="261109">
                <a:tc>
                  <a:txBody>
                    <a:bodyPr/>
                    <a:lstStyle/>
                    <a:p>
                      <a:r>
                        <a:rPr lang="cs-CZ" sz="1100" dirty="0"/>
                        <a:t>4. Sladké brambory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cs-CZ" sz="1100" dirty="0"/>
                        <a:t>0,2</a:t>
                      </a:r>
                    </a:p>
                  </a:txBody>
                  <a:tcPr/>
                </a:tc>
                <a:extLst>
                  <a:ext uri="{0D108BD9-81ED-4DB2-BD59-A6C34878D82A}">
                    <a16:rowId xmlns:a16="http://schemas.microsoft.com/office/drawing/2014/main" val="10004"/>
                  </a:ext>
                </a:extLst>
              </a:tr>
              <a:tr h="261109">
                <a:tc>
                  <a:txBody>
                    <a:bodyPr/>
                    <a:lstStyle/>
                    <a:p>
                      <a:r>
                        <a:rPr lang="cs-CZ" sz="1100" dirty="0"/>
                        <a:t>5. Cibule, šalotka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cs-CZ" sz="1100" dirty="0"/>
                        <a:t>0,2</a:t>
                      </a:r>
                    </a:p>
                  </a:txBody>
                  <a:tcPr/>
                </a:tc>
                <a:extLst>
                  <a:ext uri="{0D108BD9-81ED-4DB2-BD59-A6C34878D82A}">
                    <a16:rowId xmlns:a16="http://schemas.microsoft.com/office/drawing/2014/main" val="10005"/>
                  </a:ext>
                </a:extLst>
              </a:tr>
              <a:tr h="261109">
                <a:tc>
                  <a:txBody>
                    <a:bodyPr/>
                    <a:lstStyle/>
                    <a:p>
                      <a:r>
                        <a:rPr lang="cs-CZ" sz="1100" dirty="0"/>
                        <a:t>6. Česnek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cs-CZ" sz="1100" dirty="0"/>
                        <a:t>0,2</a:t>
                      </a:r>
                    </a:p>
                  </a:txBody>
                  <a:tcPr/>
                </a:tc>
                <a:extLst>
                  <a:ext uri="{0D108BD9-81ED-4DB2-BD59-A6C34878D82A}">
                    <a16:rowId xmlns:a16="http://schemas.microsoft.com/office/drawing/2014/main" val="10006"/>
                  </a:ext>
                </a:extLst>
              </a:tr>
              <a:tr h="261109">
                <a:tc>
                  <a:txBody>
                    <a:bodyPr/>
                    <a:lstStyle/>
                    <a:p>
                      <a:r>
                        <a:rPr lang="cs-CZ" sz="1100" dirty="0"/>
                        <a:t>7. Luštěniny, sušená zelenina, čerstvá zelenina s výjimkou cibule, šalotky, česneku, rebarbory</a:t>
                      </a:r>
                    </a:p>
                  </a:txBody>
                  <a:tcPr/>
                </a:tc>
                <a:tc>
                  <a:txBody>
                    <a:bodyPr/>
                    <a:lstStyle/>
                    <a:p>
                      <a:r>
                        <a:rPr lang="cs-CZ" sz="1100" dirty="0"/>
                        <a:t>1,0</a:t>
                      </a:r>
                    </a:p>
                  </a:txBody>
                  <a:tcPr/>
                </a:tc>
                <a:extLst>
                  <a:ext uri="{0D108BD9-81ED-4DB2-BD59-A6C34878D82A}">
                    <a16:rowId xmlns:a16="http://schemas.microsoft.com/office/drawing/2014/main" val="10007"/>
                  </a:ext>
                </a:extLst>
              </a:tr>
              <a:tr h="261109">
                <a:tc>
                  <a:txBody>
                    <a:bodyPr/>
                    <a:lstStyle/>
                    <a:p>
                      <a:r>
                        <a:rPr lang="cs-CZ" sz="1100" dirty="0"/>
                        <a:t>8. Čerstvé ovoce, čerstvé houby, rebarbora </a:t>
                      </a:r>
                    </a:p>
                  </a:txBody>
                  <a:tcPr/>
                </a:tc>
                <a:tc>
                  <a:txBody>
                    <a:bodyPr/>
                    <a:lstStyle/>
                    <a:p>
                      <a:r>
                        <a:rPr lang="cs-CZ" sz="1100" dirty="0"/>
                        <a:t>2,0</a:t>
                      </a:r>
                    </a:p>
                  </a:txBody>
                  <a:tcPr/>
                </a:tc>
                <a:extLst>
                  <a:ext uri="{0D108BD9-81ED-4DB2-BD59-A6C34878D82A}">
                    <a16:rowId xmlns:a16="http://schemas.microsoft.com/office/drawing/2014/main" val="10008"/>
                  </a:ext>
                </a:extLst>
              </a:tr>
              <a:tr h="261109">
                <a:tc>
                  <a:txBody>
                    <a:bodyPr/>
                    <a:lstStyle/>
                    <a:p>
                      <a:r>
                        <a:rPr lang="cs-CZ" sz="1100" dirty="0"/>
                        <a:t>9. Sušené ovoce </a:t>
                      </a:r>
                    </a:p>
                  </a:txBody>
                  <a:tcPr/>
                </a:tc>
                <a:tc>
                  <a:txBody>
                    <a:bodyPr/>
                    <a:lstStyle/>
                    <a:p>
                      <a:r>
                        <a:rPr lang="cs-CZ" sz="1100" dirty="0"/>
                        <a:t>1,0</a:t>
                      </a:r>
                    </a:p>
                  </a:txBody>
                  <a:tcPr/>
                </a:tc>
                <a:extLst>
                  <a:ext uri="{0D108BD9-81ED-4DB2-BD59-A6C34878D82A}">
                    <a16:rowId xmlns:a16="http://schemas.microsoft.com/office/drawing/2014/main" val="10009"/>
                  </a:ext>
                </a:extLst>
              </a:tr>
              <a:tr h="34286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cs-CZ" sz="1100" dirty="0"/>
                        <a:t>10. Mlýnské obilné výrobky s výjimkou rýžové mouky, vloček a klíčků určených pro mléčné výrobky</a:t>
                      </a:r>
                    </a:p>
                  </a:txBody>
                  <a:tcPr/>
                </a:tc>
                <a:tc>
                  <a:txBody>
                    <a:bodyPr/>
                    <a:lstStyle/>
                    <a:p>
                      <a:r>
                        <a:rPr lang="cs-CZ" sz="1100" dirty="0"/>
                        <a:t>1,0</a:t>
                      </a:r>
                    </a:p>
                  </a:txBody>
                  <a:tcPr/>
                </a:tc>
                <a:extLst>
                  <a:ext uri="{0D108BD9-81ED-4DB2-BD59-A6C34878D82A}">
                    <a16:rowId xmlns:a16="http://schemas.microsoft.com/office/drawing/2014/main" val="10010"/>
                  </a:ext>
                </a:extLst>
              </a:tr>
              <a:tr h="261109">
                <a:tc>
                  <a:txBody>
                    <a:bodyPr/>
                    <a:lstStyle/>
                    <a:p>
                      <a:r>
                        <a:rPr lang="cs-CZ" sz="1100" dirty="0"/>
                        <a:t>11. Vločky a klíčky pro mléčné výrobky </a:t>
                      </a:r>
                    </a:p>
                  </a:txBody>
                  <a:tcPr/>
                </a:tc>
                <a:tc>
                  <a:txBody>
                    <a:bodyPr/>
                    <a:lstStyle/>
                    <a:p>
                      <a:r>
                        <a:rPr lang="cs-CZ" sz="1100" dirty="0"/>
                        <a:t>10,0</a:t>
                      </a:r>
                    </a:p>
                  </a:txBody>
                  <a:tcPr/>
                </a:tc>
                <a:extLst>
                  <a:ext uri="{0D108BD9-81ED-4DB2-BD59-A6C34878D82A}">
                    <a16:rowId xmlns:a16="http://schemas.microsoft.com/office/drawing/2014/main" val="10011"/>
                  </a:ext>
                </a:extLst>
              </a:tr>
              <a:tr h="26110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cs-CZ" sz="1100" dirty="0"/>
                        <a:t>12. Rýžová mouka </a:t>
                      </a:r>
                    </a:p>
                  </a:txBody>
                  <a:tcPr/>
                </a:tc>
                <a:tc>
                  <a:txBody>
                    <a:bodyPr/>
                    <a:lstStyle/>
                    <a:p>
                      <a:r>
                        <a:rPr lang="cs-CZ" sz="1100" dirty="0"/>
                        <a:t>4,0</a:t>
                      </a:r>
                    </a:p>
                  </a:txBody>
                  <a:tcPr/>
                </a:tc>
                <a:extLst>
                  <a:ext uri="{0D108BD9-81ED-4DB2-BD59-A6C34878D82A}">
                    <a16:rowId xmlns:a16="http://schemas.microsoft.com/office/drawing/2014/main" val="10012"/>
                  </a:ext>
                </a:extLst>
              </a:tr>
              <a:tr h="261109">
                <a:tc>
                  <a:txBody>
                    <a:bodyPr/>
                    <a:lstStyle/>
                    <a:p>
                      <a:r>
                        <a:rPr lang="cs-CZ" sz="1100" dirty="0"/>
                        <a:t>13. Arabská guma </a:t>
                      </a:r>
                    </a:p>
                  </a:txBody>
                  <a:tcPr/>
                </a:tc>
                <a:tc>
                  <a:txBody>
                    <a:bodyPr/>
                    <a:lstStyle/>
                    <a:p>
                      <a:r>
                        <a:rPr lang="cs-CZ" sz="1100" dirty="0"/>
                        <a:t>3,0</a:t>
                      </a:r>
                    </a:p>
                  </a:txBody>
                  <a:tcPr/>
                </a:tc>
                <a:extLst>
                  <a:ext uri="{0D108BD9-81ED-4DB2-BD59-A6C34878D82A}">
                    <a16:rowId xmlns:a16="http://schemas.microsoft.com/office/drawing/2014/main" val="10013"/>
                  </a:ext>
                </a:extLst>
              </a:tr>
              <a:tr h="264037">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cs-CZ" sz="1100" dirty="0"/>
                        <a:t>14. Kuřecí maso, drůbeží maso (kur domácí, husy, kachny, perličky, holubi, křepelky, krocani) </a:t>
                      </a:r>
                    </a:p>
                  </a:txBody>
                  <a:tcPr/>
                </a:tc>
                <a:tc>
                  <a:txBody>
                    <a:bodyPr/>
                    <a:lstStyle/>
                    <a:p>
                      <a:r>
                        <a:rPr lang="cs-CZ" sz="1100" dirty="0"/>
                        <a:t>7,0</a:t>
                      </a:r>
                    </a:p>
                  </a:txBody>
                  <a:tcPr/>
                </a:tc>
                <a:extLst>
                  <a:ext uri="{0D108BD9-81ED-4DB2-BD59-A6C34878D82A}">
                    <a16:rowId xmlns:a16="http://schemas.microsoft.com/office/drawing/2014/main" val="10014"/>
                  </a:ext>
                </a:extLst>
              </a:tr>
              <a:tr h="261109">
                <a:tc>
                  <a:txBody>
                    <a:bodyPr/>
                    <a:lstStyle/>
                    <a:p>
                      <a:r>
                        <a:rPr lang="cs-CZ" sz="1100" dirty="0"/>
                        <a:t>15. Drůbeží droby, drůbeží separát </a:t>
                      </a:r>
                    </a:p>
                  </a:txBody>
                  <a:tcPr/>
                </a:tc>
                <a:tc>
                  <a:txBody>
                    <a:bodyPr/>
                    <a:lstStyle/>
                    <a:p>
                      <a:r>
                        <a:rPr lang="cs-CZ" sz="1100" dirty="0"/>
                        <a:t>5,0</a:t>
                      </a:r>
                    </a:p>
                  </a:txBody>
                  <a:tcPr/>
                </a:tc>
                <a:extLst>
                  <a:ext uri="{0D108BD9-81ED-4DB2-BD59-A6C34878D82A}">
                    <a16:rowId xmlns:a16="http://schemas.microsoft.com/office/drawing/2014/main" val="10015"/>
                  </a:ext>
                </a:extLst>
              </a:tr>
              <a:tr h="261109">
                <a:tc>
                  <a:txBody>
                    <a:bodyPr/>
                    <a:lstStyle/>
                    <a:p>
                      <a:r>
                        <a:rPr lang="cs-CZ" sz="1100" dirty="0"/>
                        <a:t>16. Mražená žabí stehýnka </a:t>
                      </a:r>
                    </a:p>
                  </a:txBody>
                  <a:tcPr/>
                </a:tc>
                <a:tc>
                  <a:txBody>
                    <a:bodyPr/>
                    <a:lstStyle/>
                    <a:p>
                      <a:r>
                        <a:rPr lang="cs-CZ" sz="1100" dirty="0"/>
                        <a:t>5,0</a:t>
                      </a:r>
                    </a:p>
                  </a:txBody>
                  <a:tcPr/>
                </a:tc>
                <a:extLst>
                  <a:ext uri="{0D108BD9-81ED-4DB2-BD59-A6C34878D82A}">
                    <a16:rowId xmlns:a16="http://schemas.microsoft.com/office/drawing/2014/main" val="10016"/>
                  </a:ext>
                </a:extLst>
              </a:tr>
              <a:tr h="261109">
                <a:tc>
                  <a:txBody>
                    <a:bodyPr/>
                    <a:lstStyle/>
                    <a:p>
                      <a:r>
                        <a:rPr lang="cs-CZ" sz="1100" dirty="0"/>
                        <a:t>17. Sušená živočišná krev, plasma, koaguláty </a:t>
                      </a:r>
                    </a:p>
                  </a:txBody>
                  <a:tcPr/>
                </a:tc>
                <a:tc>
                  <a:txBody>
                    <a:bodyPr/>
                    <a:lstStyle/>
                    <a:p>
                      <a:r>
                        <a:rPr lang="cs-CZ" sz="1100" dirty="0"/>
                        <a:t>10,0</a:t>
                      </a:r>
                    </a:p>
                  </a:txBody>
                  <a:tcPr/>
                </a:tc>
                <a:extLst>
                  <a:ext uri="{0D108BD9-81ED-4DB2-BD59-A6C34878D82A}">
                    <a16:rowId xmlns:a16="http://schemas.microsoft.com/office/drawing/2014/main" val="10017"/>
                  </a:ext>
                </a:extLst>
              </a:tr>
              <a:tr h="430062">
                <a:tc>
                  <a:txBody>
                    <a:bodyPr/>
                    <a:lstStyle/>
                    <a:p>
                      <a:r>
                        <a:rPr lang="cs-CZ" sz="1100" dirty="0"/>
                        <a:t>18. Ryby a ostatní mořští živočichové s výjimkou mražených krájených nebo dekapitovaných krevet a mražených žabích stehýnek </a:t>
                      </a:r>
                    </a:p>
                  </a:txBody>
                  <a:tcPr/>
                </a:tc>
                <a:tc>
                  <a:txBody>
                    <a:bodyPr/>
                    <a:lstStyle/>
                    <a:p>
                      <a:r>
                        <a:rPr lang="cs-CZ" sz="1100" dirty="0"/>
                        <a:t>3,0</a:t>
                      </a:r>
                    </a:p>
                  </a:txBody>
                  <a:tcPr/>
                </a:tc>
                <a:extLst>
                  <a:ext uri="{0D108BD9-81ED-4DB2-BD59-A6C34878D82A}">
                    <a16:rowId xmlns:a16="http://schemas.microsoft.com/office/drawing/2014/main" val="10018"/>
                  </a:ext>
                </a:extLst>
              </a:tr>
              <a:tr h="261109">
                <a:tc>
                  <a:txBody>
                    <a:bodyPr/>
                    <a:lstStyle/>
                    <a:p>
                      <a:r>
                        <a:rPr lang="cs-CZ" sz="1100" dirty="0"/>
                        <a:t>19. Mražené krájené nebo dekapitované krevety </a:t>
                      </a:r>
                    </a:p>
                  </a:txBody>
                  <a:tcPr/>
                </a:tc>
                <a:tc>
                  <a:txBody>
                    <a:bodyPr/>
                    <a:lstStyle/>
                    <a:p>
                      <a:r>
                        <a:rPr lang="cs-CZ" sz="1100" dirty="0"/>
                        <a:t>5,0</a:t>
                      </a:r>
                    </a:p>
                  </a:txBody>
                  <a:tcPr/>
                </a:tc>
                <a:extLst>
                  <a:ext uri="{0D108BD9-81ED-4DB2-BD59-A6C34878D82A}">
                    <a16:rowId xmlns:a16="http://schemas.microsoft.com/office/drawing/2014/main" val="10019"/>
                  </a:ext>
                </a:extLst>
              </a:tr>
              <a:tr h="261109">
                <a:tc>
                  <a:txBody>
                    <a:bodyPr/>
                    <a:lstStyle/>
                    <a:p>
                      <a:r>
                        <a:rPr lang="cs-CZ" sz="1100" dirty="0"/>
                        <a:t>20. Vaječný bílek </a:t>
                      </a:r>
                    </a:p>
                  </a:txBody>
                  <a:tcPr/>
                </a:tc>
                <a:tc>
                  <a:txBody>
                    <a:bodyPr/>
                    <a:lstStyle/>
                    <a:p>
                      <a:r>
                        <a:rPr lang="cs-CZ" sz="1100" dirty="0"/>
                        <a:t>3,0</a:t>
                      </a:r>
                    </a:p>
                  </a:txBody>
                  <a:tcPr/>
                </a:tc>
                <a:extLst>
                  <a:ext uri="{0D108BD9-81ED-4DB2-BD59-A6C34878D82A}">
                    <a16:rowId xmlns:a16="http://schemas.microsoft.com/office/drawing/2014/main" val="10020"/>
                  </a:ext>
                </a:extLst>
              </a:tr>
              <a:tr h="261109">
                <a:tc>
                  <a:txBody>
                    <a:bodyPr/>
                    <a:lstStyle/>
                    <a:p>
                      <a:r>
                        <a:rPr lang="cs-CZ" sz="1100" dirty="0"/>
                        <a:t>21. Kasein, </a:t>
                      </a:r>
                      <a:r>
                        <a:rPr lang="cs-CZ" sz="1100" dirty="0" err="1"/>
                        <a:t>kaseináty</a:t>
                      </a:r>
                      <a:r>
                        <a:rPr lang="cs-CZ" sz="1100" dirty="0"/>
                        <a:t> </a:t>
                      </a:r>
                    </a:p>
                  </a:txBody>
                  <a:tcPr/>
                </a:tc>
                <a:tc>
                  <a:txBody>
                    <a:bodyPr/>
                    <a:lstStyle/>
                    <a:p>
                      <a:r>
                        <a:rPr lang="cs-CZ" sz="1100" dirty="0"/>
                        <a:t>6,,0</a:t>
                      </a:r>
                    </a:p>
                  </a:txBody>
                  <a:tcPr/>
                </a:tc>
                <a:extLst>
                  <a:ext uri="{0D108BD9-81ED-4DB2-BD59-A6C34878D82A}">
                    <a16:rowId xmlns:a16="http://schemas.microsoft.com/office/drawing/2014/main" val="10021"/>
                  </a:ext>
                </a:extLst>
              </a:tr>
            </a:tbl>
          </a:graphicData>
        </a:graphic>
      </p:graphicFrame>
      <p:sp>
        <p:nvSpPr>
          <p:cNvPr id="68681" name="TextovéPole 7"/>
          <p:cNvSpPr txBox="1"/>
          <p:nvPr/>
        </p:nvSpPr>
        <p:spPr>
          <a:xfrm>
            <a:off x="468313" y="188913"/>
            <a:ext cx="8280400" cy="522287"/>
          </a:xfrm>
          <a:prstGeom prst="rect">
            <a:avLst/>
          </a:prstGeom>
          <a:noFill/>
          <a:ln w="9525">
            <a:noFill/>
          </a:ln>
        </p:spPr>
        <p:txBody>
          <a:bodyPr>
            <a:spAutoFit/>
          </a:bodyPr>
          <a:lstStyle/>
          <a:p>
            <a:pPr algn="ctr"/>
            <a:r>
              <a:rPr sz="1400" b="1" dirty="0">
                <a:latin typeface="Calibri" panose="020F0502020204030204" pitchFamily="34" charset="0"/>
              </a:rPr>
              <a:t>Druhy, skupiny a podskupiny potravin a surovin, které je povoleno ozářit ionizujícím zářením a nejvyšší přípustné celkové průměrné absorbované dávky záření (NPD)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476672"/>
            <a:ext cx="8229600" cy="5721350"/>
          </a:xfrm>
        </p:spPr>
        <p:txBody>
          <a:bodyPr vert="horz" wrap="square" lIns="91440" tIns="45720" rIns="91440" bIns="45720" numCol="1" anchor="t" anchorCtr="0" compatLnSpc="1">
            <a:normAutofit fontScale="92500" lnSpcReduction="10000"/>
          </a:bodyPr>
          <a:lstStyle/>
          <a:p>
            <a:pPr marL="0" indent="0">
              <a:spcBef>
                <a:spcPct val="50000"/>
              </a:spcBef>
              <a:buFontTx/>
              <a:buNone/>
              <a:defRPr/>
            </a:pPr>
            <a:r>
              <a:rPr lang="cs-CZ" sz="3000" b="1" u="sng" dirty="0">
                <a:solidFill>
                  <a:srgbClr val="002060"/>
                </a:solidFill>
              </a:rPr>
              <a:t>Vyhláška č. 58/2018 Sb</a:t>
            </a:r>
            <a:r>
              <a:rPr lang="cs-CZ" sz="3000" b="1" u="sng" dirty="0"/>
              <a:t>.</a:t>
            </a:r>
            <a:r>
              <a:rPr lang="cs-CZ" sz="3000" dirty="0"/>
              <a:t>, o doplňcích stravy a složení potravin</a:t>
            </a:r>
            <a:endParaRPr lang="cs-CZ" sz="3000" b="1" u="sng" dirty="0">
              <a:solidFill>
                <a:srgbClr val="002060"/>
              </a:solidFill>
            </a:endParaRPr>
          </a:p>
          <a:p>
            <a:pPr marL="0" marR="0" lvl="0" indent="0" algn="l" defTabSz="914400" rtl="0" eaLnBrk="0" fontAlgn="base" latinLnBrk="0" hangingPunct="0">
              <a:lnSpc>
                <a:spcPct val="100000"/>
              </a:lnSpc>
              <a:spcBef>
                <a:spcPct val="50000"/>
              </a:spcBef>
              <a:spcAft>
                <a:spcPct val="0"/>
              </a:spcAft>
              <a:buClrTx/>
              <a:buSzTx/>
              <a:buFontTx/>
              <a:buNone/>
              <a:defRPr/>
            </a:pPr>
            <a:endParaRPr kumimoji="0" lang="cs-CZ" sz="3200" b="1" i="0" u="sng" strike="noStrike" kern="0" cap="none" spc="0" normalizeH="0" baseline="0" noProof="0" dirty="0">
              <a:ln>
                <a:noFill/>
              </a:ln>
              <a:solidFill>
                <a:srgbClr val="002060"/>
              </a:solidFill>
              <a:effectLst/>
              <a:uLnTx/>
              <a:uFillTx/>
              <a:latin typeface="+mn-lt"/>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sng" strike="noStrike" kern="0" cap="none" spc="0" normalizeH="0" baseline="0" noProof="0" dirty="0">
                <a:ln>
                  <a:noFill/>
                </a:ln>
                <a:solidFill>
                  <a:srgbClr val="002060"/>
                </a:solidFill>
                <a:effectLst/>
                <a:uLnTx/>
                <a:uFillTx/>
                <a:latin typeface="+mn-lt"/>
                <a:ea typeface="+mn-ea"/>
                <a:cs typeface="+mn-cs"/>
              </a:rPr>
              <a:t>Vyhláška č. 231/2016 Sb</a:t>
            </a:r>
            <a:r>
              <a:rPr kumimoji="0" lang="cs-CZ" sz="3200" b="1" i="0" u="sng" strike="noStrike" kern="0" cap="none" spc="0" normalizeH="0" baseline="0" noProof="0" dirty="0">
                <a:ln>
                  <a:noFill/>
                </a:ln>
                <a:solidFill>
                  <a:schemeClr val="tx1"/>
                </a:solidFill>
                <a:effectLst/>
                <a:uLnTx/>
                <a:uFillTx/>
                <a:latin typeface="+mn-lt"/>
                <a:ea typeface="+mn-ea"/>
                <a:cs typeface="+mn-cs"/>
              </a:rPr>
              <a:t>.,</a:t>
            </a:r>
            <a:r>
              <a:rPr kumimoji="0" lang="cs-CZ" sz="3200" b="0" i="0" u="none" strike="noStrike" kern="0" cap="none" spc="0" normalizeH="0" baseline="0" noProof="0" dirty="0">
                <a:ln>
                  <a:noFill/>
                </a:ln>
                <a:solidFill>
                  <a:schemeClr val="tx1"/>
                </a:solidFill>
                <a:effectLst/>
                <a:uLnTx/>
                <a:uFillTx/>
                <a:latin typeface="+mn-lt"/>
                <a:ea typeface="+mn-ea"/>
                <a:cs typeface="+mn-cs"/>
              </a:rPr>
              <a:t>, o odběru, přípravě a metodách zkoušení kontrolních vzorků potravin a tabákových výrobků </a:t>
            </a:r>
          </a:p>
          <a:p>
            <a:pPr marL="342900" marR="0" lvl="0" indent="-342900" algn="l" defTabSz="914400" rtl="0" eaLnBrk="0" fontAlgn="base" latinLnBrk="0" hangingPunct="0">
              <a:lnSpc>
                <a:spcPct val="100000"/>
              </a:lnSpc>
              <a:spcBef>
                <a:spcPct val="5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200" b="1" i="0" u="sng" strike="noStrike" kern="0" cap="none" spc="0" normalizeH="0" baseline="0" noProof="0" dirty="0">
                <a:ln>
                  <a:noFill/>
                </a:ln>
                <a:solidFill>
                  <a:srgbClr val="002060"/>
                </a:solidFill>
                <a:effectLst/>
                <a:uLnTx/>
                <a:uFillTx/>
                <a:latin typeface="+mn-lt"/>
                <a:ea typeface="+mn-ea"/>
                <a:cs typeface="+mn-cs"/>
              </a:rPr>
              <a:t>Vyhláška č. 211/2019 Sb</a:t>
            </a:r>
            <a:r>
              <a:rPr kumimoji="0" lang="cs-CZ" sz="3200" b="1" i="0" u="sng" strike="noStrike" kern="0" cap="none" spc="0" normalizeH="0" baseline="0" noProof="0" dirty="0">
                <a:ln>
                  <a:noFill/>
                </a:ln>
                <a:solidFill>
                  <a:schemeClr val="tx1"/>
                </a:solidFill>
                <a:effectLst/>
                <a:uLnTx/>
                <a:uFillTx/>
                <a:latin typeface="+mn-lt"/>
                <a:ea typeface="+mn-ea"/>
                <a:cs typeface="+mn-cs"/>
              </a:rPr>
              <a:t>.,</a:t>
            </a:r>
            <a:r>
              <a:rPr kumimoji="0" lang="cs-CZ" sz="3200" b="0" i="0" u="none" strike="noStrike" kern="0" cap="none" spc="0" normalizeH="0" baseline="0" noProof="0" dirty="0">
                <a:ln>
                  <a:noFill/>
                </a:ln>
                <a:solidFill>
                  <a:schemeClr val="tx1"/>
                </a:solidFill>
                <a:effectLst/>
                <a:uLnTx/>
                <a:uFillTx/>
                <a:latin typeface="+mn-lt"/>
                <a:ea typeface="+mn-ea"/>
                <a:cs typeface="+mn-cs"/>
              </a:rPr>
              <a:t> o způsobu provádění klasifikace jatečně upravených těl jatečných zvířat a podmínkách vydávání osvědčení o odborné způsobilosti fyzických osob k této činnosti</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sah 2"/>
          <p:cNvSpPr>
            <a:spLocks noGrp="1"/>
          </p:cNvSpPr>
          <p:nvPr>
            <p:ph idx="4294967295"/>
          </p:nvPr>
        </p:nvSpPr>
        <p:spPr>
          <a:xfrm>
            <a:off x="287337" y="332656"/>
            <a:ext cx="8569325" cy="5400675"/>
          </a:xfrm>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cs-CZ" altLang="cs-CZ" sz="3200" b="1" i="0" u="sng" strike="noStrike" kern="0" cap="none" spc="0" normalizeH="0" baseline="0" noProof="0" dirty="0">
                <a:ln>
                  <a:noFill/>
                </a:ln>
                <a:solidFill>
                  <a:srgbClr val="002060"/>
                </a:solidFill>
                <a:effectLst/>
                <a:uLnTx/>
                <a:uFillTx/>
                <a:latin typeface="+mn-lt"/>
                <a:ea typeface="+mn-ea"/>
                <a:cs typeface="+mn-cs"/>
              </a:rPr>
              <a:t>Nařízení EP a R č. 1760/2000</a:t>
            </a:r>
            <a:r>
              <a:rPr kumimoji="0" lang="cs-CZ" altLang="cs-CZ" sz="3200" b="0" i="0" u="none" strike="noStrike" kern="0" cap="none" spc="0" normalizeH="0" baseline="0" noProof="0" dirty="0">
                <a:ln>
                  <a:noFill/>
                </a:ln>
                <a:solidFill>
                  <a:schemeClr val="tx1"/>
                </a:solidFill>
                <a:effectLst/>
                <a:uLnTx/>
                <a:uFillTx/>
                <a:latin typeface="+mn-lt"/>
                <a:ea typeface="+mn-ea"/>
                <a:cs typeface="+mn-cs"/>
              </a:rPr>
              <a:t>, o systému identifikace a evidence skotu, označování hovězího masa a výrobků z hovězího masa a o zrušení nařízení Rady (ES) č. 820/97</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altLang="cs-CZ"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altLang="cs-CZ" sz="3200" b="0" i="0" u="none" strike="noStrike" kern="0" cap="none" spc="0" normalizeH="0" baseline="0" noProof="0" dirty="0">
                <a:ln>
                  <a:noFill/>
                </a:ln>
                <a:solidFill>
                  <a:schemeClr val="tx1"/>
                </a:solidFill>
                <a:effectLst/>
                <a:uLnTx/>
                <a:uFillTx/>
                <a:latin typeface="+mn-lt"/>
                <a:ea typeface="+mn-ea"/>
                <a:cs typeface="+mn-cs"/>
              </a:rPr>
              <a:t>referenční číslo zvířete</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altLang="cs-CZ" sz="3200" b="0" i="0" u="none" strike="noStrike" kern="0" cap="none" spc="0" normalizeH="0" baseline="0" noProof="0" dirty="0">
                <a:ln>
                  <a:noFill/>
                </a:ln>
                <a:solidFill>
                  <a:schemeClr val="tx1"/>
                </a:solidFill>
                <a:effectLst/>
                <a:uLnTx/>
                <a:uFillTx/>
                <a:latin typeface="+mn-lt"/>
                <a:ea typeface="+mn-ea"/>
                <a:cs typeface="+mn-cs"/>
              </a:rPr>
              <a:t>schvalovací číslo jatek</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altLang="cs-CZ" sz="3200" b="0" i="0" u="none" strike="noStrike" kern="0" cap="none" spc="0" normalizeH="0" baseline="0" noProof="0" dirty="0">
                <a:ln>
                  <a:noFill/>
                </a:ln>
                <a:solidFill>
                  <a:schemeClr val="tx1"/>
                </a:solidFill>
                <a:effectLst/>
                <a:uLnTx/>
                <a:uFillTx/>
                <a:latin typeface="+mn-lt"/>
                <a:ea typeface="+mn-ea"/>
                <a:cs typeface="+mn-cs"/>
              </a:rPr>
              <a:t>schvalovací číslo </a:t>
            </a:r>
            <a:r>
              <a:rPr kumimoji="0" lang="cs-CZ" altLang="cs-CZ" sz="3200" b="0" i="0" u="none" strike="noStrike" kern="0" cap="none" spc="0" normalizeH="0" baseline="0" noProof="0" dirty="0" err="1">
                <a:ln>
                  <a:noFill/>
                </a:ln>
                <a:solidFill>
                  <a:schemeClr val="tx1"/>
                </a:solidFill>
                <a:effectLst/>
                <a:uLnTx/>
                <a:uFillTx/>
                <a:latin typeface="+mn-lt"/>
                <a:ea typeface="+mn-ea"/>
                <a:cs typeface="+mn-cs"/>
              </a:rPr>
              <a:t>bourárny</a:t>
            </a:r>
            <a:endParaRPr kumimoji="0" lang="cs-CZ" altLang="cs-CZ"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altLang="cs-CZ" sz="3200" b="0" i="0" u="none" strike="noStrike" kern="0" cap="none" spc="0" normalizeH="0" baseline="0" noProof="0" dirty="0">
                <a:ln>
                  <a:noFill/>
                </a:ln>
                <a:solidFill>
                  <a:schemeClr val="tx1"/>
                </a:solidFill>
                <a:effectLst/>
                <a:uLnTx/>
                <a:uFillTx/>
                <a:latin typeface="+mn-lt"/>
                <a:ea typeface="+mn-ea"/>
                <a:cs typeface="+mn-cs"/>
              </a:rPr>
              <a:t>původ – kde narozen, vykrmen, poražen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obsah 2"/>
          <p:cNvSpPr>
            <a:spLocks noGrp="1"/>
          </p:cNvSpPr>
          <p:nvPr>
            <p:ph idx="4294967295"/>
          </p:nvPr>
        </p:nvSpPr>
        <p:spPr>
          <a:xfrm>
            <a:off x="539552" y="620688"/>
            <a:ext cx="8229600" cy="5184775"/>
          </a:xfrm>
        </p:spPr>
        <p:txBody>
          <a:bodyPr vert="horz" wrap="square" lIns="91440" tIns="45720" rIns="91440" bIns="45720" anchor="t"/>
          <a:lstStyle/>
          <a:p>
            <a:pPr marL="0" indent="0">
              <a:spcBef>
                <a:spcPct val="100000"/>
              </a:spcBef>
              <a:buNone/>
            </a:pPr>
            <a:r>
              <a:rPr lang="cs-CZ" altLang="cs-CZ" sz="2800" b="1" u="sng" dirty="0">
                <a:solidFill>
                  <a:srgbClr val="002060"/>
                </a:solidFill>
              </a:rPr>
              <a:t>Zákon č. 146/2002 Sb</a:t>
            </a:r>
            <a:r>
              <a:rPr lang="cs-CZ" altLang="cs-CZ" sz="2800" b="1" u="sng" dirty="0"/>
              <a:t>.</a:t>
            </a:r>
            <a:r>
              <a:rPr lang="cs-CZ" altLang="cs-CZ" sz="2800" dirty="0"/>
              <a:t>, o Státní zemědělské a potravinářské inspekci a o změně některých souvisejících zákonů </a:t>
            </a:r>
          </a:p>
          <a:p>
            <a:pPr marL="0" indent="0">
              <a:spcBef>
                <a:spcPct val="100000"/>
              </a:spcBef>
              <a:buNone/>
            </a:pPr>
            <a:endParaRPr lang="cs-CZ" altLang="cs-CZ" sz="2800" dirty="0"/>
          </a:p>
          <a:p>
            <a:pPr marL="0" indent="0">
              <a:spcBef>
                <a:spcPct val="100000"/>
              </a:spcBef>
              <a:buNone/>
            </a:pPr>
            <a:r>
              <a:rPr lang="cs-CZ" altLang="cs-CZ" sz="2800" b="1" u="sng" dirty="0">
                <a:solidFill>
                  <a:srgbClr val="002060"/>
                </a:solidFill>
              </a:rPr>
              <a:t>Zákon č. 64/1986 Sb</a:t>
            </a:r>
            <a:r>
              <a:rPr lang="cs-CZ" altLang="cs-CZ" sz="2800" b="1" u="sng" dirty="0"/>
              <a:t>.</a:t>
            </a:r>
            <a:r>
              <a:rPr lang="cs-CZ" altLang="cs-CZ" sz="2800" dirty="0"/>
              <a:t>, o České obchodní inspekci</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476672"/>
            <a:ext cx="8229600" cy="5434013"/>
          </a:xfrm>
        </p:spPr>
        <p:txBody>
          <a:bodyPr vert="horz" wrap="square" lIns="91440" tIns="45720" rIns="91440" bIns="45720" numCol="1" anchor="t" anchorCtr="0" compatLnSpc="1">
            <a:normAutofit fontScale="77500" lnSpcReduction="20000"/>
          </a:body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cs-CZ" sz="3600" b="1" i="0" u="sng" strike="noStrike" kern="0" cap="none" spc="0" normalizeH="0" baseline="0" noProof="0" dirty="0">
                <a:ln>
                  <a:noFill/>
                </a:ln>
                <a:solidFill>
                  <a:srgbClr val="002060"/>
                </a:solidFill>
                <a:effectLst/>
                <a:uLnTx/>
                <a:uFillTx/>
                <a:latin typeface="+mn-lt"/>
                <a:ea typeface="+mn-ea"/>
                <a:cs typeface="+mn-cs"/>
              </a:rPr>
              <a:t>Zákon č. 634/1992 Sb</a:t>
            </a:r>
            <a:r>
              <a:rPr kumimoji="0" lang="cs-CZ" sz="3600" b="1" i="0" u="sng" strike="noStrike" kern="0" cap="none" spc="0" normalizeH="0" baseline="0" noProof="0" dirty="0">
                <a:ln>
                  <a:noFill/>
                </a:ln>
                <a:solidFill>
                  <a:schemeClr val="tx1"/>
                </a:solidFill>
                <a:effectLst/>
                <a:uLnTx/>
                <a:uFillTx/>
                <a:latin typeface="+mn-lt"/>
                <a:ea typeface="+mn-ea"/>
                <a:cs typeface="+mn-cs"/>
              </a:rPr>
              <a:t>.</a:t>
            </a:r>
            <a:r>
              <a:rPr kumimoji="0" lang="cs-CZ" sz="3600" b="0" i="0" u="none" strike="noStrike" kern="0" cap="none" spc="0" normalizeH="0" baseline="0" noProof="0" dirty="0">
                <a:ln>
                  <a:noFill/>
                </a:ln>
                <a:solidFill>
                  <a:schemeClr val="tx1"/>
                </a:solidFill>
                <a:effectLst/>
                <a:uLnTx/>
                <a:uFillTx/>
                <a:latin typeface="+mn-lt"/>
                <a:ea typeface="+mn-ea"/>
                <a:cs typeface="+mn-cs"/>
              </a:rPr>
              <a:t>, o ochraně spotřebitele </a:t>
            </a:r>
          </a:p>
          <a:p>
            <a:pPr marL="0" marR="0" lvl="0" indent="0" algn="l" defTabSz="914400" rtl="0" eaLnBrk="0" fontAlgn="base" latinLnBrk="0" hangingPunct="0">
              <a:lnSpc>
                <a:spcPct val="100000"/>
              </a:lnSpc>
              <a:spcBef>
                <a:spcPct val="50000"/>
              </a:spcBef>
              <a:spcAft>
                <a:spcPct val="0"/>
              </a:spcAft>
              <a:buClrTx/>
              <a:buSzTx/>
              <a:buFontTx/>
              <a:buNone/>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defRPr/>
            </a:pPr>
            <a:r>
              <a:rPr kumimoji="0" lang="cs-CZ" sz="3200" b="0" i="0" u="none" strike="noStrike" kern="0" cap="none" spc="0" normalizeH="0" baseline="0" noProof="0" dirty="0">
                <a:ln>
                  <a:noFill/>
                </a:ln>
                <a:solidFill>
                  <a:schemeClr val="tx1"/>
                </a:solidFill>
                <a:effectLst/>
                <a:uLnTx/>
                <a:uFillTx/>
                <a:latin typeface="+mn-lt"/>
                <a:ea typeface="+mn-ea"/>
                <a:cs typeface="+mn-cs"/>
              </a:rPr>
              <a:t>Prodávající je povinen:</a:t>
            </a:r>
          </a:p>
          <a:p>
            <a:pPr marL="342900" marR="0" lvl="0" indent="-342900" algn="just" defTabSz="914400" rtl="0" eaLnBrk="0" fontAlgn="base" latinLnBrk="0" hangingPunct="0">
              <a:lnSpc>
                <a:spcPct val="100000"/>
              </a:lnSpc>
              <a:spcBef>
                <a:spcPct val="20000"/>
              </a:spcBef>
              <a:spcAft>
                <a:spcPct val="0"/>
              </a:spcAft>
              <a:buClrTx/>
              <a:buSzTx/>
              <a:buFontTx/>
              <a:buChar char="•"/>
              <a:defRPr/>
            </a:pPr>
            <a:r>
              <a:rPr kumimoji="0" lang="cs-CZ" sz="3200" b="0" i="0" u="none" strike="noStrike" kern="0" cap="none" spc="0" normalizeH="0" baseline="0" noProof="0" dirty="0">
                <a:ln>
                  <a:noFill/>
                </a:ln>
                <a:solidFill>
                  <a:schemeClr val="tx1"/>
                </a:solidFill>
                <a:effectLst/>
                <a:uLnTx/>
                <a:uFillTx/>
                <a:latin typeface="+mn-lt"/>
                <a:ea typeface="+mn-ea"/>
                <a:cs typeface="+mn-cs"/>
              </a:rPr>
              <a:t>hmotnost, míra nebo množství - umožnit spotřebiteli překontrolovat si správnost těchto údajů </a:t>
            </a:r>
          </a:p>
          <a:p>
            <a:pPr marL="342900" marR="0" lvl="0" indent="-342900" algn="just" defTabSz="914400" rtl="0" eaLnBrk="0" fontAlgn="base" latinLnBrk="0" hangingPunct="0">
              <a:lnSpc>
                <a:spcPct val="100000"/>
              </a:lnSpc>
              <a:spcBef>
                <a:spcPct val="20000"/>
              </a:spcBef>
              <a:spcAft>
                <a:spcPct val="0"/>
              </a:spcAft>
              <a:buClrTx/>
              <a:buSzTx/>
              <a:buFontTx/>
              <a:buChar char="•"/>
              <a:defRPr/>
            </a:pPr>
            <a:r>
              <a:rPr kumimoji="0" lang="cs-CZ" sz="3200" b="0" i="0" u="none" strike="noStrike" kern="0" cap="none" spc="0" normalizeH="0" baseline="0" noProof="0" dirty="0">
                <a:ln>
                  <a:noFill/>
                </a:ln>
                <a:solidFill>
                  <a:schemeClr val="tx1"/>
                </a:solidFill>
                <a:effectLst/>
                <a:uLnTx/>
                <a:uFillTx/>
                <a:latin typeface="+mn-lt"/>
                <a:ea typeface="+mn-ea"/>
                <a:cs typeface="+mn-cs"/>
              </a:rPr>
              <a:t>předepsaná  nebo schválená  jakost</a:t>
            </a:r>
          </a:p>
          <a:p>
            <a:pPr marL="342900" marR="0" lvl="0" indent="-342900" algn="just" defTabSz="914400" rtl="0" eaLnBrk="0" fontAlgn="base" latinLnBrk="0" hangingPunct="0">
              <a:lnSpc>
                <a:spcPct val="100000"/>
              </a:lnSpc>
              <a:spcBef>
                <a:spcPct val="20000"/>
              </a:spcBef>
              <a:spcAft>
                <a:spcPct val="0"/>
              </a:spcAft>
              <a:buClrTx/>
              <a:buSzTx/>
              <a:buFontTx/>
              <a:buChar char="•"/>
              <a:defRPr/>
            </a:pPr>
            <a:r>
              <a:rPr kumimoji="0" lang="cs-CZ" sz="3200" b="0" i="0" u="none" strike="noStrike" kern="0" cap="none" spc="0" normalizeH="0" baseline="0" noProof="0" dirty="0">
                <a:ln>
                  <a:noFill/>
                </a:ln>
                <a:solidFill>
                  <a:schemeClr val="tx1"/>
                </a:solidFill>
                <a:effectLst/>
                <a:uLnTx/>
                <a:uFillTx/>
                <a:latin typeface="+mn-lt"/>
                <a:ea typeface="+mn-ea"/>
                <a:cs typeface="+mn-cs"/>
              </a:rPr>
              <a:t>správně účtovat ceny; zaokrouhluje vždy k  nejbližší platné nominální hodnotě</a:t>
            </a:r>
          </a:p>
          <a:p>
            <a:pPr marL="342900" marR="0" lvl="0" indent="-342900" algn="just"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3200" b="0" i="0" u="none" strike="noStrike" kern="0" cap="none" spc="0" normalizeH="0" baseline="0" noProof="0" dirty="0">
                <a:ln>
                  <a:noFill/>
                </a:ln>
                <a:solidFill>
                  <a:schemeClr val="tx1"/>
                </a:solidFill>
                <a:effectLst/>
                <a:uLnTx/>
                <a:uFillTx/>
                <a:latin typeface="+mn-lt"/>
                <a:ea typeface="+mn-ea"/>
                <a:cs typeface="+mn-cs"/>
              </a:rPr>
              <a:t>nikdo   nesmí   klamat   spotřebitele,   zejména   uvádět nepravdivé,  nedoložené, neúplné,  nepřesné, nejasné,  dvojsmyslné nebo přehnané údaje anebo  zamlčet údaje o skutečných vlastnostech výrobků nebo služeb či úrovni nákupních podmínek</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dpis 1"/>
          <p:cNvSpPr>
            <a:spLocks noGrp="1"/>
          </p:cNvSpPr>
          <p:nvPr>
            <p:ph type="title" idx="4294967295"/>
          </p:nvPr>
        </p:nvSpPr>
        <p:spPr>
          <a:xfrm>
            <a:off x="683568" y="261020"/>
            <a:ext cx="8229600" cy="863600"/>
          </a:xfrm>
        </p:spPr>
        <p:txBody>
          <a:bodyPr vert="horz" wrap="square" lIns="91440" tIns="45720" rIns="91440" bIns="45720" anchor="ctr"/>
          <a:lstStyle/>
          <a:p>
            <a:r>
              <a:rPr lang="cs-CZ" altLang="cs-CZ" b="1" dirty="0">
                <a:solidFill>
                  <a:schemeClr val="accent1">
                    <a:lumMod val="75000"/>
                  </a:schemeClr>
                </a:solidFill>
              </a:rPr>
              <a:t>Dozor nad ochranou spotřebitele </a:t>
            </a:r>
            <a:endParaRPr lang="cs-CZ" altLang="cs-CZ" dirty="0">
              <a:solidFill>
                <a:schemeClr val="accent1">
                  <a:lumMod val="75000"/>
                </a:schemeClr>
              </a:solidFill>
            </a:endParaRPr>
          </a:p>
        </p:txBody>
      </p:sp>
      <p:sp>
        <p:nvSpPr>
          <p:cNvPr id="3" name="Zástupný symbol pro obsah 2"/>
          <p:cNvSpPr>
            <a:spLocks noGrp="1"/>
          </p:cNvSpPr>
          <p:nvPr>
            <p:ph idx="4294967295"/>
          </p:nvPr>
        </p:nvSpPr>
        <p:spPr>
          <a:xfrm>
            <a:off x="395536" y="1340768"/>
            <a:ext cx="8218487" cy="4392612"/>
          </a:xfrm>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cs-CZ" sz="2400" b="0" i="0" u="none" strike="noStrike" kern="0" cap="none" spc="0" normalizeH="0" baseline="0" noProof="0" dirty="0">
                <a:ln>
                  <a:noFill/>
                </a:ln>
                <a:solidFill>
                  <a:schemeClr val="tx1"/>
                </a:solidFill>
                <a:effectLst/>
                <a:uLnTx/>
                <a:uFillTx/>
                <a:latin typeface="+mn-lt"/>
                <a:ea typeface="+mn-ea"/>
                <a:cs typeface="+mn-cs"/>
              </a:rPr>
              <a:t>Dozor nad dodržováním povinností stanovených tímto zákonem provádí </a:t>
            </a:r>
            <a:r>
              <a:rPr kumimoji="0" lang="cs-CZ" sz="2400" b="1" i="0" u="none" strike="noStrike" kern="0" cap="none" spc="0" normalizeH="0" baseline="0" noProof="0" dirty="0">
                <a:ln>
                  <a:noFill/>
                </a:ln>
                <a:solidFill>
                  <a:schemeClr val="tx1"/>
                </a:solidFill>
                <a:effectLst/>
                <a:uLnTx/>
                <a:uFillTx/>
                <a:latin typeface="+mn-lt"/>
                <a:ea typeface="+mn-ea"/>
                <a:cs typeface="+mn-cs"/>
              </a:rPr>
              <a:t>Česká obchodní inspekce</a:t>
            </a:r>
            <a:r>
              <a:rPr kumimoji="0" lang="cs-CZ" sz="2400" b="0" i="0" u="none" strike="noStrike" kern="0" cap="none" spc="0" normalizeH="0" baseline="0" noProof="0" dirty="0">
                <a:ln>
                  <a:noFill/>
                </a:ln>
                <a:solidFill>
                  <a:schemeClr val="tx1"/>
                </a:solidFill>
                <a:effectLst/>
                <a:uLnTx/>
                <a:uFillTx/>
                <a:latin typeface="+mn-lt"/>
                <a:ea typeface="+mn-ea"/>
                <a:cs typeface="+mn-cs"/>
              </a:rPr>
              <a:t>, s výjimkou dozoru nad dodržováním daných povinností (</a:t>
            </a:r>
            <a:r>
              <a:rPr kumimoji="0" lang="cs-CZ" sz="2400" b="0" i="0" u="sng" strike="noStrike" kern="0" cap="none" spc="0" normalizeH="0" baseline="0" noProof="0" dirty="0">
                <a:ln>
                  <a:noFill/>
                </a:ln>
                <a:solidFill>
                  <a:schemeClr val="tx1"/>
                </a:solidFill>
                <a:effectLst/>
                <a:uLnTx/>
                <a:uFillTx/>
                <a:latin typeface="+mn-lt"/>
                <a:ea typeface="+mn-ea"/>
                <a:cs typeface="+mn-cs"/>
              </a:rPr>
              <a:t>jakost</a:t>
            </a:r>
            <a:r>
              <a:rPr kumimoji="0" lang="cs-CZ" sz="2400" b="0" i="0" u="none" strike="noStrike" kern="0" cap="none" spc="0" normalizeH="0" baseline="0" noProof="0" dirty="0">
                <a:ln>
                  <a:noFill/>
                </a:ln>
                <a:solidFill>
                  <a:schemeClr val="tx1"/>
                </a:solidFill>
                <a:effectLst/>
                <a:uLnTx/>
                <a:uFillTx/>
                <a:latin typeface="+mn-lt"/>
                <a:ea typeface="+mn-ea"/>
                <a:cs typeface="+mn-cs"/>
              </a:rPr>
              <a:t>, nekalá obchodní praktika, klamavá konání, klamavá opomenutí, agresivní obchodní praktika)</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000" b="0" i="0" u="none" strike="noStrike" kern="0" cap="none" spc="0" normalizeH="0" baseline="0" noProof="0" dirty="0">
                <a:ln>
                  <a:noFill/>
                </a:ln>
                <a:solidFill>
                  <a:schemeClr val="tx1"/>
                </a:solidFill>
                <a:effectLst/>
                <a:uLnTx/>
                <a:uFillTx/>
                <a:latin typeface="+mn-lt"/>
                <a:ea typeface="+mn-ea"/>
                <a:cs typeface="+mn-cs"/>
              </a:rPr>
              <a:t>na úseku zemědělských, potravinářských a tabákových výrobků provádí </a:t>
            </a:r>
            <a:r>
              <a:rPr kumimoji="0" lang="cs-CZ" sz="2000" b="1" i="0" u="none" strike="noStrike" kern="0" cap="none" spc="0" normalizeH="0" baseline="0" noProof="0" dirty="0">
                <a:ln>
                  <a:noFill/>
                </a:ln>
                <a:solidFill>
                  <a:schemeClr val="tx1"/>
                </a:solidFill>
                <a:effectLst/>
                <a:uLnTx/>
                <a:uFillTx/>
                <a:latin typeface="+mn-lt"/>
                <a:ea typeface="+mn-ea"/>
                <a:cs typeface="+mn-cs"/>
              </a:rPr>
              <a:t>Státní zemědělská a potravinářská inspekce</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000" b="0" i="0" u="none" strike="noStrike" kern="0" cap="none" spc="0" normalizeH="0" baseline="0" noProof="0" dirty="0">
                <a:ln>
                  <a:noFill/>
                </a:ln>
                <a:solidFill>
                  <a:schemeClr val="tx1"/>
                </a:solidFill>
                <a:effectLst/>
                <a:uLnTx/>
                <a:uFillTx/>
                <a:latin typeface="+mn-lt"/>
                <a:ea typeface="+mn-ea"/>
                <a:cs typeface="+mn-cs"/>
              </a:rPr>
              <a:t>pokud jde o prodej výrobků a poskytování služeb, které jsou upraveny zákonem o ochraně veřejného zdraví provádějí </a:t>
            </a:r>
            <a:r>
              <a:rPr kumimoji="0" lang="cs-CZ" sz="2000" b="1" i="0" u="none" strike="noStrike" kern="0" cap="none" spc="0" normalizeH="0" baseline="0" noProof="0" dirty="0">
                <a:ln>
                  <a:noFill/>
                </a:ln>
                <a:solidFill>
                  <a:schemeClr val="tx1"/>
                </a:solidFill>
                <a:effectLst/>
                <a:uLnTx/>
                <a:uFillTx/>
                <a:latin typeface="+mn-lt"/>
                <a:ea typeface="+mn-ea"/>
                <a:cs typeface="+mn-cs"/>
              </a:rPr>
              <a:t>krajské hygienické stanice</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2000" b="0" i="0" u="none" strike="noStrike" kern="0" cap="none" spc="0" normalizeH="0" baseline="0" noProof="0" dirty="0">
                <a:ln>
                  <a:noFill/>
                </a:ln>
                <a:solidFill>
                  <a:schemeClr val="tx1"/>
                </a:solidFill>
                <a:effectLst/>
                <a:uLnTx/>
                <a:uFillTx/>
                <a:latin typeface="+mn-lt"/>
                <a:ea typeface="+mn-ea"/>
                <a:cs typeface="+mn-cs"/>
              </a:rPr>
              <a:t>na úseku veterinární péče provádějí </a:t>
            </a:r>
            <a:r>
              <a:rPr kumimoji="0" lang="cs-CZ" sz="2000" b="1" i="0" u="none" strike="noStrike" kern="0" cap="none" spc="0" normalizeH="0" baseline="0" noProof="0" dirty="0">
                <a:ln>
                  <a:noFill/>
                </a:ln>
                <a:solidFill>
                  <a:schemeClr val="tx1"/>
                </a:solidFill>
                <a:effectLst/>
                <a:uLnTx/>
                <a:uFillTx/>
                <a:latin typeface="+mn-lt"/>
                <a:ea typeface="+mn-ea"/>
                <a:cs typeface="+mn-cs"/>
              </a:rPr>
              <a:t>Státní veterinární správa, krajské veterinární správy a Městská veterinární správa v Praze</a:t>
            </a:r>
          </a:p>
          <a:p>
            <a:pPr marL="0" marR="0" lvl="0" indent="0" algn="l" defTabSz="914400" rtl="0" eaLnBrk="0" fontAlgn="base" latinLnBrk="0" hangingPunct="0">
              <a:lnSpc>
                <a:spcPct val="100000"/>
              </a:lnSpc>
              <a:spcBef>
                <a:spcPct val="20000"/>
              </a:spcBef>
              <a:spcAft>
                <a:spcPct val="0"/>
              </a:spcAft>
              <a:buClrTx/>
              <a:buSzTx/>
              <a:buNone/>
              <a:defRPr/>
            </a:pPr>
            <a:r>
              <a:rPr kumimoji="0" lang="cs-CZ" sz="1800" b="0" i="0" u="none" strike="noStrike" kern="0" cap="none" spc="0" normalizeH="0" baseline="0" noProof="0" dirty="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18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24744"/>
            <a:ext cx="8352928" cy="4022725"/>
          </a:xfrm>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cs-CZ" sz="3200" b="1" i="0" u="sng" strike="noStrike" kern="0" cap="none" spc="0" normalizeH="0" baseline="0" noProof="0" dirty="0">
                <a:ln>
                  <a:noFill/>
                </a:ln>
                <a:solidFill>
                  <a:srgbClr val="002060"/>
                </a:solidFill>
                <a:effectLst/>
                <a:uLnTx/>
                <a:uFillTx/>
                <a:latin typeface="+mn-lt"/>
                <a:ea typeface="+mn-ea"/>
                <a:cs typeface="+mn-cs"/>
              </a:rPr>
              <a:t>Zákon č. 102/2001 Sb</a:t>
            </a:r>
            <a:r>
              <a:rPr kumimoji="0" lang="cs-CZ" sz="3200" b="1" i="0" u="sng" strike="noStrike" kern="0" cap="none" spc="0" normalizeH="0" baseline="0" noProof="0" dirty="0">
                <a:ln>
                  <a:noFill/>
                </a:ln>
                <a:solidFill>
                  <a:schemeClr val="tx1"/>
                </a:solidFill>
                <a:effectLst/>
                <a:uLnTx/>
                <a:uFillTx/>
                <a:latin typeface="+mn-lt"/>
                <a:ea typeface="+mn-ea"/>
                <a:cs typeface="+mn-cs"/>
              </a:rPr>
              <a:t>.</a:t>
            </a:r>
            <a:r>
              <a:rPr kumimoji="0" lang="cs-CZ" sz="3200" b="0" i="0" u="none" strike="noStrike" kern="0" cap="none" spc="0" normalizeH="0" baseline="0" noProof="0" dirty="0">
                <a:ln>
                  <a:noFill/>
                </a:ln>
                <a:solidFill>
                  <a:schemeClr val="tx1"/>
                </a:solidFill>
                <a:effectLst/>
                <a:uLnTx/>
                <a:uFillTx/>
                <a:latin typeface="+mn-lt"/>
                <a:ea typeface="+mn-ea"/>
                <a:cs typeface="+mn-cs"/>
              </a:rPr>
              <a:t>,</a:t>
            </a:r>
            <a:r>
              <a:rPr kumimoji="0" lang="cs-CZ" sz="3200" b="1" i="0" u="none" strike="noStrike" kern="0" cap="none" spc="0" normalizeH="0" baseline="0" noProof="0" dirty="0">
                <a:ln>
                  <a:noFill/>
                </a:ln>
                <a:solidFill>
                  <a:schemeClr val="tx1"/>
                </a:solidFill>
                <a:effectLst/>
                <a:uLnTx/>
                <a:uFillTx/>
                <a:latin typeface="+mn-lt"/>
                <a:ea typeface="+mn-ea"/>
                <a:cs typeface="+mn-cs"/>
              </a:rPr>
              <a:t> </a:t>
            </a:r>
            <a:r>
              <a:rPr kumimoji="0" lang="cs-CZ" sz="3200" b="0" i="0" u="none" strike="noStrike" kern="0" cap="none" spc="0" normalizeH="0" baseline="0" noProof="0" dirty="0">
                <a:ln>
                  <a:noFill/>
                </a:ln>
                <a:solidFill>
                  <a:schemeClr val="tx1"/>
                </a:solidFill>
                <a:effectLst/>
                <a:uLnTx/>
                <a:uFillTx/>
                <a:latin typeface="+mn-lt"/>
                <a:ea typeface="+mn-ea"/>
                <a:cs typeface="+mn-cs"/>
              </a:rPr>
              <a:t>o obecné bezpečnosti výrobků a o změně některých zákonů (zákon o obecné bezpečnosti výrobků)</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1772816"/>
            <a:ext cx="8352928" cy="1440160"/>
          </a:xfrm>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20000"/>
              </a:spcBef>
              <a:spcAft>
                <a:spcPct val="0"/>
              </a:spcAft>
              <a:buClrTx/>
              <a:buSzTx/>
              <a:buFontTx/>
              <a:buNone/>
              <a:defRPr/>
            </a:pPr>
            <a:r>
              <a:rPr kumimoji="0" lang="cs-CZ" sz="3200" b="1" i="0" u="sng" strike="noStrike" kern="0" cap="none" spc="0" normalizeH="0" baseline="0" noProof="0" dirty="0">
                <a:ln>
                  <a:noFill/>
                </a:ln>
                <a:solidFill>
                  <a:srgbClr val="002060"/>
                </a:solidFill>
                <a:effectLst/>
                <a:uLnTx/>
                <a:uFillTx/>
                <a:latin typeface="+mn-lt"/>
                <a:ea typeface="+mn-ea"/>
                <a:cs typeface="+mn-cs"/>
              </a:rPr>
              <a:t>DĚKUJI ZA POZORNOST</a:t>
            </a:r>
            <a:endParaRPr kumimoji="0" lang="cs-CZ"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22821784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Grp="1" noChangeAspect="1"/>
          </p:cNvPicPr>
          <p:nvPr>
            <p:ph idx="1"/>
          </p:nvPr>
        </p:nvPicPr>
        <p:blipFill>
          <a:blip r:embed="rId3"/>
          <a:stretch>
            <a:fillRect/>
          </a:stretch>
        </p:blipFill>
        <p:spPr>
          <a:xfrm>
            <a:off x="4788024" y="1340768"/>
            <a:ext cx="3819525" cy="3943350"/>
          </a:xfrm>
        </p:spPr>
      </p:pic>
      <p:pic>
        <p:nvPicPr>
          <p:cNvPr id="36867" name="Picture 5" descr="http://www.bidvest.cz/sites/default/files/img/doporuceni-pro-pultovy-prodej-aneb-jak-spravne-znacit-nebalene-potraviny/pultovy-prodej-priklad-a-cenovka-maso-hovezi-cz.png"/>
          <p:cNvPicPr>
            <a:picLocks noChangeAspect="1"/>
          </p:cNvPicPr>
          <p:nvPr/>
        </p:nvPicPr>
        <p:blipFill>
          <a:blip r:embed="rId4"/>
          <a:stretch>
            <a:fillRect/>
          </a:stretch>
        </p:blipFill>
        <p:spPr>
          <a:xfrm>
            <a:off x="247650" y="188640"/>
            <a:ext cx="4324350" cy="4464050"/>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p:cNvSpPr>
            <a:spLocks noGrp="1"/>
          </p:cNvSpPr>
          <p:nvPr>
            <p:ph type="title" idx="4294967295"/>
          </p:nvPr>
        </p:nvSpPr>
        <p:spPr>
          <a:xfrm>
            <a:off x="914400" y="188913"/>
            <a:ext cx="8229600" cy="647700"/>
          </a:xfrm>
        </p:spPr>
        <p:txBody>
          <a:bodyPr vert="horz" wrap="square" lIns="91440" tIns="45720" rIns="91440" bIns="45720" anchor="ctr">
            <a:normAutofit fontScale="90000"/>
          </a:bodyPr>
          <a:lstStyle/>
          <a:p>
            <a:r>
              <a:rPr lang="cs-CZ" altLang="cs-CZ" b="1" dirty="0"/>
              <a:t>Mleté maso</a:t>
            </a:r>
          </a:p>
        </p:txBody>
      </p:sp>
      <p:sp>
        <p:nvSpPr>
          <p:cNvPr id="33795" name="Zástupný symbol pro obsah 2"/>
          <p:cNvSpPr>
            <a:spLocks noGrp="1"/>
          </p:cNvSpPr>
          <p:nvPr>
            <p:ph idx="4294967295"/>
          </p:nvPr>
        </p:nvSpPr>
        <p:spPr>
          <a:xfrm>
            <a:off x="179387" y="1016794"/>
            <a:ext cx="8785225" cy="4824412"/>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altLang="cs-CZ" sz="2800" b="0" i="0" u="none" strike="noStrike" kern="0" cap="none" spc="0" normalizeH="0" baseline="0" noProof="0" dirty="0">
                <a:ln>
                  <a:noFill/>
                </a:ln>
                <a:solidFill>
                  <a:schemeClr val="tx1"/>
                </a:solidFill>
                <a:effectLst/>
                <a:uLnTx/>
                <a:uFillTx/>
                <a:latin typeface="+mn-lt"/>
                <a:ea typeface="+mn-ea"/>
                <a:cs typeface="+mn-cs"/>
              </a:rPr>
              <a:t>mleté maso musí být připravováno jen před spotřebitelem, pokud se nejedná o mleté maso balené</a:t>
            </a:r>
          </a:p>
          <a:p>
            <a:pPr marL="0" marR="0" lvl="0" indent="0" algn="l" defTabSz="914400" rtl="0" eaLnBrk="0" fontAlgn="base" latinLnBrk="0" hangingPunct="0">
              <a:lnSpc>
                <a:spcPct val="100000"/>
              </a:lnSpc>
              <a:spcBef>
                <a:spcPct val="20000"/>
              </a:spcBef>
              <a:spcAft>
                <a:spcPct val="0"/>
              </a:spcAft>
              <a:buClrTx/>
              <a:buSzTx/>
              <a:buFontTx/>
              <a:buNone/>
              <a:defRPr/>
            </a:pPr>
            <a:r>
              <a:rPr kumimoji="0" lang="cs-CZ" altLang="cs-CZ"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n-lt"/>
                <a:ea typeface="+mn-ea"/>
                <a:cs typeface="+mn-cs"/>
              </a:rPr>
              <a:t>Nařízení č. 853/2004 </a:t>
            </a:r>
            <a:r>
              <a:rPr kumimoji="0" lang="cs-CZ" altLang="cs-CZ" sz="2800" b="0" i="0" u="none" strike="noStrike" kern="0" cap="none" spc="0" normalizeH="0" baseline="0" noProof="0" dirty="0">
                <a:ln>
                  <a:noFill/>
                </a:ln>
                <a:solidFill>
                  <a:schemeClr val="tx1"/>
                </a:solidFill>
                <a:effectLst/>
                <a:uLnTx/>
                <a:uFillTx/>
                <a:latin typeface="+mn-lt"/>
                <a:ea typeface="+mn-ea"/>
                <a:cs typeface="+mn-cs"/>
              </a:rPr>
              <a:t>Příloha I: </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altLang="cs-CZ" sz="3200" b="0" i="0" u="none" strike="noStrike" kern="0" cap="none" spc="0" normalizeH="0" baseline="0" noProof="0" dirty="0">
                <a:ln>
                  <a:noFill/>
                </a:ln>
                <a:solidFill>
                  <a:schemeClr val="tx1"/>
                </a:solidFill>
                <a:effectLst/>
                <a:uLnTx/>
                <a:uFillTx/>
                <a:latin typeface="+mn-lt"/>
                <a:ea typeface="+mn-ea"/>
                <a:cs typeface="+mn-cs"/>
              </a:rPr>
              <a:t>„</a:t>
            </a:r>
            <a:r>
              <a:rPr kumimoji="0" lang="cs-CZ" altLang="cs-CZ" sz="2400" b="0" i="0" u="none" strike="noStrike" kern="0" cap="none" spc="0" normalizeH="0" baseline="0" noProof="0" dirty="0">
                <a:ln>
                  <a:noFill/>
                </a:ln>
                <a:solidFill>
                  <a:schemeClr val="tx1"/>
                </a:solidFill>
                <a:effectLst/>
                <a:uLnTx/>
                <a:uFillTx/>
                <a:latin typeface="+mn-lt"/>
                <a:ea typeface="+mn-ea"/>
                <a:cs typeface="+mn-cs"/>
              </a:rPr>
              <a:t>Mletým masem“ se rozumí vykostěné maso, které bylo rozmělněno a obsahuje méně než 1 % soli</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altLang="cs-CZ" sz="2400" b="0" i="0" u="none" strike="noStrike" kern="0" cap="none" spc="0" normalizeH="0" baseline="0" noProof="0" dirty="0">
                <a:ln>
                  <a:noFill/>
                </a:ln>
                <a:solidFill>
                  <a:schemeClr val="tx1"/>
                </a:solidFill>
                <a:effectLst/>
                <a:uLnTx/>
                <a:uFillTx/>
                <a:latin typeface="+mn-lt"/>
                <a:ea typeface="+mn-ea"/>
                <a:cs typeface="+mn-cs"/>
              </a:rPr>
              <a:t>„Masnými polotovary“ se rozumí čerstvé maso, včetně rozmělněného masa, ke kterému byly přidány potraviny, koření nebo přídavné látky anebo které bylo podrobeno ošetření, jež nestačí ke změně vnitřní struktury svalových vláken masa, a tím i k vymizení vlastností čerstvého masa</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altLang="cs-CZ" sz="24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p:cNvPicPr>
          <p:nvPr>
            <p:ph idx="1"/>
          </p:nvPr>
        </p:nvPicPr>
        <p:blipFill>
          <a:blip r:embed="rId3"/>
          <a:srcRect l="2419" t="25551" r="2419" b="9998"/>
          <a:stretch>
            <a:fillRect/>
          </a:stretch>
        </p:blipFill>
        <p:spPr>
          <a:xfrm>
            <a:off x="107950" y="1412776"/>
            <a:ext cx="4859338" cy="3429000"/>
          </a:xfrm>
        </p:spPr>
      </p:pic>
      <p:pic>
        <p:nvPicPr>
          <p:cNvPr id="38915" name="Picture 3"/>
          <p:cNvPicPr>
            <a:picLocks noChangeAspect="1"/>
          </p:cNvPicPr>
          <p:nvPr/>
        </p:nvPicPr>
        <p:blipFill>
          <a:blip r:embed="rId4"/>
          <a:stretch>
            <a:fillRect/>
          </a:stretch>
        </p:blipFill>
        <p:spPr>
          <a:xfrm>
            <a:off x="4859338" y="44450"/>
            <a:ext cx="4176712" cy="5800725"/>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p:cNvPicPr>
          <p:nvPr>
            <p:ph idx="4294967295"/>
          </p:nvPr>
        </p:nvPicPr>
        <p:blipFill>
          <a:blip r:embed="rId3"/>
          <a:srcRect/>
          <a:stretch>
            <a:fillRect/>
          </a:stretch>
        </p:blipFill>
        <p:spPr>
          <a:xfrm>
            <a:off x="2771800" y="332656"/>
            <a:ext cx="4103687" cy="54737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925513" y="333375"/>
            <a:ext cx="8218487" cy="2519363"/>
          </a:xfrm>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cs-CZ" sz="3400" b="1" i="0" u="none" strike="noStrike" kern="0" cap="none" spc="0" normalizeH="0" baseline="0" noProof="0" dirty="0">
                <a:ln>
                  <a:noFill/>
                </a:ln>
                <a:solidFill>
                  <a:schemeClr val="tx1"/>
                </a:solidFill>
                <a:effectLst/>
                <a:uLnTx/>
                <a:uFillTx/>
                <a:latin typeface="+mn-lt"/>
                <a:ea typeface="+mn-ea"/>
                <a:cs typeface="+mn-cs"/>
              </a:rPr>
              <a:t>Masné výrobky</a:t>
            </a: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cs-CZ" sz="3400" b="0" i="0" u="none" strike="noStrike" kern="0" cap="none" spc="0" normalizeH="0" baseline="0" noProof="0" dirty="0">
                <a:ln>
                  <a:noFill/>
                </a:ln>
                <a:solidFill>
                  <a:schemeClr val="tx1"/>
                </a:solidFill>
                <a:effectLst/>
                <a:uLnTx/>
                <a:uFillTx/>
                <a:latin typeface="+mn-lt"/>
                <a:ea typeface="+mn-ea"/>
                <a:cs typeface="+mn-cs"/>
              </a:rPr>
              <a:t> pojmy, </a:t>
            </a:r>
            <a:r>
              <a:rPr kumimoji="0" lang="cs-CZ" sz="3400" b="1" i="0" u="none" strike="noStrike" kern="0" cap="none" spc="0" normalizeH="0" baseline="0" noProof="0" dirty="0">
                <a:ln>
                  <a:noFill/>
                </a:ln>
                <a:solidFill>
                  <a:schemeClr val="tx1"/>
                </a:solidFill>
                <a:effectLst/>
                <a:uLnTx/>
                <a:uFillTx/>
                <a:latin typeface="+mn-lt"/>
                <a:ea typeface="+mn-ea"/>
                <a:cs typeface="+mn-cs"/>
              </a:rPr>
              <a:t>členění na druhy a skupiny</a:t>
            </a:r>
            <a:r>
              <a:rPr kumimoji="0" lang="cs-CZ" sz="3400" b="0" i="0" u="none" strike="noStrike" kern="0" cap="none" spc="0" normalizeH="0" baseline="0" noProof="0" dirty="0">
                <a:ln>
                  <a:noFill/>
                </a:ln>
                <a:solidFill>
                  <a:schemeClr val="tx1"/>
                </a:solidFill>
                <a:effectLst/>
                <a:uLnTx/>
                <a:uFillTx/>
                <a:latin typeface="+mn-lt"/>
                <a:ea typeface="+mn-ea"/>
                <a:cs typeface="+mn-cs"/>
              </a:rPr>
              <a:t>, označování, jakost, technologické požadavky, uvádění na trh</a:t>
            </a: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400" b="0" i="0" u="none" strike="noStrike" kern="0" cap="none" spc="0" normalizeH="0" baseline="0" noProof="0" dirty="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defRPr/>
            </a:pPr>
            <a:endParaRPr kumimoji="0" lang="cs-CZ" sz="3000" b="0" i="0" u="none" strike="noStrike" kern="0" cap="none" spc="0" normalizeH="0" baseline="0" noProof="0" dirty="0">
              <a:ln>
                <a:noFill/>
              </a:ln>
              <a:solidFill>
                <a:schemeClr val="tx1"/>
              </a:solidFill>
              <a:effectLst/>
              <a:uLnTx/>
              <a:uFillTx/>
              <a:latin typeface="+mn-lt"/>
            </a:endParaRPr>
          </a:p>
          <a:p>
            <a:pPr marL="0" marR="0" lvl="0" indent="0" algn="l" defTabSz="914400" rtl="0" eaLnBrk="0" fontAlgn="base" latinLnBrk="0" hangingPunct="0">
              <a:lnSpc>
                <a:spcPct val="100000"/>
              </a:lnSpc>
              <a:spcBef>
                <a:spcPct val="20000"/>
              </a:spcBef>
              <a:spcAft>
                <a:spcPct val="0"/>
              </a:spcAft>
              <a:buClrTx/>
              <a:buSzTx/>
              <a:buFontTx/>
              <a:buNone/>
              <a:defRPr/>
            </a:pPr>
            <a:endParaRPr kumimoji="0" lang="cs-CZ" sz="3400" b="0" i="0" u="none" strike="noStrike" kern="0" cap="none" spc="0" normalizeH="0" baseline="0" noProof="0" dirty="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defRPr/>
            </a:pPr>
            <a:endParaRPr kumimoji="0" lang="cs-CZ" sz="2800" b="0" i="0" u="none" strike="noStrike" kern="0" cap="none" spc="0" normalizeH="0" baseline="0" noProof="0" dirty="0">
              <a:ln>
                <a:noFill/>
              </a:ln>
              <a:solidFill>
                <a:schemeClr val="tx1"/>
              </a:solidFill>
              <a:effectLst/>
              <a:uLnTx/>
              <a:uFillTx/>
              <a:latin typeface="+mn-lt"/>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cs-CZ" sz="3200" b="0" i="0" u="none" strike="noStrike" kern="0" cap="none" spc="0" normalizeH="0" baseline="0" noProof="0" dirty="0">
              <a:ln>
                <a:noFill/>
              </a:ln>
              <a:solidFill>
                <a:schemeClr val="tx1"/>
              </a:solidFill>
              <a:effectLst/>
              <a:uLnTx/>
              <a:uFillTx/>
              <a:latin typeface="+mn-lt"/>
              <a:ea typeface="+mn-ea"/>
              <a:cs typeface="+mn-cs"/>
            </a:endParaRPr>
          </a:p>
        </p:txBody>
      </p:sp>
      <p:graphicFrame>
        <p:nvGraphicFramePr>
          <p:cNvPr id="6" name="Tabulka 5"/>
          <p:cNvGraphicFramePr>
            <a:graphicFrameLocks noGrp="1"/>
          </p:cNvGraphicFramePr>
          <p:nvPr/>
        </p:nvGraphicFramePr>
        <p:xfrm>
          <a:off x="1258888" y="2708275"/>
          <a:ext cx="7058025" cy="3017835"/>
        </p:xfrm>
        <a:graphic>
          <a:graphicData uri="http://schemas.openxmlformats.org/drawingml/2006/table">
            <a:tbl>
              <a:tblPr firstRow="1" bandRow="1">
                <a:tableStyleId>{5C22544A-7EE6-4342-B048-85BDC9FD1C3A}</a:tableStyleId>
              </a:tblPr>
              <a:tblGrid>
                <a:gridCol w="2417781">
                  <a:extLst>
                    <a:ext uri="{9D8B030D-6E8A-4147-A177-3AD203B41FA5}">
                      <a16:colId xmlns:a16="http://schemas.microsoft.com/office/drawing/2014/main" val="20000"/>
                    </a:ext>
                  </a:extLst>
                </a:gridCol>
                <a:gridCol w="4640244">
                  <a:extLst>
                    <a:ext uri="{9D8B030D-6E8A-4147-A177-3AD203B41FA5}">
                      <a16:colId xmlns:a16="http://schemas.microsoft.com/office/drawing/2014/main" val="20001"/>
                    </a:ext>
                  </a:extLst>
                </a:gridCol>
              </a:tblGrid>
              <a:tr h="335315">
                <a:tc>
                  <a:txBody>
                    <a:bodyPr/>
                    <a:lstStyle/>
                    <a:p>
                      <a:r>
                        <a:rPr lang="cs-CZ" sz="1600" dirty="0">
                          <a:effectLst>
                            <a:outerShdw blurRad="38100" dist="38100" dir="2700000" algn="tl">
                              <a:srgbClr val="000000">
                                <a:alpha val="43137"/>
                              </a:srgbClr>
                            </a:outerShdw>
                          </a:effectLst>
                        </a:rPr>
                        <a:t>Druh</a:t>
                      </a:r>
                    </a:p>
                  </a:txBody>
                  <a:tcPr marL="91456" marR="91456" marT="45725" marB="45725"/>
                </a:tc>
                <a:tc>
                  <a:txBody>
                    <a:bodyPr/>
                    <a:lstStyle/>
                    <a:p>
                      <a:r>
                        <a:rPr lang="cs-CZ" sz="1600" dirty="0">
                          <a:effectLst>
                            <a:outerShdw blurRad="38100" dist="38100" dir="2700000" algn="tl">
                              <a:srgbClr val="000000">
                                <a:alpha val="43137"/>
                              </a:srgbClr>
                            </a:outerShdw>
                          </a:effectLst>
                        </a:rPr>
                        <a:t>Skupina</a:t>
                      </a:r>
                    </a:p>
                  </a:txBody>
                  <a:tcPr marL="91456" marR="91456" marT="45725" marB="45725"/>
                </a:tc>
                <a:extLst>
                  <a:ext uri="{0D108BD9-81ED-4DB2-BD59-A6C34878D82A}">
                    <a16:rowId xmlns:a16="http://schemas.microsoft.com/office/drawing/2014/main" val="10000"/>
                  </a:ext>
                </a:extLst>
              </a:tr>
              <a:tr h="335315">
                <a:tc>
                  <a:txBody>
                    <a:bodyPr/>
                    <a:lstStyle/>
                    <a:p>
                      <a:r>
                        <a:rPr lang="cs-CZ" sz="1600" dirty="0"/>
                        <a:t>masný výrobek</a:t>
                      </a:r>
                    </a:p>
                  </a:txBody>
                  <a:tcPr marL="91456" marR="91456" marT="45725" marB="45725"/>
                </a:tc>
                <a:tc>
                  <a:txBody>
                    <a:bodyPr/>
                    <a:lstStyle/>
                    <a:p>
                      <a:r>
                        <a:rPr lang="cs-CZ" sz="1600" kern="1200" dirty="0">
                          <a:solidFill>
                            <a:schemeClr val="tx1"/>
                          </a:solidFill>
                          <a:effectLst/>
                          <a:latin typeface="+mn-lt"/>
                          <a:ea typeface="+mn-ea"/>
                          <a:cs typeface="+mn-cs"/>
                        </a:rPr>
                        <a:t>tepelně opracovaný</a:t>
                      </a:r>
                      <a:endParaRPr lang="cs-CZ" sz="1600" dirty="0"/>
                    </a:p>
                  </a:txBody>
                  <a:tcPr marL="91456" marR="91456" marT="45725" marB="45725"/>
                </a:tc>
                <a:extLst>
                  <a:ext uri="{0D108BD9-81ED-4DB2-BD59-A6C34878D82A}">
                    <a16:rowId xmlns:a16="http://schemas.microsoft.com/office/drawing/2014/main" val="10001"/>
                  </a:ext>
                </a:extLst>
              </a:tr>
              <a:tr h="335315">
                <a:tc rowSpan="6">
                  <a:txBody>
                    <a:bodyPr/>
                    <a:lstStyle/>
                    <a:p>
                      <a:endParaRPr lang="cs-CZ" sz="1600" dirty="0"/>
                    </a:p>
                  </a:txBody>
                  <a:tcPr marL="91456" marR="91456" marT="45725" marB="45725"/>
                </a:tc>
                <a:tc>
                  <a:txBody>
                    <a:bodyPr/>
                    <a:lstStyle/>
                    <a:p>
                      <a:r>
                        <a:rPr lang="cs-CZ" sz="1600" kern="1200" dirty="0">
                          <a:solidFill>
                            <a:schemeClr val="tx1"/>
                          </a:solidFill>
                          <a:effectLst/>
                          <a:latin typeface="+mn-lt"/>
                          <a:ea typeface="+mn-ea"/>
                          <a:cs typeface="+mn-cs"/>
                        </a:rPr>
                        <a:t>tepelně neopracovaný</a:t>
                      </a:r>
                      <a:endParaRPr lang="cs-CZ" sz="1600" dirty="0"/>
                    </a:p>
                  </a:txBody>
                  <a:tcPr marL="91456" marR="91456" marT="45725" marB="45725"/>
                </a:tc>
                <a:extLst>
                  <a:ext uri="{0D108BD9-81ED-4DB2-BD59-A6C34878D82A}">
                    <a16:rowId xmlns:a16="http://schemas.microsoft.com/office/drawing/2014/main" val="10002"/>
                  </a:ext>
                </a:extLst>
              </a:tr>
              <a:tr h="335315">
                <a:tc vMerge="1">
                  <a:txBody>
                    <a:bodyPr/>
                    <a:lstStyle/>
                    <a:p>
                      <a:endParaRPr lang="en-US"/>
                    </a:p>
                  </a:txBody>
                  <a:tcPr/>
                </a:tc>
                <a:tc>
                  <a:txBody>
                    <a:bodyPr/>
                    <a:lstStyle/>
                    <a:p>
                      <a:r>
                        <a:rPr lang="cs-CZ" sz="1600" kern="1200" baseline="0" dirty="0">
                          <a:solidFill>
                            <a:schemeClr val="tx1"/>
                          </a:solidFill>
                          <a:effectLst/>
                          <a:latin typeface="+mn-lt"/>
                          <a:ea typeface="+mn-ea"/>
                          <a:cs typeface="+mn-cs"/>
                        </a:rPr>
                        <a:t>tepelně neopracovaný pro tepelnou úpravu</a:t>
                      </a:r>
                      <a:endParaRPr lang="cs-CZ" sz="1600" dirty="0"/>
                    </a:p>
                  </a:txBody>
                  <a:tcPr marL="91456" marR="91456" marT="45725" marB="45725"/>
                </a:tc>
                <a:extLst>
                  <a:ext uri="{0D108BD9-81ED-4DB2-BD59-A6C34878D82A}">
                    <a16:rowId xmlns:a16="http://schemas.microsoft.com/office/drawing/2014/main" val="10003"/>
                  </a:ext>
                </a:extLst>
              </a:tr>
              <a:tr h="335315">
                <a:tc vMerge="1">
                  <a:txBody>
                    <a:bodyPr/>
                    <a:lstStyle/>
                    <a:p>
                      <a:endParaRPr lang="en-US"/>
                    </a:p>
                  </a:txBody>
                  <a:tcPr/>
                </a:tc>
                <a:tc>
                  <a:txBody>
                    <a:bodyPr/>
                    <a:lstStyle/>
                    <a:p>
                      <a:r>
                        <a:rPr lang="cs-CZ" sz="1600" kern="1200" baseline="0" dirty="0">
                          <a:solidFill>
                            <a:schemeClr val="tx1"/>
                          </a:solidFill>
                          <a:effectLst/>
                          <a:latin typeface="+mn-lt"/>
                          <a:ea typeface="+mn-ea"/>
                          <a:cs typeface="+mn-cs"/>
                        </a:rPr>
                        <a:t>trvanlivý tepelně opracovaný</a:t>
                      </a:r>
                      <a:endParaRPr lang="cs-CZ" sz="1600" dirty="0"/>
                    </a:p>
                  </a:txBody>
                  <a:tcPr marL="91456" marR="91456" marT="45725" marB="45725"/>
                </a:tc>
                <a:extLst>
                  <a:ext uri="{0D108BD9-81ED-4DB2-BD59-A6C34878D82A}">
                    <a16:rowId xmlns:a16="http://schemas.microsoft.com/office/drawing/2014/main" val="10004"/>
                  </a:ext>
                </a:extLst>
              </a:tr>
              <a:tr h="335315">
                <a:tc vMerge="1">
                  <a:txBody>
                    <a:bodyPr/>
                    <a:lstStyle/>
                    <a:p>
                      <a:endParaRPr lang="en-US"/>
                    </a:p>
                  </a:txBody>
                  <a:tcPr/>
                </a:tc>
                <a:tc>
                  <a:txBody>
                    <a:bodyPr/>
                    <a:lstStyle/>
                    <a:p>
                      <a:r>
                        <a:rPr lang="cs-CZ" sz="1600" kern="1200" baseline="0" dirty="0">
                          <a:solidFill>
                            <a:schemeClr val="tx1"/>
                          </a:solidFill>
                          <a:effectLst/>
                          <a:latin typeface="+mn-lt"/>
                          <a:ea typeface="+mn-ea"/>
                          <a:cs typeface="+mn-cs"/>
                        </a:rPr>
                        <a:t>trvanlivý fermentovaný</a:t>
                      </a:r>
                      <a:endParaRPr lang="cs-CZ" sz="1600" dirty="0"/>
                    </a:p>
                  </a:txBody>
                  <a:tcPr marL="91456" marR="91456" marT="45725" marB="45725"/>
                </a:tc>
                <a:extLst>
                  <a:ext uri="{0D108BD9-81ED-4DB2-BD59-A6C34878D82A}">
                    <a16:rowId xmlns:a16="http://schemas.microsoft.com/office/drawing/2014/main" val="10005"/>
                  </a:ext>
                </a:extLst>
              </a:tr>
              <a:tr h="335315">
                <a:tc vMerge="1">
                  <a:txBody>
                    <a:bodyPr/>
                    <a:lstStyle/>
                    <a:p>
                      <a:endParaRPr lang="en-US"/>
                    </a:p>
                  </a:txBody>
                  <a:tcPr/>
                </a:tc>
                <a:tc>
                  <a:txBody>
                    <a:bodyPr/>
                    <a:lstStyle/>
                    <a:p>
                      <a:r>
                        <a:rPr lang="cs-CZ" sz="1600" kern="1200" baseline="0" dirty="0">
                          <a:solidFill>
                            <a:schemeClr val="tx1"/>
                          </a:solidFill>
                          <a:effectLst/>
                          <a:latin typeface="+mn-lt"/>
                          <a:ea typeface="+mn-ea"/>
                          <a:cs typeface="+mn-cs"/>
                        </a:rPr>
                        <a:t>konzerva</a:t>
                      </a:r>
                      <a:endParaRPr lang="cs-CZ" sz="1600" dirty="0"/>
                    </a:p>
                  </a:txBody>
                  <a:tcPr marL="91456" marR="91456" marT="45725" marB="45725"/>
                </a:tc>
                <a:extLst>
                  <a:ext uri="{0D108BD9-81ED-4DB2-BD59-A6C34878D82A}">
                    <a16:rowId xmlns:a16="http://schemas.microsoft.com/office/drawing/2014/main" val="10006"/>
                  </a:ext>
                </a:extLst>
              </a:tr>
              <a:tr h="335315">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cs-CZ" sz="1600" kern="1200" baseline="0" dirty="0">
                          <a:solidFill>
                            <a:schemeClr val="tx1"/>
                          </a:solidFill>
                          <a:effectLst/>
                          <a:latin typeface="+mn-lt"/>
                          <a:ea typeface="+mn-ea"/>
                          <a:cs typeface="+mn-cs"/>
                        </a:rPr>
                        <a:t>polokonzerva</a:t>
                      </a:r>
                    </a:p>
                  </a:txBody>
                  <a:tcPr marL="91456" marR="91456" marT="45725" marB="45725"/>
                </a:tc>
                <a:extLst>
                  <a:ext uri="{0D108BD9-81ED-4DB2-BD59-A6C34878D82A}">
                    <a16:rowId xmlns:a16="http://schemas.microsoft.com/office/drawing/2014/main" val="10007"/>
                  </a:ext>
                </a:extLst>
              </a:tr>
              <a:tr h="335315">
                <a:tc>
                  <a:txBody>
                    <a:bodyPr/>
                    <a:lstStyle/>
                    <a:p>
                      <a:r>
                        <a:rPr lang="cs-CZ" sz="1600" dirty="0"/>
                        <a:t>masný polotovar</a:t>
                      </a:r>
                    </a:p>
                  </a:txBody>
                  <a:tcPr marL="91456" marR="91456" marT="45725" marB="45725"/>
                </a:tc>
                <a:tc>
                  <a:txBody>
                    <a:bodyPr/>
                    <a:lstStyle/>
                    <a:p>
                      <a:endParaRPr lang="cs-CZ" sz="1600" dirty="0"/>
                    </a:p>
                  </a:txBody>
                  <a:tcPr marL="91456" marR="91456" marT="45725" marB="45725"/>
                </a:tc>
                <a:extLst>
                  <a:ext uri="{0D108BD9-81ED-4DB2-BD59-A6C34878D82A}">
                    <a16:rowId xmlns:a16="http://schemas.microsoft.com/office/drawing/2014/main" val="10008"/>
                  </a:ext>
                </a:extLst>
              </a:tr>
            </a:tbl>
          </a:graphicData>
        </a:graphic>
      </p:graphicFrame>
    </p:spTree>
  </p:cSld>
  <p:clrMapOvr>
    <a:masterClrMapping/>
  </p:clrMapOvr>
</p:sld>
</file>

<file path=ppt/theme/theme1.xml><?xml version="1.0" encoding="utf-8"?>
<a:theme xmlns:a="http://schemas.openxmlformats.org/drawingml/2006/main" name="Retrospektiva">
  <a:themeElements>
    <a:clrScheme name="Retrospektiva">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81944CA9A66C4499E85B2FC36EEEA83" ma:contentTypeVersion="14" ma:contentTypeDescription="Vytvoří nový dokument" ma:contentTypeScope="" ma:versionID="e44f71b396d76be3eb24558ba0e37a12">
  <xsd:schema xmlns:xsd="http://www.w3.org/2001/XMLSchema" xmlns:xs="http://www.w3.org/2001/XMLSchema" xmlns:p="http://schemas.microsoft.com/office/2006/metadata/properties" xmlns:ns3="d53cf675-2ce7-4367-b46a-d622532ca7c9" xmlns:ns4="3359b853-c1f5-417e-94ff-b74166d66179" targetNamespace="http://schemas.microsoft.com/office/2006/metadata/properties" ma:root="true" ma:fieldsID="4976c7b9705b72910a3de9d4b923c453" ns3:_="" ns4:_="">
    <xsd:import namespace="d53cf675-2ce7-4367-b46a-d622532ca7c9"/>
    <xsd:import namespace="3359b853-c1f5-417e-94ff-b74166d6617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LengthInSeconds" minOccurs="0"/>
                <xsd:element ref="ns3:MediaServiceDateTaken"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3cf675-2ce7-4367-b46a-d622532ca7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59b853-c1f5-417e-94ff-b74166d66179"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SharingHintHash" ma:index="12"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461E83-F57D-4414-AB69-8680C8E73CEE}">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3359b853-c1f5-417e-94ff-b74166d66179"/>
    <ds:schemaRef ds:uri="http://www.w3.org/XML/1998/namespace"/>
    <ds:schemaRef ds:uri="http://purl.org/dc/dcmitype/"/>
    <ds:schemaRef ds:uri="d53cf675-2ce7-4367-b46a-d622532ca7c9"/>
  </ds:schemaRefs>
</ds:datastoreItem>
</file>

<file path=customXml/itemProps2.xml><?xml version="1.0" encoding="utf-8"?>
<ds:datastoreItem xmlns:ds="http://schemas.openxmlformats.org/officeDocument/2006/customXml" ds:itemID="{01BC74A4-00AB-422B-AB4D-329FF8EAAECC}">
  <ds:schemaRefs>
    <ds:schemaRef ds:uri="http://schemas.microsoft.com/sharepoint/v3/contenttype/forms"/>
  </ds:schemaRefs>
</ds:datastoreItem>
</file>

<file path=customXml/itemProps3.xml><?xml version="1.0" encoding="utf-8"?>
<ds:datastoreItem xmlns:ds="http://schemas.openxmlformats.org/officeDocument/2006/customXml" ds:itemID="{33CB5936-1DA1-4D9A-B72A-A972441095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3cf675-2ce7-4367-b46a-d622532ca7c9"/>
    <ds:schemaRef ds:uri="3359b853-c1f5-417e-94ff-b74166d661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221</TotalTime>
  <Words>4267</Words>
  <Application>Microsoft Office PowerPoint</Application>
  <PresentationFormat>Předvádění na obrazovce (4:3)</PresentationFormat>
  <Paragraphs>365</Paragraphs>
  <Slides>44</Slides>
  <Notes>40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44</vt:i4>
      </vt:variant>
    </vt:vector>
  </HeadingPairs>
  <TitlesOfParts>
    <vt:vector size="49" baseType="lpstr">
      <vt:lpstr>Arial</vt:lpstr>
      <vt:lpstr>Calibri</vt:lpstr>
      <vt:lpstr>Calibri Light</vt:lpstr>
      <vt:lpstr>Wingdings</vt:lpstr>
      <vt:lpstr>Retrospektiva</vt:lpstr>
      <vt:lpstr>Požadavky na potraviny  Legislativa v gastronomii, př. 8. Ing. Kamila Novotná Kružíková</vt:lpstr>
      <vt:lpstr>Prezentace aplikace PowerPoint</vt:lpstr>
      <vt:lpstr>Prezentace aplikace PowerPoint</vt:lpstr>
      <vt:lpstr>Prezentace aplikace PowerPoint</vt:lpstr>
      <vt:lpstr>Prezentace aplikace PowerPoint</vt:lpstr>
      <vt:lpstr>Mleté maso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Ryby a výrobky z nich  Nařízení EP a Rady (EU) č. 1379/2013 o společné organizaci trhů s produkty rybolovu a akvakultury a o změně nařízení Rady (ES) č. 1184/2006 a (ES) č. 1224/2009 a o zrušení nařízení Rady (ES) č. 104/2000</vt:lpstr>
      <vt:lpstr>Prezentace aplikace PowerPoint</vt:lpstr>
      <vt:lpstr>Prezentace aplikace PowerPoint</vt:lpstr>
      <vt:lpstr>Prezentace aplikace PowerPoint</vt:lpstr>
      <vt:lpstr>Mléko </vt:lpstr>
      <vt:lpstr>Mléčné výrobky obecně </vt:lpstr>
      <vt:lpstr>Uvádění mléka a mléčných výrobků na trh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Dozor nad ochranou spotřebitele </vt:lpstr>
      <vt:lpstr>Prezentace aplikace PowerPoint</vt:lpstr>
      <vt:lpstr>Prezentace aplikace PowerPoint</vt:lpstr>
    </vt:vector>
  </TitlesOfParts>
  <Company>vfu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RandulovaZ</dc:creator>
  <cp:lastModifiedBy>Kamila Novotná Kružíková</cp:lastModifiedBy>
  <cp:revision>82</cp:revision>
  <cp:lastPrinted>2017-10-24T11:13:00Z</cp:lastPrinted>
  <dcterms:created xsi:type="dcterms:W3CDTF">2011-02-10T09:51:00Z</dcterms:created>
  <dcterms:modified xsi:type="dcterms:W3CDTF">2022-11-10T09:24:35Z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1033-11.2.0.9739</vt:lpwstr>
  </property>
  <property fmtid="{D5CDD505-2E9C-101B-9397-08002B2CF9AE}" pid="3" name="ContentTypeId">
    <vt:lpwstr>0x010100881944CA9A66C4499E85B2FC36EEEA83</vt:lpwstr>
  </property>
</Properties>
</file>