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07"/>
  </p:notesMasterIdLst>
  <p:handoutMasterIdLst>
    <p:handoutMasterId r:id="rId108"/>
  </p:handoutMasterIdLst>
  <p:sldIdLst>
    <p:sldId id="264" r:id="rId5"/>
    <p:sldId id="519" r:id="rId6"/>
    <p:sldId id="274" r:id="rId7"/>
    <p:sldId id="360" r:id="rId8"/>
    <p:sldId id="361" r:id="rId9"/>
    <p:sldId id="362" r:id="rId10"/>
    <p:sldId id="363" r:id="rId11"/>
    <p:sldId id="276" r:id="rId12"/>
    <p:sldId id="269" r:id="rId13"/>
    <p:sldId id="275" r:id="rId14"/>
    <p:sldId id="277" r:id="rId15"/>
    <p:sldId id="278" r:id="rId16"/>
    <p:sldId id="518" r:id="rId17"/>
    <p:sldId id="279" r:id="rId18"/>
    <p:sldId id="327" r:id="rId19"/>
    <p:sldId id="328" r:id="rId20"/>
    <p:sldId id="364" r:id="rId21"/>
    <p:sldId id="281" r:id="rId22"/>
    <p:sldId id="282" r:id="rId23"/>
    <p:sldId id="520" r:id="rId24"/>
    <p:sldId id="366" r:id="rId25"/>
    <p:sldId id="307" r:id="rId26"/>
    <p:sldId id="309" r:id="rId27"/>
    <p:sldId id="310" r:id="rId28"/>
    <p:sldId id="311" r:id="rId29"/>
    <p:sldId id="368" r:id="rId30"/>
    <p:sldId id="424" r:id="rId31"/>
    <p:sldId id="404" r:id="rId32"/>
    <p:sldId id="369" r:id="rId33"/>
    <p:sldId id="425" r:id="rId34"/>
    <p:sldId id="426" r:id="rId35"/>
    <p:sldId id="371" r:id="rId36"/>
    <p:sldId id="372" r:id="rId37"/>
    <p:sldId id="318" r:id="rId38"/>
    <p:sldId id="373" r:id="rId39"/>
    <p:sldId id="419" r:id="rId40"/>
    <p:sldId id="420" r:id="rId41"/>
    <p:sldId id="421" r:id="rId42"/>
    <p:sldId id="427" r:id="rId43"/>
    <p:sldId id="428" r:id="rId44"/>
    <p:sldId id="430" r:id="rId45"/>
    <p:sldId id="522" r:id="rId46"/>
    <p:sldId id="521" r:id="rId47"/>
    <p:sldId id="437" r:id="rId48"/>
    <p:sldId id="438" r:id="rId49"/>
    <p:sldId id="439" r:id="rId50"/>
    <p:sldId id="524" r:id="rId51"/>
    <p:sldId id="525" r:id="rId52"/>
    <p:sldId id="526" r:id="rId53"/>
    <p:sldId id="527" r:id="rId54"/>
    <p:sldId id="443" r:id="rId55"/>
    <p:sldId id="446" r:id="rId56"/>
    <p:sldId id="448" r:id="rId57"/>
    <p:sldId id="453" r:id="rId58"/>
    <p:sldId id="454" r:id="rId59"/>
    <p:sldId id="455" r:id="rId60"/>
    <p:sldId id="458" r:id="rId61"/>
    <p:sldId id="461" r:id="rId62"/>
    <p:sldId id="462" r:id="rId63"/>
    <p:sldId id="464" r:id="rId64"/>
    <p:sldId id="465" r:id="rId65"/>
    <p:sldId id="466" r:id="rId66"/>
    <p:sldId id="471" r:id="rId67"/>
    <p:sldId id="473" r:id="rId68"/>
    <p:sldId id="474" r:id="rId69"/>
    <p:sldId id="475" r:id="rId70"/>
    <p:sldId id="477" r:id="rId71"/>
    <p:sldId id="478" r:id="rId72"/>
    <p:sldId id="479" r:id="rId73"/>
    <p:sldId id="482" r:id="rId74"/>
    <p:sldId id="483" r:id="rId75"/>
    <p:sldId id="484" r:id="rId76"/>
    <p:sldId id="487" r:id="rId77"/>
    <p:sldId id="488" r:id="rId78"/>
    <p:sldId id="489" r:id="rId79"/>
    <p:sldId id="491" r:id="rId80"/>
    <p:sldId id="493" r:id="rId81"/>
    <p:sldId id="494" r:id="rId82"/>
    <p:sldId id="528" r:id="rId83"/>
    <p:sldId id="495" r:id="rId84"/>
    <p:sldId id="496" r:id="rId85"/>
    <p:sldId id="498" r:id="rId86"/>
    <p:sldId id="499" r:id="rId87"/>
    <p:sldId id="500" r:id="rId88"/>
    <p:sldId id="501" r:id="rId89"/>
    <p:sldId id="502" r:id="rId90"/>
    <p:sldId id="503" r:id="rId91"/>
    <p:sldId id="504" r:id="rId92"/>
    <p:sldId id="505" r:id="rId93"/>
    <p:sldId id="506" r:id="rId94"/>
    <p:sldId id="507" r:id="rId95"/>
    <p:sldId id="508" r:id="rId96"/>
    <p:sldId id="509" r:id="rId97"/>
    <p:sldId id="510" r:id="rId98"/>
    <p:sldId id="511" r:id="rId99"/>
    <p:sldId id="531" r:id="rId100"/>
    <p:sldId id="513" r:id="rId101"/>
    <p:sldId id="514" r:id="rId102"/>
    <p:sldId id="515" r:id="rId103"/>
    <p:sldId id="516" r:id="rId104"/>
    <p:sldId id="530" r:id="rId105"/>
    <p:sldId id="529" r:id="rId106"/>
  </p:sldIdLst>
  <p:sldSz cx="12188825" cy="6858000"/>
  <p:notesSz cx="6797675" cy="987425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661" userDrawn="1">
          <p15:clr>
            <a:srgbClr val="A4A3A4"/>
          </p15:clr>
        </p15:guide>
        <p15:guide id="3" orient="horz" pos="3929" userDrawn="1">
          <p15:clr>
            <a:srgbClr val="A4A3A4"/>
          </p15:clr>
        </p15:guide>
        <p15:guide id="4" orient="horz" pos="119" userDrawn="1">
          <p15:clr>
            <a:srgbClr val="A4A3A4"/>
          </p15:clr>
        </p15:guide>
        <p15:guide id="5" orient="horz" pos="845" userDrawn="1">
          <p15:clr>
            <a:srgbClr val="A4A3A4"/>
          </p15:clr>
        </p15:guide>
        <p15:guide id="6" pos="3839">
          <p15:clr>
            <a:srgbClr val="A4A3A4"/>
          </p15:clr>
        </p15:guide>
        <p15:guide id="7" pos="709" userDrawn="1">
          <p15:clr>
            <a:srgbClr val="A4A3A4"/>
          </p15:clr>
        </p15:guide>
        <p15:guide id="8" pos="7105"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8" autoAdjust="0"/>
    <p:restoredTop sz="94660"/>
  </p:normalViewPr>
  <p:slideViewPr>
    <p:cSldViewPr showGuides="1">
      <p:cViewPr varScale="1">
        <p:scale>
          <a:sx n="131" d="100"/>
          <a:sy n="131" d="100"/>
        </p:scale>
        <p:origin x="156" y="114"/>
      </p:cViewPr>
      <p:guideLst>
        <p:guide orient="horz" pos="2160"/>
        <p:guide orient="horz" pos="1661"/>
        <p:guide orient="horz" pos="3929"/>
        <p:guide orient="horz" pos="119"/>
        <p:guide orient="horz" pos="845"/>
        <p:guide pos="3839"/>
        <p:guide pos="709"/>
        <p:guide pos="7105"/>
      </p:guideLst>
    </p:cSldViewPr>
  </p:slideViewPr>
  <p:notesTextViewPr>
    <p:cViewPr>
      <p:scale>
        <a:sx n="1" d="1"/>
        <a:sy n="1" d="1"/>
      </p:scale>
      <p:origin x="0" y="0"/>
    </p:cViewPr>
  </p:notesTextViewPr>
  <p:notesViewPr>
    <p:cSldViewPr>
      <p:cViewPr varScale="1">
        <p:scale>
          <a:sx n="82" d="100"/>
          <a:sy n="82" d="100"/>
        </p:scale>
        <p:origin x="1410" y="6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cs-CZ" dirty="0">
              <a:solidFill>
                <a:schemeClr val="tx2"/>
              </a:solidFill>
            </a:endParaRPr>
          </a:p>
        </p:txBody>
      </p:sp>
      <p:sp>
        <p:nvSpPr>
          <p:cNvPr id="3" name="Zástupný symbol pro datum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E973C59C-4E16-4A64-A766-34DB213E11B3}" type="datetimeFigureOut">
              <a:rPr lang="cs-CZ" smtClean="0">
                <a:solidFill>
                  <a:schemeClr val="tx2"/>
                </a:solidFill>
              </a:rPr>
              <a:pPr/>
              <a:t>16.11.2022</a:t>
            </a:fld>
            <a:endParaRPr lang="cs-CZ" dirty="0">
              <a:solidFill>
                <a:schemeClr val="tx2"/>
              </a:solidFill>
            </a:endParaRPr>
          </a:p>
        </p:txBody>
      </p:sp>
      <p:sp>
        <p:nvSpPr>
          <p:cNvPr id="4" name="Zástupný symbol pro zápatí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cs-CZ" dirty="0">
              <a:solidFill>
                <a:schemeClr val="tx2"/>
              </a:solidFill>
            </a:endParaRPr>
          </a:p>
        </p:txBody>
      </p:sp>
      <p:sp>
        <p:nvSpPr>
          <p:cNvPr id="5" name="Zástupný symbol pro číslo snímk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CFD77566-CD65-4859-9FA1-43956DC85B8C}" type="slidenum">
              <a:rPr lang="cs-CZ" smtClean="0">
                <a:solidFill>
                  <a:schemeClr val="tx2"/>
                </a:solidFill>
              </a:rPr>
              <a:pPr/>
              <a:t>‹#›</a:t>
            </a:fld>
            <a:endParaRPr lang="cs-CZ"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solidFill>
                  <a:schemeClr val="tx2"/>
                </a:solidFill>
              </a:defRPr>
            </a:lvl1pPr>
          </a:lstStyle>
          <a:p>
            <a:endParaRPr lang="cs-CZ" dirty="0"/>
          </a:p>
        </p:txBody>
      </p:sp>
      <p:sp>
        <p:nvSpPr>
          <p:cNvPr id="3" name="Zástupný symbol pro datum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cs-CZ" smtClean="0"/>
              <a:pPr/>
              <a:t>16.11.2022</a:t>
            </a:fld>
            <a:endParaRPr lang="cs-CZ" dirty="0"/>
          </a:p>
        </p:txBody>
      </p:sp>
      <p:sp>
        <p:nvSpPr>
          <p:cNvPr id="4" name="Zástupný symbol pro obrázek snímku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6"/>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solidFill>
                  <a:schemeClr val="tx2"/>
                </a:solidFill>
              </a:defRPr>
            </a:lvl1pPr>
          </a:lstStyle>
          <a:p>
            <a:endParaRPr lang="cs-CZ" dirty="0"/>
          </a:p>
        </p:txBody>
      </p:sp>
      <p:sp>
        <p:nvSpPr>
          <p:cNvPr id="7" name="Zástupný symbol pro číslo snímk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lang="cs-CZ" smtClean="0"/>
              <a:pPr/>
              <a:t>‹#›</a:t>
            </a:fld>
            <a:endParaRPr lang="cs-CZ"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cs-CZ" noProof="0"/>
              <a:t>Kliknutím lze upravit styl.</a:t>
            </a:r>
            <a:endParaRPr lang="cs-CZ" noProof="0" dirty="0"/>
          </a:p>
        </p:txBody>
      </p:sp>
      <p:sp>
        <p:nvSpPr>
          <p:cNvPr id="3" name="Podnadpis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cs-CZ" noProof="0"/>
              <a:t>Kliknutím lze upravit styl předlohy.</a:t>
            </a:r>
            <a:endParaRPr lang="cs-CZ"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p:txBody>
          <a:bodyPr vert="eaVert"/>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7AECB6C2-1084-4AED-A74A-DF028B0094EA}" type="datetimeFigureOut">
              <a:rPr lang="cs-CZ" noProof="0" smtClean="0"/>
              <a:pPr/>
              <a:t>16.11.2022</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591C5AD9-787D-40FA-8A4D-16A055B9AF81}" type="slidenum">
              <a:rPr lang="cs-CZ" noProof="0" smtClean="0"/>
              <a:pPr/>
              <a:t>‹#›</a:t>
            </a:fld>
            <a:endParaRPr lang="cs-CZ"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852633" y="274638"/>
            <a:ext cx="1422030" cy="5897561"/>
          </a:xfrm>
        </p:spPr>
        <p:txBody>
          <a:bodyPr vert="eaVert"/>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a:xfrm>
            <a:off x="1117309" y="274638"/>
            <a:ext cx="8532178" cy="5897561"/>
          </a:xfrm>
        </p:spPr>
        <p:txBody>
          <a:bodyPr vert="eaVert"/>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7AECB6C2-1084-4AED-A74A-DF028B0094EA}" type="datetimeFigureOut">
              <a:rPr lang="cs-CZ" noProof="0" smtClean="0"/>
              <a:pPr/>
              <a:t>16.11.2022</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591C5AD9-787D-40FA-8A4D-16A055B9AF81}" type="slidenum">
              <a:rPr lang="cs-CZ" noProof="0" smtClean="0"/>
              <a:pPr/>
              <a:t>‹#›</a:t>
            </a:fld>
            <a:endParaRPr lang="cs-CZ"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obsah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8B5A30F4-0B4E-4E4B-BC36-C30CD13F4E17}" type="datetimeFigureOut">
              <a:rPr lang="cs-CZ" noProof="0" smtClean="0"/>
              <a:pPr/>
              <a:t>16.11.2022</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DA60BA0E-20D0-4E7C-B286-26C960A6788F}" type="slidenum">
              <a:rPr lang="cs-CZ" noProof="0" smtClean="0"/>
              <a:pPr/>
              <a:t>‹#›</a:t>
            </a:fld>
            <a:endParaRPr lang="cs-CZ"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cs-CZ" noProof="0"/>
              <a:t>Kliknutím lze upravit styly předlohy textu.</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obsah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obsah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datum 4"/>
          <p:cNvSpPr>
            <a:spLocks noGrp="1"/>
          </p:cNvSpPr>
          <p:nvPr>
            <p:ph type="dt" sz="half" idx="10"/>
          </p:nvPr>
        </p:nvSpPr>
        <p:spPr/>
        <p:txBody>
          <a:bodyPr/>
          <a:lstStyle/>
          <a:p>
            <a:fld id="{2DD204D1-F9BD-4643-8480-6EA41EB484F1}" type="datetimeFigureOut">
              <a:rPr lang="cs-CZ" noProof="0" smtClean="0"/>
              <a:pPr/>
              <a:t>16.11.2022</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EB37DED6-D4C7-42EE-AB49-D2E39E64FDE4}" type="slidenum">
              <a:rPr lang="cs-CZ" noProof="0" smtClean="0"/>
              <a:pPr/>
              <a:t>‹#›</a:t>
            </a:fld>
            <a:endParaRPr lang="cs-CZ"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cs-CZ" noProof="0"/>
              <a:t>Kliknutím lze upravit styly předlohy textu.</a:t>
            </a:r>
          </a:p>
        </p:txBody>
      </p:sp>
      <p:sp>
        <p:nvSpPr>
          <p:cNvPr id="4" name="Zástupný symbol pro obsah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text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cs-CZ" noProof="0"/>
              <a:t>Kliknutím lze upravit styly předlohy textu.</a:t>
            </a:r>
          </a:p>
        </p:txBody>
      </p:sp>
      <p:sp>
        <p:nvSpPr>
          <p:cNvPr id="6" name="Zástupný symbol pro obsah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Zástupný symbol pro datum 6"/>
          <p:cNvSpPr>
            <a:spLocks noGrp="1"/>
          </p:cNvSpPr>
          <p:nvPr>
            <p:ph type="dt" sz="half" idx="10"/>
          </p:nvPr>
        </p:nvSpPr>
        <p:spPr/>
        <p:txBody>
          <a:bodyPr/>
          <a:lstStyle/>
          <a:p>
            <a:fld id="{2DD204D1-F9BD-4643-8480-6EA41EB484F1}" type="datetimeFigureOut">
              <a:rPr lang="cs-CZ" noProof="0" smtClean="0"/>
              <a:pPr/>
              <a:t>16.11.2022</a:t>
            </a:fld>
            <a:endParaRPr lang="cs-CZ" noProof="0" dirty="0"/>
          </a:p>
        </p:txBody>
      </p:sp>
      <p:sp>
        <p:nvSpPr>
          <p:cNvPr id="8" name="Zástupný symbol pro zápatí 8"/>
          <p:cNvSpPr>
            <a:spLocks noGrp="1"/>
          </p:cNvSpPr>
          <p:nvPr>
            <p:ph type="ftr" sz="quarter" idx="11"/>
          </p:nvPr>
        </p:nvSpPr>
        <p:spPr/>
        <p:txBody>
          <a:bodyPr/>
          <a:lstStyle/>
          <a:p>
            <a:endParaRPr lang="cs-CZ" noProof="0" dirty="0"/>
          </a:p>
        </p:txBody>
      </p:sp>
      <p:sp>
        <p:nvSpPr>
          <p:cNvPr id="9" name="Zástupný symbol pro číslo snímku 8"/>
          <p:cNvSpPr>
            <a:spLocks noGrp="1"/>
          </p:cNvSpPr>
          <p:nvPr>
            <p:ph type="sldNum" sz="quarter" idx="12"/>
          </p:nvPr>
        </p:nvSpPr>
        <p:spPr/>
        <p:txBody>
          <a:bodyPr/>
          <a:lstStyle/>
          <a:p>
            <a:fld id="{EB37DED6-D4C7-42EE-AB49-D2E39E64FDE4}" type="slidenum">
              <a:rPr lang="cs-CZ" noProof="0" smtClean="0"/>
              <a:pPr/>
              <a:t>‹#›</a:t>
            </a:fld>
            <a:endParaRPr lang="cs-CZ"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datum 2"/>
          <p:cNvSpPr>
            <a:spLocks noGrp="1"/>
          </p:cNvSpPr>
          <p:nvPr>
            <p:ph type="dt" sz="half" idx="10"/>
          </p:nvPr>
        </p:nvSpPr>
        <p:spPr/>
        <p:txBody>
          <a:bodyPr/>
          <a:lstStyle/>
          <a:p>
            <a:fld id="{2DD204D1-F9BD-4643-8480-6EA41EB484F1}" type="datetimeFigureOut">
              <a:rPr lang="cs-CZ" noProof="0" smtClean="0"/>
              <a:pPr/>
              <a:t>16.11.2022</a:t>
            </a:fld>
            <a:endParaRPr lang="cs-CZ" noProof="0" dirty="0"/>
          </a:p>
        </p:txBody>
      </p:sp>
      <p:sp>
        <p:nvSpPr>
          <p:cNvPr id="4" name="Zástupný symbol pro zápatí 3"/>
          <p:cNvSpPr>
            <a:spLocks noGrp="1"/>
          </p:cNvSpPr>
          <p:nvPr>
            <p:ph type="ftr" sz="quarter" idx="11"/>
          </p:nvPr>
        </p:nvSpPr>
        <p:spPr/>
        <p:txBody>
          <a:bodyPr/>
          <a:lstStyle/>
          <a:p>
            <a:endParaRPr lang="cs-CZ" noProof="0" dirty="0"/>
          </a:p>
        </p:txBody>
      </p:sp>
      <p:sp>
        <p:nvSpPr>
          <p:cNvPr id="5" name="Zástupný symbol pro číslo snímku 4"/>
          <p:cNvSpPr>
            <a:spLocks noGrp="1"/>
          </p:cNvSpPr>
          <p:nvPr>
            <p:ph type="sldNum" sz="quarter" idx="12"/>
          </p:nvPr>
        </p:nvSpPr>
        <p:spPr/>
        <p:txBody>
          <a:bodyPr/>
          <a:lstStyle/>
          <a:p>
            <a:fld id="{EB37DED6-D4C7-42EE-AB49-D2E39E64FDE4}" type="slidenum">
              <a:rPr lang="cs-CZ" noProof="0" smtClean="0"/>
              <a:pPr/>
              <a:t>‹#›</a:t>
            </a:fld>
            <a:endParaRPr lang="cs-CZ"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DD204D1-F9BD-4643-8480-6EA41EB484F1}" type="datetimeFigureOut">
              <a:rPr lang="cs-CZ" noProof="0" smtClean="0"/>
              <a:pPr/>
              <a:t>16.11.2022</a:t>
            </a:fld>
            <a:endParaRPr lang="cs-CZ" noProof="0" dirty="0"/>
          </a:p>
        </p:txBody>
      </p:sp>
      <p:sp>
        <p:nvSpPr>
          <p:cNvPr id="3" name="Zástupný symbol pro zápatí 2"/>
          <p:cNvSpPr>
            <a:spLocks noGrp="1"/>
          </p:cNvSpPr>
          <p:nvPr>
            <p:ph type="ftr" sz="quarter" idx="11"/>
          </p:nvPr>
        </p:nvSpPr>
        <p:spPr/>
        <p:txBody>
          <a:bodyPr/>
          <a:lstStyle/>
          <a:p>
            <a:endParaRPr lang="cs-CZ" noProof="0" dirty="0"/>
          </a:p>
        </p:txBody>
      </p:sp>
      <p:sp>
        <p:nvSpPr>
          <p:cNvPr id="4" name="Zástupný symbol pro číslo snímku 3"/>
          <p:cNvSpPr>
            <a:spLocks noGrp="1"/>
          </p:cNvSpPr>
          <p:nvPr>
            <p:ph type="sldNum" sz="quarter" idx="12"/>
          </p:nvPr>
        </p:nvSpPr>
        <p:spPr/>
        <p:txBody>
          <a:bodyPr/>
          <a:lstStyle/>
          <a:p>
            <a:fld id="{EB37DED6-D4C7-42EE-AB49-D2E39E64FDE4}" type="slidenum">
              <a:rPr lang="cs-CZ" noProof="0" smtClean="0"/>
              <a:pPr/>
              <a:t>‹#›</a:t>
            </a:fld>
            <a:endParaRPr lang="cs-CZ"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Obdélní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cs-CZ" noProof="0" dirty="0"/>
          </a:p>
        </p:txBody>
      </p:sp>
      <p:sp>
        <p:nvSpPr>
          <p:cNvPr id="2" name="Nadpis 1"/>
          <p:cNvSpPr>
            <a:spLocks noGrp="1"/>
          </p:cNvSpPr>
          <p:nvPr>
            <p:ph type="title"/>
          </p:nvPr>
        </p:nvSpPr>
        <p:spPr>
          <a:xfrm>
            <a:off x="304721" y="1701800"/>
            <a:ext cx="3351927" cy="2844800"/>
          </a:xfrm>
        </p:spPr>
        <p:txBody>
          <a:bodyPr anchor="b">
            <a:normAutofit/>
          </a:bodyPr>
          <a:lstStyle>
            <a:lvl1pPr algn="l">
              <a:defRPr sz="2000" b="1"/>
            </a:lvl1pPr>
          </a:lstStyle>
          <a:p>
            <a:r>
              <a:rPr lang="cs-CZ" noProof="0"/>
              <a:t>Kliknutím lze upravit styl.</a:t>
            </a:r>
            <a:endParaRPr lang="cs-CZ" noProof="0" dirty="0"/>
          </a:p>
        </p:txBody>
      </p:sp>
      <p:sp>
        <p:nvSpPr>
          <p:cNvPr id="3" name="Zástupný symbol pro obsah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text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126BF754-515F-40B9-8D24-D54D5825B3D0}" type="datetimeFigureOut">
              <a:rPr lang="cs-CZ" noProof="0" smtClean="0"/>
              <a:pPr/>
              <a:t>16.11.2022</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DFBB78A-01B4-41F2-96B0-677A4A282832}" type="slidenum">
              <a:rPr lang="cs-CZ" noProof="0" smtClean="0"/>
              <a:pPr/>
              <a:t>‹#›</a:t>
            </a:fld>
            <a:endParaRPr lang="cs-CZ"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cs-CZ" noProof="0" dirty="0"/>
          </a:p>
        </p:txBody>
      </p:sp>
      <p:sp>
        <p:nvSpPr>
          <p:cNvPr id="2" name="Nadpis 1"/>
          <p:cNvSpPr>
            <a:spLocks noGrp="1"/>
          </p:cNvSpPr>
          <p:nvPr>
            <p:ph type="title"/>
          </p:nvPr>
        </p:nvSpPr>
        <p:spPr>
          <a:xfrm>
            <a:off x="2437765" y="4800600"/>
            <a:ext cx="7313295" cy="762000"/>
          </a:xfrm>
        </p:spPr>
        <p:txBody>
          <a:bodyPr anchor="b">
            <a:normAutofit/>
          </a:bodyPr>
          <a:lstStyle>
            <a:lvl1pPr algn="l">
              <a:defRPr sz="2000" b="1"/>
            </a:lvl1pPr>
          </a:lstStyle>
          <a:p>
            <a:r>
              <a:rPr lang="cs-CZ" noProof="0"/>
              <a:t>Kliknutím lze upravit styl.</a:t>
            </a:r>
            <a:endParaRPr lang="cs-CZ" noProof="0" dirty="0"/>
          </a:p>
        </p:txBody>
      </p:sp>
      <p:sp>
        <p:nvSpPr>
          <p:cNvPr id="3" name="Piál 1Zástupný symbol pro obrázek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cs-CZ" noProof="0"/>
              <a:t>Kliknutím na ikonu přidáte obrázek.</a:t>
            </a:r>
            <a:endParaRPr lang="cs-CZ" noProof="0" dirty="0"/>
          </a:p>
        </p:txBody>
      </p:sp>
      <p:sp>
        <p:nvSpPr>
          <p:cNvPr id="4" name="Zástupný symbol pro text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126BF754-515F-40B9-8D24-D54D5825B3D0}" type="datetimeFigureOut">
              <a:rPr lang="cs-CZ" noProof="0" smtClean="0"/>
              <a:pPr/>
              <a:t>16.11.2022</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DFBB78A-01B4-41F2-96B0-677A4A282832}" type="slidenum">
              <a:rPr lang="cs-CZ" noProof="0" smtClean="0"/>
              <a:pPr/>
              <a:t>‹#›</a:t>
            </a:fld>
            <a:endParaRPr lang="cs-CZ"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Obdélní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cs-CZ" noProof="0" dirty="0"/>
          </a:p>
        </p:txBody>
      </p:sp>
      <p:sp>
        <p:nvSpPr>
          <p:cNvPr id="2" name="Zástupný symbol pro nadpis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cs-CZ" noProof="0" dirty="0"/>
              <a:t>Kliknutím lze upravit styl.</a:t>
            </a:r>
          </a:p>
        </p:txBody>
      </p:sp>
      <p:sp>
        <p:nvSpPr>
          <p:cNvPr id="3" name="Zástupný symbol pro text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cs-CZ" noProof="0" dirty="0"/>
              <a:t>Kliknutím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4" name="Zástupný symbol pro datum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cs-CZ" noProof="0" smtClean="0"/>
              <a:pPr/>
              <a:t>16.11.2022</a:t>
            </a:fld>
            <a:endParaRPr lang="cs-CZ" noProof="0" dirty="0"/>
          </a:p>
        </p:txBody>
      </p:sp>
      <p:sp>
        <p:nvSpPr>
          <p:cNvPr id="5" name="Zástupný symbol pro zápatí 5"/>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cs-CZ" noProof="0" dirty="0"/>
          </a:p>
        </p:txBody>
      </p:sp>
      <p:sp>
        <p:nvSpPr>
          <p:cNvPr id="6" name="Zástupný symbol pro číslo snímk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lang="cs-CZ" noProof="0" smtClean="0"/>
              <a:pPr/>
              <a:t>‹#›</a:t>
            </a:fld>
            <a:endParaRPr lang="cs-CZ"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it.vfu.cz/legp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5xUhPmthgZk"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4132" y="476672"/>
            <a:ext cx="8424936" cy="1800199"/>
          </a:xfrm>
        </p:spPr>
        <p:txBody>
          <a:bodyPr>
            <a:normAutofit fontScale="90000"/>
          </a:bodyPr>
          <a:lstStyle/>
          <a:p>
            <a:pPr algn="ctr" defTabSz="1216152">
              <a:lnSpc>
                <a:spcPct val="90000"/>
              </a:lnSpc>
              <a:spcBef>
                <a:spcPts val="0"/>
              </a:spcBef>
              <a:buNone/>
            </a:pPr>
            <a:r>
              <a:rPr lang="cs-CZ" sz="5400" b="1" i="0" baseline="0" dirty="0">
                <a:solidFill>
                  <a:srgbClr val="374C81"/>
                </a:solidFill>
                <a:effectLst>
                  <a:outerShdw blurRad="38100" dist="38100" dir="2700000" algn="tl">
                    <a:srgbClr val="000000">
                      <a:alpha val="43137"/>
                    </a:srgbClr>
                  </a:outerShdw>
                </a:effectLst>
                <a:latin typeface="Century Gothic"/>
                <a:ea typeface="+mj-ea"/>
                <a:cs typeface="+mj-cs"/>
              </a:rPr>
              <a:t>Legislativa </a:t>
            </a:r>
            <a:br>
              <a:rPr lang="cs-CZ" sz="5400" b="1" i="0" baseline="0" dirty="0">
                <a:solidFill>
                  <a:srgbClr val="374C81"/>
                </a:solidFill>
                <a:effectLst>
                  <a:outerShdw blurRad="38100" dist="38100" dir="2700000" algn="tl">
                    <a:srgbClr val="000000">
                      <a:alpha val="43137"/>
                    </a:srgbClr>
                  </a:outerShdw>
                </a:effectLst>
                <a:latin typeface="Century Gothic"/>
                <a:ea typeface="+mj-ea"/>
                <a:cs typeface="+mj-cs"/>
              </a:rPr>
            </a:br>
            <a:r>
              <a:rPr lang="cs-CZ" sz="5400" b="1" i="0" baseline="0" dirty="0">
                <a:solidFill>
                  <a:srgbClr val="374C81"/>
                </a:solidFill>
                <a:effectLst>
                  <a:outerShdw blurRad="38100" dist="38100" dir="2700000" algn="tl">
                    <a:srgbClr val="000000">
                      <a:alpha val="43137"/>
                    </a:srgbClr>
                  </a:outerShdw>
                </a:effectLst>
                <a:latin typeface="Century Gothic"/>
                <a:ea typeface="+mj-ea"/>
                <a:cs typeface="+mj-cs"/>
              </a:rPr>
              <a:t>a dozor nad potravinami</a:t>
            </a:r>
          </a:p>
        </p:txBody>
      </p:sp>
      <p:sp>
        <p:nvSpPr>
          <p:cNvPr id="3" name="Podnadpis 2"/>
          <p:cNvSpPr>
            <a:spLocks noGrp="1"/>
          </p:cNvSpPr>
          <p:nvPr>
            <p:ph type="subTitle" idx="1"/>
          </p:nvPr>
        </p:nvSpPr>
        <p:spPr>
          <a:xfrm>
            <a:off x="4510236" y="3140968"/>
            <a:ext cx="7212699" cy="1296144"/>
          </a:xfrm>
        </p:spPr>
        <p:txBody>
          <a:bodyPr>
            <a:normAutofit/>
          </a:bodyPr>
          <a:lstStyle/>
          <a:p>
            <a:pPr algn="l">
              <a:spcBef>
                <a:spcPts val="0"/>
              </a:spcBef>
            </a:pPr>
            <a:endParaRPr lang="cs-CZ" dirty="0">
              <a:solidFill>
                <a:srgbClr val="374C81"/>
              </a:solidFill>
            </a:endParaRPr>
          </a:p>
          <a:p>
            <a:pPr algn="r">
              <a:spcBef>
                <a:spcPts val="0"/>
              </a:spcBef>
            </a:pPr>
            <a:r>
              <a:rPr lang="cs-CZ" sz="4800" u="sng" dirty="0">
                <a:solidFill>
                  <a:srgbClr val="374C81"/>
                </a:solidFill>
                <a:hlinkClick r:id="rId2"/>
              </a:rPr>
              <a:t>http://cit.vfu.cz/legpo/</a:t>
            </a:r>
            <a:endParaRPr lang="cs-CZ" sz="4800" u="sng" dirty="0">
              <a:solidFill>
                <a:srgbClr val="374C81"/>
              </a:solidFill>
            </a:endParaRPr>
          </a:p>
          <a:p>
            <a:pPr algn="r">
              <a:spcBef>
                <a:spcPts val="0"/>
              </a:spcBef>
            </a:pPr>
            <a:endParaRPr lang="cs-CZ" sz="4800" i="0" u="sng" dirty="0">
              <a:solidFill>
                <a:srgbClr val="374C81"/>
              </a:solidFill>
            </a:endParaRPr>
          </a:p>
        </p:txBody>
      </p:sp>
      <p:sp>
        <p:nvSpPr>
          <p:cNvPr id="4" name="TextovéPole 3">
            <a:extLst>
              <a:ext uri="{FF2B5EF4-FFF2-40B4-BE49-F238E27FC236}">
                <a16:creationId xmlns:a16="http://schemas.microsoft.com/office/drawing/2014/main" id="{70771112-FE73-4556-8BBA-A27A2B545659}"/>
              </a:ext>
            </a:extLst>
          </p:cNvPr>
          <p:cNvSpPr txBox="1"/>
          <p:nvPr/>
        </p:nvSpPr>
        <p:spPr>
          <a:xfrm>
            <a:off x="8330789" y="6093296"/>
            <a:ext cx="3836307" cy="677108"/>
          </a:xfrm>
          <a:prstGeom prst="rect">
            <a:avLst/>
          </a:prstGeom>
          <a:noFill/>
        </p:spPr>
        <p:txBody>
          <a:bodyPr wrap="none" rtlCol="0">
            <a:spAutoFit/>
          </a:bodyPr>
          <a:lstStyle/>
          <a:p>
            <a:pPr>
              <a:lnSpc>
                <a:spcPct val="95000"/>
              </a:lnSpc>
            </a:pPr>
            <a:r>
              <a:rPr lang="cs-CZ" sz="2000" b="1" dirty="0">
                <a:effectLst>
                  <a:outerShdw blurRad="38100" dist="38100" dir="2700000" algn="tl">
                    <a:srgbClr val="000000">
                      <a:alpha val="43137"/>
                    </a:srgbClr>
                  </a:outerShdw>
                </a:effectLst>
              </a:rPr>
              <a:t>MVDr. Petra Mačáková, Ph.D.</a:t>
            </a:r>
          </a:p>
          <a:p>
            <a:pPr>
              <a:lnSpc>
                <a:spcPct val="95000"/>
              </a:lnSpc>
            </a:pPr>
            <a:r>
              <a:rPr lang="cs-CZ" sz="2000" b="1" dirty="0">
                <a:effectLst>
                  <a:outerShdw blurRad="38100" dist="38100" dir="2700000" algn="tl">
                    <a:srgbClr val="000000">
                      <a:alpha val="43137"/>
                    </a:srgbClr>
                  </a:outerShdw>
                </a:effectLst>
              </a:rPr>
              <a:t>macakovap@vfu.cz</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17309" y="1701800"/>
            <a:ext cx="10157354" cy="4895552"/>
          </a:xfrm>
        </p:spPr>
        <p:txBody>
          <a:bodyPr>
            <a:normAutofit fontScale="77500" lnSpcReduction="20000"/>
          </a:bodyPr>
          <a:lstStyle/>
          <a:p>
            <a:pPr algn="just">
              <a:lnSpc>
                <a:spcPct val="120000"/>
              </a:lnSpc>
            </a:pPr>
            <a:r>
              <a:rPr lang="cs-CZ" sz="3100" dirty="0">
                <a:solidFill>
                  <a:srgbClr val="FF0000"/>
                </a:solidFill>
              </a:rPr>
              <a:t>Obecné </a:t>
            </a:r>
            <a:r>
              <a:rPr lang="cs-CZ" sz="3100" u="sng" dirty="0">
                <a:solidFill>
                  <a:srgbClr val="FF0000"/>
                </a:solidFill>
              </a:rPr>
              <a:t>zásady</a:t>
            </a:r>
            <a:r>
              <a:rPr lang="cs-CZ" sz="3100" dirty="0">
                <a:solidFill>
                  <a:srgbClr val="FF0000"/>
                </a:solidFill>
              </a:rPr>
              <a:t> potravinového práva</a:t>
            </a:r>
          </a:p>
          <a:p>
            <a:pPr lvl="1" algn="just">
              <a:lnSpc>
                <a:spcPct val="120000"/>
              </a:lnSpc>
            </a:pPr>
            <a:r>
              <a:rPr lang="cs-CZ" sz="2600" b="1" u="sng" dirty="0"/>
              <a:t>Zásada předběžné opatrnosti</a:t>
            </a:r>
          </a:p>
          <a:p>
            <a:pPr lvl="2" algn="just">
              <a:lnSpc>
                <a:spcPct val="120000"/>
              </a:lnSpc>
            </a:pPr>
            <a:r>
              <a:rPr lang="cs-CZ" sz="2200" dirty="0"/>
              <a:t>například preventivní stáhnutí z trhu u takového zboží, u něhož vědecké údaje neumožňují úplné vyhodnocení rizik – nevíme jistě, že potravina není bezpečná, ale přesto je z trhu preventivně stáhnuta</a:t>
            </a:r>
          </a:p>
          <a:p>
            <a:pPr marL="853290" lvl="2" indent="0" algn="just">
              <a:lnSpc>
                <a:spcPct val="120000"/>
              </a:lnSpc>
              <a:buNone/>
            </a:pPr>
            <a:endParaRPr lang="cs-CZ" sz="2200" b="1" u="sng" dirty="0"/>
          </a:p>
          <a:p>
            <a:pPr lvl="1" algn="just">
              <a:lnSpc>
                <a:spcPct val="120000"/>
              </a:lnSpc>
            </a:pPr>
            <a:r>
              <a:rPr lang="cs-CZ" sz="2600" b="1" u="sng" dirty="0"/>
              <a:t>Ochrana zájmů spotřebitele</a:t>
            </a:r>
          </a:p>
          <a:p>
            <a:pPr lvl="2" algn="just">
              <a:lnSpc>
                <a:spcPct val="120000"/>
              </a:lnSpc>
            </a:pPr>
            <a:r>
              <a:rPr lang="cs-CZ" sz="2200" dirty="0"/>
              <a:t>Snaha zabránit:</a:t>
            </a:r>
          </a:p>
          <a:p>
            <a:pPr marL="0" indent="0" algn="just">
              <a:lnSpc>
                <a:spcPct val="120000"/>
              </a:lnSpc>
              <a:buNone/>
            </a:pPr>
            <a:r>
              <a:rPr lang="cs-CZ" sz="2200" dirty="0"/>
              <a:t>		a) podvodným nebo klamavým praktikám; </a:t>
            </a:r>
          </a:p>
          <a:p>
            <a:pPr marL="0" indent="0" algn="just">
              <a:lnSpc>
                <a:spcPct val="120000"/>
              </a:lnSpc>
              <a:buNone/>
            </a:pPr>
            <a:r>
              <a:rPr lang="cs-CZ" sz="2200" dirty="0"/>
              <a:t>		b) falšování potravin a </a:t>
            </a:r>
          </a:p>
          <a:p>
            <a:pPr marL="0" indent="0" algn="just">
              <a:lnSpc>
                <a:spcPct val="120000"/>
              </a:lnSpc>
              <a:buNone/>
            </a:pPr>
            <a:r>
              <a:rPr lang="cs-CZ" sz="2200" dirty="0"/>
              <a:t>		c) jakýmkoli jiným praktikám, které mohou spotřebitele uvést v omyl</a:t>
            </a:r>
            <a:endParaRPr lang="cs-CZ" sz="2200" b="1" u="sng" dirty="0"/>
          </a:p>
          <a:p>
            <a:pPr lvl="2"/>
            <a:endParaRPr lang="cs-CZ" dirty="0"/>
          </a:p>
        </p:txBody>
      </p:sp>
      <p:sp>
        <p:nvSpPr>
          <p:cNvPr id="5" name="Nadpis 1"/>
          <p:cNvSpPr txBox="1">
            <a:spLocks/>
          </p:cNvSpPr>
          <p:nvPr/>
        </p:nvSpPr>
        <p:spPr>
          <a:xfrm>
            <a:off x="25035" y="260648"/>
            <a:ext cx="10157354" cy="792088"/>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4000">
                <a:solidFill>
                  <a:srgbClr val="FF0000"/>
                </a:solidFill>
              </a:rPr>
              <a:t>Nařízení EP a Rady (ES) č. 178/2002</a:t>
            </a:r>
            <a:endParaRPr lang="cs-CZ" sz="4000" dirty="0">
              <a:solidFill>
                <a:srgbClr val="FF0000"/>
              </a:solidFill>
            </a:endParaRPr>
          </a:p>
        </p:txBody>
      </p:sp>
    </p:spTree>
    <p:extLst>
      <p:ext uri="{BB962C8B-B14F-4D97-AF65-F5344CB8AC3E}">
        <p14:creationId xmlns:p14="http://schemas.microsoft.com/office/powerpoint/2010/main" val="4121189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9756" y="188913"/>
            <a:ext cx="10441160" cy="1296144"/>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599" b="1" dirty="0">
                <a:solidFill>
                  <a:srgbClr val="FF0000"/>
                </a:solidFill>
              </a:rPr>
              <a:t>N EP a R (ES) č. 1924/2006, o výživových a zdravotních tvrzeních při označování potravin</a:t>
            </a:r>
          </a:p>
        </p:txBody>
      </p:sp>
    </p:spTree>
    <p:extLst>
      <p:ext uri="{BB962C8B-B14F-4D97-AF65-F5344CB8AC3E}">
        <p14:creationId xmlns:p14="http://schemas.microsoft.com/office/powerpoint/2010/main" val="40888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61764" y="2066808"/>
            <a:ext cx="11149339" cy="4791191"/>
          </a:xfrm>
        </p:spPr>
        <p:txBody>
          <a:bodyPr>
            <a:normAutofit/>
          </a:bodyPr>
          <a:lstStyle/>
          <a:p>
            <a:pPr marL="0" indent="0" algn="ctr">
              <a:buNone/>
            </a:pPr>
            <a:r>
              <a:rPr lang="cs-CZ" sz="3199" b="1" dirty="0"/>
              <a:t>Zdravotní tvrzení</a:t>
            </a:r>
          </a:p>
          <a:p>
            <a:r>
              <a:rPr lang="cs-CZ" sz="3199" dirty="0"/>
              <a:t>specifická</a:t>
            </a:r>
          </a:p>
          <a:p>
            <a:r>
              <a:rPr lang="cs-CZ" sz="3199" dirty="0"/>
              <a:t>nespecifická</a:t>
            </a:r>
          </a:p>
          <a:p>
            <a:r>
              <a:rPr lang="cs-CZ" sz="3199" dirty="0"/>
              <a:t>On hold seznam</a:t>
            </a:r>
          </a:p>
          <a:p>
            <a:endParaRPr lang="cs-CZ" sz="3199" dirty="0"/>
          </a:p>
        </p:txBody>
      </p:sp>
      <p:sp>
        <p:nvSpPr>
          <p:cNvPr id="5" name="Nadpis 1"/>
          <p:cNvSpPr txBox="1">
            <a:spLocks/>
          </p:cNvSpPr>
          <p:nvPr/>
        </p:nvSpPr>
        <p:spPr>
          <a:xfrm>
            <a:off x="117748" y="180277"/>
            <a:ext cx="10441160" cy="1296144"/>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599" b="1" dirty="0">
                <a:solidFill>
                  <a:srgbClr val="FF0000"/>
                </a:solidFill>
              </a:rPr>
              <a:t>N EP a R (ES) č. 1924/2006, o výživových a zdravotních tvrzeních při označování potravin</a:t>
            </a:r>
          </a:p>
        </p:txBody>
      </p:sp>
    </p:spTree>
    <p:extLst>
      <p:ext uri="{BB962C8B-B14F-4D97-AF65-F5344CB8AC3E}">
        <p14:creationId xmlns:p14="http://schemas.microsoft.com/office/powerpoint/2010/main" val="348278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93812" y="116632"/>
            <a:ext cx="10873208" cy="1224136"/>
          </a:xfrm>
        </p:spPr>
        <p:txBody>
          <a:bodyPr>
            <a:noAutofit/>
          </a:bodyPr>
          <a:lstStyle/>
          <a:p>
            <a:pPr algn="ctr"/>
            <a:r>
              <a:rPr lang="cs-CZ" sz="2400" b="1" dirty="0">
                <a:solidFill>
                  <a:srgbClr val="FF0000"/>
                </a:solidFill>
              </a:rPr>
              <a:t>Nařízení Komise (EU) č. 432/2012, kterým se zřizuje seznam schválených zdravotních tvrzení při označování potravin jiných než tvrzení o snížení rizika onemocnění a o vývoji a zdraví dětí</a:t>
            </a:r>
            <a:endParaRPr lang="cs-CZ" sz="2400" dirty="0"/>
          </a:p>
        </p:txBody>
      </p:sp>
    </p:spTree>
    <p:extLst>
      <p:ext uri="{BB962C8B-B14F-4D97-AF65-F5344CB8AC3E}">
        <p14:creationId xmlns:p14="http://schemas.microsoft.com/office/powerpoint/2010/main" val="138164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pPr algn="just"/>
            <a:r>
              <a:rPr lang="cs-CZ" dirty="0">
                <a:solidFill>
                  <a:srgbClr val="FF0000"/>
                </a:solidFill>
              </a:rPr>
              <a:t>Obecné </a:t>
            </a:r>
            <a:r>
              <a:rPr lang="cs-CZ" u="sng" dirty="0">
                <a:solidFill>
                  <a:srgbClr val="FF0000"/>
                </a:solidFill>
              </a:rPr>
              <a:t>požadavky</a:t>
            </a:r>
            <a:r>
              <a:rPr lang="cs-CZ" dirty="0">
                <a:solidFill>
                  <a:srgbClr val="FF0000"/>
                </a:solidFill>
              </a:rPr>
              <a:t> potravinového práva</a:t>
            </a:r>
          </a:p>
          <a:p>
            <a:pPr marL="426645" lvl="1" indent="0" algn="just">
              <a:buNone/>
            </a:pPr>
            <a:r>
              <a:rPr lang="cs-CZ" b="1" u="sng" dirty="0"/>
              <a:t>Požadavky na bezpečnost potravin a krmiv</a:t>
            </a:r>
          </a:p>
          <a:p>
            <a:pPr lvl="2" algn="just"/>
            <a:r>
              <a:rPr lang="cs-CZ" sz="1900" b="1" dirty="0"/>
              <a:t>Potraviny ani krmiva nesmí být uvedeny na trh, pokud nejsou bezpečná</a:t>
            </a:r>
          </a:p>
          <a:p>
            <a:pPr marL="853290" lvl="2" indent="0" algn="just">
              <a:buNone/>
            </a:pPr>
            <a:endParaRPr lang="cs-CZ" sz="1900" b="1" dirty="0"/>
          </a:p>
          <a:p>
            <a:pPr lvl="3" algn="just"/>
            <a:r>
              <a:rPr lang="pl-PL" sz="1900" dirty="0"/>
              <a:t>Potravina se nepovažuje za bezpečnou, jeli považována za </a:t>
            </a:r>
          </a:p>
          <a:p>
            <a:pPr marL="1706581" lvl="4" indent="0" algn="just">
              <a:buNone/>
            </a:pPr>
            <a:r>
              <a:rPr lang="cs-CZ" sz="1900" dirty="0"/>
              <a:t> a) škodlivou pro zdraví; </a:t>
            </a:r>
          </a:p>
          <a:p>
            <a:pPr marL="1706581" lvl="4" indent="0" algn="just">
              <a:buNone/>
            </a:pPr>
            <a:r>
              <a:rPr lang="cs-CZ" sz="1900" dirty="0"/>
              <a:t> b) nevhodnou k lidské spotřebě.</a:t>
            </a:r>
          </a:p>
          <a:p>
            <a:pPr algn="just"/>
            <a:endParaRPr lang="cs-CZ" sz="1900" dirty="0"/>
          </a:p>
          <a:p>
            <a:pPr lvl="3" algn="just"/>
            <a:r>
              <a:rPr lang="cs-CZ" sz="1900" dirty="0"/>
              <a:t>Krmivo se nepovažuje za bezpečné pro zamýšlené použití, má-li se za to, že </a:t>
            </a:r>
          </a:p>
          <a:p>
            <a:pPr marL="1706563" indent="-457200" algn="just">
              <a:buNone/>
            </a:pPr>
            <a:r>
              <a:rPr lang="cs-CZ" sz="1900" dirty="0"/>
              <a:t>         - má škodlivý účinek na lidské zdraví nebo zdraví zvířat, </a:t>
            </a:r>
          </a:p>
          <a:p>
            <a:pPr marL="1706563" indent="-457200" algn="just">
              <a:buNone/>
            </a:pPr>
            <a:r>
              <a:rPr lang="cs-CZ" sz="1900" dirty="0"/>
              <a:t>         - způsobuje, že potraviny získané z zvířat určených k produkci potravin   nejsou bezpečné pro lidskou spotřebu</a:t>
            </a:r>
            <a:endParaRPr lang="pl-PL" sz="1900" dirty="0"/>
          </a:p>
          <a:p>
            <a:pPr lvl="1"/>
            <a:endParaRPr lang="cs-CZ" dirty="0"/>
          </a:p>
        </p:txBody>
      </p:sp>
      <p:sp>
        <p:nvSpPr>
          <p:cNvPr id="5" name="Nadpis 1"/>
          <p:cNvSpPr txBox="1">
            <a:spLocks/>
          </p:cNvSpPr>
          <p:nvPr/>
        </p:nvSpPr>
        <p:spPr>
          <a:xfrm>
            <a:off x="25035" y="260648"/>
            <a:ext cx="10157354" cy="792088"/>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4000">
                <a:solidFill>
                  <a:srgbClr val="FF0000"/>
                </a:solidFill>
              </a:rPr>
              <a:t>Nařízení EP a Rady (ES) č. 178/2002</a:t>
            </a:r>
            <a:endParaRPr lang="cs-CZ" sz="4000" dirty="0">
              <a:solidFill>
                <a:srgbClr val="FF0000"/>
              </a:solidFill>
            </a:endParaRPr>
          </a:p>
        </p:txBody>
      </p:sp>
    </p:spTree>
    <p:extLst>
      <p:ext uri="{BB962C8B-B14F-4D97-AF65-F5344CB8AC3E}">
        <p14:creationId xmlns:p14="http://schemas.microsoft.com/office/powerpoint/2010/main" val="771794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solidFill>
                  <a:srgbClr val="FF0000"/>
                </a:solidFill>
              </a:rPr>
              <a:t>Obecné </a:t>
            </a:r>
            <a:r>
              <a:rPr lang="cs-CZ" u="sng" dirty="0">
                <a:solidFill>
                  <a:srgbClr val="FF0000"/>
                </a:solidFill>
              </a:rPr>
              <a:t>požadavky</a:t>
            </a:r>
            <a:r>
              <a:rPr lang="cs-CZ" dirty="0">
                <a:solidFill>
                  <a:srgbClr val="FF0000"/>
                </a:solidFill>
              </a:rPr>
              <a:t> potravinového práva</a:t>
            </a:r>
          </a:p>
          <a:p>
            <a:pPr marL="426645" lvl="1" indent="0">
              <a:buNone/>
            </a:pPr>
            <a:r>
              <a:rPr lang="cs-CZ" b="1" u="sng" dirty="0"/>
              <a:t>Sledovatelnost</a:t>
            </a:r>
          </a:p>
          <a:p>
            <a:pPr algn="just"/>
            <a:r>
              <a:rPr lang="cs-CZ" dirty="0"/>
              <a:t>Identifikace každé osoby, která surovinu, potravinu, krmivo, hospodářské zvíře dodala + identifikovat podniky, kterým byly dodány jejich výrobky = princip  „krok vzad + krok vpřed“</a:t>
            </a:r>
          </a:p>
          <a:p>
            <a:endParaRPr lang="cs-CZ" dirty="0"/>
          </a:p>
        </p:txBody>
      </p:sp>
      <p:sp>
        <p:nvSpPr>
          <p:cNvPr id="7" name="Nadpis 1"/>
          <p:cNvSpPr>
            <a:spLocks noGrp="1"/>
          </p:cNvSpPr>
          <p:nvPr>
            <p:ph type="title"/>
          </p:nvPr>
        </p:nvSpPr>
        <p:spPr>
          <a:xfrm>
            <a:off x="25035" y="260648"/>
            <a:ext cx="10157354" cy="792088"/>
          </a:xfrm>
        </p:spPr>
        <p:txBody>
          <a:bodyPr>
            <a:normAutofit/>
          </a:bodyPr>
          <a:lstStyle/>
          <a:p>
            <a:r>
              <a:rPr lang="cs-CZ" sz="4000" dirty="0">
                <a:solidFill>
                  <a:srgbClr val="FF0000"/>
                </a:solidFill>
              </a:rPr>
              <a:t>Nařízení EP a Rady (ES) č. 178/2002</a:t>
            </a:r>
          </a:p>
        </p:txBody>
      </p:sp>
    </p:spTree>
    <p:extLst>
      <p:ext uri="{BB962C8B-B14F-4D97-AF65-F5344CB8AC3E}">
        <p14:creationId xmlns:p14="http://schemas.microsoft.com/office/powerpoint/2010/main" val="377593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9118E8-84B5-4A93-8B9C-4E0F83682A81}"/>
              </a:ext>
            </a:extLst>
          </p:cNvPr>
          <p:cNvSpPr>
            <a:spLocks noGrp="1"/>
          </p:cNvSpPr>
          <p:nvPr>
            <p:ph type="title"/>
          </p:nvPr>
        </p:nvSpPr>
        <p:spPr>
          <a:xfrm>
            <a:off x="1117309" y="76200"/>
            <a:ext cx="10157354" cy="1984648"/>
          </a:xfrm>
        </p:spPr>
        <p:txBody>
          <a:bodyPr>
            <a:noAutofit/>
          </a:bodyPr>
          <a:lstStyle/>
          <a:p>
            <a:r>
              <a:rPr lang="cs-CZ" sz="3200" dirty="0">
                <a:solidFill>
                  <a:srgbClr val="FF0000"/>
                </a:solidFill>
              </a:rPr>
              <a:t>Prováděcí nařízení Komise (EU) č. 931/2011 o požadavcích na sledovatelnost stanovených nařízením EP a R (ES) č. 178/2002 pro potraviny živočišného původu</a:t>
            </a:r>
          </a:p>
        </p:txBody>
      </p:sp>
      <p:sp>
        <p:nvSpPr>
          <p:cNvPr id="3" name="Zástupný symbol pro obsah 2">
            <a:extLst>
              <a:ext uri="{FF2B5EF4-FFF2-40B4-BE49-F238E27FC236}">
                <a16:creationId xmlns:a16="http://schemas.microsoft.com/office/drawing/2014/main" id="{3FE21098-268A-42BA-8C71-3F304BB4F37C}"/>
              </a:ext>
            </a:extLst>
          </p:cNvPr>
          <p:cNvSpPr>
            <a:spLocks noGrp="1"/>
          </p:cNvSpPr>
          <p:nvPr>
            <p:ph idx="1"/>
          </p:nvPr>
        </p:nvSpPr>
        <p:spPr>
          <a:xfrm>
            <a:off x="1117309" y="2420888"/>
            <a:ext cx="10157354" cy="4176464"/>
          </a:xfrm>
        </p:spPr>
        <p:txBody>
          <a:bodyPr>
            <a:normAutofit lnSpcReduction="10000"/>
          </a:bodyPr>
          <a:lstStyle/>
          <a:p>
            <a:pPr algn="just">
              <a:lnSpc>
                <a:spcPct val="100000"/>
              </a:lnSpc>
            </a:pPr>
            <a:r>
              <a:rPr lang="cs-CZ" sz="1800" dirty="0"/>
              <a:t>přesný popis potraviny</a:t>
            </a:r>
          </a:p>
          <a:p>
            <a:pPr algn="just">
              <a:lnSpc>
                <a:spcPct val="100000"/>
              </a:lnSpc>
            </a:pPr>
            <a:r>
              <a:rPr lang="cs-CZ" sz="1800" dirty="0"/>
              <a:t>objem nebo množství potraviny</a:t>
            </a:r>
          </a:p>
          <a:p>
            <a:pPr algn="just">
              <a:lnSpc>
                <a:spcPct val="100000"/>
              </a:lnSpc>
            </a:pPr>
            <a:r>
              <a:rPr lang="cs-CZ" sz="1800" dirty="0"/>
              <a:t>jméno a adresa PPP, který potravinu odeslal</a:t>
            </a:r>
          </a:p>
          <a:p>
            <a:pPr algn="just">
              <a:lnSpc>
                <a:spcPct val="100000"/>
              </a:lnSpc>
            </a:pPr>
            <a:r>
              <a:rPr lang="cs-CZ" sz="1800" dirty="0"/>
              <a:t>jméno a adresa odesílatele (vlastníka), pokud je jiný než PPP, který potravinu odeslal</a:t>
            </a:r>
          </a:p>
          <a:p>
            <a:pPr algn="just">
              <a:lnSpc>
                <a:spcPct val="100000"/>
              </a:lnSpc>
            </a:pPr>
            <a:r>
              <a:rPr lang="cs-CZ" sz="1800" dirty="0"/>
              <a:t>jméno a adresa PPP, kterému se potravina odesílá</a:t>
            </a:r>
          </a:p>
          <a:p>
            <a:pPr algn="just">
              <a:lnSpc>
                <a:spcPct val="100000"/>
              </a:lnSpc>
            </a:pPr>
            <a:r>
              <a:rPr lang="cs-CZ" sz="1800" dirty="0"/>
              <a:t> jméno a adresa příjemce (vlastníka), pokud je jiný než PPP, kterému se potravina odesílá</a:t>
            </a:r>
          </a:p>
          <a:p>
            <a:pPr algn="just">
              <a:lnSpc>
                <a:spcPct val="100000"/>
              </a:lnSpc>
            </a:pPr>
            <a:r>
              <a:rPr lang="cs-CZ" sz="1800" dirty="0"/>
              <a:t>odkaz na dávku, šarži nebo případně zásilku</a:t>
            </a:r>
          </a:p>
          <a:p>
            <a:pPr algn="just">
              <a:lnSpc>
                <a:spcPct val="100000"/>
              </a:lnSpc>
            </a:pPr>
            <a:r>
              <a:rPr lang="cs-CZ" sz="1800" dirty="0"/>
              <a:t>datum odeslání</a:t>
            </a:r>
          </a:p>
        </p:txBody>
      </p:sp>
    </p:spTree>
    <p:extLst>
      <p:ext uri="{BB962C8B-B14F-4D97-AF65-F5344CB8AC3E}">
        <p14:creationId xmlns:p14="http://schemas.microsoft.com/office/powerpoint/2010/main" val="13094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r>
              <a:rPr lang="cs-CZ" dirty="0">
                <a:solidFill>
                  <a:srgbClr val="FF0000"/>
                </a:solidFill>
              </a:rPr>
              <a:t>Obecné </a:t>
            </a:r>
            <a:r>
              <a:rPr lang="cs-CZ" u="sng" dirty="0">
                <a:solidFill>
                  <a:srgbClr val="FF0000"/>
                </a:solidFill>
              </a:rPr>
              <a:t>požadavky</a:t>
            </a:r>
            <a:r>
              <a:rPr lang="cs-CZ" dirty="0">
                <a:solidFill>
                  <a:srgbClr val="FF0000"/>
                </a:solidFill>
              </a:rPr>
              <a:t> potravinového práva</a:t>
            </a:r>
          </a:p>
          <a:p>
            <a:pPr lvl="1"/>
            <a:r>
              <a:rPr lang="cs-CZ" b="1" dirty="0"/>
              <a:t>Odpovědnost za potraviny</a:t>
            </a:r>
          </a:p>
          <a:p>
            <a:pPr lvl="1"/>
            <a:r>
              <a:rPr lang="cs-CZ" b="1" dirty="0"/>
              <a:t>Odpovědnost  za krmiva</a:t>
            </a:r>
            <a:endParaRPr lang="cs-CZ" dirty="0"/>
          </a:p>
          <a:p>
            <a:pPr lvl="1"/>
            <a:endParaRPr lang="cs-CZ" dirty="0">
              <a:solidFill>
                <a:srgbClr val="FF0000"/>
              </a:solidFill>
            </a:endParaRPr>
          </a:p>
          <a:p>
            <a:r>
              <a:rPr lang="cs-CZ" dirty="0">
                <a:solidFill>
                  <a:srgbClr val="FF0000"/>
                </a:solidFill>
              </a:rPr>
              <a:t>EFSA, IT Parma</a:t>
            </a:r>
          </a:p>
          <a:p>
            <a:pPr marL="0" indent="0">
              <a:buNone/>
            </a:pPr>
            <a:endParaRPr lang="cs-CZ" dirty="0">
              <a:solidFill>
                <a:srgbClr val="FF0000"/>
              </a:solidFill>
            </a:endParaRPr>
          </a:p>
          <a:p>
            <a:r>
              <a:rPr lang="cs-CZ" dirty="0">
                <a:solidFill>
                  <a:srgbClr val="FF0000"/>
                </a:solidFill>
              </a:rPr>
              <a:t>Systém včasné výměny informací</a:t>
            </a:r>
          </a:p>
          <a:p>
            <a:endParaRPr lang="cs-CZ" dirty="0">
              <a:solidFill>
                <a:srgbClr val="FF0000"/>
              </a:solidFill>
            </a:endParaRPr>
          </a:p>
          <a:p>
            <a:pPr marL="426645" lvl="1" indent="0">
              <a:buNone/>
            </a:pPr>
            <a:r>
              <a:rPr lang="cs-CZ" b="1" dirty="0"/>
              <a:t> </a:t>
            </a:r>
            <a:endParaRPr lang="cs-CZ" b="1" u="sng" dirty="0"/>
          </a:p>
        </p:txBody>
      </p:sp>
      <p:sp>
        <p:nvSpPr>
          <p:cNvPr id="4" name="Obdélník 3"/>
          <p:cNvSpPr/>
          <p:nvPr/>
        </p:nvSpPr>
        <p:spPr>
          <a:xfrm>
            <a:off x="4366220" y="3030521"/>
            <a:ext cx="572593" cy="923330"/>
          </a:xfrm>
          <a:prstGeom prst="rect">
            <a:avLst/>
          </a:prstGeom>
          <a:noFill/>
        </p:spPr>
        <p:txBody>
          <a:bodyPr wrap="square" lIns="91440" tIns="45720" rIns="91440" bIns="45720">
            <a:spAutoFit/>
          </a:bodyPr>
          <a:lstStyle/>
          <a:p>
            <a:pPr algn="ctr"/>
            <a:r>
              <a:rPr lang="cs-CZ" sz="5400" b="1" cap="none" spc="0" dirty="0">
                <a:ln w="22225">
                  <a:solidFill>
                    <a:schemeClr val="accent2"/>
                  </a:solidFill>
                  <a:prstDash val="solid"/>
                </a:ln>
                <a:solidFill>
                  <a:srgbClr val="FF0000"/>
                </a:solidFill>
                <a:effectLst/>
              </a:rPr>
              <a:t>?</a:t>
            </a:r>
          </a:p>
        </p:txBody>
      </p:sp>
      <p:sp>
        <p:nvSpPr>
          <p:cNvPr id="5" name="Obdélník 4"/>
          <p:cNvSpPr/>
          <p:nvPr/>
        </p:nvSpPr>
        <p:spPr>
          <a:xfrm>
            <a:off x="405780" y="4293096"/>
            <a:ext cx="572593" cy="923330"/>
          </a:xfrm>
          <a:prstGeom prst="rect">
            <a:avLst/>
          </a:prstGeom>
          <a:noFill/>
        </p:spPr>
        <p:txBody>
          <a:bodyPr wrap="none" lIns="91440" tIns="45720" rIns="91440" bIns="45720">
            <a:spAutoFit/>
          </a:bodyPr>
          <a:lstStyle/>
          <a:p>
            <a:pPr algn="ctr"/>
            <a:r>
              <a:rPr lang="cs-CZ" sz="5400" b="1" cap="none" spc="0" dirty="0">
                <a:ln w="22225">
                  <a:solidFill>
                    <a:schemeClr val="accent2"/>
                  </a:solidFill>
                  <a:prstDash val="solid"/>
                </a:ln>
                <a:solidFill>
                  <a:srgbClr val="FF0000"/>
                </a:solidFill>
                <a:effectLst/>
              </a:rPr>
              <a:t>?</a:t>
            </a:r>
          </a:p>
        </p:txBody>
      </p:sp>
      <p:sp>
        <p:nvSpPr>
          <p:cNvPr id="7" name="Nadpis 1"/>
          <p:cNvSpPr txBox="1">
            <a:spLocks/>
          </p:cNvSpPr>
          <p:nvPr/>
        </p:nvSpPr>
        <p:spPr>
          <a:xfrm>
            <a:off x="25035" y="260648"/>
            <a:ext cx="10157354" cy="792088"/>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4000">
                <a:solidFill>
                  <a:srgbClr val="FF0000"/>
                </a:solidFill>
              </a:rPr>
              <a:t>Nařízení EP a Rady (ES) č. 178/2002</a:t>
            </a:r>
            <a:endParaRPr lang="cs-CZ" sz="4000" dirty="0">
              <a:solidFill>
                <a:srgbClr val="FF0000"/>
              </a:solidFill>
            </a:endParaRPr>
          </a:p>
        </p:txBody>
      </p:sp>
    </p:spTree>
    <p:extLst>
      <p:ext uri="{BB962C8B-B14F-4D97-AF65-F5344CB8AC3E}">
        <p14:creationId xmlns:p14="http://schemas.microsoft.com/office/powerpoint/2010/main" val="694522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3772" y="11091"/>
            <a:ext cx="10157354" cy="1397000"/>
          </a:xfrm>
        </p:spPr>
        <p:txBody>
          <a:bodyPr/>
          <a:lstStyle/>
          <a:p>
            <a:r>
              <a:rPr lang="cs-CZ" dirty="0">
                <a:solidFill>
                  <a:srgbClr val="FF0000"/>
                </a:solidFill>
              </a:rPr>
              <a:t>Hygienický balíček</a:t>
            </a:r>
          </a:p>
        </p:txBody>
      </p:sp>
      <p:sp>
        <p:nvSpPr>
          <p:cNvPr id="3" name="Zástupný symbol pro obsah 2"/>
          <p:cNvSpPr>
            <a:spLocks noGrp="1"/>
          </p:cNvSpPr>
          <p:nvPr>
            <p:ph idx="1"/>
          </p:nvPr>
        </p:nvSpPr>
        <p:spPr/>
        <p:txBody>
          <a:bodyPr/>
          <a:lstStyle/>
          <a:p>
            <a:pPr algn="just"/>
            <a:r>
              <a:rPr lang="cs-CZ" dirty="0"/>
              <a:t>soubor pp EU, které se týkají hygieny potravin a </a:t>
            </a:r>
            <a:r>
              <a:rPr lang="cs-CZ" strike="sngStrike" dirty="0"/>
              <a:t>úředních kontrol</a:t>
            </a:r>
          </a:p>
          <a:p>
            <a:pPr algn="just"/>
            <a:r>
              <a:rPr lang="cs-CZ" dirty="0"/>
              <a:t> přijat v návaznosti </a:t>
            </a:r>
            <a:r>
              <a:rPr lang="cs-CZ" b="1" dirty="0"/>
              <a:t>na Nařízení č. 178/2002</a:t>
            </a:r>
            <a:r>
              <a:rPr lang="cs-CZ" dirty="0"/>
              <a:t>, </a:t>
            </a:r>
          </a:p>
          <a:p>
            <a:pPr algn="just"/>
            <a:r>
              <a:rPr lang="cs-CZ" dirty="0"/>
              <a:t>Původně pod tímto pojmem vyšla </a:t>
            </a:r>
            <a:r>
              <a:rPr lang="cs-CZ" b="1" dirty="0"/>
              <a:t>4 nařízení </a:t>
            </a:r>
            <a:r>
              <a:rPr lang="cs-CZ" dirty="0"/>
              <a:t>s účinností od 1. 1. 2006 – </a:t>
            </a:r>
            <a:r>
              <a:rPr lang="cs-CZ" b="1" dirty="0"/>
              <a:t>852/2004; 853/2004; </a:t>
            </a:r>
            <a:r>
              <a:rPr lang="cs-CZ" b="1" strike="sngStrike" dirty="0"/>
              <a:t>854/2004; 882/2004 </a:t>
            </a:r>
            <a:r>
              <a:rPr lang="cs-CZ" dirty="0"/>
              <a:t>a směrnice – č. 2004/41/EHS – která ruší, příp. pozměňuje předchozí předpisy EU týkající se potravin</a:t>
            </a:r>
          </a:p>
          <a:p>
            <a:pPr lvl="1"/>
            <a:endParaRPr lang="cs-CZ" dirty="0"/>
          </a:p>
        </p:txBody>
      </p:sp>
    </p:spTree>
    <p:extLst>
      <p:ext uri="{BB962C8B-B14F-4D97-AF65-F5344CB8AC3E}">
        <p14:creationId xmlns:p14="http://schemas.microsoft.com/office/powerpoint/2010/main" val="2876860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9756" y="11091"/>
            <a:ext cx="10157354" cy="1397000"/>
          </a:xfrm>
        </p:spPr>
        <p:txBody>
          <a:bodyPr/>
          <a:lstStyle/>
          <a:p>
            <a:r>
              <a:rPr lang="cs-CZ" dirty="0">
                <a:solidFill>
                  <a:srgbClr val="FF0000"/>
                </a:solidFill>
              </a:rPr>
              <a:t>Hygienický balíček</a:t>
            </a:r>
          </a:p>
        </p:txBody>
      </p:sp>
      <p:sp>
        <p:nvSpPr>
          <p:cNvPr id="3" name="Zástupný symbol pro obsah 2"/>
          <p:cNvSpPr>
            <a:spLocks noGrp="1"/>
          </p:cNvSpPr>
          <p:nvPr>
            <p:ph idx="1"/>
          </p:nvPr>
        </p:nvSpPr>
        <p:spPr/>
        <p:txBody>
          <a:bodyPr/>
          <a:lstStyle/>
          <a:p>
            <a:pPr marL="0" indent="0" algn="just">
              <a:buNone/>
            </a:pPr>
            <a:r>
              <a:rPr lang="cs-CZ" dirty="0"/>
              <a:t>další předpisy, které předpisy hygienického balíčku doplňují a novelizují</a:t>
            </a:r>
          </a:p>
          <a:p>
            <a:pPr lvl="1" algn="just">
              <a:buFont typeface="Wingdings" panose="05000000000000000000" pitchFamily="2" charset="2"/>
              <a:buChar char="§"/>
            </a:pPr>
            <a:r>
              <a:rPr lang="cs-CZ" dirty="0"/>
              <a:t>Nařízení Komise (ES) č. 2073/2005 o </a:t>
            </a:r>
            <a:r>
              <a:rPr lang="cs-CZ" b="1" u="sng" dirty="0"/>
              <a:t>mikrobiologických</a:t>
            </a:r>
            <a:r>
              <a:rPr lang="cs-CZ" dirty="0"/>
              <a:t> kritériích pro potraviny</a:t>
            </a:r>
          </a:p>
          <a:p>
            <a:pPr lvl="1" algn="just">
              <a:buFont typeface="Wingdings" panose="05000000000000000000" pitchFamily="2" charset="2"/>
              <a:buChar char="§"/>
            </a:pPr>
            <a:r>
              <a:rPr lang="cs-CZ" dirty="0"/>
              <a:t>Nařízení Komise (ES) č. 2074/2005, kterým se stanoví prováděcí opatření pro </a:t>
            </a:r>
            <a:r>
              <a:rPr lang="cs-CZ" b="1" dirty="0"/>
              <a:t>některé výrobky </a:t>
            </a:r>
            <a:r>
              <a:rPr lang="cs-CZ" dirty="0"/>
              <a:t>podle nařízení EP a R (ES) č. 853/2004</a:t>
            </a:r>
          </a:p>
          <a:p>
            <a:pPr lvl="1" algn="just">
              <a:buFont typeface="Wingdings" panose="05000000000000000000" pitchFamily="2" charset="2"/>
              <a:buChar char="§"/>
            </a:pPr>
            <a:r>
              <a:rPr lang="cs-CZ" dirty="0"/>
              <a:t>Prováděcí nařízení Komise (EU) č. 1375/2015, kterým se stanoví zvláštní předpisy pro </a:t>
            </a:r>
            <a:r>
              <a:rPr lang="cs-CZ" b="1" u="sng" dirty="0"/>
              <a:t>úřední kontroly </a:t>
            </a:r>
            <a:r>
              <a:rPr lang="cs-CZ" b="1" u="sng" dirty="0" err="1"/>
              <a:t>trichinel</a:t>
            </a:r>
            <a:r>
              <a:rPr lang="cs-CZ" b="1" u="sng" dirty="0"/>
              <a:t> </a:t>
            </a:r>
            <a:r>
              <a:rPr lang="cs-CZ" dirty="0"/>
              <a:t>v mase</a:t>
            </a:r>
          </a:p>
          <a:p>
            <a:pPr lvl="1">
              <a:buFont typeface="Wingdings" panose="05000000000000000000" pitchFamily="2" charset="2"/>
              <a:buChar char="§"/>
            </a:pPr>
            <a:endParaRPr lang="cs-CZ" dirty="0"/>
          </a:p>
        </p:txBody>
      </p:sp>
    </p:spTree>
    <p:extLst>
      <p:ext uri="{BB962C8B-B14F-4D97-AF65-F5344CB8AC3E}">
        <p14:creationId xmlns:p14="http://schemas.microsoft.com/office/powerpoint/2010/main" val="1919683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7828" y="260648"/>
            <a:ext cx="10436835" cy="5911552"/>
          </a:xfrm>
        </p:spPr>
        <p:txBody>
          <a:bodyPr>
            <a:normAutofit lnSpcReduction="10000"/>
          </a:bodyPr>
          <a:lstStyle/>
          <a:p>
            <a:pPr marL="0" indent="0" algn="just">
              <a:buNone/>
            </a:pPr>
            <a:r>
              <a:rPr lang="cs-CZ" b="1" dirty="0">
                <a:solidFill>
                  <a:schemeClr val="tx2"/>
                </a:solidFill>
                <a:cs typeface="Arial" panose="020B0604020202020204" pitchFamily="34" charset="0"/>
              </a:rPr>
              <a:t>Nařízení Evropského parlamentu a Rady (EU)</a:t>
            </a:r>
            <a:r>
              <a:rPr lang="cs-CZ" sz="3000" b="1" dirty="0">
                <a:solidFill>
                  <a:srgbClr val="FF0000"/>
                </a:solidFill>
                <a:cs typeface="Arial" panose="020B0604020202020204" pitchFamily="34" charset="0"/>
              </a:rPr>
              <a:t> 2017/625 </a:t>
            </a:r>
            <a:r>
              <a:rPr lang="cs-CZ" dirty="0">
                <a:solidFill>
                  <a:schemeClr val="tx2"/>
                </a:solidFill>
                <a:cs typeface="Arial" panose="020B0604020202020204" pitchFamily="34" charset="0"/>
              </a:rPr>
              <a:t>ze dne 15. března 2017 </a:t>
            </a:r>
            <a:r>
              <a:rPr lang="cs-CZ" b="1" dirty="0">
                <a:solidFill>
                  <a:schemeClr val="tx2"/>
                </a:solidFill>
                <a:cs typeface="Arial" panose="020B0604020202020204" pitchFamily="34" charset="0"/>
              </a:rPr>
              <a:t>o úředních kontrolách a jiných úředních činnostech prováděných s cílem zajistit uplatňování potravinového a krmivového práva a pravidel týkajících se zdraví zvířat a dobrých životních podmínek zvířat, zdraví rostlin a přípravků na ochranu rostlin</a:t>
            </a:r>
            <a:r>
              <a:rPr lang="cs-CZ" dirty="0">
                <a:solidFill>
                  <a:schemeClr val="tx2"/>
                </a:solidFill>
                <a:cs typeface="Arial" panose="020B0604020202020204" pitchFamily="34" charset="0"/>
              </a:rPr>
              <a:t>, o změně nařízení Evropského parlamentu a Rady (ES) č. 999/2001, (ES) č. 396/2005, (ES) č. 1069/2009, (ES) č. 1107/2009, (EU) č. 1151/2012, (EU) č. 652/2014, (EU) 2016/429 a (EU) 2016/2031, nařízení Rady (ES) č. 1/2005 a (ES) č. 1099/2009 a směrnic Rady 98/58/ES, 1999/74/ES, 2007/43/ES, 2008/119/ES a 2008/120/ES </a:t>
            </a:r>
            <a:r>
              <a:rPr lang="cs-CZ" b="1" dirty="0">
                <a:solidFill>
                  <a:schemeClr val="tx2"/>
                </a:solidFill>
                <a:cs typeface="Arial" panose="020B0604020202020204" pitchFamily="34" charset="0"/>
              </a:rPr>
              <a:t>a o zrušení nařízení Evropského parlamentu a Rady (ES) č. 854/2004 a (ES) č. 882/2004</a:t>
            </a:r>
            <a:r>
              <a:rPr lang="cs-CZ" dirty="0">
                <a:solidFill>
                  <a:schemeClr val="tx2"/>
                </a:solidFill>
                <a:cs typeface="Arial" panose="020B0604020202020204" pitchFamily="34" charset="0"/>
              </a:rPr>
              <a:t>, směrnic Rady 89/608/EHS, 89/662/EHS, 90/425/EHS, 91/496/EHS, 96/23/ES, 96/93/ES a 97/78/ES a rozhodnutí Rady 92/438/EHS (nařízení o úředních kontrolách)</a:t>
            </a:r>
          </a:p>
          <a:p>
            <a:pPr lvl="0"/>
            <a:r>
              <a:rPr lang="cs-CZ" dirty="0">
                <a:solidFill>
                  <a:schemeClr val="tx2"/>
                </a:solidFill>
              </a:rPr>
              <a:t>vztahuje se na úřední kontroly dozorových orgánů</a:t>
            </a:r>
          </a:p>
          <a:p>
            <a:pPr lvl="0"/>
            <a:r>
              <a:rPr lang="cs-CZ" dirty="0">
                <a:solidFill>
                  <a:schemeClr val="tx2"/>
                </a:solidFill>
              </a:rPr>
              <a:t>použije se od </a:t>
            </a:r>
            <a:r>
              <a:rPr lang="cs-CZ" u="sng" dirty="0">
                <a:solidFill>
                  <a:srgbClr val="FF0000"/>
                </a:solidFill>
              </a:rPr>
              <a:t>14. prosince 2019</a:t>
            </a:r>
          </a:p>
          <a:p>
            <a:endParaRPr lang="cs-CZ" dirty="0"/>
          </a:p>
        </p:txBody>
      </p:sp>
    </p:spTree>
    <p:extLst>
      <p:ext uri="{BB962C8B-B14F-4D97-AF65-F5344CB8AC3E}">
        <p14:creationId xmlns:p14="http://schemas.microsoft.com/office/powerpoint/2010/main" val="283133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4826"/>
            <a:ext cx="12287101" cy="760512"/>
          </a:xfrm>
        </p:spPr>
        <p:txBody>
          <a:bodyPr>
            <a:normAutofit/>
          </a:bodyPr>
          <a:lstStyle/>
          <a:p>
            <a:r>
              <a:rPr lang="cs-CZ" sz="3600" dirty="0">
                <a:solidFill>
                  <a:srgbClr val="FF0000"/>
                </a:solidFill>
              </a:rPr>
              <a:t>Nařízení EP s Rady (ES) č. 852/2004, o hygieně potravin</a:t>
            </a:r>
          </a:p>
        </p:txBody>
      </p:sp>
      <p:sp>
        <p:nvSpPr>
          <p:cNvPr id="3" name="Zástupný symbol pro obsah 2"/>
          <p:cNvSpPr>
            <a:spLocks noGrp="1"/>
          </p:cNvSpPr>
          <p:nvPr>
            <p:ph idx="1"/>
          </p:nvPr>
        </p:nvSpPr>
        <p:spPr/>
        <p:txBody>
          <a:bodyPr>
            <a:normAutofit fontScale="92500" lnSpcReduction="20000"/>
          </a:bodyPr>
          <a:lstStyle/>
          <a:p>
            <a:pPr algn="just"/>
            <a:r>
              <a:rPr lang="cs-CZ" dirty="0"/>
              <a:t>Toto </a:t>
            </a:r>
            <a:r>
              <a:rPr lang="cs-CZ" b="1" dirty="0"/>
              <a:t>nařízení se použije na </a:t>
            </a:r>
            <a:r>
              <a:rPr lang="cs-CZ" dirty="0"/>
              <a:t>všechny fáze výroby, zpracování a distribuce potravin a na vývoz. </a:t>
            </a:r>
          </a:p>
          <a:p>
            <a:pPr algn="just"/>
            <a:r>
              <a:rPr lang="pt-BR" dirty="0"/>
              <a:t>Toto </a:t>
            </a:r>
            <a:r>
              <a:rPr lang="pt-BR" b="1" dirty="0"/>
              <a:t>nařízení se nevztahuje na</a:t>
            </a:r>
          </a:p>
          <a:p>
            <a:pPr marL="804863" indent="0" algn="just">
              <a:buNone/>
            </a:pPr>
            <a:r>
              <a:rPr lang="cs-CZ" dirty="0"/>
              <a:t>a) </a:t>
            </a:r>
            <a:r>
              <a:rPr lang="cs-CZ" u="sng" dirty="0"/>
              <a:t>prvovýrobu</a:t>
            </a:r>
            <a:r>
              <a:rPr lang="cs-CZ" dirty="0"/>
              <a:t> pro soukromé domácí použití;</a:t>
            </a:r>
          </a:p>
          <a:p>
            <a:pPr marL="804863" indent="0" algn="just">
              <a:buNone/>
            </a:pPr>
            <a:r>
              <a:rPr lang="pl-PL" dirty="0"/>
              <a:t>b) </a:t>
            </a:r>
            <a:r>
              <a:rPr lang="pl-PL" u="sng" dirty="0"/>
              <a:t>domácí přípravu </a:t>
            </a:r>
            <a:r>
              <a:rPr lang="pl-PL" dirty="0"/>
              <a:t>potravin, manipulaci s nimi nebo na jejich skladování </a:t>
            </a:r>
            <a:r>
              <a:rPr lang="cs-CZ" dirty="0"/>
              <a:t>pro soukromou domácí spotřebu;</a:t>
            </a:r>
          </a:p>
          <a:p>
            <a:pPr marL="804863" indent="0" algn="just">
              <a:buNone/>
            </a:pPr>
            <a:r>
              <a:rPr lang="cs-CZ" dirty="0"/>
              <a:t>c) případy, kdy výrobce přímo dodává </a:t>
            </a:r>
            <a:r>
              <a:rPr lang="cs-CZ" u="sng" dirty="0"/>
              <a:t>malá množství </a:t>
            </a:r>
            <a:r>
              <a:rPr lang="cs-CZ" dirty="0"/>
              <a:t>vlastních produktů z prvovýroby konečnému spotřebiteli nebo místnímu maloobchodu, který je přímo dodává konečnému spotřebiteli</a:t>
            </a:r>
          </a:p>
          <a:p>
            <a:pPr marL="804863" indent="0" algn="just">
              <a:buNone/>
            </a:pPr>
            <a:r>
              <a:rPr lang="cs-CZ" dirty="0"/>
              <a:t>d) </a:t>
            </a:r>
            <a:r>
              <a:rPr lang="cs-CZ" u="sng" dirty="0"/>
              <a:t>sběrná střediska a koželužny</a:t>
            </a:r>
            <a:r>
              <a:rPr lang="cs-CZ" dirty="0"/>
              <a:t>, které spadají do definice potravinářského podniku pouze proto, že nakládají se surovinou pro výrobu želatiny nebo kolagenu</a:t>
            </a:r>
          </a:p>
        </p:txBody>
      </p:sp>
      <p:sp>
        <p:nvSpPr>
          <p:cNvPr id="4" name="Obdélník 3"/>
          <p:cNvSpPr/>
          <p:nvPr/>
        </p:nvSpPr>
        <p:spPr>
          <a:xfrm>
            <a:off x="11269055" y="4005064"/>
            <a:ext cx="572593" cy="923330"/>
          </a:xfrm>
          <a:prstGeom prst="rect">
            <a:avLst/>
          </a:prstGeom>
          <a:noFill/>
        </p:spPr>
        <p:txBody>
          <a:bodyPr wrap="none" lIns="91440" tIns="45720" rIns="91440" bIns="45720">
            <a:spAutoFit/>
          </a:bodyPr>
          <a:lstStyle/>
          <a:p>
            <a:pPr algn="ctr"/>
            <a:r>
              <a:rPr lang="cs-CZ" sz="5400" b="1" cap="none" spc="0" dirty="0">
                <a:ln w="22225">
                  <a:solidFill>
                    <a:schemeClr val="accent2"/>
                  </a:solidFill>
                  <a:prstDash val="solid"/>
                </a:ln>
                <a:solidFill>
                  <a:srgbClr val="FF0000"/>
                </a:solidFill>
                <a:effectLst/>
              </a:rPr>
              <a:t>?</a:t>
            </a:r>
          </a:p>
        </p:txBody>
      </p:sp>
    </p:spTree>
    <p:extLst>
      <p:ext uri="{BB962C8B-B14F-4D97-AF65-F5344CB8AC3E}">
        <p14:creationId xmlns:p14="http://schemas.microsoft.com/office/powerpoint/2010/main" val="4189084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dirty="0">
                <a:solidFill>
                  <a:srgbClr val="FF0000"/>
                </a:solidFill>
              </a:rPr>
              <a:t>Povinnosti provozovatelů potravinářských podniků</a:t>
            </a:r>
          </a:p>
          <a:p>
            <a:pPr lvl="1"/>
            <a:r>
              <a:rPr lang="cs-CZ" dirty="0"/>
              <a:t>Obecné a zvláštní hygienické požadavky</a:t>
            </a:r>
          </a:p>
          <a:p>
            <a:pPr lvl="1"/>
            <a:r>
              <a:rPr lang="cs-CZ" dirty="0"/>
              <a:t>Analýza rizika a kritické kontrolní body</a:t>
            </a:r>
          </a:p>
          <a:p>
            <a:pPr lvl="1"/>
            <a:r>
              <a:rPr lang="cs-CZ" dirty="0"/>
              <a:t>Úřední kontroly, </a:t>
            </a:r>
            <a:r>
              <a:rPr lang="cs-CZ" b="1" u="sng" dirty="0"/>
              <a:t>REGISTRACE A SCHVALOVÁNÍ</a:t>
            </a:r>
            <a:endParaRPr lang="cs-CZ" b="1" u="sng" dirty="0">
              <a:solidFill>
                <a:srgbClr val="FF0000"/>
              </a:solidFill>
            </a:endParaRPr>
          </a:p>
          <a:p>
            <a:r>
              <a:rPr lang="cs-CZ" dirty="0">
                <a:solidFill>
                  <a:srgbClr val="FF0000"/>
                </a:solidFill>
              </a:rPr>
              <a:t>Pokyny pro správnou praxi</a:t>
            </a:r>
          </a:p>
          <a:p>
            <a:r>
              <a:rPr lang="cs-CZ" dirty="0">
                <a:solidFill>
                  <a:srgbClr val="FF0000"/>
                </a:solidFill>
              </a:rPr>
              <a:t>Dovoz a vývoz</a:t>
            </a:r>
          </a:p>
          <a:p>
            <a:r>
              <a:rPr lang="cs-CZ" dirty="0">
                <a:solidFill>
                  <a:srgbClr val="FF0000"/>
                </a:solidFill>
              </a:rPr>
              <a:t>Přílohy</a:t>
            </a:r>
          </a:p>
          <a:p>
            <a:pPr lvl="1"/>
            <a:r>
              <a:rPr lang="cs-CZ" dirty="0">
                <a:solidFill>
                  <a:srgbClr val="FF0000"/>
                </a:solidFill>
              </a:rPr>
              <a:t>příloha I </a:t>
            </a:r>
            <a:r>
              <a:rPr lang="cs-CZ" dirty="0"/>
              <a:t>– </a:t>
            </a:r>
            <a:r>
              <a:rPr lang="cs-CZ" b="1" dirty="0">
                <a:solidFill>
                  <a:srgbClr val="FF0000"/>
                </a:solidFill>
              </a:rPr>
              <a:t>prvovýroba</a:t>
            </a:r>
            <a:r>
              <a:rPr lang="cs-CZ" dirty="0"/>
              <a:t>- část A (působnost, obec </a:t>
            </a:r>
            <a:r>
              <a:rPr lang="cs-CZ" dirty="0" err="1"/>
              <a:t>hyg</a:t>
            </a:r>
            <a:r>
              <a:rPr lang="cs-CZ" dirty="0"/>
              <a:t>. předpisy, záznamy) a část B (správná hygienická praxe)</a:t>
            </a:r>
          </a:p>
          <a:p>
            <a:pPr lvl="1"/>
            <a:endParaRPr lang="cs-CZ" dirty="0"/>
          </a:p>
        </p:txBody>
      </p:sp>
      <p:sp>
        <p:nvSpPr>
          <p:cNvPr id="5" name="Nadpis 1"/>
          <p:cNvSpPr txBox="1">
            <a:spLocks/>
          </p:cNvSpPr>
          <p:nvPr/>
        </p:nvSpPr>
        <p:spPr>
          <a:xfrm>
            <a:off x="0" y="34826"/>
            <a:ext cx="12287101" cy="760512"/>
          </a:xfrm>
          <a:prstGeom prst="rect">
            <a:avLst/>
          </a:prstGeom>
        </p:spPr>
        <p:txBody>
          <a:bodyPr vert="horz" lIns="121899" tIns="60949" rIns="121899" bIns="60949" rtlCol="0" anchor="b">
            <a:normAutofit fontScale="92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3600" dirty="0">
                <a:solidFill>
                  <a:srgbClr val="FF0000"/>
                </a:solidFill>
              </a:rPr>
              <a:t>Nařízení EP a Rady (ES) č. 852/2004, o hygieně potravin</a:t>
            </a:r>
          </a:p>
        </p:txBody>
      </p:sp>
      <p:sp>
        <p:nvSpPr>
          <p:cNvPr id="4" name="TextovéPole 3">
            <a:extLst>
              <a:ext uri="{FF2B5EF4-FFF2-40B4-BE49-F238E27FC236}">
                <a16:creationId xmlns:a16="http://schemas.microsoft.com/office/drawing/2014/main" id="{151BAFDB-CE5A-431A-8B02-8FF0B25D69D9}"/>
              </a:ext>
            </a:extLst>
          </p:cNvPr>
          <p:cNvSpPr txBox="1"/>
          <p:nvPr/>
        </p:nvSpPr>
        <p:spPr>
          <a:xfrm>
            <a:off x="7606580" y="2492896"/>
            <a:ext cx="576064" cy="1261884"/>
          </a:xfrm>
          <a:prstGeom prst="rect">
            <a:avLst/>
          </a:prstGeom>
          <a:noFill/>
        </p:spPr>
        <p:txBody>
          <a:bodyPr wrap="square" rtlCol="0">
            <a:spAutoFit/>
          </a:bodyPr>
          <a:lstStyle/>
          <a:p>
            <a:pPr>
              <a:lnSpc>
                <a:spcPct val="95000"/>
              </a:lnSpc>
            </a:pPr>
            <a:r>
              <a:rPr lang="cs-CZ" sz="8000" b="1" dirty="0">
                <a:ln w="22225">
                  <a:solidFill>
                    <a:schemeClr val="accent2"/>
                  </a:solidFill>
                  <a:prstDash val="solid"/>
                </a:ln>
                <a:solidFill>
                  <a:srgbClr val="FF0000"/>
                </a:solidFill>
              </a:rPr>
              <a:t>!</a:t>
            </a:r>
            <a:endParaRPr lang="cs-CZ" sz="8000" dirty="0"/>
          </a:p>
        </p:txBody>
      </p:sp>
    </p:spTree>
    <p:extLst>
      <p:ext uri="{BB962C8B-B14F-4D97-AF65-F5344CB8AC3E}">
        <p14:creationId xmlns:p14="http://schemas.microsoft.com/office/powerpoint/2010/main" val="1128466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4132" y="836713"/>
            <a:ext cx="8424936" cy="2664296"/>
          </a:xfrm>
        </p:spPr>
        <p:txBody>
          <a:bodyPr>
            <a:normAutofit fontScale="90000"/>
          </a:bodyPr>
          <a:lstStyle/>
          <a:p>
            <a:pPr algn="l" defTabSz="1216152">
              <a:lnSpc>
                <a:spcPct val="90000"/>
              </a:lnSpc>
              <a:spcBef>
                <a:spcPts val="0"/>
              </a:spcBef>
              <a:buNone/>
            </a:pPr>
            <a:r>
              <a:rPr lang="cs-CZ" sz="5400" b="1" i="0" baseline="0" dirty="0">
                <a:solidFill>
                  <a:srgbClr val="374C81"/>
                </a:solidFill>
                <a:effectLst>
                  <a:outerShdw blurRad="38100" dist="38100" dir="2700000" algn="tl">
                    <a:srgbClr val="000000">
                      <a:alpha val="43137"/>
                    </a:srgbClr>
                  </a:outerShdw>
                </a:effectLst>
                <a:latin typeface="Century Gothic"/>
                <a:ea typeface="+mj-ea"/>
                <a:cs typeface="+mj-cs"/>
              </a:rPr>
              <a:t>NAŘÍZENÍ (ES) č. 178/2002</a:t>
            </a:r>
            <a:br>
              <a:rPr lang="cs-CZ" sz="5400" b="1" i="0" baseline="0" dirty="0">
                <a:solidFill>
                  <a:srgbClr val="374C81"/>
                </a:solidFill>
                <a:effectLst>
                  <a:outerShdw blurRad="38100" dist="38100" dir="2700000" algn="tl">
                    <a:srgbClr val="000000">
                      <a:alpha val="43137"/>
                    </a:srgbClr>
                  </a:outerShdw>
                </a:effectLst>
                <a:latin typeface="Century Gothic"/>
                <a:ea typeface="+mj-ea"/>
                <a:cs typeface="+mj-cs"/>
              </a:rPr>
            </a:br>
            <a:r>
              <a:rPr lang="cs-CZ" sz="5400" b="1" i="0" baseline="0" dirty="0">
                <a:solidFill>
                  <a:srgbClr val="374C81"/>
                </a:solidFill>
                <a:effectLst>
                  <a:outerShdw blurRad="38100" dist="38100" dir="2700000" algn="tl">
                    <a:srgbClr val="000000">
                      <a:alpha val="43137"/>
                    </a:srgbClr>
                  </a:outerShdw>
                </a:effectLst>
                <a:latin typeface="Century Gothic"/>
                <a:ea typeface="+mj-ea"/>
                <a:cs typeface="+mj-cs"/>
              </a:rPr>
              <a:t>HYGIENICKÝ BALÍČEK</a:t>
            </a:r>
            <a:br>
              <a:rPr lang="cs-CZ" sz="5400" b="1" i="0" baseline="0" dirty="0">
                <a:solidFill>
                  <a:srgbClr val="374C81"/>
                </a:solidFill>
                <a:effectLst>
                  <a:outerShdw blurRad="38100" dist="38100" dir="2700000" algn="tl">
                    <a:srgbClr val="000000">
                      <a:alpha val="43137"/>
                    </a:srgbClr>
                  </a:outerShdw>
                </a:effectLst>
                <a:latin typeface="Century Gothic"/>
                <a:ea typeface="+mj-ea"/>
                <a:cs typeface="+mj-cs"/>
              </a:rPr>
            </a:br>
            <a:r>
              <a:rPr lang="cs-CZ" sz="5400" b="1" i="0" baseline="0" dirty="0">
                <a:solidFill>
                  <a:srgbClr val="374C81"/>
                </a:solidFill>
                <a:effectLst>
                  <a:outerShdw blurRad="38100" dist="38100" dir="2700000" algn="tl">
                    <a:srgbClr val="000000">
                      <a:alpha val="43137"/>
                    </a:srgbClr>
                  </a:outerShdw>
                </a:effectLst>
                <a:latin typeface="Century Gothic"/>
                <a:ea typeface="+mj-ea"/>
                <a:cs typeface="+mj-cs"/>
              </a:rPr>
              <a:t>NAŘÍZENÍ (EU) č. 1169/2011</a:t>
            </a:r>
            <a:r>
              <a:rPr lang="cs-CZ" sz="5400" b="1" i="0" dirty="0">
                <a:solidFill>
                  <a:srgbClr val="374C81"/>
                </a:solidFill>
                <a:effectLst>
                  <a:outerShdw blurRad="38100" dist="38100" dir="2700000" algn="tl">
                    <a:srgbClr val="000000">
                      <a:alpha val="43137"/>
                    </a:srgbClr>
                  </a:outerShdw>
                </a:effectLst>
                <a:latin typeface="Century Gothic"/>
                <a:ea typeface="+mj-ea"/>
                <a:cs typeface="+mj-cs"/>
              </a:rPr>
              <a:t> </a:t>
            </a:r>
            <a:endParaRPr lang="cs-CZ" sz="5400" b="1" i="0" baseline="0" dirty="0">
              <a:solidFill>
                <a:srgbClr val="374C81"/>
              </a:solidFill>
              <a:effectLst>
                <a:outerShdw blurRad="38100" dist="38100" dir="2700000" algn="tl">
                  <a:srgbClr val="000000">
                    <a:alpha val="43137"/>
                  </a:srgbClr>
                </a:outerShdw>
              </a:effectLst>
              <a:latin typeface="Century Gothic"/>
              <a:ea typeface="+mj-ea"/>
              <a:cs typeface="+mj-cs"/>
            </a:endParaRPr>
          </a:p>
        </p:txBody>
      </p:sp>
      <p:sp>
        <p:nvSpPr>
          <p:cNvPr id="3" name="Podnadpis 2"/>
          <p:cNvSpPr>
            <a:spLocks noGrp="1"/>
          </p:cNvSpPr>
          <p:nvPr>
            <p:ph type="subTitle" idx="1"/>
          </p:nvPr>
        </p:nvSpPr>
        <p:spPr>
          <a:xfrm>
            <a:off x="3790156" y="4509120"/>
            <a:ext cx="7872670" cy="1296144"/>
          </a:xfrm>
        </p:spPr>
        <p:txBody>
          <a:bodyPr>
            <a:normAutofit fontScale="85000" lnSpcReduction="20000"/>
          </a:bodyPr>
          <a:lstStyle/>
          <a:p>
            <a:pPr algn="l">
              <a:spcBef>
                <a:spcPts val="0"/>
              </a:spcBef>
              <a:spcAft>
                <a:spcPts val="600"/>
              </a:spcAft>
            </a:pPr>
            <a:r>
              <a:rPr lang="cs-CZ" sz="3200" b="0" i="0" dirty="0">
                <a:solidFill>
                  <a:srgbClr val="374C81"/>
                </a:solidFill>
              </a:rPr>
              <a:t>1. přednáška </a:t>
            </a:r>
          </a:p>
          <a:p>
            <a:pPr algn="l">
              <a:spcBef>
                <a:spcPts val="0"/>
              </a:spcBef>
              <a:spcAft>
                <a:spcPts val="600"/>
              </a:spcAft>
            </a:pPr>
            <a:r>
              <a:rPr lang="cs-CZ" sz="3200" b="0" i="0" dirty="0">
                <a:solidFill>
                  <a:srgbClr val="374C81"/>
                </a:solidFill>
              </a:rPr>
              <a:t>Legislativa a dozor nad potravinami</a:t>
            </a:r>
          </a:p>
          <a:p>
            <a:pPr algn="l">
              <a:spcBef>
                <a:spcPts val="0"/>
              </a:spcBef>
              <a:spcAft>
                <a:spcPts val="600"/>
              </a:spcAft>
            </a:pPr>
            <a:r>
              <a:rPr lang="cs-CZ" sz="3200" b="0" i="0" dirty="0" err="1">
                <a:solidFill>
                  <a:srgbClr val="374C81"/>
                </a:solidFill>
              </a:rPr>
              <a:t>BaKP</a:t>
            </a:r>
            <a:r>
              <a:rPr lang="cs-CZ" sz="3200" b="0" i="0" dirty="0">
                <a:solidFill>
                  <a:srgbClr val="374C81"/>
                </a:solidFill>
              </a:rPr>
              <a:t> Nav. Mgr.</a:t>
            </a:r>
          </a:p>
          <a:p>
            <a:pPr algn="l">
              <a:spcBef>
                <a:spcPts val="0"/>
              </a:spcBef>
            </a:pPr>
            <a:endParaRPr lang="cs-CZ" dirty="0">
              <a:solidFill>
                <a:srgbClr val="374C81"/>
              </a:solidFill>
            </a:endParaRPr>
          </a:p>
          <a:p>
            <a:pPr algn="r">
              <a:spcBef>
                <a:spcPts val="0"/>
              </a:spcBef>
            </a:pPr>
            <a:endParaRPr lang="cs-CZ" sz="1400" b="0" i="0" dirty="0">
              <a:solidFill>
                <a:srgbClr val="374C81"/>
              </a:solidFill>
            </a:endParaRPr>
          </a:p>
        </p:txBody>
      </p:sp>
      <p:sp>
        <p:nvSpPr>
          <p:cNvPr id="4" name="TextovéPole 3">
            <a:extLst>
              <a:ext uri="{FF2B5EF4-FFF2-40B4-BE49-F238E27FC236}">
                <a16:creationId xmlns:a16="http://schemas.microsoft.com/office/drawing/2014/main" id="{70771112-FE73-4556-8BBA-A27A2B545659}"/>
              </a:ext>
            </a:extLst>
          </p:cNvPr>
          <p:cNvSpPr txBox="1"/>
          <p:nvPr/>
        </p:nvSpPr>
        <p:spPr>
          <a:xfrm>
            <a:off x="8330789" y="6093296"/>
            <a:ext cx="3836307" cy="677108"/>
          </a:xfrm>
          <a:prstGeom prst="rect">
            <a:avLst/>
          </a:prstGeom>
          <a:noFill/>
        </p:spPr>
        <p:txBody>
          <a:bodyPr wrap="none" rtlCol="0">
            <a:spAutoFit/>
          </a:bodyPr>
          <a:lstStyle/>
          <a:p>
            <a:pPr>
              <a:lnSpc>
                <a:spcPct val="95000"/>
              </a:lnSpc>
            </a:pPr>
            <a:r>
              <a:rPr lang="cs-CZ" sz="2000" b="1" dirty="0">
                <a:effectLst>
                  <a:outerShdw blurRad="38100" dist="38100" dir="2700000" algn="tl">
                    <a:srgbClr val="000000">
                      <a:alpha val="43137"/>
                    </a:srgbClr>
                  </a:outerShdw>
                </a:effectLst>
              </a:rPr>
              <a:t>MVDr. Petra Mačáková, Ph.D.</a:t>
            </a:r>
          </a:p>
          <a:p>
            <a:pPr>
              <a:lnSpc>
                <a:spcPct val="95000"/>
              </a:lnSpc>
            </a:pPr>
            <a:r>
              <a:rPr lang="cs-CZ" sz="2000" b="1" dirty="0">
                <a:effectLst>
                  <a:outerShdw blurRad="38100" dist="38100" dir="2700000" algn="tl">
                    <a:srgbClr val="000000">
                      <a:alpha val="43137"/>
                    </a:srgbClr>
                  </a:outerShdw>
                </a:effectLst>
              </a:rPr>
              <a:t>macakovap@vfu.cz</a:t>
            </a:r>
          </a:p>
        </p:txBody>
      </p:sp>
    </p:spTree>
    <p:extLst>
      <p:ext uri="{BB962C8B-B14F-4D97-AF65-F5344CB8AC3E}">
        <p14:creationId xmlns:p14="http://schemas.microsoft.com/office/powerpoint/2010/main" val="3258183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0C3D7-DADF-4AB0-8D05-C567A3F70CDE}"/>
              </a:ext>
            </a:extLst>
          </p:cNvPr>
          <p:cNvSpPr>
            <a:spLocks noGrp="1"/>
          </p:cNvSpPr>
          <p:nvPr>
            <p:ph type="title"/>
          </p:nvPr>
        </p:nvSpPr>
        <p:spPr>
          <a:xfrm>
            <a:off x="1098953" y="292100"/>
            <a:ext cx="10157354" cy="787400"/>
          </a:xfrm>
        </p:spPr>
        <p:txBody>
          <a:bodyPr/>
          <a:lstStyle/>
          <a:p>
            <a:r>
              <a:rPr lang="cs-CZ" b="1" dirty="0"/>
              <a:t>Registrace a schvalování</a:t>
            </a:r>
          </a:p>
        </p:txBody>
      </p:sp>
      <p:sp>
        <p:nvSpPr>
          <p:cNvPr id="3" name="Zástupný symbol pro obsah 2">
            <a:extLst>
              <a:ext uri="{FF2B5EF4-FFF2-40B4-BE49-F238E27FC236}">
                <a16:creationId xmlns:a16="http://schemas.microsoft.com/office/drawing/2014/main" id="{D5661EDD-81A2-4CD9-945D-9922EAA361C1}"/>
              </a:ext>
            </a:extLst>
          </p:cNvPr>
          <p:cNvSpPr>
            <a:spLocks noGrp="1"/>
          </p:cNvSpPr>
          <p:nvPr>
            <p:ph idx="1"/>
          </p:nvPr>
        </p:nvSpPr>
        <p:spPr>
          <a:xfrm>
            <a:off x="765820" y="1701800"/>
            <a:ext cx="10508843" cy="4864100"/>
          </a:xfrm>
        </p:spPr>
        <p:txBody>
          <a:bodyPr>
            <a:normAutofit lnSpcReduction="10000"/>
          </a:bodyPr>
          <a:lstStyle/>
          <a:p>
            <a:pPr algn="just"/>
            <a:r>
              <a:rPr lang="cs-CZ" dirty="0"/>
              <a:t>všichni PPP musí oznámit příslušnému úřadu každý podnik pod svou odpovědností, který provádí fáze produkce, zpracování a distribuce potravin, za účelem </a:t>
            </a:r>
            <a:r>
              <a:rPr lang="cs-CZ" b="1" u="sng" dirty="0"/>
              <a:t>registrace</a:t>
            </a:r>
            <a:r>
              <a:rPr lang="cs-CZ" dirty="0"/>
              <a:t> každého takového podniku</a:t>
            </a:r>
          </a:p>
          <a:p>
            <a:pPr algn="just"/>
            <a:r>
              <a:rPr lang="cs-CZ" dirty="0"/>
              <a:t>PPP zajistí, aby podniky byly </a:t>
            </a:r>
            <a:r>
              <a:rPr lang="cs-CZ" b="1" u="sng" dirty="0"/>
              <a:t>schválené</a:t>
            </a:r>
            <a:r>
              <a:rPr lang="cs-CZ" dirty="0"/>
              <a:t> příslušným úřadem, po nejméně jedné kontrole na místě, pokud je schválení požadováno:</a:t>
            </a:r>
          </a:p>
          <a:p>
            <a:pPr marL="0" indent="0" algn="just">
              <a:buNone/>
            </a:pPr>
            <a:r>
              <a:rPr lang="cs-CZ" dirty="0"/>
              <a:t>a) podle vnitrostátních právních předpisů členského státu, ve kterém je podnik umístěn (zákon o potravinách, veterinární zákon)</a:t>
            </a:r>
          </a:p>
          <a:p>
            <a:pPr marL="0" indent="0" algn="just">
              <a:buNone/>
            </a:pPr>
            <a:r>
              <a:rPr lang="cs-CZ" dirty="0"/>
              <a:t>b) podle nařízení (ES) č. 853/2004</a:t>
            </a:r>
          </a:p>
          <a:p>
            <a:pPr marL="0" indent="0" algn="just">
              <a:buNone/>
            </a:pPr>
            <a:r>
              <a:rPr lang="cs-CZ" dirty="0"/>
              <a:t>c) rozhodnutím Komise (nařízení Komise(EU) č. 210/2013 o schvalování provozů produkujících klíčky podle nařízení Evropského parlamentu a Rady (ES) č. 852/2004)</a:t>
            </a:r>
          </a:p>
          <a:p>
            <a:endParaRPr lang="cs-CZ" dirty="0"/>
          </a:p>
        </p:txBody>
      </p:sp>
    </p:spTree>
    <p:extLst>
      <p:ext uri="{BB962C8B-B14F-4D97-AF65-F5344CB8AC3E}">
        <p14:creationId xmlns:p14="http://schemas.microsoft.com/office/powerpoint/2010/main" val="403055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1764" y="1052736"/>
            <a:ext cx="10887693" cy="1397000"/>
          </a:xfrm>
        </p:spPr>
        <p:txBody>
          <a:bodyPr>
            <a:noAutofit/>
          </a:bodyPr>
          <a:lstStyle/>
          <a:p>
            <a:r>
              <a:rPr lang="cs-CZ" sz="3600" dirty="0">
                <a:solidFill>
                  <a:srgbClr val="FF0000"/>
                </a:solidFill>
              </a:rPr>
              <a:t>Příloha II – Obecné hygienické požadavky pro všechny provozovatele potravinářských podniků</a:t>
            </a:r>
          </a:p>
        </p:txBody>
      </p:sp>
      <p:sp>
        <p:nvSpPr>
          <p:cNvPr id="3" name="Zástupný symbol pro obsah 2"/>
          <p:cNvSpPr>
            <a:spLocks noGrp="1"/>
          </p:cNvSpPr>
          <p:nvPr>
            <p:ph idx="1"/>
          </p:nvPr>
        </p:nvSpPr>
        <p:spPr>
          <a:xfrm>
            <a:off x="405780" y="2449736"/>
            <a:ext cx="5400600" cy="4291632"/>
          </a:xfrm>
        </p:spPr>
        <p:txBody>
          <a:bodyPr>
            <a:noAutofit/>
          </a:bodyPr>
          <a:lstStyle/>
          <a:p>
            <a:pPr marL="342000">
              <a:lnSpc>
                <a:spcPct val="100000"/>
              </a:lnSpc>
              <a:spcBef>
                <a:spcPts val="1200"/>
              </a:spcBef>
            </a:pPr>
            <a:r>
              <a:rPr lang="cs-CZ" sz="2000" dirty="0"/>
              <a:t>Kapitola I – Obecné požadavky na potravinářské prostory</a:t>
            </a:r>
          </a:p>
          <a:p>
            <a:pPr marL="342000">
              <a:lnSpc>
                <a:spcPct val="100000"/>
              </a:lnSpc>
              <a:spcBef>
                <a:spcPts val="1200"/>
              </a:spcBef>
            </a:pPr>
            <a:r>
              <a:rPr lang="cs-CZ" sz="2000" dirty="0"/>
              <a:t>Kapitola II – Zvláštní požadavky na prostory pro přípravu, ošetření nebo zpracování potravin</a:t>
            </a:r>
          </a:p>
          <a:p>
            <a:pPr marL="342000">
              <a:lnSpc>
                <a:spcPct val="100000"/>
              </a:lnSpc>
              <a:spcBef>
                <a:spcPts val="1200"/>
              </a:spcBef>
            </a:pPr>
            <a:r>
              <a:rPr lang="cs-CZ" sz="2000" dirty="0"/>
              <a:t>Kapitola III – Požadavky na pojízdné nebo přechodné prostory</a:t>
            </a:r>
          </a:p>
          <a:p>
            <a:pPr marL="342000">
              <a:lnSpc>
                <a:spcPct val="100000"/>
              </a:lnSpc>
              <a:spcBef>
                <a:spcPts val="1200"/>
              </a:spcBef>
            </a:pPr>
            <a:r>
              <a:rPr lang="cs-CZ" sz="2000" dirty="0"/>
              <a:t>Kapitola IV – Přeprava</a:t>
            </a:r>
          </a:p>
          <a:p>
            <a:pPr marL="342000">
              <a:lnSpc>
                <a:spcPct val="100000"/>
              </a:lnSpc>
              <a:spcBef>
                <a:spcPts val="1200"/>
              </a:spcBef>
            </a:pPr>
            <a:r>
              <a:rPr lang="cs-CZ" sz="2000" dirty="0"/>
              <a:t>Kapitola V – Požadavky na zařízení</a:t>
            </a:r>
          </a:p>
          <a:p>
            <a:pPr marL="342000">
              <a:lnSpc>
                <a:spcPct val="100000"/>
              </a:lnSpc>
              <a:spcBef>
                <a:spcPts val="1200"/>
              </a:spcBef>
            </a:pPr>
            <a:r>
              <a:rPr lang="cs-CZ" sz="2000" dirty="0"/>
              <a:t>Kapitola </a:t>
            </a:r>
            <a:r>
              <a:rPr lang="cs-CZ" sz="2000" dirty="0" err="1"/>
              <a:t>Va</a:t>
            </a:r>
            <a:r>
              <a:rPr lang="cs-CZ" sz="2000" dirty="0"/>
              <a:t> – Přerozdělování potravin</a:t>
            </a:r>
          </a:p>
        </p:txBody>
      </p:sp>
      <p:sp>
        <p:nvSpPr>
          <p:cNvPr id="5" name="Obdélník 4"/>
          <p:cNvSpPr/>
          <p:nvPr/>
        </p:nvSpPr>
        <p:spPr>
          <a:xfrm>
            <a:off x="5950396" y="2438495"/>
            <a:ext cx="6212460" cy="3939540"/>
          </a:xfrm>
          <a:prstGeom prst="rect">
            <a:avLst/>
          </a:prstGeom>
        </p:spPr>
        <p:txBody>
          <a:bodyPr wrap="square">
            <a:spAutoFit/>
          </a:bodyPr>
          <a:lstStyle/>
          <a:p>
            <a:pPr marL="342900" indent="-342900">
              <a:spcBef>
                <a:spcPts val="1200"/>
              </a:spcBef>
              <a:buFont typeface="Arial" panose="020B0604020202020204" pitchFamily="34" charset="0"/>
              <a:buChar char="•"/>
            </a:pPr>
            <a:r>
              <a:rPr lang="cs-CZ" sz="2000" dirty="0"/>
              <a:t>Kapitola VI – Potravinářské odpady</a:t>
            </a:r>
          </a:p>
          <a:p>
            <a:pPr marL="342900" indent="-342900">
              <a:spcBef>
                <a:spcPts val="1200"/>
              </a:spcBef>
              <a:buFont typeface="Arial" panose="020B0604020202020204" pitchFamily="34" charset="0"/>
              <a:buChar char="•"/>
            </a:pPr>
            <a:r>
              <a:rPr lang="cs-CZ" sz="2000" dirty="0"/>
              <a:t>Kapitola VII – Zásobování vodou</a:t>
            </a:r>
          </a:p>
          <a:p>
            <a:pPr marL="342900" indent="-342900">
              <a:spcBef>
                <a:spcPts val="1200"/>
              </a:spcBef>
              <a:buFont typeface="Arial" panose="020B0604020202020204" pitchFamily="34" charset="0"/>
              <a:buChar char="•"/>
            </a:pPr>
            <a:r>
              <a:rPr lang="cs-CZ" sz="2000" dirty="0"/>
              <a:t>Kapitola VIII – Osobní hygiena</a:t>
            </a:r>
          </a:p>
          <a:p>
            <a:pPr marL="342900" indent="-342900">
              <a:spcBef>
                <a:spcPts val="1200"/>
              </a:spcBef>
              <a:buFont typeface="Arial" panose="020B0604020202020204" pitchFamily="34" charset="0"/>
              <a:buChar char="•"/>
            </a:pPr>
            <a:r>
              <a:rPr lang="cs-CZ" sz="2000" dirty="0"/>
              <a:t>Kapitola IX – Ustanovení týkající se potravin</a:t>
            </a:r>
          </a:p>
          <a:p>
            <a:pPr marL="342900" indent="-342900">
              <a:spcBef>
                <a:spcPts val="1200"/>
              </a:spcBef>
              <a:buFont typeface="Arial" panose="020B0604020202020204" pitchFamily="34" charset="0"/>
              <a:buChar char="•"/>
            </a:pPr>
            <a:r>
              <a:rPr lang="cs-CZ" sz="2000" dirty="0"/>
              <a:t>Kapitola X – Ustanovení týkající se prvního balení a dalšího balení potravin</a:t>
            </a:r>
          </a:p>
          <a:p>
            <a:pPr marL="342900" indent="-342900">
              <a:spcBef>
                <a:spcPts val="1200"/>
              </a:spcBef>
              <a:buFont typeface="Arial" panose="020B0604020202020204" pitchFamily="34" charset="0"/>
              <a:buChar char="•"/>
            </a:pPr>
            <a:r>
              <a:rPr lang="cs-CZ" sz="2000" dirty="0"/>
              <a:t>Kapitola XI – Tepelné ošetření</a:t>
            </a:r>
          </a:p>
          <a:p>
            <a:pPr marL="342900" indent="-342900">
              <a:spcBef>
                <a:spcPts val="1200"/>
              </a:spcBef>
              <a:buFont typeface="Arial" panose="020B0604020202020204" pitchFamily="34" charset="0"/>
              <a:buChar char="•"/>
            </a:pPr>
            <a:r>
              <a:rPr lang="cs-CZ" sz="2000" dirty="0"/>
              <a:t>Kapitola </a:t>
            </a:r>
            <a:r>
              <a:rPr lang="cs-CZ" sz="2000" dirty="0" err="1"/>
              <a:t>XIIa</a:t>
            </a:r>
            <a:r>
              <a:rPr lang="cs-CZ" sz="2000" dirty="0"/>
              <a:t> – Kultura bezpečnosti potravin</a:t>
            </a:r>
          </a:p>
          <a:p>
            <a:pPr marL="342900" indent="-342900">
              <a:spcBef>
                <a:spcPts val="1200"/>
              </a:spcBef>
              <a:buFont typeface="Arial" panose="020B0604020202020204" pitchFamily="34" charset="0"/>
              <a:buChar char="•"/>
            </a:pPr>
            <a:r>
              <a:rPr lang="cs-CZ" sz="2000" dirty="0"/>
              <a:t>Kapitola XII – Školení</a:t>
            </a:r>
          </a:p>
        </p:txBody>
      </p:sp>
      <p:sp>
        <p:nvSpPr>
          <p:cNvPr id="6" name="Nadpis 1"/>
          <p:cNvSpPr txBox="1">
            <a:spLocks/>
          </p:cNvSpPr>
          <p:nvPr/>
        </p:nvSpPr>
        <p:spPr>
          <a:xfrm>
            <a:off x="0" y="34826"/>
            <a:ext cx="12287101" cy="760512"/>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3600">
                <a:solidFill>
                  <a:srgbClr val="FF0000"/>
                </a:solidFill>
              </a:rPr>
              <a:t>Nařízení EP s Rady (ES) č. 852/2004, o hygieně potravin</a:t>
            </a:r>
            <a:endParaRPr lang="cs-CZ" sz="3600" dirty="0">
              <a:solidFill>
                <a:srgbClr val="FF0000"/>
              </a:solidFill>
            </a:endParaRPr>
          </a:p>
        </p:txBody>
      </p:sp>
    </p:spTree>
    <p:extLst>
      <p:ext uri="{BB962C8B-B14F-4D97-AF65-F5344CB8AC3E}">
        <p14:creationId xmlns:p14="http://schemas.microsoft.com/office/powerpoint/2010/main" val="1477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02" y="54176"/>
            <a:ext cx="12188825" cy="1068487"/>
          </a:xfrm>
        </p:spPr>
        <p:txBody>
          <a:bodyPr>
            <a:noAutofit/>
          </a:bodyPr>
          <a:lstStyle/>
          <a:p>
            <a:br>
              <a:rPr lang="cs-CZ" sz="4000" dirty="0"/>
            </a:br>
            <a:r>
              <a:rPr lang="cs-CZ" sz="4000" dirty="0"/>
              <a:t> </a:t>
            </a:r>
            <a:br>
              <a:rPr lang="cs-CZ" sz="4000" dirty="0"/>
            </a:br>
            <a:br>
              <a:rPr lang="cs-CZ" sz="4000" dirty="0"/>
            </a:br>
            <a:r>
              <a:rPr lang="cs-CZ" sz="3200" dirty="0"/>
              <a:t>Nařízení EP a Rady (ES) č. 853/2004, kterým se stanoví zvláštní hygienická pravidla pro potraviny </a:t>
            </a:r>
            <a:r>
              <a:rPr lang="cs-CZ" sz="3200" u="sng" dirty="0">
                <a:solidFill>
                  <a:srgbClr val="FF0000"/>
                </a:solidFill>
              </a:rPr>
              <a:t>živočišného</a:t>
            </a:r>
            <a:r>
              <a:rPr lang="cs-CZ" sz="3200" dirty="0">
                <a:solidFill>
                  <a:srgbClr val="FF0000"/>
                </a:solidFill>
              </a:rPr>
              <a:t> </a:t>
            </a:r>
            <a:r>
              <a:rPr lang="cs-CZ" sz="3200" dirty="0"/>
              <a:t>původu </a:t>
            </a:r>
          </a:p>
        </p:txBody>
      </p:sp>
      <p:sp>
        <p:nvSpPr>
          <p:cNvPr id="3" name="Zástupný symbol pro obsah 2"/>
          <p:cNvSpPr>
            <a:spLocks noGrp="1"/>
          </p:cNvSpPr>
          <p:nvPr>
            <p:ph idx="1"/>
          </p:nvPr>
        </p:nvSpPr>
        <p:spPr>
          <a:xfrm>
            <a:off x="549796" y="2061344"/>
            <a:ext cx="10157354" cy="2735312"/>
          </a:xfrm>
        </p:spPr>
        <p:txBody>
          <a:bodyPr>
            <a:noAutofit/>
          </a:bodyPr>
          <a:lstStyle/>
          <a:p>
            <a:pPr marL="0" indent="0" algn="just">
              <a:buNone/>
            </a:pPr>
            <a:r>
              <a:rPr lang="cs-CZ" sz="2800" dirty="0"/>
              <a:t>Toto </a:t>
            </a:r>
            <a:r>
              <a:rPr lang="cs-CZ" sz="2800" b="1" dirty="0"/>
              <a:t>nařízení stanoví zvláštní pravidla pro hygienu potravin živočišného původu vztahující se na provozovatele potravinářských podniků</a:t>
            </a:r>
            <a:r>
              <a:rPr lang="cs-CZ" sz="2800" dirty="0"/>
              <a:t>. Těmito pravidly se doplňují pravidla stanovená nařízením (ES) č. 852/2004. Vztahují se na nezpracované produkty i zpracované produkty živočišného původu. </a:t>
            </a:r>
          </a:p>
        </p:txBody>
      </p:sp>
    </p:spTree>
    <p:extLst>
      <p:ext uri="{BB962C8B-B14F-4D97-AF65-F5344CB8AC3E}">
        <p14:creationId xmlns:p14="http://schemas.microsoft.com/office/powerpoint/2010/main" val="264185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pPr marL="0" indent="0" algn="just">
              <a:buNone/>
            </a:pPr>
            <a:r>
              <a:rPr lang="cs-CZ" dirty="0"/>
              <a:t>Pokud není výslovně uvedeno jinak, </a:t>
            </a:r>
            <a:r>
              <a:rPr lang="cs-CZ" b="1" dirty="0">
                <a:solidFill>
                  <a:srgbClr val="FF0000"/>
                </a:solidFill>
              </a:rPr>
              <a:t>nevztahuje se toto nařízení na potraviny obsahující jak produkty rostlinného původu, tak zpracované produkty živočišného původu</a:t>
            </a:r>
            <a:r>
              <a:rPr lang="cs-CZ" dirty="0">
                <a:solidFill>
                  <a:srgbClr val="FF0000"/>
                </a:solidFill>
              </a:rPr>
              <a:t>. </a:t>
            </a:r>
          </a:p>
          <a:p>
            <a:pPr marL="0" indent="0" algn="just">
              <a:buNone/>
            </a:pPr>
            <a:r>
              <a:rPr lang="pt-BR" dirty="0"/>
              <a:t>Toto nařízení se nevztahuje na: </a:t>
            </a:r>
          </a:p>
          <a:p>
            <a:pPr algn="just"/>
            <a:r>
              <a:rPr lang="cs-CZ" dirty="0"/>
              <a:t>a) </a:t>
            </a:r>
            <a:r>
              <a:rPr lang="cs-CZ" dirty="0">
                <a:solidFill>
                  <a:srgbClr val="FF0000"/>
                </a:solidFill>
              </a:rPr>
              <a:t>prvovýrobu</a:t>
            </a:r>
            <a:r>
              <a:rPr lang="cs-CZ" dirty="0"/>
              <a:t> pro soukromé domácí použití; </a:t>
            </a:r>
          </a:p>
          <a:p>
            <a:pPr algn="just"/>
            <a:r>
              <a:rPr lang="cs-CZ" dirty="0"/>
              <a:t>b) </a:t>
            </a:r>
            <a:r>
              <a:rPr lang="cs-CZ" dirty="0">
                <a:solidFill>
                  <a:srgbClr val="FF0000"/>
                </a:solidFill>
              </a:rPr>
              <a:t>domácí přípravu </a:t>
            </a:r>
            <a:r>
              <a:rPr lang="cs-CZ" dirty="0"/>
              <a:t>potravin, na manipulaci s nimi nebo na jejich skladování pro soukromou domácí spotřebu; </a:t>
            </a:r>
          </a:p>
          <a:p>
            <a:pPr algn="just"/>
            <a:r>
              <a:rPr lang="cs-CZ" dirty="0"/>
              <a:t>c) </a:t>
            </a:r>
            <a:r>
              <a:rPr lang="cs-CZ" dirty="0">
                <a:solidFill>
                  <a:srgbClr val="FF0000"/>
                </a:solidFill>
              </a:rPr>
              <a:t>malá množství</a:t>
            </a:r>
          </a:p>
          <a:p>
            <a:pPr algn="just"/>
            <a:r>
              <a:rPr lang="cs-CZ" dirty="0"/>
              <a:t>d) </a:t>
            </a:r>
            <a:r>
              <a:rPr lang="cs-CZ" dirty="0">
                <a:solidFill>
                  <a:srgbClr val="FF0000"/>
                </a:solidFill>
              </a:rPr>
              <a:t>maloobchod</a:t>
            </a:r>
            <a:r>
              <a:rPr lang="cs-CZ" dirty="0"/>
              <a:t>, kromě činností maloobchodu prováděné za účelem dodávání potraviny živočišného původu jinému zařízení</a:t>
            </a:r>
          </a:p>
        </p:txBody>
      </p:sp>
      <p:sp>
        <p:nvSpPr>
          <p:cNvPr id="5" name="Obdélník 4"/>
          <p:cNvSpPr/>
          <p:nvPr/>
        </p:nvSpPr>
        <p:spPr>
          <a:xfrm>
            <a:off x="11253026" y="1916832"/>
            <a:ext cx="572593" cy="923330"/>
          </a:xfrm>
          <a:prstGeom prst="rect">
            <a:avLst/>
          </a:prstGeom>
          <a:noFill/>
        </p:spPr>
        <p:txBody>
          <a:bodyPr wrap="none" lIns="91440" tIns="45720" rIns="91440" bIns="45720">
            <a:spAutoFit/>
          </a:bodyPr>
          <a:lstStyle/>
          <a:p>
            <a:pPr algn="ctr"/>
            <a:r>
              <a:rPr lang="cs-CZ" sz="5400" b="1" cap="none" spc="0" dirty="0">
                <a:ln w="22225">
                  <a:solidFill>
                    <a:schemeClr val="accent2"/>
                  </a:solidFill>
                  <a:prstDash val="solid"/>
                </a:ln>
                <a:solidFill>
                  <a:srgbClr val="FF0000"/>
                </a:solidFill>
                <a:effectLst/>
              </a:rPr>
              <a:t>?</a:t>
            </a:r>
          </a:p>
        </p:txBody>
      </p:sp>
      <p:sp>
        <p:nvSpPr>
          <p:cNvPr id="7" name="Nadpis 1"/>
          <p:cNvSpPr txBox="1">
            <a:spLocks/>
          </p:cNvSpPr>
          <p:nvPr/>
        </p:nvSpPr>
        <p:spPr>
          <a:xfrm>
            <a:off x="6302" y="54176"/>
            <a:ext cx="12188825" cy="1068487"/>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br>
              <a:rPr lang="cs-CZ" sz="4000"/>
            </a:br>
            <a:r>
              <a:rPr lang="cs-CZ" sz="4000"/>
              <a:t> </a:t>
            </a:r>
            <a:br>
              <a:rPr lang="cs-CZ" sz="4000"/>
            </a:br>
            <a:br>
              <a:rPr lang="cs-CZ" sz="4000"/>
            </a:br>
            <a:r>
              <a:rPr lang="cs-CZ" sz="3200"/>
              <a:t>Nařízení EP a Rady (ES) č. 853/2004, kterým se stanoví zvláštní hygienická pravidla pro potraviny </a:t>
            </a:r>
            <a:r>
              <a:rPr lang="cs-CZ" sz="3200" u="sng">
                <a:solidFill>
                  <a:srgbClr val="FF0000"/>
                </a:solidFill>
              </a:rPr>
              <a:t>živočišného</a:t>
            </a:r>
            <a:r>
              <a:rPr lang="cs-CZ" sz="3200">
                <a:solidFill>
                  <a:srgbClr val="FF0000"/>
                </a:solidFill>
              </a:rPr>
              <a:t> </a:t>
            </a:r>
            <a:r>
              <a:rPr lang="cs-CZ" sz="3200"/>
              <a:t>původu </a:t>
            </a:r>
            <a:endParaRPr lang="cs-CZ" sz="3200" dirty="0"/>
          </a:p>
        </p:txBody>
      </p:sp>
    </p:spTree>
    <p:extLst>
      <p:ext uri="{BB962C8B-B14F-4D97-AF65-F5344CB8AC3E}">
        <p14:creationId xmlns:p14="http://schemas.microsoft.com/office/powerpoint/2010/main" val="162908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91699" y="1628775"/>
            <a:ext cx="10373378" cy="1008112"/>
          </a:xfrm>
        </p:spPr>
        <p:txBody>
          <a:bodyPr>
            <a:noAutofit/>
          </a:bodyPr>
          <a:lstStyle/>
          <a:p>
            <a:pPr algn="ctr"/>
            <a:br>
              <a:rPr lang="cs-CZ" sz="3600" dirty="0">
                <a:solidFill>
                  <a:srgbClr val="FF0000"/>
                </a:solidFill>
              </a:rPr>
            </a:br>
            <a:r>
              <a:rPr lang="cs-CZ" sz="3600" dirty="0">
                <a:solidFill>
                  <a:srgbClr val="FF0000"/>
                </a:solidFill>
              </a:rPr>
              <a:t>ČLÁNEK 4</a:t>
            </a:r>
            <a:br>
              <a:rPr lang="cs-CZ" sz="3600" dirty="0">
                <a:solidFill>
                  <a:srgbClr val="FF0000"/>
                </a:solidFill>
              </a:rPr>
            </a:br>
            <a:r>
              <a:rPr lang="cs-CZ" sz="3600" dirty="0">
                <a:solidFill>
                  <a:srgbClr val="FF0000"/>
                </a:solidFill>
              </a:rPr>
              <a:t>Registrace a schvalování zařízení</a:t>
            </a:r>
          </a:p>
        </p:txBody>
      </p:sp>
      <p:sp>
        <p:nvSpPr>
          <p:cNvPr id="3" name="Zástupný symbol pro obsah 2"/>
          <p:cNvSpPr>
            <a:spLocks noGrp="1"/>
          </p:cNvSpPr>
          <p:nvPr>
            <p:ph sz="half" idx="1"/>
          </p:nvPr>
        </p:nvSpPr>
        <p:spPr>
          <a:xfrm>
            <a:off x="0" y="2183850"/>
            <a:ext cx="6878739" cy="4464496"/>
          </a:xfrm>
        </p:spPr>
        <p:txBody>
          <a:bodyPr>
            <a:noAutofit/>
          </a:bodyPr>
          <a:lstStyle/>
          <a:p>
            <a:pPr marL="0" indent="0">
              <a:buNone/>
            </a:pPr>
            <a:endParaRPr lang="cs-CZ" sz="2000" dirty="0"/>
          </a:p>
          <a:p>
            <a:pPr algn="just"/>
            <a:r>
              <a:rPr lang="cs-CZ" sz="2000" dirty="0"/>
              <a:t>1. Provozovatelé potravinářských podniků uvedou produkty živočišného původu na trh Společenství pouze tehdy, pokud byly připraveny a bylo s nimi manipulováno výhradně v zařízeních, která: </a:t>
            </a:r>
          </a:p>
          <a:p>
            <a:pPr algn="just"/>
            <a:r>
              <a:rPr lang="cs-CZ" sz="2000" dirty="0"/>
              <a:t>a) splňují příslušné požadavky nařízení (ES) č. 852/2004, požadavky příloh II a III tohoto nařízení a jiné příslušné požadavky potravinového práva a</a:t>
            </a:r>
          </a:p>
          <a:p>
            <a:pPr algn="just"/>
            <a:r>
              <a:rPr lang="cs-CZ" sz="2000" dirty="0"/>
              <a:t>b) která byla příslušným orgánem </a:t>
            </a:r>
            <a:r>
              <a:rPr lang="cs-CZ" sz="2000" b="1" dirty="0">
                <a:solidFill>
                  <a:srgbClr val="FF0000"/>
                </a:solidFill>
              </a:rPr>
              <a:t>zaregistrována nebo, pokud je to požadováno podle odstavce 2, schválena. </a:t>
            </a:r>
          </a:p>
        </p:txBody>
      </p:sp>
      <p:sp>
        <p:nvSpPr>
          <p:cNvPr id="5" name="Zástupný symbol pro obsah 4"/>
          <p:cNvSpPr>
            <a:spLocks noGrp="1"/>
          </p:cNvSpPr>
          <p:nvPr>
            <p:ph sz="half" idx="2"/>
          </p:nvPr>
        </p:nvSpPr>
        <p:spPr>
          <a:xfrm>
            <a:off x="6878944" y="2618948"/>
            <a:ext cx="4977104" cy="3512204"/>
          </a:xfrm>
        </p:spPr>
        <p:txBody>
          <a:bodyPr>
            <a:normAutofit fontScale="92500"/>
          </a:bodyPr>
          <a:lstStyle/>
          <a:p>
            <a:pPr marL="0" indent="0">
              <a:buNone/>
            </a:pPr>
            <a:r>
              <a:rPr lang="cs-CZ" b="1" dirty="0">
                <a:solidFill>
                  <a:srgbClr val="FF0000"/>
                </a:solidFill>
              </a:rPr>
              <a:t>Povinnost schválení PP neplatí pro</a:t>
            </a:r>
            <a:r>
              <a:rPr lang="cs-CZ" b="1" dirty="0"/>
              <a:t>:</a:t>
            </a:r>
          </a:p>
          <a:p>
            <a:r>
              <a:rPr lang="cs-CZ" dirty="0"/>
              <a:t>a) prvovýrobu, </a:t>
            </a:r>
          </a:p>
          <a:p>
            <a:r>
              <a:rPr lang="cs-CZ" dirty="0"/>
              <a:t>b) přepravní činnosti, </a:t>
            </a:r>
          </a:p>
          <a:p>
            <a:r>
              <a:rPr lang="cs-CZ" dirty="0"/>
              <a:t>c) skladování produktů nevyžadujících kontrolované teplotní podmínky skladování, </a:t>
            </a:r>
          </a:p>
          <a:p>
            <a:r>
              <a:rPr lang="cs-CZ" dirty="0"/>
              <a:t>d) maloobchodní činnosti</a:t>
            </a:r>
          </a:p>
        </p:txBody>
      </p:sp>
      <p:sp>
        <p:nvSpPr>
          <p:cNvPr id="7" name="Nadpis 1"/>
          <p:cNvSpPr txBox="1">
            <a:spLocks/>
          </p:cNvSpPr>
          <p:nvPr/>
        </p:nvSpPr>
        <p:spPr>
          <a:xfrm>
            <a:off x="6302" y="54176"/>
            <a:ext cx="12188825" cy="1068487"/>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br>
              <a:rPr lang="cs-CZ" sz="4000"/>
            </a:br>
            <a:r>
              <a:rPr lang="cs-CZ" sz="4000"/>
              <a:t> </a:t>
            </a:r>
            <a:br>
              <a:rPr lang="cs-CZ" sz="4000"/>
            </a:br>
            <a:br>
              <a:rPr lang="cs-CZ" sz="4000"/>
            </a:br>
            <a:r>
              <a:rPr lang="cs-CZ" sz="3200"/>
              <a:t>Nařízení EP a Rady (ES) č. 853/2004, kterým se stanoví zvláštní hygienická pravidla pro potraviny </a:t>
            </a:r>
            <a:r>
              <a:rPr lang="cs-CZ" sz="3200" u="sng">
                <a:solidFill>
                  <a:srgbClr val="FF0000"/>
                </a:solidFill>
              </a:rPr>
              <a:t>živočišného</a:t>
            </a:r>
            <a:r>
              <a:rPr lang="cs-CZ" sz="3200">
                <a:solidFill>
                  <a:srgbClr val="FF0000"/>
                </a:solidFill>
              </a:rPr>
              <a:t> </a:t>
            </a:r>
            <a:r>
              <a:rPr lang="cs-CZ" sz="3200"/>
              <a:t>původu </a:t>
            </a:r>
            <a:endParaRPr lang="cs-CZ" sz="3200" dirty="0"/>
          </a:p>
        </p:txBody>
      </p:sp>
    </p:spTree>
    <p:extLst>
      <p:ext uri="{BB962C8B-B14F-4D97-AF65-F5344CB8AC3E}">
        <p14:creationId xmlns:p14="http://schemas.microsoft.com/office/powerpoint/2010/main" val="2315493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77788" y="1527944"/>
            <a:ext cx="11449272" cy="1397000"/>
          </a:xfrm>
        </p:spPr>
        <p:txBody>
          <a:bodyPr>
            <a:normAutofit fontScale="90000"/>
          </a:bodyPr>
          <a:lstStyle/>
          <a:p>
            <a:pPr algn="ctr"/>
            <a:r>
              <a:rPr lang="cs-CZ" sz="3600" dirty="0">
                <a:solidFill>
                  <a:srgbClr val="FF0000"/>
                </a:solidFill>
              </a:rPr>
              <a:t>Článek 5</a:t>
            </a:r>
            <a:br>
              <a:rPr lang="cs-CZ" sz="3600" dirty="0">
                <a:solidFill>
                  <a:srgbClr val="FF0000"/>
                </a:solidFill>
              </a:rPr>
            </a:br>
            <a:r>
              <a:rPr lang="cs-CZ" sz="3600" dirty="0">
                <a:solidFill>
                  <a:srgbClr val="FF0000"/>
                </a:solidFill>
              </a:rPr>
              <a:t>Označení zdravotní nezávadnosti a identifikační označení</a:t>
            </a:r>
          </a:p>
        </p:txBody>
      </p:sp>
      <p:sp>
        <p:nvSpPr>
          <p:cNvPr id="6" name="Zástupný symbol pro obsah 5"/>
          <p:cNvSpPr>
            <a:spLocks noGrp="1"/>
          </p:cNvSpPr>
          <p:nvPr>
            <p:ph sz="half" idx="1"/>
          </p:nvPr>
        </p:nvSpPr>
        <p:spPr>
          <a:xfrm>
            <a:off x="111310" y="2924944"/>
            <a:ext cx="11815750" cy="3671416"/>
          </a:xfrm>
        </p:spPr>
        <p:txBody>
          <a:bodyPr>
            <a:noAutofit/>
          </a:bodyPr>
          <a:lstStyle/>
          <a:p>
            <a:pPr algn="just"/>
            <a:r>
              <a:rPr lang="cs-CZ" dirty="0"/>
              <a:t>PPP nesmí uvést na trh produkt živočišného původu, s nímž se manipuluje v zařízení podléhající schválení, pokud produkt není opatřen: </a:t>
            </a:r>
          </a:p>
          <a:p>
            <a:pPr algn="just"/>
            <a:r>
              <a:rPr lang="cs-CZ" dirty="0"/>
              <a:t>a) </a:t>
            </a:r>
            <a:r>
              <a:rPr lang="cs-CZ" b="1" dirty="0">
                <a:solidFill>
                  <a:srgbClr val="FF0000"/>
                </a:solidFill>
              </a:rPr>
              <a:t>označením zdravotní nezávadnosti podle nařízení </a:t>
            </a:r>
            <a:r>
              <a:rPr lang="cs-CZ" b="1" strike="sngStrike" dirty="0"/>
              <a:t>č. 854/2004</a:t>
            </a:r>
            <a:r>
              <a:rPr lang="cs-CZ" b="1" dirty="0"/>
              <a:t> </a:t>
            </a:r>
            <a:r>
              <a:rPr lang="cs-CZ" b="1" dirty="0">
                <a:solidFill>
                  <a:srgbClr val="FF0000"/>
                </a:solidFill>
              </a:rPr>
              <a:t>(2017/625 čl. 18 odst. 2) </a:t>
            </a:r>
            <a:r>
              <a:rPr lang="cs-CZ" dirty="0"/>
              <a:t>nebo </a:t>
            </a:r>
          </a:p>
          <a:p>
            <a:pPr algn="just"/>
            <a:r>
              <a:rPr lang="cs-CZ" dirty="0"/>
              <a:t>b) pokud uvedené nařízení nestanoví umístění označení zdravotní nezávadnosti,</a:t>
            </a:r>
            <a:r>
              <a:rPr lang="cs-CZ" dirty="0">
                <a:solidFill>
                  <a:srgbClr val="FF0000"/>
                </a:solidFill>
              </a:rPr>
              <a:t> </a:t>
            </a:r>
            <a:r>
              <a:rPr lang="cs-CZ" b="1" dirty="0">
                <a:solidFill>
                  <a:srgbClr val="FF0000"/>
                </a:solidFill>
              </a:rPr>
              <a:t>identifikačním označením </a:t>
            </a:r>
            <a:r>
              <a:rPr lang="cs-CZ" dirty="0"/>
              <a:t>umístěným v souladu s oddílem I přílohy II tohoto nařízení. </a:t>
            </a:r>
          </a:p>
        </p:txBody>
      </p:sp>
      <p:sp>
        <p:nvSpPr>
          <p:cNvPr id="7" name="Nadpis 1"/>
          <p:cNvSpPr txBox="1">
            <a:spLocks/>
          </p:cNvSpPr>
          <p:nvPr/>
        </p:nvSpPr>
        <p:spPr>
          <a:xfrm>
            <a:off x="6302" y="54176"/>
            <a:ext cx="12188825" cy="1068487"/>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br>
              <a:rPr lang="cs-CZ" sz="4000"/>
            </a:br>
            <a:r>
              <a:rPr lang="cs-CZ" sz="4000"/>
              <a:t> </a:t>
            </a:r>
            <a:br>
              <a:rPr lang="cs-CZ" sz="4000"/>
            </a:br>
            <a:br>
              <a:rPr lang="cs-CZ" sz="4000"/>
            </a:br>
            <a:r>
              <a:rPr lang="cs-CZ" sz="3200"/>
              <a:t>Nařízení EP a Rady (ES) č. 853/2004, kterým se stanoví zvláštní hygienická pravidla pro potraviny </a:t>
            </a:r>
            <a:r>
              <a:rPr lang="cs-CZ" sz="3200" u="sng">
                <a:solidFill>
                  <a:srgbClr val="FF0000"/>
                </a:solidFill>
              </a:rPr>
              <a:t>živočišného</a:t>
            </a:r>
            <a:r>
              <a:rPr lang="cs-CZ" sz="3200">
                <a:solidFill>
                  <a:srgbClr val="FF0000"/>
                </a:solidFill>
              </a:rPr>
              <a:t> </a:t>
            </a:r>
            <a:r>
              <a:rPr lang="cs-CZ" sz="3200"/>
              <a:t>původu </a:t>
            </a:r>
            <a:endParaRPr lang="cs-CZ" sz="3200" dirty="0"/>
          </a:p>
        </p:txBody>
      </p:sp>
    </p:spTree>
    <p:extLst>
      <p:ext uri="{BB962C8B-B14F-4D97-AF65-F5344CB8AC3E}">
        <p14:creationId xmlns:p14="http://schemas.microsoft.com/office/powerpoint/2010/main" val="389018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02890" y="192056"/>
            <a:ext cx="11783045" cy="1120552"/>
          </a:xfrm>
        </p:spPr>
        <p:txBody>
          <a:bodyPr>
            <a:normAutofit fontScale="90000"/>
          </a:bodyPr>
          <a:lstStyle/>
          <a:p>
            <a:r>
              <a:rPr lang="cs-CZ" sz="4000" dirty="0">
                <a:solidFill>
                  <a:srgbClr val="FF0000"/>
                </a:solidFill>
              </a:rPr>
              <a:t>Nařízení EP a R (EU) </a:t>
            </a:r>
            <a:r>
              <a:rPr lang="cs-CZ" sz="4000" u="sng" dirty="0">
                <a:solidFill>
                  <a:srgbClr val="FF0000"/>
                </a:solidFill>
              </a:rPr>
              <a:t>2017/625</a:t>
            </a:r>
            <a:r>
              <a:rPr lang="cs-CZ" sz="4000" dirty="0">
                <a:solidFill>
                  <a:srgbClr val="FF0000"/>
                </a:solidFill>
              </a:rPr>
              <a:t> o úředních kontrolách</a:t>
            </a:r>
            <a:br>
              <a:rPr lang="cs-CZ" dirty="0">
                <a:solidFill>
                  <a:srgbClr val="FF0000"/>
                </a:solidFill>
              </a:rPr>
            </a:br>
            <a:endParaRPr lang="cs-CZ" dirty="0">
              <a:solidFill>
                <a:srgbClr val="FF0000"/>
              </a:solidFill>
            </a:endParaRPr>
          </a:p>
        </p:txBody>
      </p:sp>
      <p:sp>
        <p:nvSpPr>
          <p:cNvPr id="3" name="Zástupný symbol pro obsah 2"/>
          <p:cNvSpPr>
            <a:spLocks noGrp="1"/>
          </p:cNvSpPr>
          <p:nvPr>
            <p:ph idx="1"/>
          </p:nvPr>
        </p:nvSpPr>
        <p:spPr>
          <a:xfrm>
            <a:off x="202890" y="902332"/>
            <a:ext cx="11580154" cy="5976763"/>
          </a:xfrm>
        </p:spPr>
        <p:txBody>
          <a:bodyPr>
            <a:noAutofit/>
          </a:bodyPr>
          <a:lstStyle/>
          <a:p>
            <a:pPr marL="0" indent="0">
              <a:buNone/>
            </a:pPr>
            <a:r>
              <a:rPr lang="cs-CZ" dirty="0">
                <a:solidFill>
                  <a:schemeClr val="tx2"/>
                </a:solidFill>
              </a:rPr>
              <a:t>Definice- čl. 3, bod 51</a:t>
            </a:r>
          </a:p>
          <a:p>
            <a:pPr algn="just"/>
            <a:r>
              <a:rPr lang="cs-CZ" dirty="0"/>
              <a:t>„značkou zdravotní nezávadnosti“ značka, která se přidělí po provedení úřední kontroly podle čl. 18 odst. 2 písm. a) a c) a která osvědčuje, že maso je vhodné k lidské spotřebě.</a:t>
            </a:r>
          </a:p>
          <a:p>
            <a:pPr marL="0" indent="0" algn="just">
              <a:buNone/>
            </a:pPr>
            <a:r>
              <a:rPr lang="cs-CZ" dirty="0">
                <a:solidFill>
                  <a:schemeClr val="tx2"/>
                </a:solidFill>
              </a:rPr>
              <a:t>Článek 18: </a:t>
            </a:r>
            <a:r>
              <a:rPr lang="cs-CZ" dirty="0">
                <a:solidFill>
                  <a:srgbClr val="FF0000"/>
                </a:solidFill>
              </a:rPr>
              <a:t>Zvláštní pravidla pro úřední kontroly a pro opatření přijímaná příslušnými orgány v souvislosti s výrobou produktů živočišného původu určených k lidské spotřebě</a:t>
            </a:r>
          </a:p>
          <a:p>
            <a:pPr algn="just"/>
            <a:r>
              <a:rPr lang="cs-CZ" dirty="0"/>
              <a:t>odst. 2) Úřední kontroly uvedené v odstavci 1, jež jsou prováděny v souvislosti s produkcí masa, zahrnují: </a:t>
            </a:r>
          </a:p>
          <a:p>
            <a:pPr marL="426645" lvl="1" indent="0" algn="just">
              <a:buNone/>
            </a:pPr>
            <a:r>
              <a:rPr lang="cs-CZ" sz="1800" dirty="0">
                <a:solidFill>
                  <a:srgbClr val="FF0000"/>
                </a:solidFill>
              </a:rPr>
              <a:t>a) prohlídku před porážkou </a:t>
            </a:r>
            <a:r>
              <a:rPr lang="cs-CZ" sz="1800" dirty="0"/>
              <a:t>provedenou na jatkách úředním veterinárním lékařem, kterému mohou být v souvislosti s předvýběrem zvířat nápomocni pomocní úřední veterinární pracovníci vyškolení za tímto účelem</a:t>
            </a:r>
            <a:r>
              <a:rPr lang="cs-CZ" sz="1800" dirty="0">
                <a:solidFill>
                  <a:schemeClr val="tx2"/>
                </a:solidFill>
              </a:rPr>
              <a:t> </a:t>
            </a:r>
          </a:p>
          <a:p>
            <a:pPr marL="426645" lvl="1" indent="0" algn="just">
              <a:buNone/>
            </a:pPr>
            <a:r>
              <a:rPr lang="cs-CZ" sz="1800" dirty="0">
                <a:solidFill>
                  <a:srgbClr val="FF0000"/>
                </a:solidFill>
              </a:rPr>
              <a:t>c) prohlídku po porážce </a:t>
            </a:r>
            <a:r>
              <a:rPr lang="cs-CZ" sz="1800" dirty="0"/>
              <a:t>prováděnou úředním veterinárním lékařem, pod dohledem úředního veterinárního lékaře nebo, jsou-li zavedeny dostatečné záruky, na odpovědnost úředního veterinárního lékaře;</a:t>
            </a:r>
            <a:endParaRPr lang="cs-CZ" sz="1800" dirty="0">
              <a:solidFill>
                <a:schemeClr val="tx2"/>
              </a:solidFill>
            </a:endParaRPr>
          </a:p>
        </p:txBody>
      </p:sp>
    </p:spTree>
    <p:extLst>
      <p:ext uri="{BB962C8B-B14F-4D97-AF65-F5344CB8AC3E}">
        <p14:creationId xmlns:p14="http://schemas.microsoft.com/office/powerpoint/2010/main" val="318333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7788" y="1193800"/>
            <a:ext cx="11233248" cy="5187528"/>
          </a:xfrm>
        </p:spPr>
        <p:txBody>
          <a:bodyPr>
            <a:noAutofit/>
          </a:bodyPr>
          <a:lstStyle/>
          <a:p>
            <a:pPr algn="just"/>
            <a:r>
              <a:rPr lang="cs-CZ" dirty="0"/>
              <a:t>Pokud úřední kontroly uvedené v odst. 2 písm. a) a c) nezjistí </a:t>
            </a:r>
            <a:r>
              <a:rPr lang="cs-CZ" dirty="0">
                <a:solidFill>
                  <a:srgbClr val="FF0000"/>
                </a:solidFill>
              </a:rPr>
              <a:t>žádné nedostatky</a:t>
            </a:r>
            <a:r>
              <a:rPr lang="cs-CZ" dirty="0"/>
              <a:t>, v jejichž důsledku by dané maso </a:t>
            </a:r>
            <a:r>
              <a:rPr lang="cs-CZ" dirty="0">
                <a:solidFill>
                  <a:srgbClr val="FF0000"/>
                </a:solidFill>
              </a:rPr>
              <a:t>nebylo</a:t>
            </a:r>
            <a:r>
              <a:rPr lang="cs-CZ" dirty="0"/>
              <a:t> </a:t>
            </a:r>
            <a:r>
              <a:rPr lang="cs-CZ" dirty="0">
                <a:solidFill>
                  <a:srgbClr val="FF0000"/>
                </a:solidFill>
              </a:rPr>
              <a:t>vhodné k lidské spotřebě</a:t>
            </a:r>
            <a:r>
              <a:rPr lang="cs-CZ" dirty="0"/>
              <a:t>, označí se domácí </a:t>
            </a:r>
            <a:r>
              <a:rPr lang="cs-CZ" u="sng" dirty="0"/>
              <a:t>kopytníci</a:t>
            </a:r>
            <a:r>
              <a:rPr lang="cs-CZ" dirty="0"/>
              <a:t>, </a:t>
            </a:r>
            <a:r>
              <a:rPr lang="cs-CZ" u="sng" dirty="0"/>
              <a:t>velká volně žijící zvěř a savci zvěře ve farmových chovech kromě </a:t>
            </a:r>
            <a:r>
              <a:rPr lang="cs-CZ" dirty="0" err="1"/>
              <a:t>zajícovců</a:t>
            </a:r>
            <a:r>
              <a:rPr lang="cs-CZ" dirty="0"/>
              <a:t> značkou zdravotní nezávadnosti; toto označení provede úřední veterinární lékař, nebo se provede pod jeho dohledem či na jeho odpovědnost, nebo je za podmínek stanovených provede personál jatek</a:t>
            </a:r>
          </a:p>
          <a:p>
            <a:pPr algn="just"/>
            <a:r>
              <a:rPr lang="cs-CZ" dirty="0">
                <a:solidFill>
                  <a:srgbClr val="FF0000"/>
                </a:solidFill>
              </a:rPr>
              <a:t>Komise</a:t>
            </a:r>
            <a:r>
              <a:rPr lang="cs-CZ" dirty="0"/>
              <a:t> prostřednictvím prováděcích aktů stanoví pravidla pro jednotná praktická opatření pro provádění úředních kontrol uvedených v tomto článku, pokud jde o </a:t>
            </a:r>
            <a:r>
              <a:rPr lang="cs-CZ" dirty="0">
                <a:solidFill>
                  <a:srgbClr val="FF0000"/>
                </a:solidFill>
              </a:rPr>
              <a:t>technické požadavky na značku zdravotní nezávadnosti </a:t>
            </a:r>
            <a:r>
              <a:rPr lang="cs-CZ" dirty="0"/>
              <a:t>a praktická opatření pro její používání</a:t>
            </a:r>
          </a:p>
        </p:txBody>
      </p:sp>
      <p:sp>
        <p:nvSpPr>
          <p:cNvPr id="4" name="Nadpis 1"/>
          <p:cNvSpPr txBox="1">
            <a:spLocks/>
          </p:cNvSpPr>
          <p:nvPr/>
        </p:nvSpPr>
        <p:spPr>
          <a:xfrm>
            <a:off x="202889" y="236611"/>
            <a:ext cx="11783045" cy="744117"/>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dirty="0">
                <a:solidFill>
                  <a:srgbClr val="FF0000"/>
                </a:solidFill>
              </a:rPr>
              <a:t>Nařízení EP a R (EU) </a:t>
            </a:r>
            <a:r>
              <a:rPr lang="cs-CZ" u="sng" dirty="0">
                <a:solidFill>
                  <a:srgbClr val="FF0000"/>
                </a:solidFill>
              </a:rPr>
              <a:t>2017/625 </a:t>
            </a:r>
          </a:p>
        </p:txBody>
      </p:sp>
    </p:spTree>
    <p:extLst>
      <p:ext uri="{BB962C8B-B14F-4D97-AF65-F5344CB8AC3E}">
        <p14:creationId xmlns:p14="http://schemas.microsoft.com/office/powerpoint/2010/main" val="41621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261764" y="0"/>
            <a:ext cx="11521280" cy="1397000"/>
          </a:xfrm>
        </p:spPr>
        <p:txBody>
          <a:bodyPr>
            <a:normAutofit/>
          </a:bodyPr>
          <a:lstStyle/>
          <a:p>
            <a:r>
              <a:rPr lang="cs-CZ" sz="3600" dirty="0">
                <a:solidFill>
                  <a:srgbClr val="FF0000"/>
                </a:solidFill>
              </a:rPr>
              <a:t>Označení zdravotní nezávadnosti dle prováděcího nařízení Komise (EU) </a:t>
            </a:r>
            <a:r>
              <a:rPr lang="cs-CZ" sz="3600" u="sng" dirty="0">
                <a:solidFill>
                  <a:srgbClr val="FF0000"/>
                </a:solidFill>
              </a:rPr>
              <a:t>2019/627</a:t>
            </a:r>
          </a:p>
        </p:txBody>
      </p:sp>
      <p:sp>
        <p:nvSpPr>
          <p:cNvPr id="3" name="Zástupný symbol pro obsah 2"/>
          <p:cNvSpPr>
            <a:spLocks noGrp="1"/>
          </p:cNvSpPr>
          <p:nvPr>
            <p:ph idx="1"/>
          </p:nvPr>
        </p:nvSpPr>
        <p:spPr>
          <a:xfrm>
            <a:off x="81744" y="1556792"/>
            <a:ext cx="11881320" cy="5256584"/>
          </a:xfrm>
        </p:spPr>
        <p:txBody>
          <a:bodyPr>
            <a:noAutofit/>
          </a:bodyPr>
          <a:lstStyle/>
          <a:p>
            <a:pPr marL="0" indent="0" algn="just">
              <a:buNone/>
            </a:pPr>
            <a:r>
              <a:rPr lang="cs-CZ" dirty="0">
                <a:solidFill>
                  <a:schemeClr val="tx2"/>
                </a:solidFill>
              </a:rPr>
              <a:t>Kapitola V:</a:t>
            </a:r>
            <a:r>
              <a:rPr lang="cs-CZ" dirty="0">
                <a:solidFill>
                  <a:srgbClr val="FF0000"/>
                </a:solidFill>
              </a:rPr>
              <a:t> Označování zdravotní nezávadnosti masa vhodného k lidské spotřebě po prohlídce před porážkou a po porážce</a:t>
            </a:r>
          </a:p>
          <a:p>
            <a:pPr algn="just"/>
            <a:r>
              <a:rPr lang="cs-CZ" sz="1800" dirty="0">
                <a:solidFill>
                  <a:schemeClr val="tx2"/>
                </a:solidFill>
              </a:rPr>
              <a:t>Čl. 48: </a:t>
            </a:r>
            <a:r>
              <a:rPr lang="cs-CZ" sz="2000" dirty="0"/>
              <a:t>Technické požadavky na značku zdravotní nezávadnosti a praktická opatření pro její používání </a:t>
            </a:r>
          </a:p>
          <a:p>
            <a:pPr marL="426645" lvl="1" indent="0" algn="just">
              <a:buNone/>
            </a:pPr>
            <a:r>
              <a:rPr lang="cs-CZ" dirty="0"/>
              <a:t>1. ÚVL dohlíží na označování zdravotní nezávadnosti a používané značky. </a:t>
            </a:r>
          </a:p>
          <a:p>
            <a:pPr marL="426645" lvl="1" indent="0" algn="just">
              <a:buNone/>
            </a:pPr>
            <a:r>
              <a:rPr lang="cs-CZ" dirty="0"/>
              <a:t>2. ÚVL zejména zajistí, aby</a:t>
            </a:r>
          </a:p>
          <a:p>
            <a:pPr marL="853290" lvl="2" indent="0" algn="just">
              <a:buNone/>
            </a:pPr>
            <a:r>
              <a:rPr lang="cs-CZ" dirty="0"/>
              <a:t>a) značka zdravotní nezávadnosti byla použita pouze v případě domácích kopytníků a savců farmové zvěře kromě </a:t>
            </a:r>
            <a:r>
              <a:rPr lang="cs-CZ" dirty="0" err="1"/>
              <a:t>zajícovců</a:t>
            </a:r>
            <a:r>
              <a:rPr lang="cs-CZ" dirty="0"/>
              <a:t>, u kterých byla provedena prohlídka </a:t>
            </a:r>
            <a:r>
              <a:rPr lang="cs-CZ" dirty="0">
                <a:solidFill>
                  <a:srgbClr val="FF0000"/>
                </a:solidFill>
              </a:rPr>
              <a:t>před porážkou a po porážce</a:t>
            </a:r>
            <a:r>
              <a:rPr lang="cs-CZ" dirty="0"/>
              <a:t>, a v případě velké volně žijící zvěře, u které byla provedena prohlídka po porážce, v souladu s čl. 18 odst. 2 písm. a), b) a c) nařízení (EU) 2017/625, pokud neexistují důvody k prohlášení masa za nevhodné k lidské spotřebě. </a:t>
            </a:r>
          </a:p>
          <a:p>
            <a:pPr marL="853290" lvl="2" indent="0" algn="just">
              <a:buNone/>
            </a:pPr>
            <a:r>
              <a:rPr lang="cs-CZ" sz="1600" dirty="0"/>
              <a:t>Značka však smí být umístěna před tím, než jsou k dispozici výsledky případných vyšetření na </a:t>
            </a:r>
            <a:r>
              <a:rPr lang="cs-CZ" sz="1600" dirty="0" err="1"/>
              <a:t>trichinely</a:t>
            </a:r>
            <a:r>
              <a:rPr lang="cs-CZ" sz="1600" dirty="0"/>
              <a:t> a/nebo testů na TSE, pokud příslušné orgány zavedly na jatkách nebo v zařízení pro nakládání se zvěřinou systém zajišťující, aby všechny části zvířete bylo možné vysledovat a aby žádné části vyšetřovaných zvířat opatřené značkou neopustily jatky nebo zařízení pro nakládání se zvěřinou, dokud není obdržen negativní výsledek, s výjimkou případů stanovených v souladu s čl. 2 odst. 3 nařízení (EU) 2015/1375</a:t>
            </a:r>
          </a:p>
        </p:txBody>
      </p:sp>
    </p:spTree>
    <p:extLst>
      <p:ext uri="{BB962C8B-B14F-4D97-AF65-F5344CB8AC3E}">
        <p14:creationId xmlns:p14="http://schemas.microsoft.com/office/powerpoint/2010/main" val="415340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7748" y="1766888"/>
            <a:ext cx="11300931" cy="4470400"/>
          </a:xfrm>
        </p:spPr>
        <p:txBody>
          <a:bodyPr>
            <a:normAutofit/>
          </a:bodyPr>
          <a:lstStyle/>
          <a:p>
            <a:pPr marL="853290" lvl="2" indent="0" algn="just">
              <a:buNone/>
            </a:pPr>
            <a:r>
              <a:rPr lang="cs-CZ" sz="2000" dirty="0"/>
              <a:t>b) značka zdravotní nezávadnosti byla umístěna na </a:t>
            </a:r>
            <a:r>
              <a:rPr lang="cs-CZ" sz="2000" dirty="0">
                <a:solidFill>
                  <a:srgbClr val="FF0000"/>
                </a:solidFill>
              </a:rPr>
              <a:t>vnější povrch jatečně upraveného těla </a:t>
            </a:r>
            <a:r>
              <a:rPr lang="cs-CZ" sz="2000" dirty="0"/>
              <a:t>razítkováním inkoustovým razítkem nebo vypálením razítka takovým způsobem, aby v případě rozdělení jatečně upraveného těla na jatkách na jatečné půlky nebo čtvrtě nebo při rozporcování jatečné půlky na čtyři díly nesl každý z dílů značku zdravotní nezávadnosti</a:t>
            </a:r>
            <a:endParaRPr lang="cs-CZ" sz="2400" dirty="0"/>
          </a:p>
          <a:p>
            <a:pPr marL="426645" lvl="1" indent="0" algn="just">
              <a:buNone/>
            </a:pPr>
            <a:r>
              <a:rPr lang="cs-CZ" sz="2400" dirty="0"/>
              <a:t>3. Příslušné orgány zajistí, aby praktická opatření pro značku zdravotní nezávadnosti byla uplatňována v souladu s </a:t>
            </a:r>
            <a:r>
              <a:rPr lang="cs-CZ" sz="2400" dirty="0">
                <a:solidFill>
                  <a:srgbClr val="FF0000"/>
                </a:solidFill>
              </a:rPr>
              <a:t>přílohou II. </a:t>
            </a:r>
          </a:p>
          <a:p>
            <a:pPr marL="426645" lvl="1" indent="0" algn="just">
              <a:buNone/>
            </a:pPr>
            <a:r>
              <a:rPr lang="cs-CZ" sz="2400" dirty="0"/>
              <a:t>4. Příslušné orgány zajistí, aby maso z nestažené volně žijící zvěře nebylo označeno značkou zdravotní nezávadnosti, dokud po stažení v zařízení pro nakládání se zvěřinou nepodstoupilo prohlídku po porážce a nebylo prohlášeno za vhodné k lidské spotřebě. </a:t>
            </a:r>
            <a:endParaRPr lang="cs-CZ" sz="2800" dirty="0">
              <a:solidFill>
                <a:schemeClr val="tx2"/>
              </a:solidFill>
            </a:endParaRPr>
          </a:p>
          <a:p>
            <a:endParaRPr lang="cs-CZ" sz="3200" dirty="0"/>
          </a:p>
        </p:txBody>
      </p:sp>
      <p:sp>
        <p:nvSpPr>
          <p:cNvPr id="6" name="Nadpis 3"/>
          <p:cNvSpPr txBox="1">
            <a:spLocks/>
          </p:cNvSpPr>
          <p:nvPr/>
        </p:nvSpPr>
        <p:spPr>
          <a:xfrm>
            <a:off x="261764" y="0"/>
            <a:ext cx="11521280"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3600" dirty="0">
                <a:solidFill>
                  <a:srgbClr val="FF0000"/>
                </a:solidFill>
              </a:rPr>
              <a:t>Označení zdravotní nezávadnosti dle prováděcího nařízení Komise (EU) </a:t>
            </a:r>
            <a:r>
              <a:rPr lang="cs-CZ" sz="3600" u="sng" dirty="0">
                <a:solidFill>
                  <a:srgbClr val="FF0000"/>
                </a:solidFill>
              </a:rPr>
              <a:t>2019/627</a:t>
            </a:r>
          </a:p>
        </p:txBody>
      </p:sp>
    </p:spTree>
    <p:extLst>
      <p:ext uri="{BB962C8B-B14F-4D97-AF65-F5344CB8AC3E}">
        <p14:creationId xmlns:p14="http://schemas.microsoft.com/office/powerpoint/2010/main" val="115773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588" y="332656"/>
            <a:ext cx="11827463" cy="1800200"/>
          </a:xfrm>
        </p:spPr>
        <p:txBody>
          <a:bodyPr>
            <a:normAutofit/>
          </a:bodyPr>
          <a:lstStyle/>
          <a:p>
            <a:r>
              <a:rPr lang="cs-CZ" sz="4000" dirty="0">
                <a:solidFill>
                  <a:srgbClr val="FF0000"/>
                </a:solidFill>
              </a:rPr>
              <a:t>Nařízení EP a Rady (ES) č. 178/2002, </a:t>
            </a:r>
            <a:r>
              <a:rPr lang="cs-CZ" sz="2700" dirty="0">
                <a:solidFill>
                  <a:srgbClr val="FF0000"/>
                </a:solidFill>
              </a:rPr>
              <a:t>kterým se stanoví obecné zásady a požadavky potravinového práva, zřizuje se Evropský úřad pro bezpečnost potravin a stanoví postupy týkající se bezpečnosti potravin</a:t>
            </a:r>
            <a:endParaRPr lang="cs-CZ" sz="4000" dirty="0">
              <a:solidFill>
                <a:srgbClr val="FF0000"/>
              </a:solidFill>
            </a:endParaRPr>
          </a:p>
        </p:txBody>
      </p:sp>
      <p:sp>
        <p:nvSpPr>
          <p:cNvPr id="3" name="Zástupný symbol pro obsah 2"/>
          <p:cNvSpPr>
            <a:spLocks noGrp="1"/>
          </p:cNvSpPr>
          <p:nvPr>
            <p:ph idx="1"/>
          </p:nvPr>
        </p:nvSpPr>
        <p:spPr>
          <a:xfrm>
            <a:off x="1015735" y="2276872"/>
            <a:ext cx="10157354" cy="4320480"/>
          </a:xfrm>
        </p:spPr>
        <p:txBody>
          <a:bodyPr>
            <a:normAutofit fontScale="92500"/>
          </a:bodyPr>
          <a:lstStyle/>
          <a:p>
            <a:pPr marL="0" indent="0" algn="ctr">
              <a:buNone/>
            </a:pPr>
            <a:r>
              <a:rPr lang="cs-CZ" sz="3200" dirty="0"/>
              <a:t>ČLÁNEK 1</a:t>
            </a:r>
          </a:p>
          <a:p>
            <a:pPr algn="just"/>
            <a:r>
              <a:rPr lang="cs-CZ" sz="3200" dirty="0"/>
              <a:t>nařízení se </a:t>
            </a:r>
            <a:r>
              <a:rPr lang="cs-CZ" sz="3200" b="1" dirty="0"/>
              <a:t>vztahuje</a:t>
            </a:r>
            <a:r>
              <a:rPr lang="cs-CZ" sz="3200" dirty="0"/>
              <a:t> na všechny fáze výroby, zpracování a distribuce potravin a krmiv, která jsou určena pro zvířata určená k produkci potravin</a:t>
            </a:r>
          </a:p>
          <a:p>
            <a:pPr algn="just"/>
            <a:r>
              <a:rPr lang="cs-CZ" sz="3200" dirty="0"/>
              <a:t>nařízení se </a:t>
            </a:r>
            <a:r>
              <a:rPr lang="cs-CZ" sz="3200" b="1" dirty="0"/>
              <a:t>nevztahuje</a:t>
            </a:r>
            <a:r>
              <a:rPr lang="cs-CZ" sz="3200" dirty="0"/>
              <a:t> se na prvovýrobu určenou pro osobní potřebu ani na domácí přípravu potravin, manipulaci s nimi nebo jejich skladování za účelem osobní domácí spotřeby</a:t>
            </a:r>
          </a:p>
          <a:p>
            <a:pPr marL="0" indent="0">
              <a:buNone/>
            </a:pPr>
            <a:endParaRPr lang="cs-CZ" dirty="0"/>
          </a:p>
        </p:txBody>
      </p:sp>
    </p:spTree>
    <p:extLst>
      <p:ext uri="{BB962C8B-B14F-4D97-AF65-F5344CB8AC3E}">
        <p14:creationId xmlns:p14="http://schemas.microsoft.com/office/powerpoint/2010/main" val="185578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délník 1"/>
          <p:cNvSpPr/>
          <p:nvPr/>
        </p:nvSpPr>
        <p:spPr>
          <a:xfrm>
            <a:off x="405780" y="1415800"/>
            <a:ext cx="11783045" cy="769441"/>
          </a:xfrm>
          <a:prstGeom prst="rect">
            <a:avLst/>
          </a:prstGeom>
        </p:spPr>
        <p:txBody>
          <a:bodyPr wrap="square">
            <a:spAutoFit/>
          </a:bodyPr>
          <a:lstStyle/>
          <a:p>
            <a:pPr algn="ctr"/>
            <a:r>
              <a:rPr lang="cs-CZ" dirty="0"/>
              <a:t>PŘÍLOHA II</a:t>
            </a:r>
          </a:p>
          <a:p>
            <a:pPr algn="ctr"/>
            <a:r>
              <a:rPr lang="cs-CZ" sz="2000" dirty="0"/>
              <a:t>PRAKTICKÁ OPATŘENÍ PRO ZNAČKU ZDRAVOTNÍ NEZÁVADNOSTI V SOULADU S ČL. 48</a:t>
            </a:r>
          </a:p>
        </p:txBody>
      </p:sp>
      <p:sp>
        <p:nvSpPr>
          <p:cNvPr id="3" name="Nadpis 3"/>
          <p:cNvSpPr txBox="1">
            <a:spLocks/>
          </p:cNvSpPr>
          <p:nvPr/>
        </p:nvSpPr>
        <p:spPr>
          <a:xfrm>
            <a:off x="261764" y="0"/>
            <a:ext cx="11521280"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3600" dirty="0">
                <a:solidFill>
                  <a:srgbClr val="FF0000"/>
                </a:solidFill>
              </a:rPr>
              <a:t>Označení zdravotní nezávadnosti dle prováděcího nařízení Komise (EU) </a:t>
            </a:r>
            <a:r>
              <a:rPr lang="cs-CZ" sz="3600" u="sng" dirty="0">
                <a:solidFill>
                  <a:srgbClr val="FF0000"/>
                </a:solidFill>
              </a:rPr>
              <a:t>2019/627</a:t>
            </a:r>
          </a:p>
        </p:txBody>
      </p:sp>
      <p:sp>
        <p:nvSpPr>
          <p:cNvPr id="4" name="Obdélník 3"/>
          <p:cNvSpPr/>
          <p:nvPr/>
        </p:nvSpPr>
        <p:spPr>
          <a:xfrm>
            <a:off x="159549" y="2542252"/>
            <a:ext cx="11783046" cy="3970318"/>
          </a:xfrm>
          <a:prstGeom prst="rect">
            <a:avLst/>
          </a:prstGeom>
        </p:spPr>
        <p:txBody>
          <a:bodyPr wrap="square">
            <a:spAutoFit/>
          </a:bodyPr>
          <a:lstStyle/>
          <a:p>
            <a:pPr algn="just"/>
            <a:r>
              <a:rPr lang="cs-CZ" sz="2800" dirty="0"/>
              <a:t>Značka zdravotní nezávadnosti musí být </a:t>
            </a:r>
            <a:r>
              <a:rPr lang="cs-CZ" sz="2800" dirty="0">
                <a:solidFill>
                  <a:srgbClr val="FF0000"/>
                </a:solidFill>
              </a:rPr>
              <a:t>oválná, o šířce alespoň 6,5 cm a výšce alespoň 4,5 cm</a:t>
            </a:r>
            <a:r>
              <a:rPr lang="cs-CZ" sz="2800" dirty="0"/>
              <a:t> a musí obsahovat následující informace uvedené dobře čitelnými znaky:</a:t>
            </a:r>
          </a:p>
          <a:p>
            <a:pPr lvl="1" algn="just"/>
            <a:r>
              <a:rPr lang="cs-CZ" sz="2800" dirty="0"/>
              <a:t>a) </a:t>
            </a:r>
            <a:r>
              <a:rPr lang="cs-CZ" sz="2800" dirty="0">
                <a:solidFill>
                  <a:srgbClr val="FF0000"/>
                </a:solidFill>
              </a:rPr>
              <a:t>název země</a:t>
            </a:r>
            <a:r>
              <a:rPr lang="cs-CZ" sz="2800" dirty="0"/>
              <a:t>, v níž se provoz nachází</a:t>
            </a:r>
          </a:p>
          <a:p>
            <a:pPr lvl="1" algn="just"/>
            <a:r>
              <a:rPr lang="cs-CZ" sz="2800" dirty="0"/>
              <a:t>b) </a:t>
            </a:r>
            <a:r>
              <a:rPr lang="cs-CZ" sz="2800" dirty="0">
                <a:solidFill>
                  <a:srgbClr val="FF0000"/>
                </a:solidFill>
              </a:rPr>
              <a:t>číslo schválení jatek</a:t>
            </a:r>
            <a:endParaRPr lang="cs-CZ" sz="2800" dirty="0"/>
          </a:p>
          <a:p>
            <a:pPr lvl="1" algn="just"/>
            <a:r>
              <a:rPr lang="cs-CZ" sz="2800" dirty="0"/>
              <a:t>c) (pokud značku umísťuje provoz nacházející se v Unii) </a:t>
            </a:r>
            <a:r>
              <a:rPr lang="cs-CZ" sz="2800" dirty="0">
                <a:solidFill>
                  <a:srgbClr val="FF0000"/>
                </a:solidFill>
              </a:rPr>
              <a:t>zkratka </a:t>
            </a:r>
            <a:r>
              <a:rPr lang="cs-CZ" sz="2800" dirty="0"/>
              <a:t>CE, EC, EF, EG, EK, EO, EY,</a:t>
            </a:r>
            <a:r>
              <a:rPr lang="cs-CZ" sz="2800" dirty="0">
                <a:solidFill>
                  <a:srgbClr val="FF0000"/>
                </a:solidFill>
              </a:rPr>
              <a:t> ES</a:t>
            </a:r>
            <a:r>
              <a:rPr lang="cs-CZ" sz="2800" dirty="0"/>
              <a:t>, EÜ, EB, EZ, KE nebo WE. Tyto zkratky nesmí být uvedeny na značkách umístěných na mase dovezeném do Unie z jatek, které se nacházejí mimo Unii.</a:t>
            </a:r>
          </a:p>
        </p:txBody>
      </p:sp>
    </p:spTree>
    <p:extLst>
      <p:ext uri="{BB962C8B-B14F-4D97-AF65-F5344CB8AC3E}">
        <p14:creationId xmlns:p14="http://schemas.microsoft.com/office/powerpoint/2010/main" val="329959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délník 1"/>
          <p:cNvSpPr/>
          <p:nvPr/>
        </p:nvSpPr>
        <p:spPr>
          <a:xfrm>
            <a:off x="261764" y="1700808"/>
            <a:ext cx="11783045" cy="4462760"/>
          </a:xfrm>
          <a:prstGeom prst="rect">
            <a:avLst/>
          </a:prstGeom>
        </p:spPr>
        <p:txBody>
          <a:bodyPr wrap="square">
            <a:spAutoFit/>
          </a:bodyPr>
          <a:lstStyle/>
          <a:p>
            <a:pPr algn="ctr"/>
            <a:r>
              <a:rPr lang="cs-CZ" dirty="0"/>
              <a:t>PŘÍLOHA II</a:t>
            </a:r>
          </a:p>
          <a:p>
            <a:pPr algn="ctr"/>
            <a:r>
              <a:rPr lang="cs-CZ" sz="2000" dirty="0"/>
              <a:t>PRAKTICKÁ OPATŘENÍ PRO ZNAČKU ZDRAVOTNÍ NEZÁVADNOSTI V SOULADU S ČL. 48</a:t>
            </a:r>
          </a:p>
          <a:p>
            <a:pPr algn="ctr"/>
            <a:endParaRPr lang="cs-CZ" dirty="0"/>
          </a:p>
          <a:p>
            <a:pPr algn="just"/>
            <a:r>
              <a:rPr lang="cs-CZ" dirty="0"/>
              <a:t>2. Písmena musí být nejméně </a:t>
            </a:r>
            <a:r>
              <a:rPr lang="cs-CZ" dirty="0">
                <a:solidFill>
                  <a:srgbClr val="FF0000"/>
                </a:solidFill>
              </a:rPr>
              <a:t>0,8 cm </a:t>
            </a:r>
            <a:r>
              <a:rPr lang="cs-CZ" dirty="0"/>
              <a:t>vysoká a číslice musí být nejméně </a:t>
            </a:r>
            <a:r>
              <a:rPr lang="cs-CZ" dirty="0">
                <a:solidFill>
                  <a:srgbClr val="FF0000"/>
                </a:solidFill>
              </a:rPr>
              <a:t>1 cm </a:t>
            </a:r>
            <a:r>
              <a:rPr lang="cs-CZ" dirty="0"/>
              <a:t>vysoké. Rozměry znaků a značky smějí být zmenšeny u označování zdravotní nezávadnosti jehňat, kůzlat a selat. </a:t>
            </a:r>
          </a:p>
          <a:p>
            <a:pPr algn="just"/>
            <a:endParaRPr lang="cs-CZ" dirty="0"/>
          </a:p>
          <a:p>
            <a:pPr algn="just"/>
            <a:r>
              <a:rPr lang="cs-CZ" dirty="0"/>
              <a:t>3. Inkoust použitý k označení zdravotní nezávadnosti musí být povolen v souladu s pravidly Unie o </a:t>
            </a:r>
            <a:r>
              <a:rPr lang="cs-CZ" dirty="0">
                <a:solidFill>
                  <a:srgbClr val="FF0000"/>
                </a:solidFill>
              </a:rPr>
              <a:t>používání barviv v potravinách</a:t>
            </a:r>
            <a:r>
              <a:rPr lang="cs-CZ" dirty="0"/>
              <a:t>. </a:t>
            </a:r>
          </a:p>
          <a:p>
            <a:pPr algn="just"/>
            <a:endParaRPr lang="cs-CZ" dirty="0"/>
          </a:p>
          <a:p>
            <a:pPr algn="just"/>
            <a:r>
              <a:rPr lang="cs-CZ" dirty="0"/>
              <a:t>4. Značka zdravotní nezávadnosti může rovněž </a:t>
            </a:r>
            <a:r>
              <a:rPr lang="cs-CZ" dirty="0">
                <a:solidFill>
                  <a:srgbClr val="FF0000"/>
                </a:solidFill>
              </a:rPr>
              <a:t>obsahovat údaj o úředním veterinárním lékaři,</a:t>
            </a:r>
            <a:r>
              <a:rPr lang="cs-CZ" dirty="0"/>
              <a:t> který provedl veterinární prohlídku masa.</a:t>
            </a:r>
          </a:p>
        </p:txBody>
      </p:sp>
      <p:sp>
        <p:nvSpPr>
          <p:cNvPr id="3" name="Nadpis 3"/>
          <p:cNvSpPr txBox="1">
            <a:spLocks/>
          </p:cNvSpPr>
          <p:nvPr/>
        </p:nvSpPr>
        <p:spPr>
          <a:xfrm>
            <a:off x="261764" y="0"/>
            <a:ext cx="11521280"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3600" dirty="0">
                <a:solidFill>
                  <a:srgbClr val="FF0000"/>
                </a:solidFill>
              </a:rPr>
              <a:t>Označení zdravotní nezávadnosti dle prováděcího nařízení Komise (EU) </a:t>
            </a:r>
            <a:r>
              <a:rPr lang="cs-CZ" sz="3600" u="sng" dirty="0">
                <a:solidFill>
                  <a:srgbClr val="FF0000"/>
                </a:solidFill>
              </a:rPr>
              <a:t>2019/627</a:t>
            </a:r>
          </a:p>
        </p:txBody>
      </p:sp>
    </p:spTree>
    <p:extLst>
      <p:ext uri="{BB962C8B-B14F-4D97-AF65-F5344CB8AC3E}">
        <p14:creationId xmlns:p14="http://schemas.microsoft.com/office/powerpoint/2010/main" val="373369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1" name="Nadpis 3"/>
          <p:cNvSpPr txBox="1">
            <a:spLocks/>
          </p:cNvSpPr>
          <p:nvPr/>
        </p:nvSpPr>
        <p:spPr>
          <a:xfrm>
            <a:off x="261764" y="0"/>
            <a:ext cx="11521280"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3600" dirty="0">
                <a:solidFill>
                  <a:srgbClr val="FF0000"/>
                </a:solidFill>
              </a:rPr>
              <a:t>Označení zdravotní nezávadnosti dle prováděcího nařízení Komise (EU) </a:t>
            </a:r>
            <a:r>
              <a:rPr lang="cs-CZ" sz="3600" u="sng" dirty="0">
                <a:solidFill>
                  <a:srgbClr val="FF0000"/>
                </a:solidFill>
              </a:rPr>
              <a:t>2019/627</a:t>
            </a:r>
          </a:p>
        </p:txBody>
      </p:sp>
    </p:spTree>
    <p:extLst>
      <p:ext uri="{BB962C8B-B14F-4D97-AF65-F5344CB8AC3E}">
        <p14:creationId xmlns:p14="http://schemas.microsoft.com/office/powerpoint/2010/main" val="156228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7505" y="188640"/>
            <a:ext cx="11881320" cy="792088"/>
          </a:xfrm>
        </p:spPr>
        <p:txBody>
          <a:bodyPr>
            <a:normAutofit fontScale="90000"/>
          </a:bodyPr>
          <a:lstStyle/>
          <a:p>
            <a:r>
              <a:rPr lang="cs-CZ" sz="3600" dirty="0">
                <a:solidFill>
                  <a:srgbClr val="FF0000"/>
                </a:solidFill>
              </a:rPr>
              <a:t>Identifikační označení dle nařízení EP a R č. </a:t>
            </a:r>
            <a:r>
              <a:rPr lang="cs-CZ" sz="3600" u="sng" dirty="0">
                <a:solidFill>
                  <a:srgbClr val="FF0000"/>
                </a:solidFill>
              </a:rPr>
              <a:t>853/2004</a:t>
            </a:r>
            <a:endParaRPr lang="cs-CZ" sz="3600" dirty="0">
              <a:solidFill>
                <a:srgbClr val="FF0000"/>
              </a:solidFill>
            </a:endParaRPr>
          </a:p>
        </p:txBody>
      </p:sp>
      <p:sp>
        <p:nvSpPr>
          <p:cNvPr id="3" name="Zástupný symbol pro obsah 2"/>
          <p:cNvSpPr>
            <a:spLocks noGrp="1"/>
          </p:cNvSpPr>
          <p:nvPr>
            <p:ph idx="1"/>
          </p:nvPr>
        </p:nvSpPr>
        <p:spPr>
          <a:xfrm>
            <a:off x="621804" y="1701800"/>
            <a:ext cx="10945215" cy="4463504"/>
          </a:xfrm>
        </p:spPr>
        <p:txBody>
          <a:bodyPr>
            <a:normAutofit fontScale="92500" lnSpcReduction="10000"/>
          </a:bodyPr>
          <a:lstStyle/>
          <a:p>
            <a:pPr marL="0" indent="0" algn="ctr">
              <a:buNone/>
            </a:pPr>
            <a:r>
              <a:rPr lang="cs-CZ" sz="2800" dirty="0"/>
              <a:t>Příloha II POŽADAVKY TÝKAJÍCÍ SE VÍCE PRODUKTŮ ŽP</a:t>
            </a:r>
          </a:p>
          <a:p>
            <a:pPr marL="0" indent="0" algn="ctr">
              <a:buNone/>
            </a:pPr>
            <a:endParaRPr lang="cs-CZ" sz="2800" dirty="0"/>
          </a:p>
          <a:p>
            <a:pPr algn="just"/>
            <a:r>
              <a:rPr lang="cs-CZ" sz="3000" dirty="0"/>
              <a:t>produkt musí být opatřen </a:t>
            </a:r>
            <a:r>
              <a:rPr lang="cs-CZ" sz="3000" dirty="0">
                <a:solidFill>
                  <a:srgbClr val="FF0000"/>
                </a:solidFill>
              </a:rPr>
              <a:t>před opuštěním výrobního zařízení</a:t>
            </a:r>
          </a:p>
          <a:p>
            <a:pPr algn="just"/>
            <a:r>
              <a:rPr lang="cs-CZ" sz="3000" dirty="0"/>
              <a:t>při odstranění obalu nebo zpracování produktu musí být na výsledný produkt umístěno nové označení; v takovýchto případech musí nové označení obsahovat číslo schválení zařízení, v němž se tyto postupy provádějí </a:t>
            </a:r>
          </a:p>
          <a:p>
            <a:pPr algn="just"/>
            <a:r>
              <a:rPr lang="cs-CZ" sz="3000" dirty="0"/>
              <a:t>identifikační označení pro balení vajec není nezbytné, pokud jsou balení opatřena kódem balírny/třídírny</a:t>
            </a:r>
          </a:p>
        </p:txBody>
      </p:sp>
    </p:spTree>
    <p:extLst>
      <p:ext uri="{BB962C8B-B14F-4D97-AF65-F5344CB8AC3E}">
        <p14:creationId xmlns:p14="http://schemas.microsoft.com/office/powerpoint/2010/main" val="7894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6"/>
          <p:cNvSpPr>
            <a:spLocks noGrp="1"/>
          </p:cNvSpPr>
          <p:nvPr>
            <p:ph idx="1"/>
          </p:nvPr>
        </p:nvSpPr>
        <p:spPr>
          <a:xfrm>
            <a:off x="477788" y="1392436"/>
            <a:ext cx="10593727" cy="5184576"/>
          </a:xfrm>
        </p:spPr>
        <p:txBody>
          <a:bodyPr>
            <a:normAutofit/>
          </a:bodyPr>
          <a:lstStyle/>
          <a:p>
            <a:pPr algn="just"/>
            <a:r>
              <a:rPr lang="cs-CZ" sz="2600" dirty="0"/>
              <a:t>značka musí být </a:t>
            </a:r>
            <a:r>
              <a:rPr lang="cs-CZ" sz="2600" dirty="0">
                <a:solidFill>
                  <a:srgbClr val="FF0000"/>
                </a:solidFill>
              </a:rPr>
              <a:t>čitelná, nesmazatelná </a:t>
            </a:r>
            <a:r>
              <a:rPr lang="cs-CZ" sz="2600" dirty="0"/>
              <a:t>a znaky musí být snadno </a:t>
            </a:r>
            <a:r>
              <a:rPr lang="cs-CZ" sz="2600" dirty="0">
                <a:solidFill>
                  <a:srgbClr val="FF0000"/>
                </a:solidFill>
              </a:rPr>
              <a:t>rozluštitelné</a:t>
            </a:r>
            <a:r>
              <a:rPr lang="cs-CZ" sz="2600" dirty="0"/>
              <a:t>; snadno viditelná</a:t>
            </a:r>
          </a:p>
          <a:p>
            <a:pPr algn="just"/>
            <a:r>
              <a:rPr lang="cs-CZ" sz="2600" dirty="0"/>
              <a:t>na značce musí být uveden </a:t>
            </a:r>
            <a:r>
              <a:rPr lang="cs-CZ" sz="2600" dirty="0">
                <a:solidFill>
                  <a:srgbClr val="FF0000"/>
                </a:solidFill>
              </a:rPr>
              <a:t>název země</a:t>
            </a:r>
            <a:r>
              <a:rPr lang="cs-CZ" sz="2600" dirty="0"/>
              <a:t>, ve které se zařízení nachází</a:t>
            </a:r>
          </a:p>
          <a:p>
            <a:pPr algn="just"/>
            <a:r>
              <a:rPr lang="cs-CZ" sz="2600" dirty="0"/>
              <a:t>na označení musí být uvedeno </a:t>
            </a:r>
            <a:r>
              <a:rPr lang="cs-CZ" sz="2600" dirty="0">
                <a:solidFill>
                  <a:srgbClr val="FF0000"/>
                </a:solidFill>
              </a:rPr>
              <a:t>číslo schválení zařízení; </a:t>
            </a:r>
            <a:r>
              <a:rPr lang="cs-CZ" sz="2600" dirty="0"/>
              <a:t>pokud zařízení vyrábí jak potraviny, na které se vztahuje toto nařízení, tak potraviny, na něž se nevztahuje, může provozovatel potravinářského podniku používat totéž označení pro obě skupiny potravin</a:t>
            </a:r>
          </a:p>
          <a:p>
            <a:pPr lvl="1"/>
            <a:endParaRPr lang="cs-CZ" dirty="0"/>
          </a:p>
        </p:txBody>
      </p:sp>
      <p:sp>
        <p:nvSpPr>
          <p:cNvPr id="5" name="Nadpis 1"/>
          <p:cNvSpPr txBox="1">
            <a:spLocks/>
          </p:cNvSpPr>
          <p:nvPr/>
        </p:nvSpPr>
        <p:spPr>
          <a:xfrm>
            <a:off x="333772" y="-8114"/>
            <a:ext cx="12097344" cy="844826"/>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marL="0" lvl="1">
              <a:lnSpc>
                <a:spcPct val="85000"/>
              </a:lnSpc>
              <a:spcBef>
                <a:spcPct val="0"/>
              </a:spcBef>
            </a:pPr>
            <a:r>
              <a:rPr lang="cs-CZ" sz="3200" dirty="0">
                <a:solidFill>
                  <a:srgbClr val="FF0000"/>
                </a:solidFill>
                <a:ea typeface="+mj-ea"/>
                <a:cs typeface="+mj-cs"/>
              </a:rPr>
              <a:t>Identifikační označení dle nařízení EP a R č. </a:t>
            </a:r>
            <a:r>
              <a:rPr lang="cs-CZ" sz="3200" u="sng" dirty="0">
                <a:solidFill>
                  <a:srgbClr val="FF0000"/>
                </a:solidFill>
                <a:ea typeface="+mj-ea"/>
                <a:cs typeface="+mj-cs"/>
              </a:rPr>
              <a:t>853/2004</a:t>
            </a:r>
            <a:endParaRPr lang="cs-CZ" sz="4400" dirty="0">
              <a:solidFill>
                <a:srgbClr val="FF0000"/>
              </a:solidFill>
            </a:endParaRPr>
          </a:p>
        </p:txBody>
      </p:sp>
    </p:spTree>
    <p:extLst>
      <p:ext uri="{BB962C8B-B14F-4D97-AF65-F5344CB8AC3E}">
        <p14:creationId xmlns:p14="http://schemas.microsoft.com/office/powerpoint/2010/main" val="1093900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327334" y="208666"/>
            <a:ext cx="11737304" cy="1397000"/>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br>
              <a:rPr lang="cs-CZ" sz="4000" dirty="0"/>
            </a:br>
            <a:r>
              <a:rPr lang="cs-CZ" sz="4000" dirty="0"/>
              <a:t> </a:t>
            </a:r>
            <a:br>
              <a:rPr lang="cs-CZ" sz="4000" dirty="0"/>
            </a:br>
            <a:br>
              <a:rPr lang="cs-CZ" sz="4000" dirty="0"/>
            </a:br>
            <a:r>
              <a:rPr lang="cs-CZ" sz="3200" dirty="0"/>
              <a:t>Nařízení EP a Rady (ES) č. 853/2004, kterým se stanoví zvláštní hygienická pravidla pro potraviny </a:t>
            </a:r>
            <a:r>
              <a:rPr lang="cs-CZ" sz="3200" u="sng" dirty="0">
                <a:solidFill>
                  <a:srgbClr val="FF0000"/>
                </a:solidFill>
              </a:rPr>
              <a:t>živočišného</a:t>
            </a:r>
            <a:r>
              <a:rPr lang="cs-CZ" sz="3200" dirty="0">
                <a:solidFill>
                  <a:srgbClr val="FF0000"/>
                </a:solidFill>
              </a:rPr>
              <a:t> </a:t>
            </a:r>
            <a:r>
              <a:rPr lang="cs-CZ" sz="3200" dirty="0"/>
              <a:t>původu </a:t>
            </a:r>
          </a:p>
        </p:txBody>
      </p:sp>
    </p:spTree>
    <p:extLst>
      <p:ext uri="{BB962C8B-B14F-4D97-AF65-F5344CB8AC3E}">
        <p14:creationId xmlns:p14="http://schemas.microsoft.com/office/powerpoint/2010/main" val="331786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26260" y="1649641"/>
            <a:ext cx="3234511" cy="748928"/>
          </a:xfrm>
        </p:spPr>
        <p:txBody>
          <a:bodyPr/>
          <a:lstStyle/>
          <a:p>
            <a:r>
              <a:rPr lang="cs-CZ" dirty="0">
                <a:solidFill>
                  <a:srgbClr val="FF0000"/>
                </a:solidFill>
              </a:rPr>
              <a:t>Příloha I</a:t>
            </a:r>
          </a:p>
        </p:txBody>
      </p:sp>
      <p:sp>
        <p:nvSpPr>
          <p:cNvPr id="3" name="Zástupný symbol pro obsah 2"/>
          <p:cNvSpPr>
            <a:spLocks noGrp="1"/>
          </p:cNvSpPr>
          <p:nvPr>
            <p:ph idx="1"/>
          </p:nvPr>
        </p:nvSpPr>
        <p:spPr>
          <a:xfrm>
            <a:off x="1015736" y="2348880"/>
            <a:ext cx="10157354" cy="4470400"/>
          </a:xfrm>
        </p:spPr>
        <p:txBody>
          <a:bodyPr>
            <a:noAutofit/>
          </a:bodyPr>
          <a:lstStyle/>
          <a:p>
            <a:pPr>
              <a:buNone/>
            </a:pPr>
            <a:r>
              <a:rPr lang="cs-CZ" sz="3200" b="1" dirty="0"/>
              <a:t>DEFINICE</a:t>
            </a:r>
          </a:p>
          <a:p>
            <a:pPr marL="303213" indent="61913"/>
            <a:r>
              <a:rPr lang="cs-CZ" sz="3200" dirty="0"/>
              <a:t> maso</a:t>
            </a:r>
          </a:p>
          <a:p>
            <a:pPr marL="303213" indent="61913"/>
            <a:r>
              <a:rPr lang="cs-CZ" sz="3200" dirty="0"/>
              <a:t> domácí kopytníci</a:t>
            </a:r>
          </a:p>
          <a:p>
            <a:pPr marL="303213" indent="61913"/>
            <a:r>
              <a:rPr lang="cs-CZ" sz="3200" dirty="0"/>
              <a:t> čerstvé maso × čerstvé produkty rybolovu</a:t>
            </a:r>
          </a:p>
          <a:p>
            <a:pPr marL="303213" indent="61913"/>
            <a:r>
              <a:rPr lang="cs-CZ" sz="3200" dirty="0"/>
              <a:t> mleté maso</a:t>
            </a:r>
          </a:p>
          <a:p>
            <a:pPr marL="303213" indent="61913"/>
            <a:r>
              <a:rPr lang="cs-CZ" sz="3200" dirty="0"/>
              <a:t> mlži, syrové mléko, vejce, žabí stehýnka…</a:t>
            </a:r>
          </a:p>
        </p:txBody>
      </p:sp>
      <p:sp>
        <p:nvSpPr>
          <p:cNvPr id="5" name="Nadpis 1"/>
          <p:cNvSpPr txBox="1">
            <a:spLocks/>
          </p:cNvSpPr>
          <p:nvPr/>
        </p:nvSpPr>
        <p:spPr>
          <a:xfrm>
            <a:off x="327334" y="208666"/>
            <a:ext cx="11737304" cy="1397000"/>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br>
              <a:rPr lang="cs-CZ" sz="4000" dirty="0"/>
            </a:br>
            <a:r>
              <a:rPr lang="cs-CZ" sz="4000" dirty="0"/>
              <a:t> </a:t>
            </a:r>
            <a:br>
              <a:rPr lang="cs-CZ" sz="4000" dirty="0"/>
            </a:br>
            <a:br>
              <a:rPr lang="cs-CZ" sz="4000" dirty="0"/>
            </a:br>
            <a:r>
              <a:rPr lang="cs-CZ" sz="3200" dirty="0"/>
              <a:t>Nařízení EP a Rady (ES) č. 853/2004, kterým se stanoví zvláštní hygienická pravidla pro potraviny </a:t>
            </a:r>
            <a:r>
              <a:rPr lang="cs-CZ" sz="3200" u="sng" dirty="0">
                <a:solidFill>
                  <a:srgbClr val="FF0000"/>
                </a:solidFill>
              </a:rPr>
              <a:t>živočišného</a:t>
            </a:r>
            <a:r>
              <a:rPr lang="cs-CZ" sz="3200" dirty="0">
                <a:solidFill>
                  <a:srgbClr val="FF0000"/>
                </a:solidFill>
              </a:rPr>
              <a:t> </a:t>
            </a:r>
            <a:r>
              <a:rPr lang="cs-CZ" sz="3200" dirty="0"/>
              <a:t>původu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26260" y="1694793"/>
            <a:ext cx="4032448" cy="749002"/>
          </a:xfrm>
        </p:spPr>
        <p:txBody>
          <a:bodyPr/>
          <a:lstStyle/>
          <a:p>
            <a:r>
              <a:rPr lang="cs-CZ" dirty="0">
                <a:solidFill>
                  <a:srgbClr val="FF0000"/>
                </a:solidFill>
              </a:rPr>
              <a:t>Příloha II</a:t>
            </a:r>
          </a:p>
        </p:txBody>
      </p:sp>
      <p:sp>
        <p:nvSpPr>
          <p:cNvPr id="3" name="Zástupný symbol pro obsah 2"/>
          <p:cNvSpPr>
            <a:spLocks noGrp="1"/>
          </p:cNvSpPr>
          <p:nvPr>
            <p:ph idx="1"/>
          </p:nvPr>
        </p:nvSpPr>
        <p:spPr>
          <a:xfrm>
            <a:off x="909836" y="2780928"/>
            <a:ext cx="10157354" cy="4077072"/>
          </a:xfrm>
        </p:spPr>
        <p:txBody>
          <a:bodyPr>
            <a:normAutofit/>
          </a:bodyPr>
          <a:lstStyle/>
          <a:p>
            <a:r>
              <a:rPr lang="cs-CZ" sz="3200" dirty="0"/>
              <a:t>Identifikační označení</a:t>
            </a:r>
          </a:p>
          <a:p>
            <a:r>
              <a:rPr lang="cs-CZ" sz="3200" dirty="0"/>
              <a:t>Informace o potravinovém řetězci – oddíl 3</a:t>
            </a:r>
          </a:p>
          <a:p>
            <a:r>
              <a:rPr lang="cs-CZ" sz="3200" dirty="0"/>
              <a:t>Požadavky použitelné na zmrazené potraviny živočišného původu</a:t>
            </a:r>
          </a:p>
        </p:txBody>
      </p:sp>
      <p:sp>
        <p:nvSpPr>
          <p:cNvPr id="4" name="Nadpis 1"/>
          <p:cNvSpPr txBox="1">
            <a:spLocks/>
          </p:cNvSpPr>
          <p:nvPr/>
        </p:nvSpPr>
        <p:spPr>
          <a:xfrm>
            <a:off x="327334" y="208666"/>
            <a:ext cx="11737304" cy="1397000"/>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br>
              <a:rPr lang="cs-CZ" sz="4000" dirty="0"/>
            </a:br>
            <a:r>
              <a:rPr lang="cs-CZ" sz="4000" dirty="0"/>
              <a:t> </a:t>
            </a:r>
            <a:br>
              <a:rPr lang="cs-CZ" sz="4000" dirty="0"/>
            </a:br>
            <a:br>
              <a:rPr lang="cs-CZ" sz="4000" dirty="0"/>
            </a:br>
            <a:r>
              <a:rPr lang="cs-CZ" sz="3200" dirty="0"/>
              <a:t>Nařízení EP a Rady (ES) č. 853/2004, kterým se stanoví zvláštní hygienická pravidla pro potraviny </a:t>
            </a:r>
            <a:r>
              <a:rPr lang="cs-CZ" sz="3200" u="sng" dirty="0">
                <a:solidFill>
                  <a:srgbClr val="FF0000"/>
                </a:solidFill>
              </a:rPr>
              <a:t>živočišného</a:t>
            </a:r>
            <a:r>
              <a:rPr lang="cs-CZ" sz="3200" dirty="0">
                <a:solidFill>
                  <a:srgbClr val="FF0000"/>
                </a:solidFill>
              </a:rPr>
              <a:t> </a:t>
            </a:r>
            <a:r>
              <a:rPr lang="cs-CZ" sz="3200" dirty="0"/>
              <a:t>původu </a:t>
            </a:r>
          </a:p>
        </p:txBody>
      </p:sp>
      <p:sp>
        <p:nvSpPr>
          <p:cNvPr id="5" name="Obdélník 4"/>
          <p:cNvSpPr/>
          <p:nvPr/>
        </p:nvSpPr>
        <p:spPr>
          <a:xfrm>
            <a:off x="10054852" y="3356992"/>
            <a:ext cx="57259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cs-CZ" sz="5400" b="1" cap="none" spc="0" dirty="0">
                <a:ln/>
                <a:solidFill>
                  <a:srgbClr val="FF0000"/>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50196" y="1246404"/>
            <a:ext cx="3096344" cy="690168"/>
          </a:xfrm>
        </p:spPr>
        <p:txBody>
          <a:bodyPr>
            <a:normAutofit fontScale="90000"/>
          </a:bodyPr>
          <a:lstStyle/>
          <a:p>
            <a:r>
              <a:rPr lang="cs-CZ" dirty="0">
                <a:solidFill>
                  <a:srgbClr val="FF0000"/>
                </a:solidFill>
              </a:rPr>
              <a:t>Příloha III</a:t>
            </a:r>
          </a:p>
        </p:txBody>
      </p:sp>
      <p:sp>
        <p:nvSpPr>
          <p:cNvPr id="3" name="Zástupný symbol pro obsah 2"/>
          <p:cNvSpPr>
            <a:spLocks noGrp="1"/>
          </p:cNvSpPr>
          <p:nvPr>
            <p:ph idx="1"/>
          </p:nvPr>
        </p:nvSpPr>
        <p:spPr>
          <a:xfrm>
            <a:off x="219322" y="2198826"/>
            <a:ext cx="5976664" cy="4861344"/>
          </a:xfrm>
        </p:spPr>
        <p:txBody>
          <a:bodyPr>
            <a:noAutofit/>
          </a:bodyPr>
          <a:lstStyle/>
          <a:p>
            <a:pPr>
              <a:spcBef>
                <a:spcPts val="1200"/>
              </a:spcBef>
              <a:buNone/>
            </a:pPr>
            <a:r>
              <a:rPr lang="cs-CZ" sz="1800" dirty="0"/>
              <a:t>Oddíl I: Maso domácích kopytníků</a:t>
            </a:r>
          </a:p>
          <a:p>
            <a:pPr>
              <a:spcBef>
                <a:spcPts val="1200"/>
              </a:spcBef>
              <a:buNone/>
            </a:pPr>
            <a:r>
              <a:rPr lang="cs-CZ" sz="1800" dirty="0"/>
              <a:t>Oddíl II: Maso drůbeže a </a:t>
            </a:r>
            <a:r>
              <a:rPr lang="cs-CZ" sz="1800" dirty="0" err="1"/>
              <a:t>zajícovců</a:t>
            </a:r>
            <a:endParaRPr lang="cs-CZ" sz="1800" dirty="0"/>
          </a:p>
          <a:p>
            <a:pPr>
              <a:spcBef>
                <a:spcPts val="1200"/>
              </a:spcBef>
              <a:buNone/>
            </a:pPr>
            <a:r>
              <a:rPr lang="cs-CZ" sz="1800" dirty="0"/>
              <a:t>Oddíl III: Maso </a:t>
            </a:r>
            <a:r>
              <a:rPr lang="cs-CZ" sz="1800" dirty="0" err="1"/>
              <a:t>farmové</a:t>
            </a:r>
            <a:r>
              <a:rPr lang="cs-CZ" sz="1800" dirty="0"/>
              <a:t> zvěře</a:t>
            </a:r>
          </a:p>
          <a:p>
            <a:pPr>
              <a:spcBef>
                <a:spcPts val="1200"/>
              </a:spcBef>
              <a:buNone/>
            </a:pPr>
            <a:r>
              <a:rPr lang="cs-CZ" sz="1800" dirty="0"/>
              <a:t>Oddíl IV: Maso volně žijící zvěře</a:t>
            </a:r>
          </a:p>
          <a:p>
            <a:pPr marL="0">
              <a:spcBef>
                <a:spcPts val="1200"/>
              </a:spcBef>
              <a:buNone/>
            </a:pPr>
            <a:r>
              <a:rPr lang="cs-CZ" sz="1800" dirty="0"/>
              <a:t>Oddíl V: Mleté maso, masné polotovary a strojně oddělené maso</a:t>
            </a:r>
          </a:p>
          <a:p>
            <a:pPr>
              <a:spcBef>
                <a:spcPts val="1200"/>
              </a:spcBef>
              <a:buNone/>
            </a:pPr>
            <a:r>
              <a:rPr lang="cs-CZ" sz="1800" dirty="0"/>
              <a:t>Oddíl VI: Masné výrobky</a:t>
            </a:r>
          </a:p>
          <a:p>
            <a:pPr marL="0" indent="0">
              <a:spcBef>
                <a:spcPts val="1200"/>
              </a:spcBef>
              <a:buNone/>
            </a:pPr>
            <a:r>
              <a:rPr lang="cs-CZ" sz="1800" dirty="0"/>
              <a:t>Oddíl VII: Živí mlži</a:t>
            </a:r>
          </a:p>
          <a:p>
            <a:pPr marL="0" indent="0">
              <a:spcBef>
                <a:spcPts val="1200"/>
              </a:spcBef>
              <a:buNone/>
            </a:pPr>
            <a:r>
              <a:rPr lang="cs-CZ" sz="1800" dirty="0"/>
              <a:t>Oddíl VIII: Produkty rybolovu</a:t>
            </a:r>
          </a:p>
          <a:p>
            <a:pPr marL="0" indent="0">
              <a:spcBef>
                <a:spcPts val="1200"/>
              </a:spcBef>
              <a:buNone/>
            </a:pPr>
            <a:r>
              <a:rPr lang="cs-CZ" sz="1800" dirty="0"/>
              <a:t>Oddíl IX: Syrové mléko, mlezivo, mléčné výrobky a výrobky z mleziva</a:t>
            </a:r>
          </a:p>
          <a:p>
            <a:pPr>
              <a:buNone/>
            </a:pPr>
            <a:endParaRPr lang="cs-CZ" sz="1800" dirty="0"/>
          </a:p>
          <a:p>
            <a:pPr>
              <a:buNone/>
            </a:pPr>
            <a:endParaRPr lang="cs-CZ" sz="1800" dirty="0"/>
          </a:p>
        </p:txBody>
      </p:sp>
      <p:sp>
        <p:nvSpPr>
          <p:cNvPr id="4" name="Nadpis 1"/>
          <p:cNvSpPr txBox="1">
            <a:spLocks/>
          </p:cNvSpPr>
          <p:nvPr/>
        </p:nvSpPr>
        <p:spPr>
          <a:xfrm>
            <a:off x="327334" y="208666"/>
            <a:ext cx="11737304" cy="1397000"/>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br>
              <a:rPr lang="cs-CZ" sz="4000" dirty="0"/>
            </a:br>
            <a:r>
              <a:rPr lang="cs-CZ" sz="4000" dirty="0"/>
              <a:t> </a:t>
            </a:r>
            <a:br>
              <a:rPr lang="cs-CZ" sz="4000" dirty="0"/>
            </a:br>
            <a:br>
              <a:rPr lang="cs-CZ" sz="4000" dirty="0"/>
            </a:br>
            <a:r>
              <a:rPr lang="cs-CZ" sz="3200" dirty="0"/>
              <a:t>Nařízení EP a Rady (ES) č. 853/2004, kterým se stanoví zvláštní hygienická pravidla pro potraviny </a:t>
            </a:r>
            <a:r>
              <a:rPr lang="cs-CZ" sz="3200" u="sng" dirty="0">
                <a:solidFill>
                  <a:srgbClr val="FF0000"/>
                </a:solidFill>
              </a:rPr>
              <a:t>živočišného</a:t>
            </a:r>
            <a:r>
              <a:rPr lang="cs-CZ" sz="3200" dirty="0">
                <a:solidFill>
                  <a:srgbClr val="FF0000"/>
                </a:solidFill>
              </a:rPr>
              <a:t> </a:t>
            </a:r>
            <a:r>
              <a:rPr lang="cs-CZ" sz="3200" dirty="0"/>
              <a:t>původu </a:t>
            </a:r>
          </a:p>
        </p:txBody>
      </p:sp>
      <p:sp>
        <p:nvSpPr>
          <p:cNvPr id="5" name="Zástupný symbol pro obsah 2"/>
          <p:cNvSpPr txBox="1">
            <a:spLocks/>
          </p:cNvSpPr>
          <p:nvPr/>
        </p:nvSpPr>
        <p:spPr>
          <a:xfrm>
            <a:off x="6234651" y="2198826"/>
            <a:ext cx="5832648" cy="4236910"/>
          </a:xfrm>
          <a:prstGeom prst="rect">
            <a:avLst/>
          </a:prstGeom>
        </p:spPr>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spcBef>
                <a:spcPts val="1200"/>
              </a:spcBef>
              <a:buNone/>
            </a:pPr>
            <a:r>
              <a:rPr lang="cs-CZ" sz="1800" dirty="0"/>
              <a:t>Oddíl X: Vejce a vaječné výrobky</a:t>
            </a:r>
          </a:p>
          <a:p>
            <a:pPr marL="0" indent="0">
              <a:spcBef>
                <a:spcPts val="1200"/>
              </a:spcBef>
              <a:buNone/>
            </a:pPr>
            <a:r>
              <a:rPr lang="cs-CZ" sz="1800" dirty="0"/>
              <a:t>Oddíl XI: Žabí stehýnka a hlemýždi</a:t>
            </a:r>
          </a:p>
          <a:p>
            <a:pPr marL="0" indent="0">
              <a:spcBef>
                <a:spcPts val="1200"/>
              </a:spcBef>
              <a:buNone/>
            </a:pPr>
            <a:r>
              <a:rPr lang="cs-CZ" sz="1800" dirty="0"/>
              <a:t>Oddíl XII: Tavené živočišné tuky a škvarky</a:t>
            </a:r>
          </a:p>
          <a:p>
            <a:pPr marL="0" indent="0">
              <a:spcBef>
                <a:spcPts val="1200"/>
              </a:spcBef>
              <a:buNone/>
            </a:pPr>
            <a:r>
              <a:rPr lang="cs-CZ" sz="1800" dirty="0"/>
              <a:t>Oddíl XIII: Opracované žaludky, močové měchýře a střeva</a:t>
            </a:r>
          </a:p>
          <a:p>
            <a:pPr marL="0" indent="0">
              <a:spcBef>
                <a:spcPts val="1200"/>
              </a:spcBef>
              <a:buNone/>
            </a:pPr>
            <a:r>
              <a:rPr lang="cs-CZ" sz="1800" dirty="0"/>
              <a:t>Oddíl XIV: Želatina</a:t>
            </a:r>
          </a:p>
          <a:p>
            <a:pPr marL="0" indent="0">
              <a:spcBef>
                <a:spcPts val="1200"/>
              </a:spcBef>
              <a:buNone/>
            </a:pPr>
            <a:r>
              <a:rPr lang="cs-CZ" sz="1800" dirty="0"/>
              <a:t>Oddíl XV: Kolagen</a:t>
            </a:r>
          </a:p>
          <a:p>
            <a:pPr marL="0" indent="0">
              <a:spcBef>
                <a:spcPts val="1200"/>
              </a:spcBef>
              <a:buNone/>
            </a:pPr>
            <a:r>
              <a:rPr lang="cs-CZ" sz="1800" dirty="0"/>
              <a:t>Oddíl XVI: Vysoce rafinovaný </a:t>
            </a:r>
            <a:r>
              <a:rPr lang="cs-CZ" sz="1800" dirty="0" err="1"/>
              <a:t>chondrotin</a:t>
            </a:r>
            <a:r>
              <a:rPr lang="cs-CZ" sz="1800" dirty="0"/>
              <a:t>-sulfát, </a:t>
            </a:r>
            <a:r>
              <a:rPr lang="cs-CZ" sz="1800" dirty="0" err="1"/>
              <a:t>hyaluronová</a:t>
            </a:r>
            <a:r>
              <a:rPr lang="cs-CZ" sz="1800" dirty="0"/>
              <a:t> kyselina, jiné hydrolyzované výrobky z chrupavky, </a:t>
            </a:r>
            <a:r>
              <a:rPr lang="cs-CZ" sz="1800" dirty="0" err="1"/>
              <a:t>chitosan</a:t>
            </a:r>
            <a:r>
              <a:rPr lang="cs-CZ" sz="1800" dirty="0"/>
              <a:t>, syřidlo, vyzina a aminokyseliny</a:t>
            </a:r>
          </a:p>
          <a:p>
            <a:endParaRPr lang="cs-CZ" sz="1800" dirty="0"/>
          </a:p>
        </p:txBody>
      </p:sp>
      <p:sp>
        <p:nvSpPr>
          <p:cNvPr id="6" name="Zástupný symbol pro obsah 2"/>
          <p:cNvSpPr txBox="1">
            <a:spLocks/>
          </p:cNvSpPr>
          <p:nvPr/>
        </p:nvSpPr>
        <p:spPr>
          <a:xfrm>
            <a:off x="5442998" y="653244"/>
            <a:ext cx="5976664" cy="5551512"/>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endParaRPr lang="cs-CZ"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862164" y="1683444"/>
            <a:ext cx="7776864" cy="2753667"/>
          </a:xfrm>
        </p:spPr>
        <p:txBody>
          <a:bodyPr>
            <a:noAutofit/>
          </a:bodyPr>
          <a:lstStyle/>
          <a:p>
            <a:pPr algn="ctr"/>
            <a:r>
              <a:rPr lang="cs-CZ" sz="6000" dirty="0">
                <a:solidFill>
                  <a:srgbClr val="FF0000"/>
                </a:solidFill>
              </a:rPr>
              <a:t>Obecné požadavky na označování potravin</a:t>
            </a:r>
          </a:p>
        </p:txBody>
      </p:sp>
    </p:spTree>
    <p:extLst>
      <p:ext uri="{BB962C8B-B14F-4D97-AF65-F5344CB8AC3E}">
        <p14:creationId xmlns:p14="http://schemas.microsoft.com/office/powerpoint/2010/main" val="103358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78099" y="1511359"/>
            <a:ext cx="10436835" cy="5407496"/>
          </a:xfrm>
        </p:spPr>
        <p:txBody>
          <a:bodyPr>
            <a:normAutofit/>
          </a:bodyPr>
          <a:lstStyle/>
          <a:p>
            <a:pPr marL="0" indent="0" algn="ctr">
              <a:buNone/>
            </a:pPr>
            <a:r>
              <a:rPr lang="cs-CZ" sz="3600" dirty="0"/>
              <a:t>ČLÁNEK 2</a:t>
            </a:r>
          </a:p>
          <a:p>
            <a:pPr marL="0" indent="0" algn="ctr">
              <a:buNone/>
            </a:pPr>
            <a:r>
              <a:rPr lang="cs-CZ" sz="3600" b="1" dirty="0"/>
              <a:t>Definice potraviny</a:t>
            </a:r>
          </a:p>
          <a:p>
            <a:pPr marL="0" indent="0" algn="just">
              <a:buNone/>
            </a:pPr>
            <a:r>
              <a:rPr lang="cs-CZ" sz="3600" b="1" dirty="0"/>
              <a:t>Jakákoli látka nebo výrobek</a:t>
            </a:r>
            <a:r>
              <a:rPr lang="cs-CZ" sz="3600" dirty="0"/>
              <a:t>, zpracované, částečně zpracované nebo nezpracované, které jsou určeny ke konzumaci člověkem nebo u nichž lze důvodně předpokládat, že je člověk bude konzumovat</a:t>
            </a:r>
          </a:p>
          <a:p>
            <a:endParaRPr lang="cs-CZ" sz="3600" dirty="0"/>
          </a:p>
        </p:txBody>
      </p:sp>
      <p:sp>
        <p:nvSpPr>
          <p:cNvPr id="5" name="Nadpis 1"/>
          <p:cNvSpPr txBox="1">
            <a:spLocks/>
          </p:cNvSpPr>
          <p:nvPr/>
        </p:nvSpPr>
        <p:spPr>
          <a:xfrm>
            <a:off x="25035" y="260648"/>
            <a:ext cx="10157354" cy="792088"/>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4000" dirty="0">
                <a:solidFill>
                  <a:srgbClr val="FF0000"/>
                </a:solidFill>
              </a:rPr>
              <a:t>Nařízení EP a Rady (ES) č. 178/2002</a:t>
            </a:r>
          </a:p>
        </p:txBody>
      </p:sp>
    </p:spTree>
    <p:extLst>
      <p:ext uri="{BB962C8B-B14F-4D97-AF65-F5344CB8AC3E}">
        <p14:creationId xmlns:p14="http://schemas.microsoft.com/office/powerpoint/2010/main" val="5005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333772" y="1124744"/>
            <a:ext cx="11279188" cy="3168352"/>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spcBef>
                <a:spcPts val="1200"/>
              </a:spcBef>
            </a:pPr>
            <a:r>
              <a:rPr lang="cs-CZ" sz="4800" b="1" dirty="0">
                <a:solidFill>
                  <a:srgbClr val="FF0000"/>
                </a:solidFill>
                <a:effectLst>
                  <a:outerShdw blurRad="38100" dist="38100" dir="2700000" algn="tl">
                    <a:srgbClr val="000000">
                      <a:alpha val="43137"/>
                    </a:srgbClr>
                  </a:outerShdw>
                </a:effectLst>
              </a:rPr>
              <a:t>Nařízení EP a Rady (EU) č. 1169/2011 </a:t>
            </a:r>
          </a:p>
          <a:p>
            <a:pPr algn="ctr">
              <a:spcBef>
                <a:spcPts val="1200"/>
              </a:spcBef>
            </a:pPr>
            <a:r>
              <a:rPr lang="cs-CZ" sz="4800" b="1" dirty="0">
                <a:solidFill>
                  <a:srgbClr val="FF0000"/>
                </a:solidFill>
                <a:effectLst>
                  <a:outerShdw blurRad="38100" dist="38100" dir="2700000" algn="tl">
                    <a:srgbClr val="000000">
                      <a:alpha val="43137"/>
                    </a:srgbClr>
                  </a:outerShdw>
                </a:effectLst>
              </a:rPr>
              <a:t>o poskytování informací </a:t>
            </a:r>
          </a:p>
          <a:p>
            <a:pPr algn="ctr">
              <a:spcBef>
                <a:spcPts val="1200"/>
              </a:spcBef>
            </a:pPr>
            <a:r>
              <a:rPr lang="cs-CZ" sz="4800" b="1" dirty="0">
                <a:solidFill>
                  <a:srgbClr val="FF0000"/>
                </a:solidFill>
                <a:effectLst>
                  <a:outerShdw blurRad="38100" dist="38100" dir="2700000" algn="tl">
                    <a:srgbClr val="000000">
                      <a:alpha val="43137"/>
                    </a:srgbClr>
                  </a:outerShdw>
                </a:effectLst>
              </a:rPr>
              <a:t>o potravinách spotřebitelům</a:t>
            </a:r>
          </a:p>
        </p:txBody>
      </p:sp>
    </p:spTree>
    <p:extLst>
      <p:ext uri="{BB962C8B-B14F-4D97-AF65-F5344CB8AC3E}">
        <p14:creationId xmlns:p14="http://schemas.microsoft.com/office/powerpoint/2010/main" val="35466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655149" y="1304252"/>
            <a:ext cx="11533676" cy="5387220"/>
          </a:xfrm>
        </p:spPr>
        <p:txBody>
          <a:bodyPr>
            <a:normAutofit/>
          </a:bodyPr>
          <a:lstStyle/>
          <a:p>
            <a:pPr marL="0" indent="0" algn="ctr">
              <a:buNone/>
            </a:pPr>
            <a:r>
              <a:rPr lang="cs-CZ" sz="3599" cap="all" dirty="0"/>
              <a:t>Předmět a oblast působnosti </a:t>
            </a:r>
          </a:p>
          <a:p>
            <a:pPr algn="just"/>
            <a:r>
              <a:rPr lang="cs-CZ" sz="2399" dirty="0"/>
              <a:t>Toto nařízení se vztahuje na </a:t>
            </a:r>
            <a:r>
              <a:rPr lang="cs-CZ" sz="2399" b="1" dirty="0"/>
              <a:t>PPP ve všech fázích potravinového řetězce</a:t>
            </a:r>
            <a:r>
              <a:rPr lang="cs-CZ" sz="2399" dirty="0"/>
              <a:t>, kde se jejich činnosti týkají poskytování informací o potravinách spotřebitelům. Použije se na </a:t>
            </a:r>
            <a:r>
              <a:rPr lang="cs-CZ" sz="2399" b="1" dirty="0"/>
              <a:t>všechny potraviny určené pro konečného spotřebitele, včetně potravin dodávaných zařízeními společného stravování </a:t>
            </a:r>
            <a:r>
              <a:rPr lang="cs-CZ" sz="2399" dirty="0"/>
              <a:t>a </a:t>
            </a:r>
            <a:r>
              <a:rPr lang="cs-CZ" sz="2399" b="1" dirty="0"/>
              <a:t>potravin určených k dodání do těchto zařízení</a:t>
            </a:r>
            <a:r>
              <a:rPr lang="cs-CZ" sz="2399" dirty="0"/>
              <a:t>. </a:t>
            </a:r>
          </a:p>
          <a:p>
            <a:pPr algn="just"/>
            <a:r>
              <a:rPr lang="cs-CZ" sz="2399" b="1" dirty="0"/>
              <a:t>Toto nařízení se vztahuje na stravovací služby poskytované dopravními podniky, pokud se místo odjezdu či odletu nachází na území členských států, na něž se vztahují Smlouvy</a:t>
            </a:r>
            <a:r>
              <a:rPr lang="cs-CZ" sz="2399" dirty="0"/>
              <a:t>. </a:t>
            </a:r>
          </a:p>
          <a:p>
            <a:pPr algn="just"/>
            <a:r>
              <a:rPr lang="cs-CZ" sz="2399" dirty="0"/>
              <a:t>Toto nařízení se použije, aniž jsou dotčeny požadavky na označování stanovené ve zvláštních předpisech Unie týkajících se určitých potravin. </a:t>
            </a:r>
          </a:p>
        </p:txBody>
      </p:sp>
      <p:sp>
        <p:nvSpPr>
          <p:cNvPr id="3" name="Nadpis 1"/>
          <p:cNvSpPr>
            <a:spLocks noGrp="1"/>
          </p:cNvSpPr>
          <p:nvPr>
            <p:ph type="title"/>
          </p:nvPr>
        </p:nvSpPr>
        <p:spPr>
          <a:xfrm>
            <a:off x="477788" y="138113"/>
            <a:ext cx="10046730" cy="698599"/>
          </a:xfrm>
        </p:spPr>
        <p:txBody>
          <a:bodyPr>
            <a:noAutofit/>
          </a:bodyPr>
          <a:lstStyle/>
          <a:p>
            <a:r>
              <a:rPr lang="cs-CZ" sz="2799" dirty="0">
                <a:solidFill>
                  <a:srgbClr val="FF0000"/>
                </a:solidFill>
              </a:rPr>
              <a:t>Nařízení EP a Rady (EU) </a:t>
            </a:r>
            <a:r>
              <a:rPr lang="cs-CZ" sz="2799" u="sng" dirty="0">
                <a:solidFill>
                  <a:srgbClr val="FF0000"/>
                </a:solidFill>
              </a:rPr>
              <a:t>č. 1169/2011</a:t>
            </a:r>
          </a:p>
        </p:txBody>
      </p:sp>
    </p:spTree>
    <p:extLst>
      <p:ext uri="{BB962C8B-B14F-4D97-AF65-F5344CB8AC3E}">
        <p14:creationId xmlns:p14="http://schemas.microsoft.com/office/powerpoint/2010/main" val="560031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655149" y="1304252"/>
            <a:ext cx="11533676" cy="5387220"/>
          </a:xfrm>
        </p:spPr>
        <p:txBody>
          <a:bodyPr>
            <a:normAutofit fontScale="92500" lnSpcReduction="10000"/>
          </a:bodyPr>
          <a:lstStyle/>
          <a:p>
            <a:pPr marL="0" indent="0" algn="ctr">
              <a:buNone/>
            </a:pPr>
            <a:r>
              <a:rPr lang="cs-CZ" sz="3599" cap="all" dirty="0"/>
              <a:t>DEFINICE</a:t>
            </a:r>
          </a:p>
          <a:p>
            <a:pPr algn="just"/>
            <a:r>
              <a:rPr lang="cs-CZ" dirty="0"/>
              <a:t>„</a:t>
            </a:r>
            <a:r>
              <a:rPr lang="cs-CZ" b="1" dirty="0"/>
              <a:t>informace o potravinách</a:t>
            </a:r>
            <a:r>
              <a:rPr lang="cs-CZ" dirty="0"/>
              <a:t>“ informace týkající se potravin zpřístupněné konečnému spotřebiteli prostřednictvím etikety, jiného průvodního materiálu nebo jinými prostředky, včetně nástrojů moderních technologií nebo slovního sdělení</a:t>
            </a:r>
          </a:p>
          <a:p>
            <a:pPr algn="just"/>
            <a:r>
              <a:rPr lang="cs-CZ" dirty="0"/>
              <a:t>„</a:t>
            </a:r>
            <a:r>
              <a:rPr lang="cs-CZ" b="1" dirty="0"/>
              <a:t>povinné informace o potravinách</a:t>
            </a:r>
            <a:r>
              <a:rPr lang="cs-CZ" dirty="0"/>
              <a:t>“ údaje, které musí být konečnému spotřebiteli poskytnuty na základě předpisů EU</a:t>
            </a:r>
          </a:p>
          <a:p>
            <a:pPr algn="just"/>
            <a:r>
              <a:rPr lang="cs-CZ" dirty="0"/>
              <a:t>„</a:t>
            </a:r>
            <a:r>
              <a:rPr lang="cs-CZ" b="1" dirty="0"/>
              <a:t>označení</a:t>
            </a:r>
            <a:r>
              <a:rPr lang="cs-CZ" dirty="0"/>
              <a:t>“ jakákoli </a:t>
            </a:r>
            <a:r>
              <a:rPr lang="cs-CZ" dirty="0">
                <a:solidFill>
                  <a:srgbClr val="FF0000"/>
                </a:solidFill>
              </a:rPr>
              <a:t>slova, údaje, ochranné známky, obchodní značky, vyobrazení nebo symboly</a:t>
            </a:r>
            <a:r>
              <a:rPr lang="cs-CZ" dirty="0"/>
              <a:t>, které se vztahují k určité potravině a jsou umístěny na obalu, dokladu, nápisu nebo etiketě, a to i krčkové nebo rukávové, které potravinu provázejí nebo na ni odkazují</a:t>
            </a:r>
          </a:p>
          <a:p>
            <a:pPr algn="just"/>
            <a:r>
              <a:rPr lang="cs-CZ" dirty="0"/>
              <a:t>„</a:t>
            </a:r>
            <a:r>
              <a:rPr lang="cs-CZ" b="1" dirty="0"/>
              <a:t>etiketa</a:t>
            </a:r>
            <a:r>
              <a:rPr lang="cs-CZ" dirty="0"/>
              <a:t>“ jakýkoli štítek, značka, známka, obrazový nebo jiný popis, který je napsán, vytištěn, natištěn pomocí šablony, vyznačen, proveden jako reliéf nebo vytlačen na obalu nebo nádobě potraviny nebo k nim připojen</a:t>
            </a:r>
            <a:endParaRPr lang="cs-CZ" sz="2399" dirty="0"/>
          </a:p>
        </p:txBody>
      </p:sp>
      <p:sp>
        <p:nvSpPr>
          <p:cNvPr id="3" name="Nadpis 1"/>
          <p:cNvSpPr>
            <a:spLocks noGrp="1"/>
          </p:cNvSpPr>
          <p:nvPr>
            <p:ph type="title"/>
          </p:nvPr>
        </p:nvSpPr>
        <p:spPr>
          <a:xfrm>
            <a:off x="477788" y="138113"/>
            <a:ext cx="10046730" cy="698599"/>
          </a:xfrm>
        </p:spPr>
        <p:txBody>
          <a:bodyPr>
            <a:noAutofit/>
          </a:bodyPr>
          <a:lstStyle/>
          <a:p>
            <a:r>
              <a:rPr lang="cs-CZ" sz="2799" dirty="0">
                <a:solidFill>
                  <a:srgbClr val="FF0000"/>
                </a:solidFill>
              </a:rPr>
              <a:t>Nařízení EP a Rady (EU) </a:t>
            </a:r>
            <a:r>
              <a:rPr lang="cs-CZ" sz="2799" u="sng" dirty="0">
                <a:solidFill>
                  <a:srgbClr val="FF0000"/>
                </a:solidFill>
              </a:rPr>
              <a:t>č. 1169/2011</a:t>
            </a:r>
          </a:p>
        </p:txBody>
      </p:sp>
    </p:spTree>
    <p:extLst>
      <p:ext uri="{BB962C8B-B14F-4D97-AF65-F5344CB8AC3E}">
        <p14:creationId xmlns:p14="http://schemas.microsoft.com/office/powerpoint/2010/main" val="638416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7788" y="1268760"/>
            <a:ext cx="10873208" cy="4136313"/>
          </a:xfrm>
        </p:spPr>
        <p:txBody>
          <a:bodyPr>
            <a:normAutofit fontScale="92500" lnSpcReduction="10000"/>
          </a:bodyPr>
          <a:lstStyle/>
          <a:p>
            <a:pPr marL="0" indent="0" algn="ctr">
              <a:buNone/>
            </a:pPr>
            <a:r>
              <a:rPr lang="cs-CZ" sz="2799" b="1" dirty="0"/>
              <a:t>Článek 7</a:t>
            </a:r>
          </a:p>
          <a:p>
            <a:pPr marL="0" indent="0" algn="ctr">
              <a:buNone/>
            </a:pPr>
            <a:r>
              <a:rPr lang="cs-CZ" sz="2799" b="1" dirty="0"/>
              <a:t>UVÁDĚNÍ NEZAVÁDĚJÍCÍCH INFORMACÍ</a:t>
            </a:r>
          </a:p>
          <a:p>
            <a:pPr marL="0" indent="0">
              <a:buNone/>
            </a:pPr>
            <a:endParaRPr lang="cs-CZ" sz="2799" dirty="0"/>
          </a:p>
          <a:p>
            <a:pPr marL="514350" indent="-514350">
              <a:buAutoNum type="arabicPeriod"/>
            </a:pPr>
            <a:r>
              <a:rPr lang="pt-BR" sz="2799" dirty="0"/>
              <a:t>Informace o potravinách nesmějí být zavádějící, zejména:</a:t>
            </a:r>
            <a:endParaRPr lang="cs-CZ" sz="2799" dirty="0"/>
          </a:p>
          <a:p>
            <a:pPr marL="0" indent="0">
              <a:buNone/>
            </a:pPr>
            <a:endParaRPr lang="cs-CZ" sz="2799" dirty="0"/>
          </a:p>
          <a:p>
            <a:pPr marL="0" indent="0">
              <a:buNone/>
            </a:pPr>
            <a:r>
              <a:rPr lang="cs-CZ" sz="2799" dirty="0"/>
              <a:t>a) pokud jde o </a:t>
            </a:r>
            <a:r>
              <a:rPr lang="cs-CZ" sz="2799" u="sng" dirty="0">
                <a:solidFill>
                  <a:srgbClr val="FF0000"/>
                </a:solidFill>
              </a:rPr>
              <a:t>charakteristiky potraviny </a:t>
            </a:r>
            <a:r>
              <a:rPr lang="cs-CZ" sz="2799" dirty="0"/>
              <a:t>a zvláště o její povahu, totožnost, vlastnosti, složení, množství, trvanlivost, zemi původu nebo místo provenience, způsob výroby nebo získání</a:t>
            </a:r>
          </a:p>
          <a:p>
            <a:pPr marL="0" indent="0">
              <a:buNone/>
            </a:pPr>
            <a:endParaRPr lang="cs-CZ" dirty="0"/>
          </a:p>
        </p:txBody>
      </p:sp>
      <p:sp>
        <p:nvSpPr>
          <p:cNvPr id="5" name="Nadpis 1"/>
          <p:cNvSpPr>
            <a:spLocks noGrp="1"/>
          </p:cNvSpPr>
          <p:nvPr>
            <p:ph type="title"/>
          </p:nvPr>
        </p:nvSpPr>
        <p:spPr>
          <a:xfrm>
            <a:off x="477788" y="138113"/>
            <a:ext cx="10046730" cy="626591"/>
          </a:xfrm>
        </p:spPr>
        <p:txBody>
          <a:bodyPr>
            <a:noAutofit/>
          </a:body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0808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7828" y="1340769"/>
            <a:ext cx="11017224" cy="3744416"/>
          </a:xfrm>
        </p:spPr>
        <p:txBody>
          <a:bodyPr>
            <a:normAutofit fontScale="92500" lnSpcReduction="10000"/>
          </a:bodyPr>
          <a:lstStyle/>
          <a:p>
            <a:pPr marL="0" indent="0" algn="ctr">
              <a:buNone/>
            </a:pPr>
            <a:r>
              <a:rPr lang="cs-CZ" sz="2799" b="1" dirty="0"/>
              <a:t>Článek 7</a:t>
            </a:r>
          </a:p>
          <a:p>
            <a:pPr marL="0" indent="0" algn="ctr">
              <a:buNone/>
            </a:pPr>
            <a:r>
              <a:rPr lang="cs-CZ" sz="2799" b="1" dirty="0"/>
              <a:t>UVÁDĚNÍ NEZAVÁDĚJÍCÍCH INFORMACÍ</a:t>
            </a:r>
          </a:p>
          <a:p>
            <a:pPr marL="0" indent="0">
              <a:buNone/>
            </a:pPr>
            <a:endParaRPr lang="cs-CZ" sz="2799" dirty="0"/>
          </a:p>
          <a:p>
            <a:pPr marL="514350" indent="-514350">
              <a:buAutoNum type="arabicPeriod"/>
            </a:pPr>
            <a:r>
              <a:rPr lang="pt-BR" sz="2799" dirty="0"/>
              <a:t>Informace o potravinách nesmějí být zavádějící, zejména:</a:t>
            </a:r>
            <a:endParaRPr lang="cs-CZ" sz="2799" dirty="0"/>
          </a:p>
          <a:p>
            <a:pPr marL="0" indent="0">
              <a:buNone/>
            </a:pPr>
            <a:endParaRPr lang="cs-CZ" sz="2799" dirty="0"/>
          </a:p>
          <a:p>
            <a:pPr marL="0" indent="0">
              <a:buNone/>
            </a:pPr>
            <a:r>
              <a:rPr lang="cs-CZ" sz="2799" dirty="0"/>
              <a:t>b) připisováním </a:t>
            </a:r>
            <a:r>
              <a:rPr lang="cs-CZ" sz="2799" dirty="0">
                <a:solidFill>
                  <a:srgbClr val="FF0000"/>
                </a:solidFill>
              </a:rPr>
              <a:t>účinků nebo vlastností</a:t>
            </a:r>
            <a:r>
              <a:rPr lang="cs-CZ" sz="2799" dirty="0"/>
              <a:t>, které dotčená potravina nemá </a:t>
            </a:r>
          </a:p>
          <a:p>
            <a:pPr marL="0" indent="0">
              <a:buNone/>
            </a:pPr>
            <a:endParaRPr lang="cs-CZ" dirty="0"/>
          </a:p>
        </p:txBody>
      </p:sp>
      <p:sp>
        <p:nvSpPr>
          <p:cNvPr id="5" name="Nadpis 1"/>
          <p:cNvSpPr>
            <a:spLocks noGrp="1"/>
          </p:cNvSpPr>
          <p:nvPr>
            <p:ph type="title"/>
          </p:nvPr>
        </p:nvSpPr>
        <p:spPr>
          <a:xfrm>
            <a:off x="477788" y="138113"/>
            <a:ext cx="10046730" cy="626591"/>
          </a:xfrm>
        </p:spPr>
        <p:txBody>
          <a:bodyPr>
            <a:noAutofit/>
          </a:body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
        <p:nvSpPr>
          <p:cNvPr id="2" name="TextovéPole 1">
            <a:extLst>
              <a:ext uri="{FF2B5EF4-FFF2-40B4-BE49-F238E27FC236}">
                <a16:creationId xmlns:a16="http://schemas.microsoft.com/office/drawing/2014/main" id="{C3023F19-35D7-430D-8287-6B8BB7AC39C8}"/>
              </a:ext>
            </a:extLst>
          </p:cNvPr>
          <p:cNvSpPr txBox="1"/>
          <p:nvPr/>
        </p:nvSpPr>
        <p:spPr>
          <a:xfrm>
            <a:off x="1989956" y="5517231"/>
            <a:ext cx="2664296" cy="443198"/>
          </a:xfrm>
          <a:prstGeom prst="rect">
            <a:avLst/>
          </a:prstGeom>
          <a:noFill/>
        </p:spPr>
        <p:txBody>
          <a:bodyPr wrap="square" rtlCol="0">
            <a:spAutoFit/>
          </a:bodyPr>
          <a:lstStyle/>
          <a:p>
            <a:pPr>
              <a:lnSpc>
                <a:spcPct val="95000"/>
              </a:lnSpc>
            </a:pPr>
            <a:r>
              <a:rPr lang="cs-CZ" b="1" dirty="0">
                <a:solidFill>
                  <a:schemeClr val="tx2"/>
                </a:solidFill>
              </a:rPr>
              <a:t>„pro delší život“</a:t>
            </a:r>
          </a:p>
        </p:txBody>
      </p:sp>
      <p:sp>
        <p:nvSpPr>
          <p:cNvPr id="4" name="TextovéPole 3">
            <a:extLst>
              <a:ext uri="{FF2B5EF4-FFF2-40B4-BE49-F238E27FC236}">
                <a16:creationId xmlns:a16="http://schemas.microsoft.com/office/drawing/2014/main" id="{1A099CE3-4238-4315-8E43-0F676AF040AE}"/>
              </a:ext>
            </a:extLst>
          </p:cNvPr>
          <p:cNvSpPr txBox="1"/>
          <p:nvPr/>
        </p:nvSpPr>
        <p:spPr>
          <a:xfrm>
            <a:off x="5806382" y="5517231"/>
            <a:ext cx="3456384" cy="443198"/>
          </a:xfrm>
          <a:prstGeom prst="rect">
            <a:avLst/>
          </a:prstGeom>
          <a:noFill/>
        </p:spPr>
        <p:txBody>
          <a:bodyPr wrap="square" rtlCol="0">
            <a:spAutoFit/>
          </a:bodyPr>
          <a:lstStyle/>
          <a:p>
            <a:pPr>
              <a:lnSpc>
                <a:spcPct val="95000"/>
              </a:lnSpc>
            </a:pPr>
            <a:r>
              <a:rPr lang="cs-CZ" b="1" dirty="0">
                <a:solidFill>
                  <a:schemeClr val="tx2"/>
                </a:solidFill>
              </a:rPr>
              <a:t>„podporuje hubnutí“</a:t>
            </a:r>
          </a:p>
        </p:txBody>
      </p:sp>
    </p:spTree>
    <p:extLst>
      <p:ext uri="{BB962C8B-B14F-4D97-AF65-F5344CB8AC3E}">
        <p14:creationId xmlns:p14="http://schemas.microsoft.com/office/powerpoint/2010/main" val="4090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7787" y="836712"/>
            <a:ext cx="10971851" cy="2344902"/>
          </a:xfrm>
        </p:spPr>
        <p:txBody>
          <a:bodyPr>
            <a:normAutofit fontScale="92500" lnSpcReduction="20000"/>
          </a:bodyPr>
          <a:lstStyle/>
          <a:p>
            <a:pPr marL="0" indent="0" algn="ctr">
              <a:buNone/>
            </a:pPr>
            <a:r>
              <a:rPr lang="cs-CZ" b="1" dirty="0"/>
              <a:t>Článek 7</a:t>
            </a:r>
          </a:p>
          <a:p>
            <a:pPr marL="0" indent="0" algn="ctr">
              <a:buNone/>
            </a:pPr>
            <a:r>
              <a:rPr lang="cs-CZ" b="1" dirty="0"/>
              <a:t>UVÁDĚNÍ NEZAVÁDĚJÍCÍCH INFORMACÍ</a:t>
            </a:r>
            <a:endParaRPr lang="cs-CZ" dirty="0"/>
          </a:p>
          <a:p>
            <a:pPr marL="514350" indent="-514350">
              <a:buAutoNum type="arabicPeriod"/>
            </a:pPr>
            <a:r>
              <a:rPr lang="pt-BR" dirty="0"/>
              <a:t>Informace o potravinác</a:t>
            </a:r>
            <a:r>
              <a:rPr lang="cs-CZ" dirty="0"/>
              <a:t>í</a:t>
            </a:r>
            <a:r>
              <a:rPr lang="pt-BR" dirty="0"/>
              <a:t> nesmějí být zavádějící, zejména:</a:t>
            </a:r>
            <a:endParaRPr lang="cs-CZ" sz="2000" dirty="0"/>
          </a:p>
          <a:p>
            <a:pPr marL="0" indent="0">
              <a:buNone/>
            </a:pPr>
            <a:r>
              <a:rPr lang="cs-CZ" sz="2000" dirty="0"/>
              <a:t>c) vyvoláváním dojmu, že dotčená potravina má </a:t>
            </a:r>
            <a:r>
              <a:rPr lang="cs-CZ" sz="2000" dirty="0">
                <a:solidFill>
                  <a:srgbClr val="FF0000"/>
                </a:solidFill>
              </a:rPr>
              <a:t>zvláštní charakteristiky</a:t>
            </a:r>
            <a:r>
              <a:rPr lang="cs-CZ" sz="2000" dirty="0"/>
              <a:t>, pokud všechny podobné potraviny mají ve skutečnosti stejné charakteristiky, zejména výslovným zdůrazňováním přítomnosti nebo nepřítomnosti určitých složek nebo živin</a:t>
            </a:r>
          </a:p>
        </p:txBody>
      </p:sp>
      <p:sp>
        <p:nvSpPr>
          <p:cNvPr id="7" name="Nadpis 1"/>
          <p:cNvSpPr>
            <a:spLocks noGrp="1"/>
          </p:cNvSpPr>
          <p:nvPr>
            <p:ph type="title"/>
          </p:nvPr>
        </p:nvSpPr>
        <p:spPr>
          <a:xfrm>
            <a:off x="477788" y="138113"/>
            <a:ext cx="10046730" cy="554583"/>
          </a:xfrm>
        </p:spPr>
        <p:txBody>
          <a:bodyPr>
            <a:noAutofit/>
          </a:body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
        <p:nvSpPr>
          <p:cNvPr id="2" name="Obdélník 1">
            <a:extLst>
              <a:ext uri="{FF2B5EF4-FFF2-40B4-BE49-F238E27FC236}">
                <a16:creationId xmlns:a16="http://schemas.microsoft.com/office/drawing/2014/main" id="{928AA430-AA02-4277-B673-73949DF8B556}"/>
              </a:ext>
            </a:extLst>
          </p:cNvPr>
          <p:cNvSpPr/>
          <p:nvPr/>
        </p:nvSpPr>
        <p:spPr>
          <a:xfrm>
            <a:off x="6598468" y="3325630"/>
            <a:ext cx="4435830" cy="461665"/>
          </a:xfrm>
          <a:prstGeom prst="rect">
            <a:avLst/>
          </a:prstGeom>
        </p:spPr>
        <p:txBody>
          <a:bodyPr wrap="none">
            <a:spAutoFit/>
          </a:bodyPr>
          <a:lstStyle/>
          <a:p>
            <a:r>
              <a:rPr lang="cs-CZ" b="1" dirty="0">
                <a:solidFill>
                  <a:schemeClr val="tx2"/>
                </a:solidFill>
              </a:rPr>
              <a:t>„Bílý jogurt bez </a:t>
            </a:r>
            <a:r>
              <a:rPr lang="cs-CZ" b="1" dirty="0" err="1">
                <a:solidFill>
                  <a:schemeClr val="tx2"/>
                </a:solidFill>
              </a:rPr>
              <a:t>konzervantů</a:t>
            </a:r>
            <a:r>
              <a:rPr lang="cs-CZ" b="1" dirty="0">
                <a:solidFill>
                  <a:schemeClr val="tx2"/>
                </a:solidFill>
              </a:rPr>
              <a:t>“</a:t>
            </a:r>
          </a:p>
        </p:txBody>
      </p:sp>
      <p:sp>
        <p:nvSpPr>
          <p:cNvPr id="6" name="Obdélník 5">
            <a:extLst>
              <a:ext uri="{FF2B5EF4-FFF2-40B4-BE49-F238E27FC236}">
                <a16:creationId xmlns:a16="http://schemas.microsoft.com/office/drawing/2014/main" id="{8C41D21A-27E2-4BC5-958A-4F50B8546CF5}"/>
              </a:ext>
            </a:extLst>
          </p:cNvPr>
          <p:cNvSpPr/>
          <p:nvPr/>
        </p:nvSpPr>
        <p:spPr>
          <a:xfrm>
            <a:off x="7030516" y="3911407"/>
            <a:ext cx="4095993" cy="400110"/>
          </a:xfrm>
          <a:prstGeom prst="rect">
            <a:avLst/>
          </a:prstGeom>
        </p:spPr>
        <p:txBody>
          <a:bodyPr wrap="none">
            <a:spAutoFit/>
          </a:bodyPr>
          <a:lstStyle/>
          <a:p>
            <a:r>
              <a:rPr lang="cs-CZ" sz="2000" dirty="0">
                <a:solidFill>
                  <a:schemeClr val="tx2"/>
                </a:solidFill>
              </a:rPr>
              <a:t>„stejně jako ostatní bílé jogurty“</a:t>
            </a:r>
          </a:p>
        </p:txBody>
      </p:sp>
    </p:spTree>
    <p:extLst>
      <p:ext uri="{BB962C8B-B14F-4D97-AF65-F5344CB8AC3E}">
        <p14:creationId xmlns:p14="http://schemas.microsoft.com/office/powerpoint/2010/main" val="16694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93811" y="1052736"/>
            <a:ext cx="11089232" cy="2376264"/>
          </a:xfrm>
        </p:spPr>
        <p:txBody>
          <a:bodyPr>
            <a:normAutofit fontScale="62500" lnSpcReduction="20000"/>
          </a:bodyPr>
          <a:lstStyle/>
          <a:p>
            <a:pPr marL="0" indent="0" algn="ctr">
              <a:buNone/>
            </a:pPr>
            <a:r>
              <a:rPr lang="cs-CZ" sz="2799" b="1" dirty="0"/>
              <a:t>Článek 7</a:t>
            </a:r>
            <a:endParaRPr lang="cs-CZ" sz="2800" b="1" dirty="0"/>
          </a:p>
          <a:p>
            <a:pPr marL="0" indent="0" algn="ctr">
              <a:buNone/>
            </a:pPr>
            <a:r>
              <a:rPr lang="cs-CZ" sz="2800" b="1" dirty="0"/>
              <a:t>UVÁDĚNÍ NEZAVÁDĚJÍCÍCH INFORMACÍ</a:t>
            </a:r>
            <a:endParaRPr lang="cs-CZ" sz="2800" dirty="0"/>
          </a:p>
          <a:p>
            <a:pPr marL="514350" indent="-514350" algn="just">
              <a:buAutoNum type="arabicPeriod"/>
            </a:pPr>
            <a:r>
              <a:rPr lang="pt-BR" sz="2800" dirty="0"/>
              <a:t>Informace o potravinác</a:t>
            </a:r>
            <a:r>
              <a:rPr lang="cs-CZ" sz="2800" dirty="0"/>
              <a:t>í</a:t>
            </a:r>
            <a:r>
              <a:rPr lang="pt-BR" sz="2800" dirty="0"/>
              <a:t> nesmějí být zavádějící, zejména:</a:t>
            </a:r>
            <a:endParaRPr lang="cs-CZ" sz="2800" dirty="0"/>
          </a:p>
          <a:p>
            <a:pPr marL="0" indent="0" algn="just">
              <a:buNone/>
            </a:pPr>
            <a:r>
              <a:rPr lang="cs-CZ" sz="2800" dirty="0"/>
              <a:t>d) </a:t>
            </a:r>
            <a:r>
              <a:rPr lang="cs-CZ" sz="2800" dirty="0">
                <a:solidFill>
                  <a:srgbClr val="FF0000"/>
                </a:solidFill>
              </a:rPr>
              <a:t>vyvoláváním dojmu </a:t>
            </a:r>
            <a:r>
              <a:rPr lang="cs-CZ" sz="2800" dirty="0"/>
              <a:t>na základě vzhledu, popisu nebo vyobrazení, že je přítomna určitá potravina nebo složka, ačkoli ve skutečnosti byla určitá přirozeně se vyskytující součást nebo běžně používaná složka v této potravině nahrazena odlišnou součástí nebo složkou</a:t>
            </a:r>
          </a:p>
          <a:p>
            <a:pPr marL="457063" indent="-457063">
              <a:buAutoNum type="arabicPeriod"/>
            </a:pPr>
            <a:endParaRPr lang="cs-CZ" dirty="0"/>
          </a:p>
        </p:txBody>
      </p:sp>
      <p:sp>
        <p:nvSpPr>
          <p:cNvPr id="5" name="Nadpis 1"/>
          <p:cNvSpPr>
            <a:spLocks noGrp="1"/>
          </p:cNvSpPr>
          <p:nvPr>
            <p:ph type="title"/>
          </p:nvPr>
        </p:nvSpPr>
        <p:spPr>
          <a:xfrm>
            <a:off x="477788" y="138113"/>
            <a:ext cx="10046730" cy="698599"/>
          </a:xfrm>
        </p:spPr>
        <p:txBody>
          <a:bodyPr>
            <a:noAutofit/>
          </a:body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
        <p:nvSpPr>
          <p:cNvPr id="4" name="Obdélník 3">
            <a:extLst>
              <a:ext uri="{FF2B5EF4-FFF2-40B4-BE49-F238E27FC236}">
                <a16:creationId xmlns:a16="http://schemas.microsoft.com/office/drawing/2014/main" id="{07B5B834-9F65-40A5-8A0E-2339B5D3F618}"/>
              </a:ext>
            </a:extLst>
          </p:cNvPr>
          <p:cNvSpPr/>
          <p:nvPr/>
        </p:nvSpPr>
        <p:spPr>
          <a:xfrm>
            <a:off x="6776772" y="3291081"/>
            <a:ext cx="5065581" cy="707886"/>
          </a:xfrm>
          <a:prstGeom prst="rect">
            <a:avLst/>
          </a:prstGeom>
        </p:spPr>
        <p:txBody>
          <a:bodyPr wrap="square">
            <a:spAutoFit/>
          </a:bodyPr>
          <a:lstStyle/>
          <a:p>
            <a:r>
              <a:rPr lang="cs-CZ" sz="2000" b="1" dirty="0">
                <a:solidFill>
                  <a:schemeClr val="tx2"/>
                </a:solidFill>
              </a:rPr>
              <a:t>„Grafické vyobrazení brusinek – </a:t>
            </a:r>
          </a:p>
          <a:p>
            <a:r>
              <a:rPr lang="cs-CZ" sz="2000" b="1" dirty="0">
                <a:solidFill>
                  <a:schemeClr val="tx2"/>
                </a:solidFill>
              </a:rPr>
              <a:t>do výrobku použito syntetické aroma“</a:t>
            </a:r>
          </a:p>
        </p:txBody>
      </p:sp>
      <p:sp>
        <p:nvSpPr>
          <p:cNvPr id="8" name="Obdélník 7">
            <a:extLst>
              <a:ext uri="{FF2B5EF4-FFF2-40B4-BE49-F238E27FC236}">
                <a16:creationId xmlns:a16="http://schemas.microsoft.com/office/drawing/2014/main" id="{DD827280-3A35-480E-BFD0-63CEC2FDFF86}"/>
              </a:ext>
            </a:extLst>
          </p:cNvPr>
          <p:cNvSpPr/>
          <p:nvPr/>
        </p:nvSpPr>
        <p:spPr>
          <a:xfrm>
            <a:off x="6132509" y="5561855"/>
            <a:ext cx="6010576" cy="870688"/>
          </a:xfrm>
          <a:prstGeom prst="rect">
            <a:avLst/>
          </a:prstGeom>
        </p:spPr>
        <p:txBody>
          <a:bodyPr wrap="square">
            <a:spAutoFit/>
          </a:bodyPr>
          <a:lstStyle/>
          <a:p>
            <a:pPr>
              <a:lnSpc>
                <a:spcPct val="150000"/>
              </a:lnSpc>
            </a:pPr>
            <a:r>
              <a:rPr lang="cs-CZ" sz="1800" dirty="0">
                <a:solidFill>
                  <a:schemeClr val="tx2"/>
                </a:solidFill>
              </a:rPr>
              <a:t>obsahuje šťávu z brusinek          s obrázkem </a:t>
            </a:r>
            <a:endParaRPr lang="cs-CZ" sz="1600" dirty="0">
              <a:solidFill>
                <a:schemeClr val="tx2"/>
              </a:solidFill>
            </a:endParaRPr>
          </a:p>
          <a:p>
            <a:pPr>
              <a:lnSpc>
                <a:spcPct val="150000"/>
              </a:lnSpc>
            </a:pPr>
            <a:r>
              <a:rPr lang="cs-CZ" sz="1800" dirty="0">
                <a:solidFill>
                  <a:schemeClr val="tx2"/>
                </a:solidFill>
              </a:rPr>
              <a:t>obsahuje pouze syntetické aroma         bez obrázku</a:t>
            </a:r>
          </a:p>
        </p:txBody>
      </p:sp>
      <p:sp>
        <p:nvSpPr>
          <p:cNvPr id="9" name="Šipka: doprava 8">
            <a:extLst>
              <a:ext uri="{FF2B5EF4-FFF2-40B4-BE49-F238E27FC236}">
                <a16:creationId xmlns:a16="http://schemas.microsoft.com/office/drawing/2014/main" id="{3B96006E-7A1D-49C2-9AF7-2F6044324E84}"/>
              </a:ext>
            </a:extLst>
          </p:cNvPr>
          <p:cNvSpPr/>
          <p:nvPr/>
        </p:nvSpPr>
        <p:spPr>
          <a:xfrm>
            <a:off x="9137797" y="5717752"/>
            <a:ext cx="397658" cy="279447"/>
          </a:xfrm>
          <a:prstGeom prst="rightArrow">
            <a:avLst/>
          </a:prstGeom>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a:extLst>
              <a:ext uri="{FF2B5EF4-FFF2-40B4-BE49-F238E27FC236}">
                <a16:creationId xmlns:a16="http://schemas.microsoft.com/office/drawing/2014/main" id="{F3CAFE51-EDDF-4A06-98A2-FB196B8E9384}"/>
              </a:ext>
            </a:extLst>
          </p:cNvPr>
          <p:cNvSpPr/>
          <p:nvPr/>
        </p:nvSpPr>
        <p:spPr>
          <a:xfrm>
            <a:off x="10054852" y="6097588"/>
            <a:ext cx="397658" cy="279447"/>
          </a:xfrm>
          <a:prstGeom prst="rightArrow">
            <a:avLst/>
          </a:prstGeom>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9109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05781" y="327379"/>
            <a:ext cx="11095836" cy="509333"/>
          </a:xfrm>
        </p:spPr>
        <p:txBody>
          <a:bodyPr>
            <a:noAutofit/>
          </a:bodyPr>
          <a:lstStyle/>
          <a:p>
            <a:r>
              <a:rPr lang="cs-CZ" sz="2400" dirty="0">
                <a:solidFill>
                  <a:srgbClr val="FF0000"/>
                </a:solidFill>
              </a:rPr>
              <a:t>Vyhláška </a:t>
            </a:r>
            <a:r>
              <a:rPr lang="cs-CZ" sz="2400" u="sng" dirty="0">
                <a:solidFill>
                  <a:srgbClr val="FF0000"/>
                </a:solidFill>
              </a:rPr>
              <a:t>č. 417/2016 Sb</a:t>
            </a:r>
            <a:r>
              <a:rPr lang="cs-CZ" sz="2400" dirty="0">
                <a:solidFill>
                  <a:srgbClr val="FF0000"/>
                </a:solidFill>
              </a:rPr>
              <a:t>., o některých způsobech označování potravin</a:t>
            </a:r>
          </a:p>
        </p:txBody>
      </p:sp>
      <p:sp>
        <p:nvSpPr>
          <p:cNvPr id="3" name="Zástupný symbol pro obsah 2"/>
          <p:cNvSpPr>
            <a:spLocks noGrp="1"/>
          </p:cNvSpPr>
          <p:nvPr>
            <p:ph idx="1"/>
          </p:nvPr>
        </p:nvSpPr>
        <p:spPr>
          <a:xfrm>
            <a:off x="549796" y="1268759"/>
            <a:ext cx="10951819" cy="5261861"/>
          </a:xfrm>
        </p:spPr>
        <p:txBody>
          <a:bodyPr>
            <a:noAutofit/>
          </a:bodyPr>
          <a:lstStyle/>
          <a:p>
            <a:pPr marL="0" indent="0" algn="just">
              <a:buNone/>
            </a:pPr>
            <a:r>
              <a:rPr lang="cs-CZ" sz="2799" dirty="0"/>
              <a:t>Informace o potravinách </a:t>
            </a:r>
            <a:r>
              <a:rPr lang="cs-CZ" sz="2799" dirty="0">
                <a:solidFill>
                  <a:srgbClr val="FF0000"/>
                </a:solidFill>
              </a:rPr>
              <a:t>neobsahují zavádějící údaje </a:t>
            </a:r>
            <a:r>
              <a:rPr lang="cs-CZ" sz="2799" dirty="0"/>
              <a:t>ve smyslu čl. 7 nařízení (EU) č. 1169/2011, ze kterých při zohlednění způsobu, jakým je potravina prezentována spotřebiteli, zejména vyplývá, že</a:t>
            </a:r>
          </a:p>
          <a:p>
            <a:pPr marL="0" indent="0" algn="just">
              <a:buNone/>
            </a:pPr>
            <a:r>
              <a:rPr lang="pl-PL" sz="2799" dirty="0"/>
              <a:t>a) potravina nebo její složka je: </a:t>
            </a:r>
            <a:r>
              <a:rPr lang="cs-CZ" sz="2800" dirty="0">
                <a:solidFill>
                  <a:srgbClr val="FF0000"/>
                </a:solidFill>
              </a:rPr>
              <a:t>PŘÍRODNÍ, ČERSTVÁ, ČISTÁ PRAVÁ, ŽIVÁ, DOMÁCÍ, VHODNÁ PRO DĚTI</a:t>
            </a:r>
          </a:p>
          <a:p>
            <a:pPr algn="just"/>
            <a:r>
              <a:rPr lang="cs-CZ" sz="2800" dirty="0"/>
              <a:t>za zavádějící se nepovažuje pokud je výraz součástí popisné informace, a prvků, VZTAHUJÍCÍCH SE KE ZPŮSOBU PREZENTACE POTRAVINY JAKO CELKU, která jeho použití prokazatelně odůvodňuje a neuvádí spotřebitele v omyl</a:t>
            </a:r>
            <a:endParaRPr lang="cs-CZ" sz="2799" dirty="0">
              <a:solidFill>
                <a:srgbClr val="FF0000"/>
              </a:solidFill>
            </a:endParaRPr>
          </a:p>
        </p:txBody>
      </p:sp>
    </p:spTree>
    <p:extLst>
      <p:ext uri="{BB962C8B-B14F-4D97-AF65-F5344CB8AC3E}">
        <p14:creationId xmlns:p14="http://schemas.microsoft.com/office/powerpoint/2010/main" val="122563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05781" y="327379"/>
            <a:ext cx="11095836" cy="509333"/>
          </a:xfrm>
        </p:spPr>
        <p:txBody>
          <a:bodyPr>
            <a:noAutofit/>
          </a:bodyPr>
          <a:lstStyle/>
          <a:p>
            <a:r>
              <a:rPr lang="cs-CZ" sz="2400" dirty="0">
                <a:solidFill>
                  <a:srgbClr val="FF0000"/>
                </a:solidFill>
              </a:rPr>
              <a:t>Vyhláška </a:t>
            </a:r>
            <a:r>
              <a:rPr lang="cs-CZ" sz="2400" u="sng" dirty="0">
                <a:solidFill>
                  <a:srgbClr val="FF0000"/>
                </a:solidFill>
              </a:rPr>
              <a:t>č. 417/2016 Sb</a:t>
            </a:r>
            <a:r>
              <a:rPr lang="cs-CZ" sz="2400" dirty="0">
                <a:solidFill>
                  <a:srgbClr val="FF0000"/>
                </a:solidFill>
              </a:rPr>
              <a:t>., o některých způsobech označování potravin</a:t>
            </a:r>
          </a:p>
        </p:txBody>
      </p:sp>
      <p:sp>
        <p:nvSpPr>
          <p:cNvPr id="3" name="Zástupný symbol pro obsah 2"/>
          <p:cNvSpPr>
            <a:spLocks noGrp="1"/>
          </p:cNvSpPr>
          <p:nvPr>
            <p:ph idx="1"/>
          </p:nvPr>
        </p:nvSpPr>
        <p:spPr>
          <a:xfrm>
            <a:off x="549796" y="1268759"/>
            <a:ext cx="10951819" cy="5261861"/>
          </a:xfrm>
        </p:spPr>
        <p:txBody>
          <a:bodyPr>
            <a:noAutofit/>
          </a:bodyPr>
          <a:lstStyle/>
          <a:p>
            <a:pPr marL="0" indent="0" algn="just">
              <a:buNone/>
            </a:pPr>
            <a:r>
              <a:rPr lang="cs-CZ" sz="2799" dirty="0"/>
              <a:t>Informace o potravinách </a:t>
            </a:r>
            <a:r>
              <a:rPr lang="cs-CZ" sz="2799" dirty="0">
                <a:solidFill>
                  <a:srgbClr val="FF0000"/>
                </a:solidFill>
              </a:rPr>
              <a:t>neobsahují zavádějící údaje </a:t>
            </a:r>
            <a:r>
              <a:rPr lang="cs-CZ" sz="2799" dirty="0"/>
              <a:t>ve smyslu čl. 7 nařízení (EU) č. 1169/2011, ze kterých při zohlednění způsobu, jakým je potravina prezentována spotřebiteli, zejména vyplývá, že</a:t>
            </a:r>
          </a:p>
          <a:p>
            <a:pPr marL="0" indent="0" algn="just">
              <a:buNone/>
            </a:pPr>
            <a:r>
              <a:rPr lang="cs-CZ" sz="2800" dirty="0"/>
              <a:t>b) charakter potraviny je </a:t>
            </a:r>
            <a:r>
              <a:rPr lang="cs-CZ" sz="2800" dirty="0">
                <a:solidFill>
                  <a:srgbClr val="FF0000"/>
                </a:solidFill>
              </a:rPr>
              <a:t>„</a:t>
            </a:r>
            <a:r>
              <a:rPr lang="cs-CZ" sz="2800" dirty="0" err="1">
                <a:solidFill>
                  <a:srgbClr val="FF0000"/>
                </a:solidFill>
              </a:rPr>
              <a:t>dia</a:t>
            </a:r>
            <a:r>
              <a:rPr lang="cs-CZ" sz="2800" dirty="0">
                <a:solidFill>
                  <a:srgbClr val="FF0000"/>
                </a:solidFill>
              </a:rPr>
              <a:t>“ </a:t>
            </a:r>
            <a:r>
              <a:rPr lang="cs-CZ" sz="2800" dirty="0"/>
              <a:t>(„pro diabetiky“, „vhodný pro diabetiky“)</a:t>
            </a:r>
          </a:p>
          <a:p>
            <a:pPr algn="just"/>
            <a:r>
              <a:rPr lang="cs-CZ" sz="2800" dirty="0"/>
              <a:t>kategorie potravin určených pro diabetiky byla z vyhlášky č. 54/2004 Sb. vypuštěna/zrušena s účinností od 1. 2. 2012. </a:t>
            </a:r>
            <a:endParaRPr lang="cs-CZ" sz="2799" dirty="0">
              <a:solidFill>
                <a:srgbClr val="FF0000"/>
              </a:solidFill>
            </a:endParaRPr>
          </a:p>
        </p:txBody>
      </p:sp>
    </p:spTree>
    <p:extLst>
      <p:ext uri="{BB962C8B-B14F-4D97-AF65-F5344CB8AC3E}">
        <p14:creationId xmlns:p14="http://schemas.microsoft.com/office/powerpoint/2010/main" val="24298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05781" y="327379"/>
            <a:ext cx="11095836" cy="509333"/>
          </a:xfrm>
        </p:spPr>
        <p:txBody>
          <a:bodyPr>
            <a:noAutofit/>
          </a:bodyPr>
          <a:lstStyle/>
          <a:p>
            <a:r>
              <a:rPr lang="cs-CZ" sz="2400" dirty="0">
                <a:solidFill>
                  <a:srgbClr val="FF0000"/>
                </a:solidFill>
              </a:rPr>
              <a:t>Vyhláška </a:t>
            </a:r>
            <a:r>
              <a:rPr lang="cs-CZ" sz="2400" u="sng" dirty="0">
                <a:solidFill>
                  <a:srgbClr val="FF0000"/>
                </a:solidFill>
              </a:rPr>
              <a:t>č. 417/2016 Sb</a:t>
            </a:r>
            <a:r>
              <a:rPr lang="cs-CZ" sz="2400" dirty="0">
                <a:solidFill>
                  <a:srgbClr val="FF0000"/>
                </a:solidFill>
              </a:rPr>
              <a:t>., o některých způsobech označování potravin</a:t>
            </a:r>
          </a:p>
        </p:txBody>
      </p:sp>
      <p:sp>
        <p:nvSpPr>
          <p:cNvPr id="3" name="Zástupný symbol pro obsah 2"/>
          <p:cNvSpPr>
            <a:spLocks noGrp="1"/>
          </p:cNvSpPr>
          <p:nvPr>
            <p:ph idx="1"/>
          </p:nvPr>
        </p:nvSpPr>
        <p:spPr>
          <a:xfrm>
            <a:off x="549796" y="1268759"/>
            <a:ext cx="10951819" cy="5261861"/>
          </a:xfrm>
        </p:spPr>
        <p:txBody>
          <a:bodyPr>
            <a:noAutofit/>
          </a:bodyPr>
          <a:lstStyle/>
          <a:p>
            <a:pPr marL="0" indent="0" algn="just">
              <a:buNone/>
            </a:pPr>
            <a:r>
              <a:rPr lang="cs-CZ" dirty="0"/>
              <a:t>Informace o potravinách </a:t>
            </a:r>
            <a:r>
              <a:rPr lang="cs-CZ" dirty="0">
                <a:solidFill>
                  <a:srgbClr val="FF0000"/>
                </a:solidFill>
              </a:rPr>
              <a:t>dále neobsahují zavádějící údaje</a:t>
            </a:r>
            <a:r>
              <a:rPr lang="cs-CZ" dirty="0"/>
              <a:t> ve smyslu čl. 7 nařízení Evropského parlamentu a Rady (EU) č. 1169/2011, které by zejména mohly </a:t>
            </a:r>
          </a:p>
          <a:p>
            <a:pPr marL="514350" indent="-514350" algn="just">
              <a:buAutoNum type="alphaLcParenR"/>
            </a:pPr>
            <a:r>
              <a:rPr lang="cs-CZ" dirty="0"/>
              <a:t>vyvolat pochybnosti o neškodnosti jiných podobných potravin nebo vyvolat u spotřebitele obavy z jejich použití</a:t>
            </a:r>
          </a:p>
          <a:p>
            <a:pPr marL="514350" indent="-514350" algn="just">
              <a:buAutoNum type="alphaLcParenR"/>
            </a:pPr>
            <a:r>
              <a:rPr lang="cs-CZ" dirty="0"/>
              <a:t>vést k záměně běžných potravin s potravinami pro zvláštní výživu </a:t>
            </a:r>
          </a:p>
          <a:p>
            <a:pPr marL="514350" indent="-514350" algn="just">
              <a:buAutoNum type="alphaLcParenR"/>
            </a:pPr>
            <a:r>
              <a:rPr lang="cs-CZ" dirty="0"/>
              <a:t>v odvozené nebo ve zdrobnělé formě vést k záměně potravin s potravinami, které jsou vymezeny právním předpisem upravujícím potraviny nebo nařízením o společné organizaci trhů se zemědělskými produkty. </a:t>
            </a:r>
          </a:p>
          <a:p>
            <a:pPr marL="0" indent="0" algn="just">
              <a:buNone/>
            </a:pPr>
            <a:r>
              <a:rPr lang="cs-CZ" dirty="0"/>
              <a:t>Informace o potravinách neobsahují údaje, jejichž </a:t>
            </a:r>
            <a:r>
              <a:rPr lang="cs-CZ" dirty="0">
                <a:solidFill>
                  <a:srgbClr val="FF0000"/>
                </a:solidFill>
              </a:rPr>
              <a:t>pravdivost nelze dokázat. </a:t>
            </a:r>
          </a:p>
        </p:txBody>
      </p:sp>
    </p:spTree>
    <p:extLst>
      <p:ext uri="{BB962C8B-B14F-4D97-AF65-F5344CB8AC3E}">
        <p14:creationId xmlns:p14="http://schemas.microsoft.com/office/powerpoint/2010/main" val="18571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65820" y="1450504"/>
            <a:ext cx="10364827" cy="5407496"/>
          </a:xfrm>
        </p:spPr>
        <p:txBody>
          <a:bodyPr>
            <a:normAutofit/>
          </a:bodyPr>
          <a:lstStyle/>
          <a:p>
            <a:r>
              <a:rPr lang="cs-CZ" sz="3200" dirty="0"/>
              <a:t>Potraviny nezahrnují:</a:t>
            </a:r>
          </a:p>
          <a:p>
            <a:pPr marL="426645" lvl="1" indent="0">
              <a:buNone/>
            </a:pPr>
            <a:r>
              <a:rPr lang="cs-CZ" sz="3200" dirty="0"/>
              <a:t>živá zvířata, pokud nejsou připravena pro uvedení na trh k lidské spotřebě</a:t>
            </a:r>
          </a:p>
        </p:txBody>
      </p:sp>
      <p:sp>
        <p:nvSpPr>
          <p:cNvPr id="4" name="Obdélník 3"/>
          <p:cNvSpPr/>
          <p:nvPr/>
        </p:nvSpPr>
        <p:spPr>
          <a:xfrm>
            <a:off x="5662364" y="3583601"/>
            <a:ext cx="1368152" cy="1602939"/>
          </a:xfrm>
          <a:prstGeom prst="rect">
            <a:avLst/>
          </a:prstGeom>
        </p:spPr>
        <p:txBody>
          <a:bodyPr wrap="square">
            <a:spAutoFit/>
          </a:bodyPr>
          <a:lstStyle/>
          <a:p>
            <a:pPr>
              <a:lnSpc>
                <a:spcPct val="107000"/>
              </a:lnSpc>
              <a:spcAft>
                <a:spcPts val="800"/>
              </a:spcAft>
            </a:pPr>
            <a:r>
              <a:rPr lang="cs-CZ" sz="9600" dirty="0">
                <a:latin typeface="Calibri" panose="020F0502020204030204" pitchFamily="34" charset="0"/>
                <a:ea typeface="Calibri" panose="020F0502020204030204" pitchFamily="34" charset="0"/>
                <a:cs typeface="Times New Roman" panose="02020603050405020304" pitchFamily="18" charset="0"/>
              </a:rPr>
              <a:t>×</a:t>
            </a:r>
            <a:endParaRPr lang="cs-CZ" sz="9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Nadpis 1"/>
          <p:cNvSpPr txBox="1">
            <a:spLocks/>
          </p:cNvSpPr>
          <p:nvPr/>
        </p:nvSpPr>
        <p:spPr>
          <a:xfrm>
            <a:off x="25035" y="260648"/>
            <a:ext cx="10157354" cy="792088"/>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4000">
                <a:solidFill>
                  <a:srgbClr val="FF0000"/>
                </a:solidFill>
              </a:rPr>
              <a:t>Nařízení EP a Rady (ES) č. 178/2002</a:t>
            </a:r>
            <a:endParaRPr lang="cs-CZ" sz="4000" dirty="0">
              <a:solidFill>
                <a:srgbClr val="FF0000"/>
              </a:solidFill>
            </a:endParaRPr>
          </a:p>
        </p:txBody>
      </p:sp>
    </p:spTree>
    <p:extLst>
      <p:ext uri="{BB962C8B-B14F-4D97-AF65-F5344CB8AC3E}">
        <p14:creationId xmlns:p14="http://schemas.microsoft.com/office/powerpoint/2010/main" val="23581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93812" y="1071685"/>
            <a:ext cx="11089232" cy="4968553"/>
          </a:xfrm>
        </p:spPr>
        <p:txBody>
          <a:bodyPr>
            <a:normAutofit fontScale="62500" lnSpcReduction="20000"/>
          </a:bodyPr>
          <a:lstStyle/>
          <a:p>
            <a:pPr marL="0" indent="0" algn="ctr">
              <a:buNone/>
            </a:pPr>
            <a:r>
              <a:rPr lang="cs-CZ" sz="2799" b="1" dirty="0"/>
              <a:t>Článek 7</a:t>
            </a:r>
            <a:endParaRPr lang="cs-CZ" sz="2800" b="1" dirty="0"/>
          </a:p>
          <a:p>
            <a:pPr marL="0" indent="0" algn="ctr">
              <a:buNone/>
            </a:pPr>
            <a:r>
              <a:rPr lang="cs-CZ" sz="2800" b="1" dirty="0"/>
              <a:t>UVÁDĚNÍ NEZAVÁDĚJÍCÍCH INFORMACÍ</a:t>
            </a:r>
            <a:endParaRPr lang="cs-CZ" sz="2800" dirty="0"/>
          </a:p>
          <a:p>
            <a:pPr marL="0" indent="0" algn="just">
              <a:buNone/>
            </a:pPr>
            <a:r>
              <a:rPr lang="cs-CZ" sz="4000" dirty="0"/>
              <a:t>3. Informace o potravině nesmějí připisovat jakékoli potravině vlastnosti umožňující zabránit určité </a:t>
            </a:r>
            <a:r>
              <a:rPr lang="cs-CZ" sz="4000" dirty="0">
                <a:solidFill>
                  <a:srgbClr val="FF0000"/>
                </a:solidFill>
              </a:rPr>
              <a:t>lidské nemoci</a:t>
            </a:r>
            <a:r>
              <a:rPr lang="cs-CZ" sz="4000" dirty="0"/>
              <a:t>, zmírnit ji nebo ji vyléčit, ani na tyto vlastnosti odkazovat</a:t>
            </a:r>
          </a:p>
          <a:p>
            <a:pPr marL="0" indent="0" algn="just">
              <a:buNone/>
            </a:pPr>
            <a:endParaRPr lang="cs-CZ" sz="2800" dirty="0"/>
          </a:p>
          <a:p>
            <a:pPr algn="just"/>
            <a:r>
              <a:rPr lang="cs-CZ" sz="2600" dirty="0">
                <a:solidFill>
                  <a:schemeClr val="tx2"/>
                </a:solidFill>
              </a:rPr>
              <a:t>názvy nemocí dle Mezinárodní klasifikace nemocí (MKN) (například chřipka, nachlazení, průjem, artritida, akné, aj.) </a:t>
            </a:r>
          </a:p>
          <a:p>
            <a:pPr algn="just"/>
            <a:r>
              <a:rPr lang="cs-CZ" sz="2600" dirty="0">
                <a:solidFill>
                  <a:schemeClr val="tx2"/>
                </a:solidFill>
              </a:rPr>
              <a:t>názvy symptomů (bolest, dušnost, závrať, zvracení, horečka, aj.)</a:t>
            </a:r>
          </a:p>
          <a:p>
            <a:pPr algn="just"/>
            <a:r>
              <a:rPr lang="cs-CZ" sz="2600" dirty="0">
                <a:solidFill>
                  <a:schemeClr val="tx2"/>
                </a:solidFill>
              </a:rPr>
              <a:t>ani slova jinak spojená s nemocemi či zdravotními problémy (lék/léčit, akutní, chronický, prevence, aj.) </a:t>
            </a:r>
          </a:p>
          <a:p>
            <a:pPr algn="just"/>
            <a:r>
              <a:rPr lang="cs-CZ" sz="2600" dirty="0">
                <a:solidFill>
                  <a:schemeClr val="tx2"/>
                </a:solidFill>
              </a:rPr>
              <a:t>Jakékoliv grafické, obrázkové či symbolické vyjádření (např. obrázek lékaře bez doprovodného textu, obrázek znázorňující zánět kloubu, aj.) </a:t>
            </a:r>
          </a:p>
          <a:p>
            <a:pPr algn="just"/>
            <a:r>
              <a:rPr lang="cs-CZ" sz="2600" dirty="0">
                <a:solidFill>
                  <a:schemeClr val="tx2"/>
                </a:solidFill>
              </a:rPr>
              <a:t> název výrobku (Anti-parazit, </a:t>
            </a:r>
            <a:r>
              <a:rPr lang="cs-CZ" sz="2600" dirty="0" err="1">
                <a:solidFill>
                  <a:schemeClr val="tx2"/>
                </a:solidFill>
              </a:rPr>
              <a:t>Cron</a:t>
            </a:r>
            <a:r>
              <a:rPr lang="cs-CZ" sz="2600" dirty="0">
                <a:solidFill>
                  <a:schemeClr val="tx2"/>
                </a:solidFill>
              </a:rPr>
              <a:t>-stop)  </a:t>
            </a:r>
            <a:endParaRPr lang="cs-CZ" sz="2200" dirty="0">
              <a:solidFill>
                <a:schemeClr val="tx2"/>
              </a:solidFill>
            </a:endParaRPr>
          </a:p>
        </p:txBody>
      </p:sp>
      <p:sp>
        <p:nvSpPr>
          <p:cNvPr id="5" name="Nadpis 1"/>
          <p:cNvSpPr>
            <a:spLocks noGrp="1"/>
          </p:cNvSpPr>
          <p:nvPr>
            <p:ph type="title"/>
          </p:nvPr>
        </p:nvSpPr>
        <p:spPr>
          <a:xfrm>
            <a:off x="477788" y="138113"/>
            <a:ext cx="10046730" cy="698599"/>
          </a:xfrm>
        </p:spPr>
        <p:txBody>
          <a:bodyPr>
            <a:noAutofit/>
          </a:body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
        <p:nvSpPr>
          <p:cNvPr id="6" name="Obdélník 5">
            <a:extLst>
              <a:ext uri="{FF2B5EF4-FFF2-40B4-BE49-F238E27FC236}">
                <a16:creationId xmlns:a16="http://schemas.microsoft.com/office/drawing/2014/main" id="{83C04ED7-0244-42CC-A4EA-FBA49F22D29A}"/>
              </a:ext>
            </a:extLst>
          </p:cNvPr>
          <p:cNvSpPr/>
          <p:nvPr/>
        </p:nvSpPr>
        <p:spPr>
          <a:xfrm>
            <a:off x="1341884" y="6165304"/>
            <a:ext cx="1872208" cy="400110"/>
          </a:xfrm>
          <a:prstGeom prst="rect">
            <a:avLst/>
          </a:prstGeom>
        </p:spPr>
        <p:txBody>
          <a:bodyPr wrap="square">
            <a:spAutoFit/>
          </a:bodyPr>
          <a:lstStyle/>
          <a:p>
            <a:r>
              <a:rPr lang="cs-CZ" sz="2000" b="1" dirty="0">
                <a:solidFill>
                  <a:schemeClr val="tx2"/>
                </a:solidFill>
              </a:rPr>
              <a:t>„Anti-COVID“</a:t>
            </a:r>
          </a:p>
        </p:txBody>
      </p:sp>
      <p:sp>
        <p:nvSpPr>
          <p:cNvPr id="11" name="Obdélník 10">
            <a:extLst>
              <a:ext uri="{FF2B5EF4-FFF2-40B4-BE49-F238E27FC236}">
                <a16:creationId xmlns:a16="http://schemas.microsoft.com/office/drawing/2014/main" id="{54CDEB5B-04F9-47E4-B2F7-3BC277EB66DA}"/>
              </a:ext>
            </a:extLst>
          </p:cNvPr>
          <p:cNvSpPr/>
          <p:nvPr/>
        </p:nvSpPr>
        <p:spPr>
          <a:xfrm>
            <a:off x="5501153" y="6075156"/>
            <a:ext cx="6192688" cy="400110"/>
          </a:xfrm>
          <a:prstGeom prst="rect">
            <a:avLst/>
          </a:prstGeom>
        </p:spPr>
        <p:txBody>
          <a:bodyPr wrap="square">
            <a:spAutoFit/>
          </a:bodyPr>
          <a:lstStyle/>
          <a:p>
            <a:r>
              <a:rPr lang="cs-CZ" sz="2000" b="1" dirty="0">
                <a:solidFill>
                  <a:schemeClr val="tx2"/>
                </a:solidFill>
              </a:rPr>
              <a:t>„preventivní opatření proti nakažení </a:t>
            </a:r>
            <a:r>
              <a:rPr lang="cs-CZ" sz="2000" b="1" dirty="0" err="1">
                <a:solidFill>
                  <a:schemeClr val="tx2"/>
                </a:solidFill>
              </a:rPr>
              <a:t>koronaviry</a:t>
            </a:r>
            <a:r>
              <a:rPr lang="cs-CZ" sz="2000" b="1" dirty="0">
                <a:solidFill>
                  <a:schemeClr val="tx2"/>
                </a:solidFill>
              </a:rPr>
              <a:t>“</a:t>
            </a:r>
          </a:p>
        </p:txBody>
      </p:sp>
    </p:spTree>
    <p:extLst>
      <p:ext uri="{BB962C8B-B14F-4D97-AF65-F5344CB8AC3E}">
        <p14:creationId xmlns:p14="http://schemas.microsoft.com/office/powerpoint/2010/main" val="267504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9800" y="2204864"/>
            <a:ext cx="5021353" cy="4331386"/>
          </a:xfrm>
        </p:spPr>
        <p:txBody>
          <a:bodyPr>
            <a:normAutofit/>
          </a:bodyPr>
          <a:lstStyle/>
          <a:p>
            <a:pPr marL="0" indent="0" algn="just">
              <a:buNone/>
            </a:pPr>
            <a:r>
              <a:rPr lang="cs-CZ" sz="2000" dirty="0"/>
              <a:t>a) název potraviny</a:t>
            </a:r>
          </a:p>
          <a:p>
            <a:pPr marL="0" indent="0" algn="just">
              <a:buNone/>
            </a:pPr>
            <a:r>
              <a:rPr lang="cs-CZ" sz="2000" dirty="0"/>
              <a:t>b) seznam složek</a:t>
            </a:r>
          </a:p>
          <a:p>
            <a:pPr marL="0" indent="0" algn="just">
              <a:buNone/>
            </a:pPr>
            <a:r>
              <a:rPr lang="cs-CZ" sz="2000" dirty="0"/>
              <a:t>c) alergeny</a:t>
            </a:r>
          </a:p>
          <a:p>
            <a:pPr marL="0" indent="0" algn="just">
              <a:buNone/>
            </a:pPr>
            <a:r>
              <a:rPr lang="cs-CZ" sz="2000" dirty="0"/>
              <a:t>d) množství určitých složek</a:t>
            </a:r>
          </a:p>
          <a:p>
            <a:pPr marL="0" indent="0" algn="just">
              <a:buNone/>
            </a:pPr>
            <a:r>
              <a:rPr lang="cs-CZ" sz="2000" dirty="0"/>
              <a:t>e) čisté množství potraviny</a:t>
            </a:r>
          </a:p>
          <a:p>
            <a:pPr marL="0" indent="0" algn="just">
              <a:buNone/>
            </a:pPr>
            <a:r>
              <a:rPr lang="cs-CZ" sz="2000" dirty="0"/>
              <a:t>f) datum minimální trvanlivosti nebo datum použitelnosti</a:t>
            </a:r>
          </a:p>
          <a:p>
            <a:pPr marL="0" indent="0" algn="just">
              <a:buNone/>
            </a:pPr>
            <a:r>
              <a:rPr lang="cs-CZ" sz="2000" dirty="0"/>
              <a:t>g) zvláštní podmínky uchování nebo podmínky použití</a:t>
            </a:r>
          </a:p>
          <a:p>
            <a:pPr algn="just"/>
            <a:endParaRPr lang="cs-CZ" sz="2000" dirty="0"/>
          </a:p>
          <a:p>
            <a:pPr algn="just"/>
            <a:endParaRPr lang="cs-CZ" sz="2000" dirty="0"/>
          </a:p>
          <a:p>
            <a:pPr algn="just"/>
            <a:endParaRPr lang="cs-CZ" sz="2000" b="1" dirty="0"/>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
        <p:nvSpPr>
          <p:cNvPr id="6" name="Obdélník 5"/>
          <p:cNvSpPr/>
          <p:nvPr/>
        </p:nvSpPr>
        <p:spPr>
          <a:xfrm>
            <a:off x="5806380" y="1965339"/>
            <a:ext cx="6264696" cy="3785652"/>
          </a:xfrm>
          <a:prstGeom prst="rect">
            <a:avLst/>
          </a:prstGeom>
        </p:spPr>
        <p:txBody>
          <a:bodyPr wrap="square">
            <a:spAutoFit/>
          </a:bodyPr>
          <a:lstStyle/>
          <a:p>
            <a:pPr marL="342900" indent="-342900" algn="just">
              <a:buFont typeface="Arial" panose="020B0604020202020204" pitchFamily="34" charset="0"/>
              <a:buChar char="•"/>
            </a:pPr>
            <a:endParaRPr lang="cs-CZ" sz="2000" dirty="0"/>
          </a:p>
          <a:p>
            <a:pPr algn="just"/>
            <a:r>
              <a:rPr lang="cs-CZ" sz="2000" dirty="0"/>
              <a:t>h) PPP, pod jehož jménem je potravina uváděna na trh + dovozce, pokud není usazen v EU</a:t>
            </a:r>
          </a:p>
          <a:p>
            <a:pPr marL="342900" indent="-342900" algn="just">
              <a:buFont typeface="Arial" panose="020B0604020202020204" pitchFamily="34" charset="0"/>
              <a:buChar char="•"/>
            </a:pPr>
            <a:endParaRPr lang="cs-CZ" sz="2000" dirty="0"/>
          </a:p>
          <a:p>
            <a:pPr algn="just"/>
            <a:r>
              <a:rPr lang="cs-CZ" sz="2000" dirty="0"/>
              <a:t>i) země původu ( pouze v určitých případech)</a:t>
            </a:r>
          </a:p>
          <a:p>
            <a:pPr marL="342900" indent="-342900" algn="just">
              <a:buFont typeface="Arial" panose="020B0604020202020204" pitchFamily="34" charset="0"/>
              <a:buChar char="•"/>
            </a:pPr>
            <a:endParaRPr lang="cs-CZ" sz="2000" dirty="0"/>
          </a:p>
          <a:p>
            <a:pPr algn="just"/>
            <a:r>
              <a:rPr lang="cs-CZ" sz="2000" dirty="0"/>
              <a:t>j)  návod k použití (v určitých případech)</a:t>
            </a:r>
          </a:p>
          <a:p>
            <a:pPr marL="342900" indent="-342900" algn="just">
              <a:buFont typeface="Arial" panose="020B0604020202020204" pitchFamily="34" charset="0"/>
              <a:buChar char="•"/>
            </a:pPr>
            <a:endParaRPr lang="cs-CZ" sz="2000" dirty="0"/>
          </a:p>
          <a:p>
            <a:pPr algn="just"/>
            <a:r>
              <a:rPr lang="cs-CZ" sz="2000" dirty="0"/>
              <a:t>k) skutečný obsah alkoholu u nápojů s obsahem alkoholu vyšším než  1,2 % </a:t>
            </a:r>
          </a:p>
          <a:p>
            <a:pPr marL="342900" indent="-342900" algn="just">
              <a:buFont typeface="Arial" panose="020B0604020202020204" pitchFamily="34" charset="0"/>
              <a:buChar char="•"/>
            </a:pPr>
            <a:endParaRPr lang="cs-CZ" sz="2000" dirty="0"/>
          </a:p>
          <a:p>
            <a:pPr algn="just"/>
            <a:r>
              <a:rPr lang="cs-CZ" sz="2000" dirty="0"/>
              <a:t>l) výživové údaje</a:t>
            </a:r>
          </a:p>
        </p:txBody>
      </p:sp>
      <p:sp>
        <p:nvSpPr>
          <p:cNvPr id="8" name="Obdélník 7">
            <a:extLst>
              <a:ext uri="{FF2B5EF4-FFF2-40B4-BE49-F238E27FC236}">
                <a16:creationId xmlns:a16="http://schemas.microsoft.com/office/drawing/2014/main" id="{27C1E0A9-B7B3-4272-9C62-57E73877C6B2}"/>
              </a:ext>
            </a:extLst>
          </p:cNvPr>
          <p:cNvSpPr/>
          <p:nvPr/>
        </p:nvSpPr>
        <p:spPr>
          <a:xfrm>
            <a:off x="3257590" y="949523"/>
            <a:ext cx="4487126" cy="830997"/>
          </a:xfrm>
          <a:prstGeom prst="rect">
            <a:avLst/>
          </a:prstGeom>
        </p:spPr>
        <p:txBody>
          <a:bodyPr wrap="none">
            <a:spAutoFit/>
          </a:bodyPr>
          <a:lstStyle/>
          <a:p>
            <a:pPr algn="ctr"/>
            <a:r>
              <a:rPr lang="cs-CZ" b="1" dirty="0"/>
              <a:t>Článek 9</a:t>
            </a:r>
          </a:p>
          <a:p>
            <a:r>
              <a:rPr lang="cs-CZ" b="1" dirty="0"/>
              <a:t>SEZNAM POVINNÝCH ÚDAJŮ </a:t>
            </a:r>
          </a:p>
        </p:txBody>
      </p:sp>
    </p:spTree>
    <p:extLst>
      <p:ext uri="{BB962C8B-B14F-4D97-AF65-F5344CB8AC3E}">
        <p14:creationId xmlns:p14="http://schemas.microsoft.com/office/powerpoint/2010/main" val="278759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93018" y="1018931"/>
            <a:ext cx="10657184" cy="3379618"/>
          </a:xfrm>
        </p:spPr>
        <p:txBody>
          <a:bodyPr>
            <a:normAutofit fontScale="92500" lnSpcReduction="10000"/>
          </a:bodyPr>
          <a:lstStyle/>
          <a:p>
            <a:pPr marL="0" indent="0" algn="just">
              <a:buNone/>
            </a:pPr>
            <a:r>
              <a:rPr lang="cs-CZ" sz="2800" dirty="0"/>
              <a:t>Kromě seznamu povinných údajů v čl. 9 odst. 1 jsou v příloze III stanoveny další povinné údaje pro určité druhy nebo skupiny potravin</a:t>
            </a:r>
          </a:p>
          <a:p>
            <a:r>
              <a:rPr lang="cs-CZ" sz="2800" dirty="0"/>
              <a:t>např.</a:t>
            </a:r>
          </a:p>
          <a:p>
            <a:pPr lvl="1"/>
            <a:r>
              <a:rPr lang="cs-CZ" dirty="0"/>
              <a:t>baleno v </a:t>
            </a:r>
            <a:r>
              <a:rPr lang="cs-CZ" u="sng" dirty="0"/>
              <a:t>ochranné</a:t>
            </a:r>
            <a:r>
              <a:rPr lang="cs-CZ" dirty="0"/>
              <a:t> atmosféře</a:t>
            </a:r>
          </a:p>
          <a:p>
            <a:pPr lvl="1"/>
            <a:r>
              <a:rPr lang="cs-CZ" dirty="0"/>
              <a:t>se </a:t>
            </a:r>
            <a:r>
              <a:rPr lang="cs-CZ" u="sng" dirty="0"/>
              <a:t>sladidlem</a:t>
            </a:r>
            <a:endParaRPr lang="cs-CZ" dirty="0"/>
          </a:p>
          <a:p>
            <a:pPr lvl="1"/>
            <a:r>
              <a:rPr lang="cs-CZ" dirty="0"/>
              <a:t>nadměrná konzumace může vyvolat </a:t>
            </a:r>
            <a:r>
              <a:rPr lang="cs-CZ" u="sng" dirty="0"/>
              <a:t>projímavé</a:t>
            </a:r>
            <a:r>
              <a:rPr lang="cs-CZ" dirty="0"/>
              <a:t> účinky</a:t>
            </a:r>
          </a:p>
          <a:p>
            <a:pPr lvl="1"/>
            <a:r>
              <a:rPr lang="cs-CZ" dirty="0"/>
              <a:t>obsahuje </a:t>
            </a:r>
            <a:r>
              <a:rPr lang="cs-CZ" u="sng" dirty="0"/>
              <a:t>aspartam, lékořici, kofein</a:t>
            </a:r>
            <a:r>
              <a:rPr lang="cs-CZ" dirty="0"/>
              <a:t>, atd.</a:t>
            </a:r>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1643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7788" y="1131897"/>
            <a:ext cx="11521280" cy="928952"/>
          </a:xfrm>
        </p:spPr>
        <p:txBody>
          <a:bodyPr>
            <a:normAutofit/>
          </a:bodyPr>
          <a:lstStyle/>
          <a:p>
            <a:pPr algn="ctr"/>
            <a:r>
              <a:rPr lang="cs-CZ" sz="2400" b="1" dirty="0"/>
              <a:t>Článek 12</a:t>
            </a:r>
            <a:br>
              <a:rPr lang="cs-CZ" sz="2400" b="1" dirty="0">
                <a:solidFill>
                  <a:srgbClr val="FF0000"/>
                </a:solidFill>
              </a:rPr>
            </a:br>
            <a:r>
              <a:rPr lang="cs-CZ" sz="2400" b="1" dirty="0">
                <a:solidFill>
                  <a:srgbClr val="FF0000"/>
                </a:solidFill>
              </a:rPr>
              <a:t>DOSTUPNOST</a:t>
            </a:r>
            <a:r>
              <a:rPr lang="cs-CZ" sz="2400" b="1" dirty="0"/>
              <a:t> A UMÍSTĚNÍ POVINNÝCH INFORMACÍ O POTRAVINÁCH</a:t>
            </a:r>
          </a:p>
        </p:txBody>
      </p:sp>
      <p:sp>
        <p:nvSpPr>
          <p:cNvPr id="3" name="Zástupný symbol pro obsah 2"/>
          <p:cNvSpPr>
            <a:spLocks noGrp="1"/>
          </p:cNvSpPr>
          <p:nvPr>
            <p:ph idx="1"/>
          </p:nvPr>
        </p:nvSpPr>
        <p:spPr>
          <a:xfrm>
            <a:off x="477788" y="2348880"/>
            <a:ext cx="11233248" cy="3531747"/>
          </a:xfrm>
        </p:spPr>
        <p:txBody>
          <a:bodyPr>
            <a:normAutofit fontScale="85000" lnSpcReduction="20000"/>
          </a:bodyPr>
          <a:lstStyle/>
          <a:p>
            <a:r>
              <a:rPr lang="cs-CZ" sz="3199" dirty="0"/>
              <a:t>informace jsou k dispozici a snadno dostupné</a:t>
            </a:r>
          </a:p>
          <a:p>
            <a:endParaRPr lang="cs-CZ" sz="3199" dirty="0"/>
          </a:p>
          <a:p>
            <a:pPr marL="0" indent="0" algn="ctr">
              <a:lnSpc>
                <a:spcPct val="120000"/>
              </a:lnSpc>
              <a:buNone/>
            </a:pPr>
            <a:r>
              <a:rPr lang="cs-CZ" sz="2800" b="1" dirty="0"/>
              <a:t>Článek 13</a:t>
            </a:r>
            <a:br>
              <a:rPr lang="cs-CZ" sz="2800" b="1" dirty="0"/>
            </a:br>
            <a:r>
              <a:rPr lang="cs-CZ" sz="2800" b="1" dirty="0"/>
              <a:t>ZPŮSOB UVÁDĚNÍ POVINNÝCH ÚDAJŮ</a:t>
            </a:r>
            <a:endParaRPr lang="cs-CZ" sz="2800" dirty="0"/>
          </a:p>
          <a:p>
            <a:r>
              <a:rPr lang="cs-CZ" sz="3199" dirty="0"/>
              <a:t>dobře viditelné, snadno čitelné, a je-li to vhodné, nesmazatelné</a:t>
            </a:r>
          </a:p>
          <a:p>
            <a:r>
              <a:rPr lang="cs-CZ" sz="3199" dirty="0"/>
              <a:t>informace nesmějí být skryty, zastřeny ani přerušeny jiným textem nebo vyobrazením</a:t>
            </a:r>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127949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7747" y="2183717"/>
            <a:ext cx="6617611" cy="3542189"/>
          </a:xfrm>
        </p:spPr>
        <p:txBody>
          <a:bodyPr>
            <a:normAutofit/>
          </a:bodyPr>
          <a:lstStyle/>
          <a:p>
            <a:endParaRPr lang="cs-CZ" sz="2399" dirty="0"/>
          </a:p>
          <a:p>
            <a:r>
              <a:rPr lang="cs-CZ" sz="2399" dirty="0"/>
              <a:t>střední výška písma činí nejméně </a:t>
            </a:r>
            <a:r>
              <a:rPr lang="cs-CZ" sz="2399" dirty="0">
                <a:solidFill>
                  <a:srgbClr val="FF0000"/>
                </a:solidFill>
              </a:rPr>
              <a:t>1,2 mm</a:t>
            </a:r>
          </a:p>
          <a:p>
            <a:r>
              <a:rPr lang="cs-CZ" sz="2399" dirty="0"/>
              <a:t>U obalů a nádob, jejichž největší plocha je menší než 80 cm</a:t>
            </a:r>
            <a:r>
              <a:rPr lang="cs-CZ" sz="2399" baseline="30000" dirty="0"/>
              <a:t>2,</a:t>
            </a:r>
            <a:r>
              <a:rPr lang="cs-CZ" sz="2399" dirty="0"/>
              <a:t> činí střední výška písma nejméně </a:t>
            </a:r>
            <a:r>
              <a:rPr lang="cs-CZ" sz="2399" dirty="0">
                <a:solidFill>
                  <a:srgbClr val="FF0000"/>
                </a:solidFill>
              </a:rPr>
              <a:t>0,9 mm</a:t>
            </a:r>
            <a:endParaRPr lang="cs-CZ" sz="2399" baseline="30000" dirty="0">
              <a:solidFill>
                <a:srgbClr val="FF0000"/>
              </a:solidFill>
            </a:endParaRPr>
          </a:p>
        </p:txBody>
      </p:sp>
      <p:pic>
        <p:nvPicPr>
          <p:cNvPr id="4" name="Obrázek 3"/>
          <p:cNvPicPr/>
          <p:nvPr/>
        </p:nvPicPr>
        <p:blipFill rotWithShape="1">
          <a:blip r:embed="rId2" cstate="print"/>
          <a:srcRect l="10361" t="37567" r="69622" b="17062"/>
          <a:stretch/>
        </p:blipFill>
        <p:spPr bwMode="auto">
          <a:xfrm>
            <a:off x="6735358" y="908720"/>
            <a:ext cx="5268004" cy="5698615"/>
          </a:xfrm>
          <a:prstGeom prst="rect">
            <a:avLst/>
          </a:prstGeom>
          <a:ln>
            <a:noFill/>
          </a:ln>
          <a:extLst>
            <a:ext uri="{53640926-AAD7-44D8-BBD7-CCE9431645EC}">
              <a14:shadowObscured xmlns:a14="http://schemas.microsoft.com/office/drawing/2010/main"/>
            </a:ext>
          </a:extLst>
        </p:spPr>
      </p:pic>
      <p:sp>
        <p:nvSpPr>
          <p:cNvPr id="6" name="Nadpis 1"/>
          <p:cNvSpPr txBox="1">
            <a:spLocks/>
          </p:cNvSpPr>
          <p:nvPr/>
        </p:nvSpPr>
        <p:spPr>
          <a:xfrm>
            <a:off x="477788" y="138113"/>
            <a:ext cx="10046730" cy="650706"/>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
        <p:nvSpPr>
          <p:cNvPr id="2" name="Obdélník 1">
            <a:extLst>
              <a:ext uri="{FF2B5EF4-FFF2-40B4-BE49-F238E27FC236}">
                <a16:creationId xmlns:a16="http://schemas.microsoft.com/office/drawing/2014/main" id="{BC1545B8-2581-4A72-B1C3-8E8FA2DA47D9}"/>
              </a:ext>
            </a:extLst>
          </p:cNvPr>
          <p:cNvSpPr/>
          <p:nvPr/>
        </p:nvSpPr>
        <p:spPr>
          <a:xfrm>
            <a:off x="693812" y="1157194"/>
            <a:ext cx="6092825" cy="830997"/>
          </a:xfrm>
          <a:prstGeom prst="rect">
            <a:avLst/>
          </a:prstGeom>
        </p:spPr>
        <p:txBody>
          <a:bodyPr>
            <a:spAutoFit/>
          </a:bodyPr>
          <a:lstStyle/>
          <a:p>
            <a:pPr algn="ctr"/>
            <a:r>
              <a:rPr lang="cs-CZ" b="1" dirty="0"/>
              <a:t>Článek 13</a:t>
            </a:r>
            <a:br>
              <a:rPr lang="cs-CZ" b="1" dirty="0"/>
            </a:br>
            <a:r>
              <a:rPr lang="cs-CZ" b="1" dirty="0"/>
              <a:t>ZPŮSOB UVÁDĚNÍ POVINNÝCH ÚDAJŮ</a:t>
            </a:r>
          </a:p>
        </p:txBody>
      </p:sp>
    </p:spTree>
    <p:extLst>
      <p:ext uri="{BB962C8B-B14F-4D97-AF65-F5344CB8AC3E}">
        <p14:creationId xmlns:p14="http://schemas.microsoft.com/office/powerpoint/2010/main" val="231000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45940" y="1076989"/>
            <a:ext cx="8909366" cy="839843"/>
          </a:xfrm>
        </p:spPr>
        <p:txBody>
          <a:bodyPr>
            <a:normAutofit/>
          </a:bodyPr>
          <a:lstStyle/>
          <a:p>
            <a:pPr algn="ctr"/>
            <a:r>
              <a:rPr lang="cs-CZ" sz="2400" b="1" dirty="0"/>
              <a:t>Článek 15</a:t>
            </a:r>
            <a:br>
              <a:rPr lang="cs-CZ" sz="2400" b="1" dirty="0"/>
            </a:br>
            <a:r>
              <a:rPr lang="cs-CZ" sz="2400" b="1" dirty="0"/>
              <a:t>JAZYKOVÉ POŽADAVKY</a:t>
            </a:r>
          </a:p>
        </p:txBody>
      </p:sp>
      <p:sp>
        <p:nvSpPr>
          <p:cNvPr id="3" name="Zástupný symbol pro obsah 2"/>
          <p:cNvSpPr>
            <a:spLocks noGrp="1"/>
          </p:cNvSpPr>
          <p:nvPr>
            <p:ph idx="1"/>
          </p:nvPr>
        </p:nvSpPr>
        <p:spPr>
          <a:xfrm>
            <a:off x="1044614" y="2852936"/>
            <a:ext cx="10234374" cy="2294784"/>
          </a:xfrm>
        </p:spPr>
        <p:txBody>
          <a:bodyPr>
            <a:normAutofit/>
          </a:bodyPr>
          <a:lstStyle/>
          <a:p>
            <a:pPr marL="0" indent="0" algn="just">
              <a:buNone/>
            </a:pPr>
            <a:r>
              <a:rPr lang="cs-CZ" sz="3199" dirty="0"/>
              <a:t>Povinné informace o potravině se uvádějí v jazyce snadno srozumitelném spotřebitelům v členských státech, kde je potravina uváděna na trh.</a:t>
            </a:r>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4133420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05781" y="327379"/>
            <a:ext cx="11095836" cy="653349"/>
          </a:xfrm>
        </p:spPr>
        <p:txBody>
          <a:bodyPr>
            <a:normAutofit/>
          </a:bodyPr>
          <a:lstStyle/>
          <a:p>
            <a:r>
              <a:rPr lang="cs-CZ" sz="2800" dirty="0">
                <a:solidFill>
                  <a:srgbClr val="FF0000"/>
                </a:solidFill>
              </a:rPr>
              <a:t>Zákon č. </a:t>
            </a:r>
            <a:r>
              <a:rPr lang="cs-CZ" sz="2800" u="sng" dirty="0">
                <a:solidFill>
                  <a:srgbClr val="FF0000"/>
                </a:solidFill>
              </a:rPr>
              <a:t>110/1997 Sb., </a:t>
            </a:r>
            <a:r>
              <a:rPr lang="cs-CZ" sz="2800" dirty="0">
                <a:solidFill>
                  <a:srgbClr val="FF0000"/>
                </a:solidFill>
              </a:rPr>
              <a:t>o potravinách a tabákových výrobcích</a:t>
            </a:r>
          </a:p>
        </p:txBody>
      </p:sp>
      <p:sp>
        <p:nvSpPr>
          <p:cNvPr id="3" name="Zástupný symbol pro obsah 2"/>
          <p:cNvSpPr>
            <a:spLocks noGrp="1"/>
          </p:cNvSpPr>
          <p:nvPr>
            <p:ph idx="1"/>
          </p:nvPr>
        </p:nvSpPr>
        <p:spPr>
          <a:xfrm>
            <a:off x="549796" y="1742154"/>
            <a:ext cx="10951819" cy="3776638"/>
          </a:xfrm>
        </p:spPr>
        <p:txBody>
          <a:bodyPr>
            <a:noAutofit/>
          </a:bodyPr>
          <a:lstStyle/>
          <a:p>
            <a:pPr marL="0" indent="0">
              <a:buNone/>
            </a:pPr>
            <a:r>
              <a:rPr lang="cs-CZ" sz="2799" b="1" dirty="0"/>
              <a:t>§ 3 Povinnosti provozovatelů potravinářského podniku</a:t>
            </a:r>
          </a:p>
          <a:p>
            <a:r>
              <a:rPr lang="cs-CZ" sz="2799" b="1" dirty="0"/>
              <a:t>(1)</a:t>
            </a:r>
            <a:r>
              <a:rPr lang="cs-CZ" sz="2799" dirty="0"/>
              <a:t> Provozovatel potravinářského podniku je povinen</a:t>
            </a:r>
          </a:p>
          <a:p>
            <a:pPr marL="426645" lvl="1" indent="0">
              <a:buNone/>
            </a:pPr>
            <a:r>
              <a:rPr lang="cs-CZ" sz="2799" b="1" dirty="0"/>
              <a:t>e)</a:t>
            </a:r>
            <a:r>
              <a:rPr lang="cs-CZ" sz="2799" dirty="0"/>
              <a:t> jde-li o potravinu uváděnou na trh na území České republiky, uvádět povinné informace o potravinách stanovené v právních předpisech </a:t>
            </a:r>
            <a:r>
              <a:rPr lang="cs-CZ" sz="2799" dirty="0">
                <a:solidFill>
                  <a:srgbClr val="FF0000"/>
                </a:solidFill>
              </a:rPr>
              <a:t>v českém jazyce</a:t>
            </a:r>
          </a:p>
        </p:txBody>
      </p:sp>
    </p:spTree>
    <p:extLst>
      <p:ext uri="{BB962C8B-B14F-4D97-AF65-F5344CB8AC3E}">
        <p14:creationId xmlns:p14="http://schemas.microsoft.com/office/powerpoint/2010/main" val="61356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5013D2C-6C05-488A-80E9-B4F0E8D1199A}"/>
              </a:ext>
            </a:extLst>
          </p:cNvPr>
          <p:cNvPicPr>
            <a:picLocks noChangeAspect="1"/>
          </p:cNvPicPr>
          <p:nvPr/>
        </p:nvPicPr>
        <p:blipFill>
          <a:blip r:embed="rId2"/>
          <a:stretch>
            <a:fillRect/>
          </a:stretch>
        </p:blipFill>
        <p:spPr>
          <a:xfrm>
            <a:off x="6094412" y="1705119"/>
            <a:ext cx="5883235" cy="3163311"/>
          </a:xfrm>
          <a:prstGeom prst="rect">
            <a:avLst/>
          </a:prstGeom>
        </p:spPr>
      </p:pic>
      <p:sp>
        <p:nvSpPr>
          <p:cNvPr id="2" name="Nadpis 1"/>
          <p:cNvSpPr>
            <a:spLocks noGrp="1"/>
          </p:cNvSpPr>
          <p:nvPr>
            <p:ph type="title"/>
          </p:nvPr>
        </p:nvSpPr>
        <p:spPr>
          <a:xfrm>
            <a:off x="2061964" y="836184"/>
            <a:ext cx="8909366" cy="936104"/>
          </a:xfrm>
        </p:spPr>
        <p:txBody>
          <a:bodyPr>
            <a:normAutofit fontScale="90000"/>
          </a:bodyPr>
          <a:lstStyle/>
          <a:p>
            <a:pPr algn="ctr"/>
            <a:r>
              <a:rPr lang="cs-CZ" sz="3199" dirty="0"/>
              <a:t>PODROBNÁ USTANOVENÍ O POVINNÝCH ÚDAJÍCH</a:t>
            </a:r>
          </a:p>
        </p:txBody>
      </p:sp>
      <p:sp>
        <p:nvSpPr>
          <p:cNvPr id="3" name="Zástupný symbol pro obsah 2"/>
          <p:cNvSpPr>
            <a:spLocks noGrp="1"/>
          </p:cNvSpPr>
          <p:nvPr>
            <p:ph idx="1"/>
          </p:nvPr>
        </p:nvSpPr>
        <p:spPr>
          <a:xfrm>
            <a:off x="211178" y="2276873"/>
            <a:ext cx="11161240" cy="4104456"/>
          </a:xfrm>
        </p:spPr>
        <p:txBody>
          <a:bodyPr>
            <a:normAutofit fontScale="92500"/>
          </a:bodyPr>
          <a:lstStyle/>
          <a:p>
            <a:pPr marL="514350" indent="-514350">
              <a:buAutoNum type="alphaLcParenR"/>
            </a:pPr>
            <a:r>
              <a:rPr lang="cs-CZ" sz="3199" b="1" dirty="0">
                <a:solidFill>
                  <a:srgbClr val="FF0000"/>
                </a:solidFill>
              </a:rPr>
              <a:t>název potraviny</a:t>
            </a:r>
          </a:p>
          <a:p>
            <a:pPr marL="0" indent="0" algn="ctr">
              <a:buNone/>
            </a:pPr>
            <a:endParaRPr lang="cs-CZ" sz="2800" dirty="0"/>
          </a:p>
          <a:p>
            <a:pPr algn="just"/>
            <a:r>
              <a:rPr lang="cs-CZ" sz="3199" dirty="0">
                <a:solidFill>
                  <a:srgbClr val="FF0000"/>
                </a:solidFill>
              </a:rPr>
              <a:t>zákonný název </a:t>
            </a:r>
            <a:r>
              <a:rPr lang="cs-CZ" sz="3199" dirty="0"/>
              <a:t>(komoditní vyhlášky)</a:t>
            </a:r>
          </a:p>
          <a:p>
            <a:pPr algn="just"/>
            <a:r>
              <a:rPr lang="cs-CZ" sz="3199" dirty="0">
                <a:solidFill>
                  <a:srgbClr val="FF0000"/>
                </a:solidFill>
              </a:rPr>
              <a:t>vžitý název </a:t>
            </a:r>
            <a:r>
              <a:rPr lang="cs-CZ" sz="3199" dirty="0"/>
              <a:t>(čabajka)</a:t>
            </a:r>
          </a:p>
          <a:p>
            <a:pPr algn="just"/>
            <a:r>
              <a:rPr lang="cs-CZ" sz="3199" dirty="0">
                <a:solidFill>
                  <a:srgbClr val="FF0000"/>
                </a:solidFill>
              </a:rPr>
              <a:t>popisný název </a:t>
            </a:r>
            <a:r>
              <a:rPr lang="cs-CZ" sz="3199" dirty="0"/>
              <a:t>(u potravin neuvedených v komoditní vyhlášce se název odvozuje od použité suroviny nebo technologie (lososová pomazánka, jahodové knedlíky)</a:t>
            </a:r>
          </a:p>
        </p:txBody>
      </p:sp>
      <p:sp>
        <p:nvSpPr>
          <p:cNvPr id="5" name="Nadpis 1"/>
          <p:cNvSpPr txBox="1">
            <a:spLocks/>
          </p:cNvSpPr>
          <p:nvPr/>
        </p:nvSpPr>
        <p:spPr>
          <a:xfrm>
            <a:off x="477788" y="138113"/>
            <a:ext cx="10046730" cy="59436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pic>
        <p:nvPicPr>
          <p:cNvPr id="6" name="Obrázek 5">
            <a:extLst>
              <a:ext uri="{FF2B5EF4-FFF2-40B4-BE49-F238E27FC236}">
                <a16:creationId xmlns:a16="http://schemas.microsoft.com/office/drawing/2014/main" id="{92CBD917-9BA2-47ED-B653-151841F30AAF}"/>
              </a:ext>
            </a:extLst>
          </p:cNvPr>
          <p:cNvPicPr>
            <a:picLocks noChangeAspect="1"/>
          </p:cNvPicPr>
          <p:nvPr/>
        </p:nvPicPr>
        <p:blipFill rotWithShape="1">
          <a:blip r:embed="rId3"/>
          <a:srcRect l="24653" t="13494" r="26041" b="32169"/>
          <a:stretch/>
        </p:blipFill>
        <p:spPr>
          <a:xfrm>
            <a:off x="10381015" y="132215"/>
            <a:ext cx="1294017" cy="2276873"/>
          </a:xfrm>
          <a:prstGeom prst="rect">
            <a:avLst/>
          </a:prstGeom>
        </p:spPr>
      </p:pic>
      <p:sp>
        <p:nvSpPr>
          <p:cNvPr id="7" name="Ovál 6">
            <a:extLst>
              <a:ext uri="{FF2B5EF4-FFF2-40B4-BE49-F238E27FC236}">
                <a16:creationId xmlns:a16="http://schemas.microsoft.com/office/drawing/2014/main" id="{BD217562-0F79-4BCC-B32F-0BA290B20CBA}"/>
              </a:ext>
            </a:extLst>
          </p:cNvPr>
          <p:cNvSpPr/>
          <p:nvPr/>
        </p:nvSpPr>
        <p:spPr>
          <a:xfrm>
            <a:off x="11062964" y="1340768"/>
            <a:ext cx="720080" cy="3125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399"/>
          </a:p>
        </p:txBody>
      </p:sp>
    </p:spTree>
    <p:extLst>
      <p:ext uri="{BB962C8B-B14F-4D97-AF65-F5344CB8AC3E}">
        <p14:creationId xmlns:p14="http://schemas.microsoft.com/office/powerpoint/2010/main" val="359290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4926" y="944724"/>
            <a:ext cx="10816576" cy="1242660"/>
          </a:xfrm>
        </p:spPr>
        <p:txBody>
          <a:bodyPr>
            <a:normAutofit fontScale="90000"/>
          </a:bodyPr>
          <a:lstStyle/>
          <a:p>
            <a:pPr algn="ctr"/>
            <a:r>
              <a:rPr lang="cs-CZ" dirty="0"/>
              <a:t>Příloha VI</a:t>
            </a:r>
            <a:br>
              <a:rPr lang="cs-CZ" dirty="0"/>
            </a:br>
            <a:r>
              <a:rPr lang="cs-CZ" dirty="0"/>
              <a:t>Název potraviny a zvláštní průvodní údaje</a:t>
            </a:r>
          </a:p>
        </p:txBody>
      </p:sp>
      <p:sp>
        <p:nvSpPr>
          <p:cNvPr id="3" name="Zástupný symbol pro obsah 2"/>
          <p:cNvSpPr>
            <a:spLocks noGrp="1"/>
          </p:cNvSpPr>
          <p:nvPr>
            <p:ph idx="1"/>
          </p:nvPr>
        </p:nvSpPr>
        <p:spPr>
          <a:xfrm>
            <a:off x="448953" y="2564904"/>
            <a:ext cx="11176617" cy="3077820"/>
          </a:xfrm>
        </p:spPr>
        <p:txBody>
          <a:bodyPr>
            <a:noAutofit/>
          </a:bodyPr>
          <a:lstStyle/>
          <a:p>
            <a:pPr marL="0" indent="0">
              <a:buNone/>
            </a:pPr>
            <a:r>
              <a:rPr lang="cs-CZ" sz="2399" dirty="0"/>
              <a:t>1. Název potraviny musí obsahovat </a:t>
            </a:r>
            <a:r>
              <a:rPr lang="cs-CZ" sz="2399" b="1" dirty="0"/>
              <a:t>údaje o jejím fyzikálním stavu </a:t>
            </a:r>
            <a:r>
              <a:rPr lang="cs-CZ" sz="2399" dirty="0"/>
              <a:t>nebo o určitém způsobu úpravy potraviny (např. </a:t>
            </a:r>
            <a:r>
              <a:rPr lang="cs-CZ" sz="2399" b="1" dirty="0"/>
              <a:t>v prášku, opakovaně zmrazená, zbavená vody </a:t>
            </a:r>
            <a:r>
              <a:rPr lang="cs-CZ" sz="2399" b="1" dirty="0" err="1"/>
              <a:t>vymrazením</a:t>
            </a:r>
            <a:r>
              <a:rPr lang="cs-CZ" sz="2399" b="1" dirty="0"/>
              <a:t>, rychle zmrazená, koncentrovaná, uzená)</a:t>
            </a:r>
            <a:r>
              <a:rPr lang="cs-CZ" sz="2399" dirty="0"/>
              <a:t> nebo k němu musí být tyto údaje připojeny ve všech případech, kdy by opomenutí těchto informací mohlo uvést kupujícího v omyl. </a:t>
            </a:r>
          </a:p>
          <a:p>
            <a:pPr marL="0" indent="0">
              <a:buNone/>
            </a:pPr>
            <a:r>
              <a:rPr lang="cs-CZ" sz="2399" dirty="0"/>
              <a:t>2. Název potraviny, která byla před prodejem zmrazena a je prodávána v rozmrazeném stavu, je třeba doplnit označením „</a:t>
            </a:r>
            <a:r>
              <a:rPr lang="cs-CZ" sz="2399" b="1" dirty="0"/>
              <a:t>rozmrazeno</a:t>
            </a:r>
            <a:r>
              <a:rPr lang="cs-CZ" sz="2399" dirty="0"/>
              <a:t>“. </a:t>
            </a:r>
          </a:p>
        </p:txBody>
      </p:sp>
      <p:sp>
        <p:nvSpPr>
          <p:cNvPr id="5" name="Nadpis 1"/>
          <p:cNvSpPr txBox="1">
            <a:spLocks/>
          </p:cNvSpPr>
          <p:nvPr/>
        </p:nvSpPr>
        <p:spPr>
          <a:xfrm>
            <a:off x="477788" y="138113"/>
            <a:ext cx="10046730" cy="554583"/>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287470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68083" y="1663556"/>
            <a:ext cx="10870376" cy="5194444"/>
          </a:xfrm>
        </p:spPr>
        <p:txBody>
          <a:bodyPr>
            <a:noAutofit/>
          </a:bodyPr>
          <a:lstStyle/>
          <a:p>
            <a:pPr marL="0" indent="0" algn="ctr">
              <a:lnSpc>
                <a:spcPct val="100000"/>
              </a:lnSpc>
              <a:buNone/>
            </a:pPr>
            <a:r>
              <a:rPr lang="cs-CZ" sz="3199" b="1" dirty="0">
                <a:solidFill>
                  <a:srgbClr val="FF0000"/>
                </a:solidFill>
              </a:rPr>
              <a:t>b) seznam složek</a:t>
            </a:r>
          </a:p>
          <a:p>
            <a:pPr algn="just"/>
            <a:r>
              <a:rPr lang="cs-CZ" sz="2800" dirty="0"/>
              <a:t>se nadepíše nebo uvede patřičným nadpisem obsahujícím slovo </a:t>
            </a:r>
            <a:r>
              <a:rPr lang="cs-CZ" sz="2800" dirty="0">
                <a:solidFill>
                  <a:srgbClr val="FF0000"/>
                </a:solidFill>
              </a:rPr>
              <a:t>„složení“ </a:t>
            </a:r>
          </a:p>
          <a:p>
            <a:pPr algn="just"/>
            <a:r>
              <a:rPr lang="cs-CZ" sz="2800" dirty="0"/>
              <a:t>obsahuje všechny složky potraviny seřazené </a:t>
            </a:r>
            <a:r>
              <a:rPr lang="cs-CZ" sz="2800" dirty="0">
                <a:solidFill>
                  <a:srgbClr val="FF0000"/>
                </a:solidFill>
              </a:rPr>
              <a:t>sestupně</a:t>
            </a:r>
            <a:r>
              <a:rPr lang="cs-CZ" sz="2800" dirty="0"/>
              <a:t> podle hmotnosti, stanovené v okamžiku jejich použití při výrobě potraviny</a:t>
            </a:r>
          </a:p>
          <a:p>
            <a:pPr algn="just"/>
            <a:r>
              <a:rPr lang="cs-CZ" sz="2800" dirty="0"/>
              <a:t>složky se označují svým specifickým názvem (příloha VI)</a:t>
            </a:r>
          </a:p>
          <a:p>
            <a:pPr algn="just"/>
            <a:r>
              <a:rPr lang="cs-CZ" sz="2800" dirty="0"/>
              <a:t>Příloha VII – Uvádění a pojmenování složek</a:t>
            </a:r>
          </a:p>
        </p:txBody>
      </p:sp>
      <p:sp>
        <p:nvSpPr>
          <p:cNvPr id="5" name="Nadpis 1"/>
          <p:cNvSpPr txBox="1">
            <a:spLocks/>
          </p:cNvSpPr>
          <p:nvPr/>
        </p:nvSpPr>
        <p:spPr>
          <a:xfrm>
            <a:off x="477788" y="138113"/>
            <a:ext cx="10046730" cy="554583"/>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pic>
        <p:nvPicPr>
          <p:cNvPr id="2" name="Obrázek 1">
            <a:extLst>
              <a:ext uri="{FF2B5EF4-FFF2-40B4-BE49-F238E27FC236}">
                <a16:creationId xmlns:a16="http://schemas.microsoft.com/office/drawing/2014/main" id="{9756C004-9B90-49B6-935F-1207DA848AE3}"/>
              </a:ext>
            </a:extLst>
          </p:cNvPr>
          <p:cNvPicPr>
            <a:picLocks noChangeAspect="1"/>
          </p:cNvPicPr>
          <p:nvPr/>
        </p:nvPicPr>
        <p:blipFill>
          <a:blip r:embed="rId2"/>
          <a:stretch>
            <a:fillRect/>
          </a:stretch>
        </p:blipFill>
        <p:spPr>
          <a:xfrm>
            <a:off x="7894613" y="406469"/>
            <a:ext cx="4158272" cy="1582371"/>
          </a:xfrm>
          <a:prstGeom prst="rect">
            <a:avLst/>
          </a:prstGeom>
        </p:spPr>
      </p:pic>
    </p:spTree>
    <p:extLst>
      <p:ext uri="{BB962C8B-B14F-4D97-AF65-F5344CB8AC3E}">
        <p14:creationId xmlns:p14="http://schemas.microsoft.com/office/powerpoint/2010/main" val="3966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7828" y="1340768"/>
            <a:ext cx="10157354" cy="4470400"/>
          </a:xfrm>
        </p:spPr>
        <p:txBody>
          <a:bodyPr>
            <a:normAutofit/>
          </a:bodyPr>
          <a:lstStyle/>
          <a:p>
            <a:r>
              <a:rPr lang="cs-CZ" sz="3200" dirty="0"/>
              <a:t>Potraviny nezahrnují</a:t>
            </a:r>
          </a:p>
          <a:p>
            <a:pPr marL="426645" lvl="1" indent="0">
              <a:buNone/>
            </a:pPr>
            <a:r>
              <a:rPr lang="cs-CZ" sz="3200" dirty="0"/>
              <a:t>Rostliny před sklizní</a:t>
            </a:r>
          </a:p>
        </p:txBody>
      </p:sp>
      <p:sp>
        <p:nvSpPr>
          <p:cNvPr id="8" name="Obdélník 7"/>
          <p:cNvSpPr/>
          <p:nvPr/>
        </p:nvSpPr>
        <p:spPr>
          <a:xfrm>
            <a:off x="5232429" y="3692058"/>
            <a:ext cx="1368152" cy="1602939"/>
          </a:xfrm>
          <a:prstGeom prst="rect">
            <a:avLst/>
          </a:prstGeom>
        </p:spPr>
        <p:txBody>
          <a:bodyPr wrap="square">
            <a:spAutoFit/>
          </a:bodyPr>
          <a:lstStyle/>
          <a:p>
            <a:pPr>
              <a:lnSpc>
                <a:spcPct val="107000"/>
              </a:lnSpc>
              <a:spcAft>
                <a:spcPts val="800"/>
              </a:spcAft>
            </a:pPr>
            <a:r>
              <a:rPr lang="cs-CZ" sz="9600" dirty="0">
                <a:latin typeface="Calibri" panose="020F0502020204030204" pitchFamily="34" charset="0"/>
                <a:ea typeface="Calibri" panose="020F0502020204030204" pitchFamily="34" charset="0"/>
                <a:cs typeface="Times New Roman" panose="02020603050405020304" pitchFamily="18" charset="0"/>
              </a:rPr>
              <a:t>×</a:t>
            </a:r>
            <a:endParaRPr lang="cs-CZ" sz="9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ovéPole 1"/>
          <p:cNvSpPr txBox="1"/>
          <p:nvPr/>
        </p:nvSpPr>
        <p:spPr>
          <a:xfrm>
            <a:off x="2638028" y="6172200"/>
            <a:ext cx="6194801" cy="618631"/>
          </a:xfrm>
          <a:prstGeom prst="rect">
            <a:avLst/>
          </a:prstGeom>
          <a:noFill/>
        </p:spPr>
        <p:txBody>
          <a:bodyPr wrap="square" rtlCol="0">
            <a:spAutoFit/>
          </a:bodyPr>
          <a:lstStyle/>
          <a:p>
            <a:pPr>
              <a:lnSpc>
                <a:spcPct val="95000"/>
              </a:lnSpc>
            </a:pPr>
            <a:r>
              <a:rPr lang="cs-CZ" sz="1800" dirty="0">
                <a:solidFill>
                  <a:srgbClr val="FF0000"/>
                </a:solidFill>
              </a:rPr>
              <a:t>Léčiva, tabákové výrobky, omamné a </a:t>
            </a:r>
            <a:r>
              <a:rPr lang="cs-CZ" sz="1800" dirty="0" err="1">
                <a:solidFill>
                  <a:srgbClr val="FF0000"/>
                </a:solidFill>
              </a:rPr>
              <a:t>psyhotropní</a:t>
            </a:r>
            <a:r>
              <a:rPr lang="cs-CZ" sz="1800" dirty="0">
                <a:solidFill>
                  <a:srgbClr val="FF0000"/>
                </a:solidFill>
              </a:rPr>
              <a:t> látky, rezidua a kont. látky, kosmetické výrobky</a:t>
            </a:r>
          </a:p>
        </p:txBody>
      </p:sp>
      <p:sp>
        <p:nvSpPr>
          <p:cNvPr id="11" name="Nadpis 1"/>
          <p:cNvSpPr txBox="1">
            <a:spLocks/>
          </p:cNvSpPr>
          <p:nvPr/>
        </p:nvSpPr>
        <p:spPr>
          <a:xfrm>
            <a:off x="25035" y="260648"/>
            <a:ext cx="10157354" cy="792088"/>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4000">
                <a:solidFill>
                  <a:srgbClr val="FF0000"/>
                </a:solidFill>
              </a:rPr>
              <a:t>Nařízení EP a Rady (ES) č. 178/2002</a:t>
            </a:r>
            <a:endParaRPr lang="cs-CZ" sz="4000" dirty="0">
              <a:solidFill>
                <a:srgbClr val="FF0000"/>
              </a:solidFill>
            </a:endParaRPr>
          </a:p>
        </p:txBody>
      </p:sp>
    </p:spTree>
    <p:extLst>
      <p:ext uri="{BB962C8B-B14F-4D97-AF65-F5344CB8AC3E}">
        <p14:creationId xmlns:p14="http://schemas.microsoft.com/office/powerpoint/2010/main" val="158463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1718" y="1916833"/>
            <a:ext cx="11381326" cy="3888431"/>
          </a:xfrm>
        </p:spPr>
        <p:txBody>
          <a:bodyPr>
            <a:noAutofit/>
          </a:bodyPr>
          <a:lstStyle/>
          <a:p>
            <a:pPr>
              <a:lnSpc>
                <a:spcPct val="100000"/>
              </a:lnSpc>
            </a:pPr>
            <a:r>
              <a:rPr lang="cs-CZ" sz="1600" b="1" dirty="0"/>
              <a:t>čerstvého ovoce a zeleniny včetně brambor</a:t>
            </a:r>
            <a:r>
              <a:rPr lang="cs-CZ" sz="1600" dirty="0"/>
              <a:t>, kromě loupaného, krájeného nebo podobně upraveného čerstvého ovoce a zeleniny;</a:t>
            </a:r>
          </a:p>
          <a:p>
            <a:pPr>
              <a:lnSpc>
                <a:spcPct val="100000"/>
              </a:lnSpc>
            </a:pPr>
            <a:r>
              <a:rPr lang="cs-CZ" sz="1600" b="1" dirty="0"/>
              <a:t>sycených vod</a:t>
            </a:r>
            <a:r>
              <a:rPr lang="cs-CZ" sz="1600" dirty="0"/>
              <a:t>, v jejichž označení je uvedeno, že jsou sycené</a:t>
            </a:r>
          </a:p>
          <a:p>
            <a:pPr>
              <a:lnSpc>
                <a:spcPct val="100000"/>
              </a:lnSpc>
            </a:pPr>
            <a:r>
              <a:rPr lang="cs-CZ" sz="1600" b="1" dirty="0"/>
              <a:t>kvasných octů</a:t>
            </a:r>
            <a:r>
              <a:rPr lang="cs-CZ" sz="1600" dirty="0"/>
              <a:t>, pokud pocházejí výhradně z jediné základní suroviny a pokud do  nich nebyly přidány žádné jiné složky</a:t>
            </a:r>
          </a:p>
          <a:p>
            <a:pPr>
              <a:lnSpc>
                <a:spcPct val="100000"/>
              </a:lnSpc>
            </a:pPr>
            <a:r>
              <a:rPr lang="cs-CZ" sz="1600" b="1" dirty="0"/>
              <a:t>sýrů, tvarohu, másla, kysaného mléka a smetany</a:t>
            </a:r>
            <a:r>
              <a:rPr lang="cs-CZ" sz="1600" dirty="0"/>
              <a:t>, do nichž nebyly  přidány žádné jiné složky kromě mléčných produktů, potravinářských enzymů a mikrobiálních kultur nezbytných k výrobě nebo v případě sýrů jiných než čerstvých a tavených sůl nezbytná k jejich výrobě</a:t>
            </a:r>
          </a:p>
          <a:p>
            <a:pPr>
              <a:lnSpc>
                <a:spcPct val="100000"/>
              </a:lnSpc>
            </a:pPr>
            <a:r>
              <a:rPr lang="cs-CZ" sz="1600" dirty="0"/>
              <a:t>potraviny sestávající </a:t>
            </a:r>
            <a:r>
              <a:rPr lang="cs-CZ" sz="1600" b="1" dirty="0"/>
              <a:t>z jediné složky</a:t>
            </a:r>
            <a:r>
              <a:rPr lang="cs-CZ" sz="1600" dirty="0"/>
              <a:t>, pokud je </a:t>
            </a:r>
            <a:r>
              <a:rPr lang="cs-CZ" sz="1600" u="sng" dirty="0"/>
              <a:t>název</a:t>
            </a:r>
            <a:r>
              <a:rPr lang="cs-CZ" sz="1600" dirty="0"/>
              <a:t> potraviny </a:t>
            </a:r>
            <a:r>
              <a:rPr lang="cs-CZ" sz="1600" u="sng" dirty="0"/>
              <a:t>totožný</a:t>
            </a:r>
            <a:r>
              <a:rPr lang="cs-CZ" sz="1600" dirty="0"/>
              <a:t> s názvem složky, nebo  </a:t>
            </a:r>
            <a:r>
              <a:rPr lang="cs-CZ" sz="1600" u="sng" dirty="0"/>
              <a:t>název</a:t>
            </a:r>
            <a:r>
              <a:rPr lang="cs-CZ" sz="1600" dirty="0"/>
              <a:t> potraviny umožňuje určit povahu složky bez rizika </a:t>
            </a:r>
            <a:r>
              <a:rPr lang="cs-CZ" sz="1600" u="sng" dirty="0"/>
              <a:t>záměny</a:t>
            </a:r>
            <a:endParaRPr lang="cs-CZ" sz="1800" u="sng" dirty="0"/>
          </a:p>
        </p:txBody>
      </p:sp>
      <p:sp>
        <p:nvSpPr>
          <p:cNvPr id="4" name="Obdélník 3"/>
          <p:cNvSpPr/>
          <p:nvPr/>
        </p:nvSpPr>
        <p:spPr>
          <a:xfrm>
            <a:off x="2992642" y="1199364"/>
            <a:ext cx="5767926" cy="523092"/>
          </a:xfrm>
          <a:prstGeom prst="rect">
            <a:avLst/>
          </a:prstGeom>
        </p:spPr>
        <p:txBody>
          <a:bodyPr wrap="none">
            <a:spAutoFit/>
          </a:bodyPr>
          <a:lstStyle/>
          <a:p>
            <a:pPr algn="ctr"/>
            <a:r>
              <a:rPr lang="cs-CZ" sz="2799" b="1" dirty="0">
                <a:solidFill>
                  <a:srgbClr val="FF0000"/>
                </a:solidFill>
              </a:rPr>
              <a:t>Seznam složek se nevyžaduje u </a:t>
            </a:r>
          </a:p>
        </p:txBody>
      </p:sp>
      <p:sp>
        <p:nvSpPr>
          <p:cNvPr id="6"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108611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30062" y="980728"/>
            <a:ext cx="10154709" cy="1059028"/>
          </a:xfrm>
        </p:spPr>
        <p:txBody>
          <a:bodyPr>
            <a:normAutofit/>
          </a:bodyPr>
          <a:lstStyle/>
          <a:p>
            <a:pPr algn="ctr"/>
            <a:r>
              <a:rPr lang="cs-CZ" sz="3200" b="1" dirty="0">
                <a:solidFill>
                  <a:srgbClr val="FF0000"/>
                </a:solidFill>
              </a:rPr>
              <a:t>c) označování určitých látek nebo produktů vyvolávajících alergie nebo nesnášenlivost</a:t>
            </a:r>
          </a:p>
        </p:txBody>
      </p:sp>
      <p:sp>
        <p:nvSpPr>
          <p:cNvPr id="3" name="Zástupný symbol pro obsah 2"/>
          <p:cNvSpPr>
            <a:spLocks noGrp="1"/>
          </p:cNvSpPr>
          <p:nvPr>
            <p:ph idx="1"/>
          </p:nvPr>
        </p:nvSpPr>
        <p:spPr>
          <a:xfrm>
            <a:off x="621804" y="2235171"/>
            <a:ext cx="10451092" cy="4484715"/>
          </a:xfrm>
        </p:spPr>
        <p:txBody>
          <a:bodyPr>
            <a:noAutofit/>
          </a:bodyPr>
          <a:lstStyle/>
          <a:p>
            <a:r>
              <a:rPr lang="cs-CZ" sz="2399" dirty="0">
                <a:solidFill>
                  <a:srgbClr val="FF0000"/>
                </a:solidFill>
              </a:rPr>
              <a:t>alergeny</a:t>
            </a:r>
            <a:r>
              <a:rPr lang="cs-CZ" sz="2399" dirty="0"/>
              <a:t> se uvádějí v seznamu složek s jasným odkazem na název látky nebo produktu ze seznamu v příloze II</a:t>
            </a:r>
          </a:p>
          <a:p>
            <a:r>
              <a:rPr lang="cs-CZ" sz="2399" dirty="0"/>
              <a:t>název látky nebo produktu ze seznamu v příloze II je zvýrazněn tak, aby byl </a:t>
            </a:r>
            <a:r>
              <a:rPr lang="cs-CZ" sz="2399" dirty="0">
                <a:solidFill>
                  <a:srgbClr val="FF0000"/>
                </a:solidFill>
              </a:rPr>
              <a:t>jasně odlišen od ostatních složek </a:t>
            </a:r>
            <a:r>
              <a:rPr lang="cs-CZ" sz="2399" dirty="0"/>
              <a:t>uvedených v seznamu, například typem či stylem písma nebo barvou pozadí</a:t>
            </a:r>
          </a:p>
          <a:p>
            <a:r>
              <a:rPr lang="cs-CZ" sz="2399" dirty="0"/>
              <a:t>není-li seznam složek uveden, musí být součástí údajů podle čl. 9 odst. 1 písm. c) slovo „obsahuje“ a následně název látky nebo produktu ze seznamu v příloze II</a:t>
            </a:r>
          </a:p>
          <a:p>
            <a:r>
              <a:rPr lang="cs-CZ" sz="2399" dirty="0"/>
              <a:t>nevyžaduje se v případech kdy název potraviny jasně odkazuje na danou látku</a:t>
            </a:r>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111161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748" y="939770"/>
            <a:ext cx="8239583" cy="1049070"/>
          </a:xfrm>
        </p:spPr>
        <p:txBody>
          <a:bodyPr>
            <a:noAutofit/>
          </a:bodyPr>
          <a:lstStyle/>
          <a:p>
            <a:pPr algn="ctr"/>
            <a:r>
              <a:rPr lang="cs-CZ" sz="2400" b="1" dirty="0">
                <a:solidFill>
                  <a:srgbClr val="FF0000"/>
                </a:solidFill>
              </a:rPr>
              <a:t>Příloha II</a:t>
            </a:r>
            <a:br>
              <a:rPr lang="cs-CZ" sz="2400" b="1" dirty="0">
                <a:solidFill>
                  <a:srgbClr val="FF0000"/>
                </a:solidFill>
              </a:rPr>
            </a:br>
            <a:r>
              <a:rPr lang="cs-CZ" sz="2400" b="1" dirty="0">
                <a:solidFill>
                  <a:srgbClr val="FF0000"/>
                </a:solidFill>
              </a:rPr>
              <a:t>Látky nebo produkty vyvolávající alergie nebo nesnášenlivost</a:t>
            </a:r>
          </a:p>
        </p:txBody>
      </p:sp>
      <p:sp>
        <p:nvSpPr>
          <p:cNvPr id="3" name="Zástupný symbol pro obsah 2"/>
          <p:cNvSpPr>
            <a:spLocks noGrp="1"/>
          </p:cNvSpPr>
          <p:nvPr>
            <p:ph sz="half" idx="1"/>
          </p:nvPr>
        </p:nvSpPr>
        <p:spPr>
          <a:xfrm>
            <a:off x="79832" y="2395392"/>
            <a:ext cx="4312741" cy="3776638"/>
          </a:xfrm>
        </p:spPr>
        <p:txBody>
          <a:bodyPr>
            <a:normAutofit fontScale="77500" lnSpcReduction="20000"/>
          </a:bodyPr>
          <a:lstStyle/>
          <a:p>
            <a:r>
              <a:rPr lang="cs-CZ" sz="2399" dirty="0"/>
              <a:t>1. Obiloviny obsahující lepek</a:t>
            </a:r>
          </a:p>
          <a:p>
            <a:r>
              <a:rPr lang="cs-CZ" sz="2399" dirty="0"/>
              <a:t>2. Korýši a výrobky z nich </a:t>
            </a:r>
          </a:p>
          <a:p>
            <a:r>
              <a:rPr lang="cs-CZ" sz="2399" dirty="0"/>
              <a:t>3. Vejce a výrobky z nich</a:t>
            </a:r>
          </a:p>
          <a:p>
            <a:r>
              <a:rPr lang="cs-CZ" sz="2399" dirty="0"/>
              <a:t>4. Ryby a výrobky z nich</a:t>
            </a:r>
          </a:p>
          <a:p>
            <a:r>
              <a:rPr lang="cs-CZ" sz="2399" dirty="0"/>
              <a:t>5. Arašídy a výrobky z nich</a:t>
            </a:r>
          </a:p>
          <a:p>
            <a:r>
              <a:rPr lang="cs-CZ" sz="2399" dirty="0"/>
              <a:t>6. Sójové boby a výrobky z nich</a:t>
            </a:r>
          </a:p>
          <a:p>
            <a:r>
              <a:rPr lang="cs-CZ" sz="2399" dirty="0"/>
              <a:t>7. Mléko a výrobky z něj</a:t>
            </a:r>
          </a:p>
          <a:p>
            <a:r>
              <a:rPr lang="cs-CZ" sz="2399" dirty="0"/>
              <a:t>8. Skořápkové plody</a:t>
            </a:r>
          </a:p>
          <a:p>
            <a:endParaRPr lang="cs-CZ" dirty="0"/>
          </a:p>
        </p:txBody>
      </p:sp>
      <p:sp>
        <p:nvSpPr>
          <p:cNvPr id="4" name="Zástupný symbol pro obsah 3"/>
          <p:cNvSpPr>
            <a:spLocks noGrp="1"/>
          </p:cNvSpPr>
          <p:nvPr>
            <p:ph sz="half" idx="2"/>
          </p:nvPr>
        </p:nvSpPr>
        <p:spPr>
          <a:xfrm>
            <a:off x="4392573" y="2411647"/>
            <a:ext cx="4312741" cy="3776638"/>
          </a:xfrm>
        </p:spPr>
        <p:txBody>
          <a:bodyPr>
            <a:normAutofit fontScale="77500" lnSpcReduction="20000"/>
          </a:bodyPr>
          <a:lstStyle/>
          <a:p>
            <a:r>
              <a:rPr lang="cs-CZ" sz="2399" dirty="0"/>
              <a:t>9. Celer a výrobky z něj</a:t>
            </a:r>
          </a:p>
          <a:p>
            <a:r>
              <a:rPr lang="cs-CZ" sz="2399" dirty="0"/>
              <a:t>10. Hořčice a výrobky z ní</a:t>
            </a:r>
          </a:p>
          <a:p>
            <a:r>
              <a:rPr lang="cs-CZ" sz="2399" dirty="0"/>
              <a:t>11. Sezamová semena a výrobky z nich</a:t>
            </a:r>
          </a:p>
          <a:p>
            <a:r>
              <a:rPr lang="cs-CZ" sz="2399" dirty="0"/>
              <a:t>12. Oxid siřičitý a siřičitany v koncentracích vyšších než 10 mg/kg</a:t>
            </a:r>
          </a:p>
          <a:p>
            <a:r>
              <a:rPr lang="cs-CZ" sz="2399" dirty="0"/>
              <a:t>13. Vlčí bob a výrobky z něj</a:t>
            </a:r>
          </a:p>
          <a:p>
            <a:r>
              <a:rPr lang="cs-CZ" sz="2399" dirty="0"/>
              <a:t>14. Měkkýši a výrobky z nich</a:t>
            </a:r>
          </a:p>
          <a:p>
            <a:endParaRPr lang="cs-CZ" dirty="0"/>
          </a:p>
        </p:txBody>
      </p:sp>
      <p:sp>
        <p:nvSpPr>
          <p:cNvPr id="6" name="Nadpis 1"/>
          <p:cNvSpPr txBox="1">
            <a:spLocks/>
          </p:cNvSpPr>
          <p:nvPr/>
        </p:nvSpPr>
        <p:spPr>
          <a:xfrm>
            <a:off x="477788" y="138113"/>
            <a:ext cx="10046730" cy="554583"/>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203131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150" y="811448"/>
            <a:ext cx="10825506" cy="626591"/>
          </a:xfrm>
        </p:spPr>
        <p:txBody>
          <a:bodyPr>
            <a:normAutofit/>
          </a:bodyPr>
          <a:lstStyle/>
          <a:p>
            <a:pPr algn="ctr"/>
            <a:r>
              <a:rPr lang="cs-CZ" sz="3200" b="1" dirty="0">
                <a:solidFill>
                  <a:srgbClr val="FF0000"/>
                </a:solidFill>
              </a:rPr>
              <a:t>d) uvádění údajů o množství složek</a:t>
            </a:r>
          </a:p>
        </p:txBody>
      </p:sp>
      <p:sp>
        <p:nvSpPr>
          <p:cNvPr id="3" name="Zástupný symbol pro obsah 2"/>
          <p:cNvSpPr>
            <a:spLocks noGrp="1"/>
          </p:cNvSpPr>
          <p:nvPr>
            <p:ph idx="1"/>
          </p:nvPr>
        </p:nvSpPr>
        <p:spPr>
          <a:xfrm>
            <a:off x="626528" y="1573703"/>
            <a:ext cx="10825506" cy="3079433"/>
          </a:xfrm>
        </p:spPr>
        <p:txBody>
          <a:bodyPr>
            <a:normAutofit fontScale="92500"/>
          </a:bodyPr>
          <a:lstStyle/>
          <a:p>
            <a:pPr marL="0" indent="0">
              <a:buNone/>
            </a:pPr>
            <a:r>
              <a:rPr lang="cs-CZ" sz="2399" dirty="0"/>
              <a:t>Množství složky nebo skupiny složek použité při výrobě nebo přípravě potraviny se uvede, pokud je dotčená složka nebo skupina složek: </a:t>
            </a:r>
          </a:p>
          <a:p>
            <a:r>
              <a:rPr lang="cs-CZ" sz="2399" b="1" dirty="0"/>
              <a:t>uvedena v názvu potraviny </a:t>
            </a:r>
            <a:r>
              <a:rPr lang="cs-CZ" sz="2399" dirty="0"/>
              <a:t>nebo ji spotřebitelé s tímto názvem obvykle spojují</a:t>
            </a:r>
          </a:p>
          <a:p>
            <a:r>
              <a:rPr lang="cs-CZ" sz="2399" dirty="0"/>
              <a:t>v označení </a:t>
            </a:r>
            <a:r>
              <a:rPr lang="cs-CZ" sz="2399" b="1" dirty="0"/>
              <a:t>zdůrazněna </a:t>
            </a:r>
            <a:r>
              <a:rPr lang="cs-CZ" sz="2399" dirty="0"/>
              <a:t>slovy, </a:t>
            </a:r>
            <a:r>
              <a:rPr lang="cs-CZ" sz="2399" u="sng" dirty="0"/>
              <a:t>vyobrazením</a:t>
            </a:r>
            <a:r>
              <a:rPr lang="cs-CZ" sz="2399" dirty="0"/>
              <a:t> nebo </a:t>
            </a:r>
            <a:r>
              <a:rPr lang="cs-CZ" sz="2399" u="sng" dirty="0"/>
              <a:t>grafickým</a:t>
            </a:r>
            <a:r>
              <a:rPr lang="cs-CZ" sz="2399" dirty="0"/>
              <a:t> znázorněním</a:t>
            </a:r>
          </a:p>
          <a:p>
            <a:r>
              <a:rPr lang="cs-CZ" sz="2399" b="1" dirty="0"/>
              <a:t>důležitá pro charakterizaci potraviny </a:t>
            </a:r>
            <a:r>
              <a:rPr lang="cs-CZ" sz="2399" dirty="0"/>
              <a:t>a pro její odlišení od výrobků, s nimiž by mohla být zaměněna kvůli svému názvu nebo vzhledu</a:t>
            </a:r>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4179514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989956" y="1100205"/>
            <a:ext cx="7780319" cy="753681"/>
          </a:xfrm>
        </p:spPr>
        <p:txBody>
          <a:bodyPr>
            <a:normAutofit/>
          </a:bodyPr>
          <a:lstStyle/>
          <a:p>
            <a:pPr algn="ctr"/>
            <a:r>
              <a:rPr lang="cs-CZ" sz="3200" b="1" dirty="0">
                <a:solidFill>
                  <a:srgbClr val="FF0000"/>
                </a:solidFill>
              </a:rPr>
              <a:t>e) čisté množství</a:t>
            </a:r>
          </a:p>
        </p:txBody>
      </p:sp>
      <p:sp>
        <p:nvSpPr>
          <p:cNvPr id="4" name="Zástupný symbol pro obsah 3"/>
          <p:cNvSpPr>
            <a:spLocks noGrp="1"/>
          </p:cNvSpPr>
          <p:nvPr>
            <p:ph idx="1"/>
          </p:nvPr>
        </p:nvSpPr>
        <p:spPr>
          <a:xfrm>
            <a:off x="477788" y="1905397"/>
            <a:ext cx="10740872" cy="3776638"/>
          </a:xfrm>
        </p:spPr>
        <p:txBody>
          <a:bodyPr>
            <a:normAutofit fontScale="92500"/>
          </a:bodyPr>
          <a:lstStyle/>
          <a:p>
            <a:endParaRPr lang="cs-CZ" dirty="0"/>
          </a:p>
          <a:p>
            <a:pPr marL="0" indent="0">
              <a:buNone/>
            </a:pPr>
            <a:r>
              <a:rPr lang="cs-CZ" sz="3199" dirty="0"/>
              <a:t>Čisté množství potravin se vyjadřuje v </a:t>
            </a:r>
            <a:r>
              <a:rPr lang="cs-CZ" sz="3199" dirty="0">
                <a:solidFill>
                  <a:srgbClr val="FF0000"/>
                </a:solidFill>
              </a:rPr>
              <a:t>litrech, centilitrech, mililitrech, kilogramech nebo gramech</a:t>
            </a:r>
            <a:r>
              <a:rPr lang="cs-CZ" sz="3199" dirty="0"/>
              <a:t>, jak je to vhodné:</a:t>
            </a:r>
          </a:p>
          <a:p>
            <a:pPr lvl="1"/>
            <a:r>
              <a:rPr lang="pl-PL" sz="3199" dirty="0"/>
              <a:t>u tekutých produktů v objemových jednotkách (nápoje, oleje, mléko) </a:t>
            </a:r>
          </a:p>
          <a:p>
            <a:pPr lvl="1"/>
            <a:r>
              <a:rPr lang="pl-PL" sz="3199" dirty="0"/>
              <a:t>u ostatních produktů v hmotnostních jednotkách (zmrzliny, kečup, jogurt)</a:t>
            </a:r>
          </a:p>
        </p:txBody>
      </p:sp>
      <p:sp>
        <p:nvSpPr>
          <p:cNvPr id="6"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193598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85171" y="980728"/>
            <a:ext cx="9150914" cy="1080120"/>
          </a:xfrm>
        </p:spPr>
        <p:txBody>
          <a:bodyPr>
            <a:normAutofit/>
          </a:bodyPr>
          <a:lstStyle/>
          <a:p>
            <a:pPr algn="ctr"/>
            <a:r>
              <a:rPr lang="cs-CZ" sz="3600" dirty="0">
                <a:solidFill>
                  <a:srgbClr val="FF0000"/>
                </a:solidFill>
              </a:rPr>
              <a:t>Příloha IX</a:t>
            </a:r>
            <a:br>
              <a:rPr lang="cs-CZ" sz="3600" dirty="0">
                <a:solidFill>
                  <a:srgbClr val="FF0000"/>
                </a:solidFill>
              </a:rPr>
            </a:br>
            <a:r>
              <a:rPr lang="cs-CZ" sz="3600" dirty="0">
                <a:solidFill>
                  <a:srgbClr val="FF0000"/>
                </a:solidFill>
              </a:rPr>
              <a:t>Údaj o čistém množství </a:t>
            </a:r>
          </a:p>
        </p:txBody>
      </p:sp>
      <p:sp>
        <p:nvSpPr>
          <p:cNvPr id="3" name="Zástupný symbol pro obsah 2"/>
          <p:cNvSpPr>
            <a:spLocks noGrp="1"/>
          </p:cNvSpPr>
          <p:nvPr>
            <p:ph idx="1"/>
          </p:nvPr>
        </p:nvSpPr>
        <p:spPr>
          <a:xfrm>
            <a:off x="477788" y="2060848"/>
            <a:ext cx="11514087" cy="4897296"/>
          </a:xfrm>
        </p:spPr>
        <p:txBody>
          <a:bodyPr>
            <a:normAutofit/>
          </a:bodyPr>
          <a:lstStyle/>
          <a:p>
            <a:pPr marL="0" indent="0">
              <a:buNone/>
            </a:pPr>
            <a:endParaRPr lang="cs-CZ" sz="1600" dirty="0"/>
          </a:p>
          <a:p>
            <a:pPr marL="0" indent="0">
              <a:buNone/>
            </a:pPr>
            <a:r>
              <a:rPr lang="cs-CZ" sz="2799" dirty="0"/>
              <a:t>Uvedení údaje o čistém množství není povinné u potravin: </a:t>
            </a:r>
          </a:p>
          <a:p>
            <a:pPr lvl="1"/>
            <a:r>
              <a:rPr lang="cs-CZ" sz="2799" dirty="0"/>
              <a:t>jejichž čisté množství je </a:t>
            </a:r>
            <a:r>
              <a:rPr lang="cs-CZ" sz="2799" dirty="0">
                <a:solidFill>
                  <a:srgbClr val="FF0000"/>
                </a:solidFill>
              </a:rPr>
              <a:t>menší než 5 g nebo 5 </a:t>
            </a:r>
            <a:r>
              <a:rPr lang="cs-CZ" sz="2799" dirty="0"/>
              <a:t>(neplatí pro koření a byliny)</a:t>
            </a:r>
          </a:p>
          <a:p>
            <a:pPr lvl="1"/>
            <a:r>
              <a:rPr lang="cs-CZ" sz="2799" dirty="0"/>
              <a:t>běžně prodávaných </a:t>
            </a:r>
            <a:r>
              <a:rPr lang="cs-CZ" sz="2799" dirty="0">
                <a:solidFill>
                  <a:srgbClr val="FF0000"/>
                </a:solidFill>
              </a:rPr>
              <a:t>po kusech</a:t>
            </a:r>
            <a:r>
              <a:rPr lang="cs-CZ" sz="2799" dirty="0"/>
              <a:t>, za předpokladu, že počet kusů je zvnějšku jasně viditelný a snadno spočitatelný, nebo není-li tomu tak, že je uveden jako součást označení</a:t>
            </a:r>
          </a:p>
        </p:txBody>
      </p:sp>
      <p:sp>
        <p:nvSpPr>
          <p:cNvPr id="6"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65764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81844" y="2420888"/>
            <a:ext cx="9838246" cy="3273053"/>
          </a:xfrm>
        </p:spPr>
        <p:txBody>
          <a:bodyPr>
            <a:normAutofit/>
          </a:bodyPr>
          <a:lstStyle/>
          <a:p>
            <a:pPr marL="0" indent="0" algn="ctr">
              <a:buNone/>
            </a:pPr>
            <a:r>
              <a:rPr lang="cs-CZ" sz="3599" dirty="0"/>
              <a:t>Údaje o </a:t>
            </a:r>
            <a:r>
              <a:rPr lang="cs-CZ" sz="3599" u="sng" dirty="0">
                <a:solidFill>
                  <a:srgbClr val="FF0000"/>
                </a:solidFill>
              </a:rPr>
              <a:t>názvu</a:t>
            </a:r>
            <a:r>
              <a:rPr lang="cs-CZ" sz="3599" dirty="0">
                <a:solidFill>
                  <a:srgbClr val="FF0000"/>
                </a:solidFill>
              </a:rPr>
              <a:t> </a:t>
            </a:r>
            <a:r>
              <a:rPr lang="cs-CZ" sz="3599" dirty="0"/>
              <a:t>potraviny + </a:t>
            </a:r>
            <a:r>
              <a:rPr lang="cs-CZ" sz="3599" dirty="0">
                <a:solidFill>
                  <a:srgbClr val="FF0000"/>
                </a:solidFill>
              </a:rPr>
              <a:t>čistém </a:t>
            </a:r>
            <a:r>
              <a:rPr lang="cs-CZ" sz="3599" i="1" dirty="0">
                <a:solidFill>
                  <a:srgbClr val="FF0000"/>
                </a:solidFill>
              </a:rPr>
              <a:t>množství</a:t>
            </a:r>
            <a:r>
              <a:rPr lang="cs-CZ" sz="3599" dirty="0">
                <a:solidFill>
                  <a:srgbClr val="FF0000"/>
                </a:solidFill>
              </a:rPr>
              <a:t> </a:t>
            </a:r>
            <a:r>
              <a:rPr lang="cs-CZ" sz="3599" dirty="0"/>
              <a:t>potraviny , příp. + skutečný </a:t>
            </a:r>
            <a:r>
              <a:rPr lang="cs-CZ" sz="3599" dirty="0">
                <a:solidFill>
                  <a:srgbClr val="FF0000"/>
                </a:solidFill>
              </a:rPr>
              <a:t>obsah </a:t>
            </a:r>
            <a:r>
              <a:rPr lang="cs-CZ" sz="3599" i="1" dirty="0">
                <a:solidFill>
                  <a:srgbClr val="FF0000"/>
                </a:solidFill>
              </a:rPr>
              <a:t>alkoholu</a:t>
            </a:r>
            <a:r>
              <a:rPr lang="cs-CZ" sz="3599" dirty="0">
                <a:solidFill>
                  <a:srgbClr val="FF0000"/>
                </a:solidFill>
              </a:rPr>
              <a:t> </a:t>
            </a:r>
            <a:r>
              <a:rPr lang="cs-CZ" sz="3599" dirty="0"/>
              <a:t>u nápojů s obsahem alkoholu vyšším než 1,2 % se uvádí v jednom </a:t>
            </a:r>
            <a:r>
              <a:rPr lang="cs-CZ" sz="3599" dirty="0">
                <a:solidFill>
                  <a:srgbClr val="FF0000"/>
                </a:solidFill>
              </a:rPr>
              <a:t>zorném poli!</a:t>
            </a:r>
          </a:p>
        </p:txBody>
      </p:sp>
      <p:sp>
        <p:nvSpPr>
          <p:cNvPr id="5"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58688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5780" y="2962318"/>
            <a:ext cx="10046729" cy="4044368"/>
          </a:xfrm>
        </p:spPr>
        <p:txBody>
          <a:bodyPr>
            <a:normAutofit/>
          </a:bodyPr>
          <a:lstStyle/>
          <a:p>
            <a:pPr marL="0" indent="0">
              <a:buNone/>
            </a:pPr>
            <a:endParaRPr lang="cs-CZ" dirty="0"/>
          </a:p>
          <a:p>
            <a:pPr algn="just"/>
            <a:r>
              <a:rPr lang="cs-CZ" sz="2800" dirty="0"/>
              <a:t>u pevných </a:t>
            </a:r>
            <a:r>
              <a:rPr lang="cs-CZ" sz="2800" b="1" dirty="0"/>
              <a:t>potravin v nálevu</a:t>
            </a:r>
            <a:r>
              <a:rPr lang="cs-CZ" sz="2800" dirty="0"/>
              <a:t> se při označování uvádí též </a:t>
            </a:r>
            <a:r>
              <a:rPr lang="cs-CZ" sz="2800" b="1" dirty="0"/>
              <a:t>čistá hmotnost této potraviny po odkapání</a:t>
            </a:r>
            <a:endParaRPr lang="cs-CZ" sz="2800" dirty="0"/>
          </a:p>
          <a:p>
            <a:pPr algn="just"/>
            <a:r>
              <a:rPr lang="cs-CZ" sz="2800" dirty="0"/>
              <a:t>v případě potravin s glazurou se uvádí čistá hmotnost potraviny bez glazury</a:t>
            </a:r>
          </a:p>
        </p:txBody>
      </p:sp>
      <p:sp>
        <p:nvSpPr>
          <p:cNvPr id="5"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
        <p:nvSpPr>
          <p:cNvPr id="6" name="Nadpis 1"/>
          <p:cNvSpPr>
            <a:spLocks noGrp="1"/>
          </p:cNvSpPr>
          <p:nvPr>
            <p:ph type="title"/>
          </p:nvPr>
        </p:nvSpPr>
        <p:spPr>
          <a:xfrm>
            <a:off x="981844" y="1742739"/>
            <a:ext cx="5655576" cy="1080120"/>
          </a:xfrm>
        </p:spPr>
        <p:txBody>
          <a:bodyPr>
            <a:normAutofit/>
          </a:bodyPr>
          <a:lstStyle/>
          <a:p>
            <a:pPr algn="ctr"/>
            <a:br>
              <a:rPr lang="cs-CZ" sz="3600" dirty="0">
                <a:solidFill>
                  <a:srgbClr val="FF0000"/>
                </a:solidFill>
              </a:rPr>
            </a:br>
            <a:r>
              <a:rPr lang="cs-CZ" sz="3600" dirty="0">
                <a:solidFill>
                  <a:srgbClr val="FF0000"/>
                </a:solidFill>
              </a:rPr>
              <a:t>Údaj o čistém množství </a:t>
            </a:r>
          </a:p>
        </p:txBody>
      </p:sp>
    </p:spTree>
    <p:extLst>
      <p:ext uri="{BB962C8B-B14F-4D97-AF65-F5344CB8AC3E}">
        <p14:creationId xmlns:p14="http://schemas.microsoft.com/office/powerpoint/2010/main" val="259781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7828" y="875015"/>
            <a:ext cx="10338349" cy="946985"/>
          </a:xfrm>
        </p:spPr>
        <p:txBody>
          <a:bodyPr>
            <a:normAutofit fontScale="90000"/>
          </a:bodyPr>
          <a:lstStyle/>
          <a:p>
            <a:pPr algn="ctr"/>
            <a:r>
              <a:rPr lang="cs-CZ" sz="3200" b="1" dirty="0">
                <a:solidFill>
                  <a:srgbClr val="FF0000"/>
                </a:solidFill>
              </a:rPr>
              <a:t>f) datum minimální trvanlivosti, datum použitelnosti a datum zmrazení</a:t>
            </a:r>
          </a:p>
        </p:txBody>
      </p:sp>
      <p:sp>
        <p:nvSpPr>
          <p:cNvPr id="3" name="Zástupný symbol pro obsah 2"/>
          <p:cNvSpPr>
            <a:spLocks noGrp="1"/>
          </p:cNvSpPr>
          <p:nvPr>
            <p:ph idx="1"/>
          </p:nvPr>
        </p:nvSpPr>
        <p:spPr>
          <a:xfrm>
            <a:off x="350187" y="1822000"/>
            <a:ext cx="10846116" cy="3776638"/>
          </a:xfrm>
        </p:spPr>
        <p:txBody>
          <a:bodyPr>
            <a:noAutofit/>
          </a:bodyPr>
          <a:lstStyle/>
          <a:p>
            <a:pPr marL="0" indent="0">
              <a:buNone/>
            </a:pPr>
            <a:r>
              <a:rPr lang="nb-NO" sz="2199" u="sng" dirty="0"/>
              <a:t>Datum minimální trvanlivosti se uvádí takto</a:t>
            </a:r>
            <a:r>
              <a:rPr lang="nb-NO" sz="2199" dirty="0"/>
              <a:t>: </a:t>
            </a:r>
            <a:endParaRPr lang="cs-CZ" sz="2199" dirty="0"/>
          </a:p>
          <a:p>
            <a:pPr marL="0" indent="0">
              <a:buNone/>
            </a:pPr>
            <a:r>
              <a:rPr lang="cs-CZ" sz="2199" dirty="0"/>
              <a:t>	— „minimální trvanlivost do …“, obsahuje-li datum uvedení dne, </a:t>
            </a:r>
          </a:p>
          <a:p>
            <a:pPr marL="0" indent="0">
              <a:buNone/>
            </a:pPr>
            <a:r>
              <a:rPr lang="cs-CZ" sz="2199" dirty="0"/>
              <a:t>	— „minimální trvanlivost do konce …“ v ostatních případech. </a:t>
            </a:r>
          </a:p>
          <a:p>
            <a:pPr marL="0" indent="0">
              <a:buNone/>
            </a:pPr>
            <a:r>
              <a:rPr lang="cs-CZ" sz="2199" dirty="0"/>
              <a:t>-vlastní datum nebo </a:t>
            </a:r>
            <a:r>
              <a:rPr lang="pl-PL" sz="2199" dirty="0"/>
              <a:t>odkaz na místo, kde je datum uvedeno na etiketě nebo obalu</a:t>
            </a:r>
          </a:p>
          <a:p>
            <a:pPr marL="0" indent="0">
              <a:buNone/>
            </a:pPr>
            <a:r>
              <a:rPr lang="cs-CZ" sz="2199" dirty="0"/>
              <a:t>V případě potřeby se tyto údaje doplní údajem o nezbytných </a:t>
            </a:r>
            <a:r>
              <a:rPr lang="cs-CZ" sz="2199" dirty="0">
                <a:solidFill>
                  <a:srgbClr val="FF0000"/>
                </a:solidFill>
              </a:rPr>
              <a:t>podmínkách pro uchovávání,</a:t>
            </a:r>
            <a:r>
              <a:rPr lang="cs-CZ" sz="2199" dirty="0"/>
              <a:t> jejichž dodržení umožní zajistit uvedenou trvanlivost. </a:t>
            </a:r>
          </a:p>
        </p:txBody>
      </p:sp>
      <p:sp>
        <p:nvSpPr>
          <p:cNvPr id="6"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651337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33772" y="1988840"/>
            <a:ext cx="7632848" cy="4392487"/>
          </a:xfrm>
        </p:spPr>
        <p:txBody>
          <a:bodyPr>
            <a:normAutofit lnSpcReduction="10000"/>
          </a:bodyPr>
          <a:lstStyle/>
          <a:p>
            <a:pPr marL="0" indent="0">
              <a:buNone/>
            </a:pPr>
            <a:r>
              <a:rPr lang="cs-CZ" sz="2799" dirty="0"/>
              <a:t>Datum se uvádí v nekódovaném tvaru v pořadí den, měsíc a popřípadě rok. </a:t>
            </a:r>
          </a:p>
          <a:p>
            <a:pPr marL="0" indent="0">
              <a:buNone/>
            </a:pPr>
            <a:r>
              <a:rPr lang="cs-CZ" sz="2799" dirty="0"/>
              <a:t>— s trvanlivostí </a:t>
            </a:r>
            <a:r>
              <a:rPr lang="cs-CZ" sz="2799" dirty="0">
                <a:solidFill>
                  <a:srgbClr val="FF0000"/>
                </a:solidFill>
              </a:rPr>
              <a:t>nepřekračující</a:t>
            </a:r>
            <a:r>
              <a:rPr lang="cs-CZ" sz="2799" dirty="0"/>
              <a:t> </a:t>
            </a:r>
            <a:r>
              <a:rPr lang="cs-CZ" sz="2799" dirty="0">
                <a:solidFill>
                  <a:srgbClr val="FF0000"/>
                </a:solidFill>
              </a:rPr>
              <a:t>tři měsíce</a:t>
            </a:r>
            <a:r>
              <a:rPr lang="cs-CZ" sz="2799" dirty="0"/>
              <a:t> postačí uvedení dne a měsíce, </a:t>
            </a:r>
          </a:p>
          <a:p>
            <a:pPr marL="0" indent="0">
              <a:buNone/>
            </a:pPr>
            <a:r>
              <a:rPr lang="cs-CZ" sz="2799" dirty="0"/>
              <a:t>— s trvanlivostí </a:t>
            </a:r>
            <a:r>
              <a:rPr lang="cs-CZ" sz="2799" dirty="0">
                <a:solidFill>
                  <a:srgbClr val="FF0000"/>
                </a:solidFill>
              </a:rPr>
              <a:t>delší než tři měsíce</a:t>
            </a:r>
            <a:r>
              <a:rPr lang="cs-CZ" sz="2799" dirty="0"/>
              <a:t>, avšak nejvýše v délce 18 měsíců, postačí uvedení měsíce a roku, </a:t>
            </a:r>
          </a:p>
          <a:p>
            <a:pPr marL="0" indent="0">
              <a:buNone/>
            </a:pPr>
            <a:r>
              <a:rPr lang="cs-CZ" sz="2799" dirty="0"/>
              <a:t>— s trvanlivostí </a:t>
            </a:r>
            <a:r>
              <a:rPr lang="cs-CZ" sz="2799" dirty="0">
                <a:solidFill>
                  <a:srgbClr val="FF0000"/>
                </a:solidFill>
              </a:rPr>
              <a:t>delší než osmnáct měsíců </a:t>
            </a:r>
            <a:r>
              <a:rPr lang="cs-CZ" sz="2799" dirty="0"/>
              <a:t>postačí uvedení roku. </a:t>
            </a:r>
          </a:p>
        </p:txBody>
      </p:sp>
      <p:sp>
        <p:nvSpPr>
          <p:cNvPr id="5" name="Nadpis 1"/>
          <p:cNvSpPr>
            <a:spLocks noGrp="1"/>
          </p:cNvSpPr>
          <p:nvPr>
            <p:ph type="title"/>
          </p:nvPr>
        </p:nvSpPr>
        <p:spPr>
          <a:xfrm>
            <a:off x="940839" y="764705"/>
            <a:ext cx="10338349" cy="1008112"/>
          </a:xfrm>
        </p:spPr>
        <p:txBody>
          <a:bodyPr>
            <a:normAutofit/>
          </a:bodyPr>
          <a:lstStyle/>
          <a:p>
            <a:pPr algn="ctr"/>
            <a:r>
              <a:rPr lang="cs-CZ" sz="2800" b="1" dirty="0">
                <a:solidFill>
                  <a:srgbClr val="FF0000"/>
                </a:solidFill>
              </a:rPr>
              <a:t>Datum minimální trvanlivosti, datum použitelnosti a datum zmrazení</a:t>
            </a:r>
          </a:p>
        </p:txBody>
      </p:sp>
      <p:sp>
        <p:nvSpPr>
          <p:cNvPr id="6" name="Nadpis 1"/>
          <p:cNvSpPr txBox="1">
            <a:spLocks/>
          </p:cNvSpPr>
          <p:nvPr/>
        </p:nvSpPr>
        <p:spPr>
          <a:xfrm>
            <a:off x="477788" y="138113"/>
            <a:ext cx="10046730" cy="554583"/>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290058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65582" y="1124744"/>
            <a:ext cx="10508843" cy="5263480"/>
          </a:xfrm>
        </p:spPr>
        <p:txBody>
          <a:bodyPr>
            <a:normAutofit/>
          </a:bodyPr>
          <a:lstStyle/>
          <a:p>
            <a:pPr marL="0" indent="0" algn="ctr">
              <a:buNone/>
            </a:pPr>
            <a:r>
              <a:rPr lang="cs-CZ" sz="2800" dirty="0"/>
              <a:t>ČLÁNEK 3</a:t>
            </a:r>
          </a:p>
          <a:p>
            <a:pPr marL="0" indent="0" algn="ctr">
              <a:buNone/>
            </a:pPr>
            <a:r>
              <a:rPr lang="cs-CZ" sz="2800" b="1" dirty="0"/>
              <a:t>Další definice</a:t>
            </a:r>
          </a:p>
          <a:p>
            <a:pPr algn="just"/>
            <a:r>
              <a:rPr lang="cs-CZ" sz="2800" dirty="0"/>
              <a:t>Potravinové právo</a:t>
            </a:r>
          </a:p>
          <a:p>
            <a:pPr algn="just"/>
            <a:r>
              <a:rPr lang="cs-CZ" sz="2800" dirty="0"/>
              <a:t>Provozovatel potravinářského podniku</a:t>
            </a:r>
          </a:p>
          <a:p>
            <a:pPr algn="just"/>
            <a:r>
              <a:rPr lang="cs-CZ" sz="2800" dirty="0"/>
              <a:t>Uvádění na trh; maloobchod</a:t>
            </a:r>
          </a:p>
          <a:p>
            <a:pPr algn="just"/>
            <a:r>
              <a:rPr lang="cs-CZ" sz="2800" dirty="0"/>
              <a:t>Riziko × nebezpečí</a:t>
            </a:r>
          </a:p>
          <a:p>
            <a:pPr algn="just"/>
            <a:r>
              <a:rPr lang="cs-CZ" sz="2800" dirty="0"/>
              <a:t>Sledovatelnost</a:t>
            </a:r>
          </a:p>
          <a:p>
            <a:pPr algn="just"/>
            <a:r>
              <a:rPr lang="cs-CZ" sz="2800" dirty="0"/>
              <a:t>Prvovýroba</a:t>
            </a:r>
          </a:p>
        </p:txBody>
      </p:sp>
      <p:sp>
        <p:nvSpPr>
          <p:cNvPr id="5" name="Nadpis 1"/>
          <p:cNvSpPr txBox="1">
            <a:spLocks/>
          </p:cNvSpPr>
          <p:nvPr/>
        </p:nvSpPr>
        <p:spPr>
          <a:xfrm>
            <a:off x="25035" y="260648"/>
            <a:ext cx="10157354" cy="792088"/>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4000">
                <a:solidFill>
                  <a:srgbClr val="FF0000"/>
                </a:solidFill>
              </a:rPr>
              <a:t>Nařízení EP a Rady (ES) č. 178/2002</a:t>
            </a:r>
            <a:endParaRPr lang="cs-CZ" sz="4000" dirty="0">
              <a:solidFill>
                <a:srgbClr val="FF0000"/>
              </a:solidFill>
            </a:endParaRPr>
          </a:p>
        </p:txBody>
      </p:sp>
    </p:spTree>
    <p:extLst>
      <p:ext uri="{BB962C8B-B14F-4D97-AF65-F5344CB8AC3E}">
        <p14:creationId xmlns:p14="http://schemas.microsoft.com/office/powerpoint/2010/main" val="119475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5781" y="836713"/>
            <a:ext cx="11653854" cy="5832842"/>
          </a:xfrm>
        </p:spPr>
        <p:txBody>
          <a:bodyPr>
            <a:noAutofit/>
          </a:bodyPr>
          <a:lstStyle/>
          <a:p>
            <a:pPr marL="0" indent="0">
              <a:buNone/>
            </a:pPr>
            <a:r>
              <a:rPr lang="cs-CZ" sz="2000" b="1" dirty="0">
                <a:solidFill>
                  <a:srgbClr val="FF0000"/>
                </a:solidFill>
              </a:rPr>
              <a:t>Datum minimální trvanlivosti </a:t>
            </a:r>
            <a:r>
              <a:rPr lang="cs-CZ" sz="2000" b="1" u="sng" dirty="0">
                <a:solidFill>
                  <a:srgbClr val="FF0000"/>
                </a:solidFill>
              </a:rPr>
              <a:t>nemusí</a:t>
            </a:r>
            <a:r>
              <a:rPr lang="cs-CZ" sz="2000" b="1" dirty="0">
                <a:solidFill>
                  <a:srgbClr val="FF0000"/>
                </a:solidFill>
              </a:rPr>
              <a:t> být uvedeno v případě:</a:t>
            </a:r>
            <a:r>
              <a:rPr lang="cs-CZ" sz="1800" b="1" dirty="0">
                <a:solidFill>
                  <a:srgbClr val="FF0000"/>
                </a:solidFill>
              </a:rPr>
              <a:t> </a:t>
            </a:r>
          </a:p>
          <a:p>
            <a:pPr>
              <a:spcBef>
                <a:spcPts val="1200"/>
              </a:spcBef>
            </a:pPr>
            <a:r>
              <a:rPr lang="cs-CZ" sz="1800" b="1" dirty="0"/>
              <a:t>čerstvého ovoce a zeleniny včetně brambor</a:t>
            </a:r>
            <a:r>
              <a:rPr lang="cs-CZ" sz="1800" dirty="0"/>
              <a:t>, kromě loupaného, krájeného nebo podobně upraveného čerstvého ovoce a zeleniny; tato odchylka se nevztahuje na naklíčená semena a podobné produkty, jako jsou klíčky luštěnin, </a:t>
            </a:r>
          </a:p>
          <a:p>
            <a:pPr>
              <a:spcBef>
                <a:spcPts val="1200"/>
              </a:spcBef>
            </a:pPr>
            <a:r>
              <a:rPr lang="cs-CZ" sz="1800" b="1" dirty="0"/>
              <a:t>vín, likérových vín, šumivých vín, aromatizovaných vín </a:t>
            </a:r>
            <a:r>
              <a:rPr lang="cs-CZ" sz="1800" dirty="0"/>
              <a:t>a podobných výrobků získaných z jiného ovoce než z hroznů, jakož i v případě nápojů kódu KN 2206 00 získaných z hroznů nebo hroznového moštu, </a:t>
            </a:r>
          </a:p>
          <a:p>
            <a:pPr>
              <a:spcBef>
                <a:spcPts val="1200"/>
              </a:spcBef>
            </a:pPr>
            <a:r>
              <a:rPr lang="cs-CZ" sz="1800" b="1" dirty="0"/>
              <a:t>nápojů obsahujících nejméně 10 % </a:t>
            </a:r>
            <a:r>
              <a:rPr lang="cs-CZ" sz="1800" b="1" dirty="0" err="1"/>
              <a:t>obj</a:t>
            </a:r>
            <a:r>
              <a:rPr lang="cs-CZ" sz="1800" b="1" dirty="0"/>
              <a:t>. alkoholu</a:t>
            </a:r>
            <a:r>
              <a:rPr lang="cs-CZ" sz="1800" dirty="0"/>
              <a:t>,</a:t>
            </a:r>
          </a:p>
          <a:p>
            <a:pPr>
              <a:spcBef>
                <a:spcPts val="1200"/>
              </a:spcBef>
            </a:pPr>
            <a:r>
              <a:rPr lang="cs-CZ" sz="1800" dirty="0"/>
              <a:t> </a:t>
            </a:r>
            <a:r>
              <a:rPr lang="cs-CZ" sz="1800" b="1" dirty="0"/>
              <a:t>výrobků pekárenského odvětví</a:t>
            </a:r>
            <a:r>
              <a:rPr lang="cs-CZ" sz="1800" dirty="0"/>
              <a:t>, které jsou vzhledem ke své povaze obvykle </a:t>
            </a:r>
            <a:r>
              <a:rPr lang="cs-CZ" sz="1800" b="1" dirty="0"/>
              <a:t>spotřebovány do 24 hodin od výroby</a:t>
            </a:r>
            <a:r>
              <a:rPr lang="cs-CZ" sz="1800" dirty="0"/>
              <a:t>, </a:t>
            </a:r>
          </a:p>
          <a:p>
            <a:pPr>
              <a:spcBef>
                <a:spcPts val="1200"/>
              </a:spcBef>
            </a:pPr>
            <a:r>
              <a:rPr lang="cs-CZ" sz="1800" dirty="0"/>
              <a:t> </a:t>
            </a:r>
            <a:r>
              <a:rPr lang="cs-CZ" sz="1800" b="1" dirty="0"/>
              <a:t>octa</a:t>
            </a:r>
            <a:r>
              <a:rPr lang="cs-CZ" sz="1800" dirty="0"/>
              <a:t>, </a:t>
            </a:r>
          </a:p>
          <a:p>
            <a:pPr>
              <a:spcBef>
                <a:spcPts val="1200"/>
              </a:spcBef>
            </a:pPr>
            <a:r>
              <a:rPr lang="cs-CZ" sz="1800" dirty="0"/>
              <a:t> jedlé </a:t>
            </a:r>
            <a:r>
              <a:rPr lang="cs-CZ" sz="1800" b="1" dirty="0"/>
              <a:t>soli</a:t>
            </a:r>
            <a:r>
              <a:rPr lang="cs-CZ" sz="1800" dirty="0"/>
              <a:t>, </a:t>
            </a:r>
          </a:p>
          <a:p>
            <a:pPr>
              <a:spcBef>
                <a:spcPts val="1200"/>
              </a:spcBef>
            </a:pPr>
            <a:r>
              <a:rPr lang="cs-CZ" sz="1800" b="1" dirty="0"/>
              <a:t>cukru v pevné formě</a:t>
            </a:r>
          </a:p>
          <a:p>
            <a:pPr>
              <a:spcBef>
                <a:spcPts val="1200"/>
              </a:spcBef>
            </a:pPr>
            <a:r>
              <a:rPr lang="cs-CZ" sz="1800" b="1" dirty="0"/>
              <a:t> cukrovinek sestávajících téměř výhradně z ochucených nebo přibarvených cukrů</a:t>
            </a:r>
            <a:r>
              <a:rPr lang="cs-CZ" sz="1800" dirty="0"/>
              <a:t>, </a:t>
            </a:r>
          </a:p>
          <a:p>
            <a:pPr>
              <a:spcBef>
                <a:spcPts val="1200"/>
              </a:spcBef>
            </a:pPr>
            <a:r>
              <a:rPr lang="cs-CZ" sz="1800" b="1" dirty="0"/>
              <a:t> žvýkaček </a:t>
            </a:r>
            <a:r>
              <a:rPr lang="cs-CZ" sz="1800" dirty="0"/>
              <a:t>a podobných výrobků ke žvýkání. </a:t>
            </a:r>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261084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93812" y="1412777"/>
            <a:ext cx="10425798" cy="3240360"/>
          </a:xfrm>
        </p:spPr>
        <p:txBody>
          <a:bodyPr>
            <a:normAutofit fontScale="92500" lnSpcReduction="20000"/>
          </a:bodyPr>
          <a:lstStyle/>
          <a:p>
            <a:pPr algn="just"/>
            <a:r>
              <a:rPr lang="cs-CZ" dirty="0"/>
              <a:t>V </a:t>
            </a:r>
            <a:r>
              <a:rPr lang="cs-CZ" sz="3199" dirty="0"/>
              <a:t>případě potravin, které z mikrobiologického hlediska snadno </a:t>
            </a:r>
            <a:r>
              <a:rPr lang="cs-CZ" sz="3199" b="1" dirty="0">
                <a:solidFill>
                  <a:srgbClr val="FF0000"/>
                </a:solidFill>
              </a:rPr>
              <a:t>podléhají zkáze</a:t>
            </a:r>
            <a:r>
              <a:rPr lang="cs-CZ" sz="3199" dirty="0"/>
              <a:t>, a mohou tedy po krátké době představovat bezprostřední nebezpečí pro lidské zdraví, se datum minimální trvanlivosti nahradí </a:t>
            </a:r>
            <a:r>
              <a:rPr lang="cs-CZ" sz="3199" b="1" dirty="0">
                <a:solidFill>
                  <a:srgbClr val="FF0000"/>
                </a:solidFill>
              </a:rPr>
              <a:t>datem použitelnosti</a:t>
            </a:r>
            <a:r>
              <a:rPr lang="cs-CZ" sz="3199" dirty="0">
                <a:solidFill>
                  <a:srgbClr val="FF0000"/>
                </a:solidFill>
              </a:rPr>
              <a:t> </a:t>
            </a:r>
            <a:r>
              <a:rPr lang="cs-CZ" sz="3199" dirty="0"/>
              <a:t>(„</a:t>
            </a:r>
            <a:r>
              <a:rPr lang="cs-CZ" sz="3199" b="1" dirty="0"/>
              <a:t>spotřebujte do</a:t>
            </a:r>
            <a:r>
              <a:rPr lang="cs-CZ" sz="3199" dirty="0"/>
              <a:t>“)</a:t>
            </a:r>
          </a:p>
          <a:p>
            <a:pPr marL="0" indent="0" algn="just">
              <a:buNone/>
            </a:pPr>
            <a:r>
              <a:rPr lang="cs-CZ" sz="3199" dirty="0"/>
              <a:t>Po uplynutí data použitelnosti se potravina nepovažuje za bezpečnou v souladu s čl. 14 odst. 2 </a:t>
            </a:r>
            <a:r>
              <a:rPr lang="es-ES" sz="3199" dirty="0"/>
              <a:t>až 5 nařízení (ES) č. 178/2002. </a:t>
            </a:r>
            <a:endParaRPr lang="cs-CZ" sz="3199" dirty="0"/>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21860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33772" y="908720"/>
            <a:ext cx="11185070" cy="4003343"/>
          </a:xfrm>
        </p:spPr>
        <p:txBody>
          <a:bodyPr>
            <a:normAutofit/>
          </a:bodyPr>
          <a:lstStyle/>
          <a:p>
            <a:pPr marL="0" indent="0">
              <a:buNone/>
            </a:pPr>
            <a:r>
              <a:rPr lang="cs-CZ" sz="2399" b="1" dirty="0">
                <a:solidFill>
                  <a:srgbClr val="FF0000"/>
                </a:solidFill>
              </a:rPr>
              <a:t>Datum </a:t>
            </a:r>
            <a:r>
              <a:rPr lang="cs-CZ" sz="2399" b="1" u="sng" dirty="0">
                <a:solidFill>
                  <a:srgbClr val="FF0000"/>
                </a:solidFill>
              </a:rPr>
              <a:t>použitelnosti</a:t>
            </a:r>
            <a:r>
              <a:rPr lang="cs-CZ" sz="2399" b="1" dirty="0">
                <a:solidFill>
                  <a:srgbClr val="FF0000"/>
                </a:solidFill>
              </a:rPr>
              <a:t> </a:t>
            </a:r>
            <a:r>
              <a:rPr lang="cs-CZ" sz="2399" dirty="0"/>
              <a:t>se uvádí takto: </a:t>
            </a:r>
          </a:p>
          <a:p>
            <a:pPr marL="769417" lvl="1" indent="-342900">
              <a:buFont typeface="Arial" panose="020B0604020202020204" pitchFamily="34" charset="0"/>
              <a:buChar char="•"/>
            </a:pPr>
            <a:r>
              <a:rPr lang="cs-CZ" sz="2399" dirty="0"/>
              <a:t>před datem se uvede výraz „</a:t>
            </a:r>
            <a:r>
              <a:rPr lang="cs-CZ" sz="2399" b="1" dirty="0"/>
              <a:t>Spotřebujte do </a:t>
            </a:r>
            <a:r>
              <a:rPr lang="cs-CZ" sz="2399" dirty="0"/>
              <a:t>…“. </a:t>
            </a:r>
          </a:p>
          <a:p>
            <a:pPr marL="769417" lvl="1" indent="-342900">
              <a:buFont typeface="Arial" panose="020B0604020202020204" pitchFamily="34" charset="0"/>
              <a:buChar char="•"/>
            </a:pPr>
            <a:r>
              <a:rPr lang="cs-CZ" sz="2399" dirty="0"/>
              <a:t>z</a:t>
            </a:r>
            <a:r>
              <a:rPr lang="pl-PL" sz="2399" dirty="0"/>
              <a:t>a tímto výrazem následuje </a:t>
            </a:r>
            <a:r>
              <a:rPr lang="cs-CZ" sz="2399" dirty="0"/>
              <a:t>vlastní datum nebo </a:t>
            </a:r>
            <a:r>
              <a:rPr lang="pl-PL" sz="2399" dirty="0"/>
              <a:t>odkaz na místo, kde je datum uvedeno na etiketě nebo obalu</a:t>
            </a:r>
          </a:p>
          <a:p>
            <a:pPr marL="769417" lvl="1" indent="-342900">
              <a:buFont typeface="Arial" panose="020B0604020202020204" pitchFamily="34" charset="0"/>
              <a:buChar char="•"/>
            </a:pPr>
            <a:r>
              <a:rPr lang="cs-CZ" sz="2399" dirty="0"/>
              <a:t>v nekódovaném tvaru v pořadí den, měsíc a popřípadě rok</a:t>
            </a:r>
          </a:p>
          <a:p>
            <a:pPr marL="769417" lvl="1" indent="-342900">
              <a:buFont typeface="Arial" panose="020B0604020202020204" pitchFamily="34" charset="0"/>
              <a:buChar char="•"/>
            </a:pPr>
            <a:r>
              <a:rPr lang="cs-CZ" sz="2399" dirty="0"/>
              <a:t>na každé jednotlivě balené porci. </a:t>
            </a:r>
            <a:endParaRPr lang="cs-CZ" sz="2399" b="1" dirty="0"/>
          </a:p>
          <a:p>
            <a:pPr marL="0" lvl="1" indent="0">
              <a:buNone/>
            </a:pPr>
            <a:r>
              <a:rPr lang="cs-CZ" sz="2399" b="1" dirty="0"/>
              <a:t>Za těmito údaji následuje popis podmínek uchovávání, které musí být dodrženy</a:t>
            </a:r>
            <a:r>
              <a:rPr lang="cs-CZ" sz="2399" dirty="0"/>
              <a:t>. </a:t>
            </a:r>
          </a:p>
          <a:p>
            <a:pPr marL="769417" lvl="1" indent="-342900">
              <a:buFont typeface="Arial" panose="020B0604020202020204" pitchFamily="34" charset="0"/>
              <a:buChar char="•"/>
            </a:pPr>
            <a:endParaRPr lang="cs-CZ" sz="2399" dirty="0"/>
          </a:p>
        </p:txBody>
      </p:sp>
      <p:sp>
        <p:nvSpPr>
          <p:cNvPr id="5" name="Nadpis 1"/>
          <p:cNvSpPr txBox="1">
            <a:spLocks/>
          </p:cNvSpPr>
          <p:nvPr/>
        </p:nvSpPr>
        <p:spPr>
          <a:xfrm>
            <a:off x="477788" y="138113"/>
            <a:ext cx="10046730" cy="655696"/>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509449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49797" y="1110947"/>
            <a:ext cx="10945215" cy="1381949"/>
          </a:xfrm>
        </p:spPr>
        <p:txBody>
          <a:bodyPr/>
          <a:lstStyle/>
          <a:p>
            <a:pPr marL="0" indent="0" algn="ctr">
              <a:buNone/>
            </a:pPr>
            <a:r>
              <a:rPr lang="cs-CZ" sz="3199" b="1" dirty="0">
                <a:solidFill>
                  <a:srgbClr val="FF0000"/>
                </a:solidFill>
              </a:rPr>
              <a:t>Datum zmrazení nebo datum prvního zmrazení podle bodu 6 přílohy III</a:t>
            </a:r>
          </a:p>
          <a:p>
            <a:pPr algn="ctr"/>
            <a:endParaRPr lang="cs-CZ" dirty="0"/>
          </a:p>
        </p:txBody>
      </p:sp>
      <p:sp>
        <p:nvSpPr>
          <p:cNvPr id="6"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3815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5781" y="1035801"/>
            <a:ext cx="11651062" cy="5322007"/>
          </a:xfrm>
        </p:spPr>
        <p:txBody>
          <a:bodyPr>
            <a:normAutofit/>
          </a:bodyPr>
          <a:lstStyle/>
          <a:p>
            <a:endParaRPr lang="cs-CZ" dirty="0"/>
          </a:p>
          <a:p>
            <a:pPr marL="0" indent="0">
              <a:buNone/>
            </a:pPr>
            <a:r>
              <a:rPr lang="cs-CZ" sz="3199" dirty="0">
                <a:solidFill>
                  <a:srgbClr val="FF0000"/>
                </a:solidFill>
              </a:rPr>
              <a:t>Datum </a:t>
            </a:r>
            <a:r>
              <a:rPr lang="cs-CZ" sz="3199" u="sng" dirty="0">
                <a:solidFill>
                  <a:srgbClr val="FF0000"/>
                </a:solidFill>
              </a:rPr>
              <a:t>zmrazení</a:t>
            </a:r>
            <a:r>
              <a:rPr lang="cs-CZ" sz="3199" dirty="0">
                <a:solidFill>
                  <a:srgbClr val="FF0000"/>
                </a:solidFill>
              </a:rPr>
              <a:t> </a:t>
            </a:r>
            <a:r>
              <a:rPr lang="cs-CZ" sz="3199" dirty="0"/>
              <a:t>nebo datum prvního zmrazení uvádí takto: </a:t>
            </a:r>
          </a:p>
          <a:p>
            <a:r>
              <a:rPr lang="cs-CZ" sz="3199" dirty="0"/>
              <a:t>před datem se uvede výraz „Zmrazeno dne …“. </a:t>
            </a:r>
          </a:p>
          <a:p>
            <a:r>
              <a:rPr lang="pl-PL" sz="3199" dirty="0"/>
              <a:t>následuje </a:t>
            </a:r>
            <a:r>
              <a:rPr lang="cs-CZ" sz="3199" dirty="0"/>
              <a:t>vlastní datum nebo </a:t>
            </a:r>
            <a:r>
              <a:rPr lang="pl-PL" sz="3199" dirty="0"/>
              <a:t>odkaz na místo, kde je datum uvedeno na etiketě nebo obalu</a:t>
            </a:r>
          </a:p>
          <a:p>
            <a:r>
              <a:rPr lang="cs-CZ" sz="3199" dirty="0"/>
              <a:t>nekódovaném tvaru v pořadí den, měsíc a rok</a:t>
            </a:r>
          </a:p>
        </p:txBody>
      </p:sp>
      <p:sp>
        <p:nvSpPr>
          <p:cNvPr id="5"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85902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6719" y="936170"/>
            <a:ext cx="10873208" cy="626591"/>
          </a:xfrm>
        </p:spPr>
        <p:txBody>
          <a:bodyPr>
            <a:normAutofit/>
          </a:bodyPr>
          <a:lstStyle/>
          <a:p>
            <a:pPr algn="ctr"/>
            <a:r>
              <a:rPr lang="cs-CZ" sz="3200" b="1" dirty="0">
                <a:solidFill>
                  <a:srgbClr val="FF0000"/>
                </a:solidFill>
              </a:rPr>
              <a:t>g) podmínky uchování nebo podmínky použití </a:t>
            </a:r>
          </a:p>
        </p:txBody>
      </p:sp>
      <p:sp>
        <p:nvSpPr>
          <p:cNvPr id="3" name="Zástupný symbol pro obsah 2"/>
          <p:cNvSpPr>
            <a:spLocks noGrp="1"/>
          </p:cNvSpPr>
          <p:nvPr>
            <p:ph idx="1"/>
          </p:nvPr>
        </p:nvSpPr>
        <p:spPr>
          <a:xfrm>
            <a:off x="477788" y="1823327"/>
            <a:ext cx="10157354" cy="2376264"/>
          </a:xfrm>
        </p:spPr>
        <p:txBody>
          <a:bodyPr>
            <a:normAutofit lnSpcReduction="10000"/>
          </a:bodyPr>
          <a:lstStyle/>
          <a:p>
            <a:r>
              <a:rPr lang="cs-CZ" sz="2799" dirty="0"/>
              <a:t>pokud potravina vyžaduje zvláštní podmínky uchovávání nebo použití</a:t>
            </a:r>
          </a:p>
          <a:p>
            <a:r>
              <a:rPr lang="cs-CZ" sz="2799" dirty="0"/>
              <a:t>aby bylo zajištěno správné uchování nebo použití potraviny po otevření obalu, uvádějí se v případě potřeby podmínky uchovávání nebo lhůta spotřeby</a:t>
            </a:r>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1171730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29916" y="1018868"/>
            <a:ext cx="9522585" cy="698599"/>
          </a:xfrm>
        </p:spPr>
        <p:txBody>
          <a:bodyPr>
            <a:normAutofit/>
          </a:bodyPr>
          <a:lstStyle/>
          <a:p>
            <a:pPr algn="ctr"/>
            <a:r>
              <a:rPr lang="cs-CZ" sz="3200" b="1" dirty="0">
                <a:solidFill>
                  <a:srgbClr val="FF0000"/>
                </a:solidFill>
              </a:rPr>
              <a:t>i) země původu nebo místo provenience</a:t>
            </a:r>
          </a:p>
        </p:txBody>
      </p:sp>
      <p:sp>
        <p:nvSpPr>
          <p:cNvPr id="3" name="Zástupný symbol pro obsah 2"/>
          <p:cNvSpPr>
            <a:spLocks noGrp="1"/>
          </p:cNvSpPr>
          <p:nvPr>
            <p:ph sz="half" idx="1"/>
          </p:nvPr>
        </p:nvSpPr>
        <p:spPr>
          <a:xfrm>
            <a:off x="261764" y="2060848"/>
            <a:ext cx="11144067" cy="2376264"/>
          </a:xfrm>
        </p:spPr>
        <p:txBody>
          <a:bodyPr>
            <a:normAutofit lnSpcReduction="10000"/>
          </a:bodyPr>
          <a:lstStyle/>
          <a:p>
            <a:pPr algn="just"/>
            <a:r>
              <a:rPr lang="cs-CZ" sz="2799" dirty="0"/>
              <a:t>pokud by </a:t>
            </a:r>
            <a:r>
              <a:rPr lang="cs-CZ" sz="2799" dirty="0">
                <a:solidFill>
                  <a:srgbClr val="FF0000"/>
                </a:solidFill>
              </a:rPr>
              <a:t>opomenutí tohoto údaje </a:t>
            </a:r>
            <a:r>
              <a:rPr lang="cs-CZ" sz="2799" dirty="0"/>
              <a:t>mohlo uvádět spotřebitele v omyl ohledně skutečné země původu nebo místa provenience potraviny, zejména pokud by informace připojená k potravině nebo etiketa jako celek jinak naznačovala, že potravina je z jiné země původu nebo místa provenience</a:t>
            </a:r>
          </a:p>
        </p:txBody>
      </p:sp>
      <p:sp>
        <p:nvSpPr>
          <p:cNvPr id="5"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1905261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4"/>
          <p:cNvSpPr>
            <a:spLocks noGrp="1"/>
          </p:cNvSpPr>
          <p:nvPr>
            <p:ph idx="1"/>
          </p:nvPr>
        </p:nvSpPr>
        <p:spPr>
          <a:xfrm>
            <a:off x="621804" y="1801023"/>
            <a:ext cx="10460545" cy="1051913"/>
          </a:xfrm>
        </p:spPr>
        <p:txBody>
          <a:bodyPr>
            <a:normAutofit/>
          </a:bodyPr>
          <a:lstStyle/>
          <a:p>
            <a:r>
              <a:rPr lang="cs-CZ" sz="2799" dirty="0"/>
              <a:t>b) v případě masa </a:t>
            </a:r>
            <a:r>
              <a:rPr lang="cs-CZ" sz="2799" dirty="0">
                <a:solidFill>
                  <a:srgbClr val="FF0000"/>
                </a:solidFill>
              </a:rPr>
              <a:t>kódů kombinované nomenklatury </a:t>
            </a:r>
            <a:r>
              <a:rPr lang="cs-CZ" sz="2799" dirty="0"/>
              <a:t>(KN) uvedených na seznamu v příloze XI. </a:t>
            </a:r>
          </a:p>
        </p:txBody>
      </p:sp>
      <p:pic>
        <p:nvPicPr>
          <p:cNvPr id="5" name="Obrázek 4"/>
          <p:cNvPicPr>
            <a:picLocks noChangeAspect="1"/>
          </p:cNvPicPr>
          <p:nvPr/>
        </p:nvPicPr>
        <p:blipFill>
          <a:blip r:embed="rId2" cstate="print"/>
          <a:stretch>
            <a:fillRect/>
          </a:stretch>
        </p:blipFill>
        <p:spPr>
          <a:xfrm>
            <a:off x="196086" y="2852936"/>
            <a:ext cx="5868058" cy="3096344"/>
          </a:xfrm>
          <a:prstGeom prst="rect">
            <a:avLst/>
          </a:prstGeom>
        </p:spPr>
      </p:pic>
      <p:sp>
        <p:nvSpPr>
          <p:cNvPr id="6"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
        <p:nvSpPr>
          <p:cNvPr id="2" name="Obdélník 1">
            <a:extLst>
              <a:ext uri="{FF2B5EF4-FFF2-40B4-BE49-F238E27FC236}">
                <a16:creationId xmlns:a16="http://schemas.microsoft.com/office/drawing/2014/main" id="{554D7DBA-00DC-4282-945F-BF8D723DA72E}"/>
              </a:ext>
            </a:extLst>
          </p:cNvPr>
          <p:cNvSpPr/>
          <p:nvPr/>
        </p:nvSpPr>
        <p:spPr>
          <a:xfrm>
            <a:off x="1481945" y="1196752"/>
            <a:ext cx="9028397" cy="523220"/>
          </a:xfrm>
          <a:prstGeom prst="rect">
            <a:avLst/>
          </a:prstGeom>
        </p:spPr>
        <p:txBody>
          <a:bodyPr wrap="square">
            <a:spAutoFit/>
          </a:bodyPr>
          <a:lstStyle/>
          <a:p>
            <a:pPr algn="ctr"/>
            <a:r>
              <a:rPr lang="cs-CZ" sz="2800" b="1" dirty="0">
                <a:solidFill>
                  <a:srgbClr val="FF0000"/>
                </a:solidFill>
              </a:rPr>
              <a:t>i) země původu nebo místo provenience</a:t>
            </a:r>
            <a:endParaRPr lang="cs-CZ" sz="2800" dirty="0"/>
          </a:p>
        </p:txBody>
      </p:sp>
      <p:sp>
        <p:nvSpPr>
          <p:cNvPr id="3" name="Obdélník 2">
            <a:extLst>
              <a:ext uri="{FF2B5EF4-FFF2-40B4-BE49-F238E27FC236}">
                <a16:creationId xmlns:a16="http://schemas.microsoft.com/office/drawing/2014/main" id="{9675294A-3034-4A32-9290-9392B8CDF63B}"/>
              </a:ext>
            </a:extLst>
          </p:cNvPr>
          <p:cNvSpPr/>
          <p:nvPr/>
        </p:nvSpPr>
        <p:spPr>
          <a:xfrm>
            <a:off x="6238428" y="2852936"/>
            <a:ext cx="5616624" cy="3785652"/>
          </a:xfrm>
          <a:prstGeom prst="rect">
            <a:avLst/>
          </a:prstGeom>
        </p:spPr>
        <p:txBody>
          <a:bodyPr wrap="square">
            <a:spAutoFit/>
          </a:bodyPr>
          <a:lstStyle/>
          <a:p>
            <a:pPr algn="ctr"/>
            <a:r>
              <a:rPr lang="cs-CZ" dirty="0">
                <a:solidFill>
                  <a:srgbClr val="FF0000"/>
                </a:solidFill>
              </a:rPr>
              <a:t>Nařízení (EU)č. 1308/2013 – společná organizace trhů se zemědělskými produkty</a:t>
            </a:r>
          </a:p>
          <a:p>
            <a:endParaRPr lang="cs-CZ" dirty="0"/>
          </a:p>
          <a:p>
            <a:r>
              <a:rPr lang="cs-CZ" dirty="0"/>
              <a:t>Příloha I, část XX</a:t>
            </a:r>
          </a:p>
          <a:p>
            <a:endParaRPr lang="cs-CZ" dirty="0"/>
          </a:p>
          <a:p>
            <a:r>
              <a:rPr lang="cs-CZ" b="1" dirty="0">
                <a:solidFill>
                  <a:srgbClr val="FF0000"/>
                </a:solidFill>
              </a:rPr>
              <a:t>Kód KN 0105 </a:t>
            </a:r>
            <a:r>
              <a:rPr lang="cs-CZ" dirty="0"/>
              <a:t>- Živí kohouti a slepice (drůbež druhu </a:t>
            </a:r>
            <a:r>
              <a:rPr lang="cs-CZ" dirty="0" err="1"/>
              <a:t>Gallus</a:t>
            </a:r>
            <a:r>
              <a:rPr lang="cs-CZ" dirty="0"/>
              <a:t> </a:t>
            </a:r>
            <a:r>
              <a:rPr lang="cs-CZ" dirty="0" err="1"/>
              <a:t>domesticus</a:t>
            </a:r>
            <a:r>
              <a:rPr lang="cs-CZ" dirty="0"/>
              <a:t>), kachny, husy, krocani, krůty a perličky</a:t>
            </a:r>
          </a:p>
        </p:txBody>
      </p:sp>
    </p:spTree>
    <p:extLst>
      <p:ext uri="{BB962C8B-B14F-4D97-AF65-F5344CB8AC3E}">
        <p14:creationId xmlns:p14="http://schemas.microsoft.com/office/powerpoint/2010/main" val="348245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93812" y="116632"/>
            <a:ext cx="10133502" cy="2000636"/>
          </a:xfrm>
        </p:spPr>
        <p:txBody>
          <a:bodyPr>
            <a:noAutofit/>
          </a:bodyPr>
          <a:lstStyle/>
          <a:p>
            <a:pPr algn="ctr"/>
            <a:r>
              <a:rPr lang="cs-CZ" sz="2800" dirty="0">
                <a:solidFill>
                  <a:srgbClr val="FF0000"/>
                </a:solidFill>
              </a:rPr>
              <a:t>Prováděcí nařízení Komise (EU) </a:t>
            </a:r>
            <a:r>
              <a:rPr lang="cs-CZ" sz="2800" u="sng" dirty="0">
                <a:solidFill>
                  <a:srgbClr val="FF0000"/>
                </a:solidFill>
              </a:rPr>
              <a:t>č. 1337/2013</a:t>
            </a:r>
            <a:r>
              <a:rPr lang="cs-CZ" sz="2800" dirty="0">
                <a:solidFill>
                  <a:srgbClr val="FF0000"/>
                </a:solidFill>
              </a:rPr>
              <a:t>, kterým se stanoví prováděcí pravidla pokud jde o uvádění země původu nebo místa provenience u čerstvého, chlazeného a zmrazeného vepřového, skopového, kozího a drůbežího masa</a:t>
            </a:r>
          </a:p>
        </p:txBody>
      </p:sp>
      <p:sp>
        <p:nvSpPr>
          <p:cNvPr id="3" name="Obdélník 2">
            <a:extLst>
              <a:ext uri="{FF2B5EF4-FFF2-40B4-BE49-F238E27FC236}">
                <a16:creationId xmlns:a16="http://schemas.microsoft.com/office/drawing/2014/main" id="{0E3D2B2B-52AE-470C-9417-4C260F61A9BA}"/>
              </a:ext>
            </a:extLst>
          </p:cNvPr>
          <p:cNvSpPr/>
          <p:nvPr/>
        </p:nvSpPr>
        <p:spPr>
          <a:xfrm>
            <a:off x="693812" y="2526796"/>
            <a:ext cx="6552728" cy="2554545"/>
          </a:xfrm>
          <a:prstGeom prst="rect">
            <a:avLst/>
          </a:prstGeom>
        </p:spPr>
        <p:txBody>
          <a:bodyPr wrap="square">
            <a:spAutoFit/>
          </a:bodyPr>
          <a:lstStyle/>
          <a:p>
            <a:pPr marL="342900" indent="-342900">
              <a:buFont typeface="Arial" panose="020B0604020202020204" pitchFamily="34" charset="0"/>
              <a:buChar char="•"/>
            </a:pPr>
            <a:r>
              <a:rPr lang="cs-CZ" sz="3200" dirty="0"/>
              <a:t>místo chovu: „Chov v …“</a:t>
            </a:r>
          </a:p>
          <a:p>
            <a:pPr marL="342900" indent="-342900">
              <a:buFont typeface="Arial" panose="020B0604020202020204" pitchFamily="34" charset="0"/>
              <a:buChar char="•"/>
            </a:pPr>
            <a:r>
              <a:rPr lang="cs-CZ" sz="3200" dirty="0"/>
              <a:t>místo porážky: „Porážka v …“</a:t>
            </a:r>
          </a:p>
          <a:p>
            <a:pPr marL="342900" indent="-342900" algn="just">
              <a:buFont typeface="Arial" panose="020B0604020202020204" pitchFamily="34" charset="0"/>
              <a:buChar char="•"/>
            </a:pPr>
            <a:r>
              <a:rPr lang="cs-CZ" sz="3200" dirty="0"/>
              <a:t>zvíře narozeno, chováno a poraženo v jedné zemi: „Původ: …“</a:t>
            </a:r>
          </a:p>
        </p:txBody>
      </p:sp>
    </p:spTree>
    <p:extLst>
      <p:ext uri="{BB962C8B-B14F-4D97-AF65-F5344CB8AC3E}">
        <p14:creationId xmlns:p14="http://schemas.microsoft.com/office/powerpoint/2010/main" val="109394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93812" y="116632"/>
            <a:ext cx="10133502" cy="1739990"/>
          </a:xfrm>
        </p:spPr>
        <p:txBody>
          <a:bodyPr>
            <a:noAutofit/>
          </a:bodyPr>
          <a:lstStyle/>
          <a:p>
            <a:pPr algn="ctr"/>
            <a:r>
              <a:rPr lang="cs-CZ" sz="2400" dirty="0">
                <a:solidFill>
                  <a:srgbClr val="FF0000"/>
                </a:solidFill>
              </a:rPr>
              <a:t>Prováděcí nařízení Komise (EU) </a:t>
            </a:r>
            <a:r>
              <a:rPr lang="cs-CZ" sz="2400" u="sng" dirty="0">
                <a:solidFill>
                  <a:srgbClr val="FF0000"/>
                </a:solidFill>
              </a:rPr>
              <a:t>2018/775</a:t>
            </a:r>
            <a:r>
              <a:rPr lang="cs-CZ" sz="2400" dirty="0">
                <a:solidFill>
                  <a:srgbClr val="FF0000"/>
                </a:solidFill>
              </a:rPr>
              <a:t>, kterým se stanoví pravidla pro použití čl. 26 odst. 3 nařízení Evropského parlamentu a Rady (EU) č. 1169/20111 o poskytování informací o potravinách spotřebitelům, pokud jde o pravidla pro uvádění země původu nebo místa provenience primární složky potraviny</a:t>
            </a:r>
          </a:p>
        </p:txBody>
      </p:sp>
      <p:sp>
        <p:nvSpPr>
          <p:cNvPr id="3" name="Obdélník 2">
            <a:extLst>
              <a:ext uri="{FF2B5EF4-FFF2-40B4-BE49-F238E27FC236}">
                <a16:creationId xmlns:a16="http://schemas.microsoft.com/office/drawing/2014/main" id="{0E3D2B2B-52AE-470C-9417-4C260F61A9BA}"/>
              </a:ext>
            </a:extLst>
          </p:cNvPr>
          <p:cNvSpPr/>
          <p:nvPr/>
        </p:nvSpPr>
        <p:spPr>
          <a:xfrm>
            <a:off x="693812" y="2526796"/>
            <a:ext cx="10513168" cy="3539430"/>
          </a:xfrm>
          <a:prstGeom prst="rect">
            <a:avLst/>
          </a:prstGeom>
        </p:spPr>
        <p:txBody>
          <a:bodyPr wrap="square">
            <a:spAutoFit/>
          </a:bodyPr>
          <a:lstStyle/>
          <a:p>
            <a:pPr marL="457200" indent="-457200">
              <a:buFont typeface="Arial" panose="020B0604020202020204" pitchFamily="34" charset="0"/>
              <a:buChar char="•"/>
            </a:pPr>
            <a:r>
              <a:rPr lang="cs-CZ" sz="2800" dirty="0"/>
              <a:t>od </a:t>
            </a:r>
            <a:r>
              <a:rPr lang="cs-CZ" sz="2800" dirty="0">
                <a:solidFill>
                  <a:srgbClr val="FF0000"/>
                </a:solidFill>
              </a:rPr>
              <a:t>1.4.2020</a:t>
            </a:r>
          </a:p>
          <a:p>
            <a:pPr marL="457200" indent="-457200">
              <a:buFont typeface="Arial" panose="020B0604020202020204" pitchFamily="34" charset="0"/>
              <a:buChar char="•"/>
            </a:pPr>
            <a:r>
              <a:rPr lang="cs-CZ" sz="2800" dirty="0"/>
              <a:t>uvádění země původu nebo místa provenience potraviny prostřednictvím údajů, jako jsou prohlášení, vyobrazení, symboly nebo výrazy označující místa nebo zeměpisné oblasti, s výjimkou zeměpisných výrazů, které jsou součástí vžitých a obecných názvů a doslova označují původ, ale obecně nejsou chápány jako údaj o zemi původu nebo místa provenience</a:t>
            </a:r>
          </a:p>
        </p:txBody>
      </p:sp>
    </p:spTree>
    <p:extLst>
      <p:ext uri="{BB962C8B-B14F-4D97-AF65-F5344CB8AC3E}">
        <p14:creationId xmlns:p14="http://schemas.microsoft.com/office/powerpoint/2010/main" val="108473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r>
              <a:rPr lang="cs-CZ" sz="2600" b="1" dirty="0"/>
              <a:t>Obecné zásady potravinového práva</a:t>
            </a:r>
          </a:p>
          <a:p>
            <a:pPr lvl="1"/>
            <a:r>
              <a:rPr lang="cs-CZ" sz="2600" dirty="0"/>
              <a:t>Analýza rizika</a:t>
            </a:r>
          </a:p>
          <a:p>
            <a:pPr lvl="1"/>
            <a:r>
              <a:rPr lang="cs-CZ" sz="2600" dirty="0"/>
              <a:t>Zásada předběžné opatrnosti</a:t>
            </a:r>
          </a:p>
          <a:p>
            <a:pPr lvl="1"/>
            <a:r>
              <a:rPr lang="cs-CZ" sz="2600" dirty="0"/>
              <a:t>Ochrana zájmů spotřebitele</a:t>
            </a:r>
          </a:p>
          <a:p>
            <a:r>
              <a:rPr lang="cs-CZ" sz="2600" b="1" dirty="0"/>
              <a:t>Obecné požadavky potravinového práva</a:t>
            </a:r>
          </a:p>
          <a:p>
            <a:pPr lvl="1"/>
            <a:r>
              <a:rPr lang="cs-CZ" sz="2600" dirty="0"/>
              <a:t>Požadavky na bezpečnost potravin a krmiv</a:t>
            </a:r>
          </a:p>
          <a:p>
            <a:pPr lvl="1"/>
            <a:r>
              <a:rPr lang="cs-CZ" sz="2600" dirty="0"/>
              <a:t>Sledovatelnost</a:t>
            </a:r>
          </a:p>
          <a:p>
            <a:pPr lvl="1"/>
            <a:r>
              <a:rPr lang="cs-CZ" sz="2600" dirty="0"/>
              <a:t>Odpovědnost za potraviny a krmiva </a:t>
            </a:r>
          </a:p>
          <a:p>
            <a:r>
              <a:rPr lang="cs-CZ" sz="2600" b="1" dirty="0"/>
              <a:t>EFSA, IT Parma</a:t>
            </a:r>
          </a:p>
          <a:p>
            <a:r>
              <a:rPr lang="cs-CZ" sz="2600" b="1" dirty="0"/>
              <a:t>Systém včasné výměny informací - RASFF</a:t>
            </a:r>
          </a:p>
          <a:p>
            <a:pPr marL="0" indent="0">
              <a:buNone/>
            </a:pPr>
            <a:endParaRPr lang="cs-CZ" dirty="0"/>
          </a:p>
          <a:p>
            <a:pPr lvl="1"/>
            <a:endParaRPr lang="cs-CZ" dirty="0"/>
          </a:p>
          <a:p>
            <a:pPr lvl="1"/>
            <a:endParaRPr lang="cs-CZ" dirty="0"/>
          </a:p>
        </p:txBody>
      </p:sp>
      <p:sp>
        <p:nvSpPr>
          <p:cNvPr id="5" name="Nadpis 1"/>
          <p:cNvSpPr>
            <a:spLocks noGrp="1"/>
          </p:cNvSpPr>
          <p:nvPr>
            <p:ph type="title"/>
          </p:nvPr>
        </p:nvSpPr>
        <p:spPr>
          <a:xfrm>
            <a:off x="25035" y="260648"/>
            <a:ext cx="10157354" cy="792088"/>
          </a:xfrm>
        </p:spPr>
        <p:txBody>
          <a:bodyPr>
            <a:normAutofit/>
          </a:bodyPr>
          <a:lstStyle/>
          <a:p>
            <a:r>
              <a:rPr lang="cs-CZ" sz="4000" dirty="0">
                <a:solidFill>
                  <a:srgbClr val="FF0000"/>
                </a:solidFill>
              </a:rPr>
              <a:t>Nařízení EP a Rady (ES) č. 178/2002</a:t>
            </a:r>
          </a:p>
        </p:txBody>
      </p:sp>
    </p:spTree>
    <p:extLst>
      <p:ext uri="{BB962C8B-B14F-4D97-AF65-F5344CB8AC3E}">
        <p14:creationId xmlns:p14="http://schemas.microsoft.com/office/powerpoint/2010/main" val="1857255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00462" y="876498"/>
            <a:ext cx="8563963" cy="713353"/>
          </a:xfrm>
        </p:spPr>
        <p:txBody>
          <a:bodyPr>
            <a:normAutofit/>
          </a:bodyPr>
          <a:lstStyle/>
          <a:p>
            <a:pPr algn="ctr"/>
            <a:r>
              <a:rPr lang="cs-CZ" sz="3200" b="1" dirty="0">
                <a:solidFill>
                  <a:srgbClr val="FF0000"/>
                </a:solidFill>
              </a:rPr>
              <a:t>j) návod k použití</a:t>
            </a:r>
          </a:p>
        </p:txBody>
      </p:sp>
      <p:sp>
        <p:nvSpPr>
          <p:cNvPr id="3" name="Zástupný symbol pro obsah 2"/>
          <p:cNvSpPr>
            <a:spLocks noGrp="1"/>
          </p:cNvSpPr>
          <p:nvPr>
            <p:ph idx="1"/>
          </p:nvPr>
        </p:nvSpPr>
        <p:spPr>
          <a:xfrm>
            <a:off x="477788" y="2204864"/>
            <a:ext cx="5616624" cy="3776638"/>
          </a:xfrm>
        </p:spPr>
        <p:txBody>
          <a:bodyPr>
            <a:normAutofit/>
          </a:bodyPr>
          <a:lstStyle/>
          <a:p>
            <a:pPr marL="0" indent="0">
              <a:buNone/>
            </a:pPr>
            <a:r>
              <a:rPr lang="cs-CZ" sz="3599" dirty="0"/>
              <a:t>Návod k použití potraviny musí být uveden takovým způsobem, aby umožnil její náležité použití.</a:t>
            </a:r>
          </a:p>
        </p:txBody>
      </p:sp>
      <p:sp>
        <p:nvSpPr>
          <p:cNvPr id="6" name="Nadpis 1"/>
          <p:cNvSpPr txBox="1">
            <a:spLocks/>
          </p:cNvSpPr>
          <p:nvPr/>
        </p:nvSpPr>
        <p:spPr>
          <a:xfrm>
            <a:off x="477788" y="138113"/>
            <a:ext cx="10046730" cy="656410"/>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42898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93591" y="1206178"/>
            <a:ext cx="8909366" cy="710654"/>
          </a:xfrm>
        </p:spPr>
        <p:txBody>
          <a:bodyPr>
            <a:normAutofit/>
          </a:bodyPr>
          <a:lstStyle/>
          <a:p>
            <a:pPr algn="ctr"/>
            <a:r>
              <a:rPr lang="cs-CZ" sz="3200" b="1" dirty="0">
                <a:solidFill>
                  <a:srgbClr val="FF0000"/>
                </a:solidFill>
              </a:rPr>
              <a:t>k) obsah alkoholu</a:t>
            </a:r>
          </a:p>
        </p:txBody>
      </p:sp>
      <p:sp>
        <p:nvSpPr>
          <p:cNvPr id="3" name="Zástupný symbol pro obsah 2"/>
          <p:cNvSpPr>
            <a:spLocks noGrp="1"/>
          </p:cNvSpPr>
          <p:nvPr>
            <p:ph idx="1"/>
          </p:nvPr>
        </p:nvSpPr>
        <p:spPr>
          <a:xfrm>
            <a:off x="685622" y="2046021"/>
            <a:ext cx="10817582" cy="3759243"/>
          </a:xfrm>
        </p:spPr>
        <p:txBody>
          <a:bodyPr>
            <a:normAutofit fontScale="85000" lnSpcReduction="20000"/>
          </a:bodyPr>
          <a:lstStyle/>
          <a:p>
            <a:pPr algn="just"/>
            <a:r>
              <a:rPr lang="cs-CZ" sz="3599" dirty="0"/>
              <a:t>skutečný obsah alkoholu v procentech objemových u nápojů o obsahu alkoholu vyšším než </a:t>
            </a:r>
            <a:r>
              <a:rPr lang="cs-CZ" sz="3599" dirty="0">
                <a:solidFill>
                  <a:srgbClr val="FF0000"/>
                </a:solidFill>
              </a:rPr>
              <a:t>1,2 % objemových </a:t>
            </a:r>
            <a:r>
              <a:rPr lang="cs-CZ" dirty="0"/>
              <a:t>(výjimka </a:t>
            </a:r>
            <a:r>
              <a:rPr lang="cs-CZ" b="1" dirty="0"/>
              <a:t>Kód KN 2204</a:t>
            </a:r>
            <a:r>
              <a:rPr lang="cs-CZ" dirty="0"/>
              <a:t> – víno z čerstvých hroznů, včetně vína obohaceného alkoholem)</a:t>
            </a:r>
            <a:endParaRPr lang="cs-CZ" dirty="0">
              <a:solidFill>
                <a:srgbClr val="FF0000"/>
              </a:solidFill>
            </a:endParaRPr>
          </a:p>
          <a:p>
            <a:pPr algn="just"/>
            <a:r>
              <a:rPr lang="cs-CZ" sz="3600" dirty="0"/>
              <a:t>vyjadřuje </a:t>
            </a:r>
            <a:r>
              <a:rPr lang="cs-CZ" sz="3600" b="1" dirty="0"/>
              <a:t>číslem s nejvýše jedním desetinným místem</a:t>
            </a:r>
          </a:p>
          <a:p>
            <a:pPr algn="just"/>
            <a:r>
              <a:rPr lang="cs-CZ" sz="3600" dirty="0"/>
              <a:t>po něm následuje </a:t>
            </a:r>
            <a:r>
              <a:rPr lang="cs-CZ" sz="3600" b="1" dirty="0"/>
              <a:t>symbol „% </a:t>
            </a:r>
            <a:r>
              <a:rPr lang="cs-CZ" sz="3600" b="1" dirty="0" err="1"/>
              <a:t>obj</a:t>
            </a:r>
            <a:r>
              <a:rPr lang="cs-CZ" sz="3600" b="1" dirty="0"/>
              <a:t>.</a:t>
            </a:r>
            <a:r>
              <a:rPr lang="cs-CZ" sz="3600" dirty="0"/>
              <a:t>“ a může mu předcházet slovo „</a:t>
            </a:r>
            <a:r>
              <a:rPr lang="cs-CZ" sz="3600" b="1" dirty="0"/>
              <a:t>alkohol“ nebo zkratka „alk.“</a:t>
            </a:r>
          </a:p>
          <a:p>
            <a:pPr algn="just"/>
            <a:r>
              <a:rPr lang="cs-CZ" sz="3600" dirty="0"/>
              <a:t>obsah alkoholu se stanoví </a:t>
            </a:r>
            <a:r>
              <a:rPr lang="cs-CZ" sz="3600" b="1" dirty="0"/>
              <a:t>při teplotě 20 °C</a:t>
            </a:r>
            <a:r>
              <a:rPr lang="cs-CZ" sz="3600" dirty="0"/>
              <a:t>. </a:t>
            </a:r>
          </a:p>
          <a:p>
            <a:pPr algn="just"/>
            <a:endParaRPr lang="cs-CZ" sz="3600" b="1" dirty="0"/>
          </a:p>
          <a:p>
            <a:pPr algn="just"/>
            <a:endParaRPr lang="cs-CZ" sz="3599" dirty="0"/>
          </a:p>
        </p:txBody>
      </p:sp>
      <p:sp>
        <p:nvSpPr>
          <p:cNvPr id="5" name="Nadpis 1"/>
          <p:cNvSpPr txBox="1">
            <a:spLocks/>
          </p:cNvSpPr>
          <p:nvPr/>
        </p:nvSpPr>
        <p:spPr>
          <a:xfrm>
            <a:off x="477788" y="138113"/>
            <a:ext cx="10046730" cy="710654"/>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110763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18529" y="764704"/>
            <a:ext cx="9255689" cy="720080"/>
          </a:xfrm>
        </p:spPr>
        <p:txBody>
          <a:bodyPr>
            <a:normAutofit/>
          </a:bodyPr>
          <a:lstStyle/>
          <a:p>
            <a:pPr algn="ctr"/>
            <a:r>
              <a:rPr lang="cs-CZ" sz="4000" dirty="0">
                <a:solidFill>
                  <a:srgbClr val="FF0000"/>
                </a:solidFill>
              </a:rPr>
              <a:t>l</a:t>
            </a:r>
            <a:r>
              <a:rPr lang="cs-CZ" sz="3200" b="1" dirty="0">
                <a:solidFill>
                  <a:srgbClr val="FF0000"/>
                </a:solidFill>
              </a:rPr>
              <a:t>) Výživové údaje </a:t>
            </a:r>
            <a:endParaRPr lang="cs-CZ" sz="4000" b="1" dirty="0">
              <a:solidFill>
                <a:srgbClr val="FF0000"/>
              </a:solidFill>
            </a:endParaRPr>
          </a:p>
        </p:txBody>
      </p:sp>
      <p:sp>
        <p:nvSpPr>
          <p:cNvPr id="6" name="Zástupný symbol pro obsah 5"/>
          <p:cNvSpPr>
            <a:spLocks noGrp="1"/>
          </p:cNvSpPr>
          <p:nvPr>
            <p:ph idx="1"/>
          </p:nvPr>
        </p:nvSpPr>
        <p:spPr>
          <a:xfrm>
            <a:off x="477788" y="1556792"/>
            <a:ext cx="11302312" cy="5184576"/>
          </a:xfrm>
        </p:spPr>
        <p:txBody>
          <a:bodyPr>
            <a:normAutofit fontScale="92500" lnSpcReduction="10000"/>
          </a:bodyPr>
          <a:lstStyle/>
          <a:p>
            <a:pPr marL="0" indent="0">
              <a:buNone/>
            </a:pPr>
            <a:r>
              <a:rPr lang="cs-CZ" sz="3600" b="1" dirty="0"/>
              <a:t>Povinné výživové údaje obsahují informace: </a:t>
            </a:r>
          </a:p>
          <a:p>
            <a:r>
              <a:rPr lang="pt-BR" sz="3600" dirty="0"/>
              <a:t>o </a:t>
            </a:r>
            <a:r>
              <a:rPr lang="pt-BR" sz="3600" dirty="0">
                <a:solidFill>
                  <a:srgbClr val="FF0000"/>
                </a:solidFill>
              </a:rPr>
              <a:t>energetické hodnotě</a:t>
            </a:r>
            <a:endParaRPr lang="pt-BR" sz="3600" dirty="0"/>
          </a:p>
          <a:p>
            <a:r>
              <a:rPr lang="cs-CZ" sz="3600" dirty="0"/>
              <a:t>o množství </a:t>
            </a:r>
          </a:p>
          <a:p>
            <a:pPr lvl="1"/>
            <a:r>
              <a:rPr lang="cs-CZ" sz="3200" dirty="0">
                <a:solidFill>
                  <a:srgbClr val="FF0000"/>
                </a:solidFill>
              </a:rPr>
              <a:t>tuků</a:t>
            </a:r>
            <a:endParaRPr lang="cs-CZ" sz="3200" dirty="0"/>
          </a:p>
          <a:p>
            <a:pPr lvl="1"/>
            <a:r>
              <a:rPr lang="cs-CZ" sz="3200" dirty="0">
                <a:solidFill>
                  <a:srgbClr val="FF0000"/>
                </a:solidFill>
              </a:rPr>
              <a:t>nasycených mastných kyselin</a:t>
            </a:r>
          </a:p>
          <a:p>
            <a:pPr lvl="1"/>
            <a:r>
              <a:rPr lang="cs-CZ" sz="3200" dirty="0">
                <a:solidFill>
                  <a:srgbClr val="FF0000"/>
                </a:solidFill>
              </a:rPr>
              <a:t>Sacharidů</a:t>
            </a:r>
          </a:p>
          <a:p>
            <a:pPr lvl="1"/>
            <a:r>
              <a:rPr lang="cs-CZ" sz="3200" dirty="0">
                <a:solidFill>
                  <a:srgbClr val="FF0000"/>
                </a:solidFill>
              </a:rPr>
              <a:t>Cukrů</a:t>
            </a:r>
          </a:p>
          <a:p>
            <a:pPr lvl="1"/>
            <a:r>
              <a:rPr lang="cs-CZ" sz="3200" dirty="0">
                <a:solidFill>
                  <a:srgbClr val="FF0000"/>
                </a:solidFill>
              </a:rPr>
              <a:t>Bílkovin</a:t>
            </a:r>
          </a:p>
          <a:p>
            <a:pPr lvl="1"/>
            <a:r>
              <a:rPr lang="cs-CZ" sz="3200" dirty="0">
                <a:solidFill>
                  <a:srgbClr val="FF0000"/>
                </a:solidFill>
              </a:rPr>
              <a:t>soli</a:t>
            </a:r>
            <a:endParaRPr lang="cs-CZ" sz="3200" dirty="0"/>
          </a:p>
        </p:txBody>
      </p:sp>
      <p:sp>
        <p:nvSpPr>
          <p:cNvPr id="7"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10025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5780" y="1076989"/>
            <a:ext cx="11122303" cy="6072647"/>
          </a:xfrm>
        </p:spPr>
        <p:txBody>
          <a:bodyPr>
            <a:normAutofit/>
          </a:bodyPr>
          <a:lstStyle/>
          <a:p>
            <a:pPr marL="0" indent="0">
              <a:buNone/>
            </a:pPr>
            <a:r>
              <a:rPr lang="cs-CZ" sz="2399" b="1" dirty="0">
                <a:solidFill>
                  <a:srgbClr val="FF0000"/>
                </a:solidFill>
              </a:rPr>
              <a:t>Obsah povinných výživových údajů podle odstavce 1 je možné doplnit o uvedení množství jedné nebo více z těchto živin: </a:t>
            </a:r>
          </a:p>
          <a:p>
            <a:pPr marL="0" indent="0">
              <a:buNone/>
            </a:pPr>
            <a:r>
              <a:rPr lang="cs-CZ" sz="2399" dirty="0"/>
              <a:t>a) </a:t>
            </a:r>
            <a:r>
              <a:rPr lang="cs-CZ" sz="2399" dirty="0" err="1"/>
              <a:t>mononenasycené</a:t>
            </a:r>
            <a:r>
              <a:rPr lang="cs-CZ" sz="2399" dirty="0"/>
              <a:t> mastné kyseliny (</a:t>
            </a:r>
            <a:r>
              <a:rPr lang="cs-CZ" sz="2399" dirty="0" err="1"/>
              <a:t>monoenové</a:t>
            </a:r>
            <a:r>
              <a:rPr lang="cs-CZ" sz="2399" dirty="0"/>
              <a:t> mastné kyseliny); </a:t>
            </a:r>
          </a:p>
          <a:p>
            <a:pPr marL="0" indent="0">
              <a:buNone/>
            </a:pPr>
            <a:r>
              <a:rPr lang="cs-CZ" sz="2399" dirty="0"/>
              <a:t>b) polynenasycené mastné kyseliny (polyenové mastné kyseliny); </a:t>
            </a:r>
          </a:p>
          <a:p>
            <a:pPr marL="0" indent="0">
              <a:buNone/>
            </a:pPr>
            <a:r>
              <a:rPr lang="cs-CZ" sz="2399" dirty="0"/>
              <a:t>c) </a:t>
            </a:r>
            <a:r>
              <a:rPr lang="cs-CZ" sz="2399" dirty="0" err="1"/>
              <a:t>polyalkoholy</a:t>
            </a:r>
            <a:r>
              <a:rPr lang="cs-CZ" sz="2399" dirty="0"/>
              <a:t>; </a:t>
            </a:r>
          </a:p>
          <a:p>
            <a:pPr marL="0" indent="0">
              <a:buNone/>
            </a:pPr>
            <a:r>
              <a:rPr lang="cs-CZ" sz="2399" dirty="0"/>
              <a:t>d) škrob; </a:t>
            </a:r>
          </a:p>
          <a:p>
            <a:pPr marL="0" indent="0">
              <a:buNone/>
            </a:pPr>
            <a:r>
              <a:rPr lang="cs-CZ" sz="2399" dirty="0"/>
              <a:t>e) vláknina, </a:t>
            </a:r>
          </a:p>
          <a:p>
            <a:pPr marL="0" indent="0">
              <a:buNone/>
            </a:pPr>
            <a:r>
              <a:rPr lang="cs-CZ" sz="2399" dirty="0"/>
              <a:t>f) veškeré vitaminy nebo minerální látky uvedené na seznamu v bodě 1 části A přílohy XIII, které jsou přítomné ve významných množstvích vymezených v bodě 2 části A přílohy XIII. </a:t>
            </a:r>
          </a:p>
          <a:p>
            <a:pPr marL="0" indent="0">
              <a:buNone/>
            </a:pPr>
            <a:r>
              <a:rPr lang="cs-CZ" sz="2399" b="1" dirty="0"/>
              <a:t>Informace se uvádí ve stejném zorném poli</a:t>
            </a:r>
          </a:p>
          <a:p>
            <a:endParaRPr lang="cs-CZ" dirty="0"/>
          </a:p>
        </p:txBody>
      </p:sp>
      <p:sp>
        <p:nvSpPr>
          <p:cNvPr id="5"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4027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31263" y="1988840"/>
            <a:ext cx="10657184" cy="4809606"/>
          </a:xfrm>
        </p:spPr>
        <p:txBody>
          <a:bodyPr>
            <a:noAutofit/>
          </a:bodyPr>
          <a:lstStyle/>
          <a:p>
            <a:pPr marL="0" indent="0">
              <a:buNone/>
            </a:pPr>
            <a:r>
              <a:rPr lang="cs-CZ" sz="2799" dirty="0"/>
              <a:t>U </a:t>
            </a:r>
            <a:r>
              <a:rPr lang="cs-CZ" sz="2799" u="sng" dirty="0"/>
              <a:t>alkoholických</a:t>
            </a:r>
            <a:r>
              <a:rPr lang="cs-CZ" sz="2799" dirty="0"/>
              <a:t> nápojů s obsahem etanolu větším než 1.2 %, lze výživové údaje omezit na uvedení </a:t>
            </a:r>
            <a:r>
              <a:rPr lang="cs-CZ" sz="2799" u="sng" dirty="0"/>
              <a:t>energetické</a:t>
            </a:r>
            <a:r>
              <a:rPr lang="cs-CZ" sz="2799" dirty="0"/>
              <a:t> hodnoty</a:t>
            </a:r>
          </a:p>
          <a:p>
            <a:pPr marL="0" indent="0">
              <a:buNone/>
            </a:pPr>
            <a:r>
              <a:rPr lang="cs-CZ" sz="2799" dirty="0"/>
              <a:t>U </a:t>
            </a:r>
            <a:r>
              <a:rPr lang="cs-CZ" sz="2799" u="sng" dirty="0"/>
              <a:t>nebalených</a:t>
            </a:r>
            <a:r>
              <a:rPr lang="cs-CZ" sz="2799" dirty="0"/>
              <a:t> potravin, uvádějí-li se tyto údaje (dobrovolné) lze tyto údaje omezit na uvedení </a:t>
            </a:r>
          </a:p>
          <a:p>
            <a:pPr lvl="1"/>
            <a:r>
              <a:rPr lang="cs-CZ" sz="2799" dirty="0"/>
              <a:t>energetické hodnoty</a:t>
            </a:r>
          </a:p>
          <a:p>
            <a:pPr lvl="1"/>
            <a:r>
              <a:rPr lang="cs-CZ" sz="2799" dirty="0"/>
              <a:t>nebo energetické hodnoty spolu s množstvím tuků, nasycených mastných kyselin, cukrů a soli</a:t>
            </a:r>
          </a:p>
        </p:txBody>
      </p:sp>
      <p:sp>
        <p:nvSpPr>
          <p:cNvPr id="5"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
        <p:nvSpPr>
          <p:cNvPr id="6" name="Nadpis 4"/>
          <p:cNvSpPr>
            <a:spLocks noGrp="1"/>
          </p:cNvSpPr>
          <p:nvPr>
            <p:ph type="title"/>
          </p:nvPr>
        </p:nvSpPr>
        <p:spPr>
          <a:xfrm>
            <a:off x="1718529" y="764704"/>
            <a:ext cx="9255689" cy="909296"/>
          </a:xfrm>
        </p:spPr>
        <p:txBody>
          <a:bodyPr>
            <a:normAutofit/>
          </a:bodyPr>
          <a:lstStyle/>
          <a:p>
            <a:pPr algn="ctr"/>
            <a:r>
              <a:rPr lang="cs-CZ" sz="4000" b="1" dirty="0">
                <a:solidFill>
                  <a:srgbClr val="FF0000"/>
                </a:solidFill>
              </a:rPr>
              <a:t>Výživové údaje </a:t>
            </a:r>
          </a:p>
        </p:txBody>
      </p:sp>
    </p:spTree>
    <p:extLst>
      <p:ext uri="{BB962C8B-B14F-4D97-AF65-F5344CB8AC3E}">
        <p14:creationId xmlns:p14="http://schemas.microsoft.com/office/powerpoint/2010/main" val="39360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4918" y="980728"/>
            <a:ext cx="11278989" cy="5558122"/>
          </a:xfrm>
        </p:spPr>
        <p:txBody>
          <a:bodyPr>
            <a:normAutofit/>
          </a:bodyPr>
          <a:lstStyle/>
          <a:p>
            <a:endParaRPr lang="cs-CZ" dirty="0"/>
          </a:p>
          <a:p>
            <a:r>
              <a:rPr lang="cs-CZ" sz="3199" dirty="0"/>
              <a:t>Energetická hodnota se vypočítá pomocí převodních faktorů uvedených v příloze XIV. </a:t>
            </a:r>
          </a:p>
          <a:p>
            <a:r>
              <a:rPr lang="cs-CZ" sz="3199" dirty="0"/>
              <a:t>Údaje o energetické hodnotě a obsahu živin uvedené se vztahují na potravinu ve stavu, v němž je prodávána. </a:t>
            </a:r>
          </a:p>
          <a:p>
            <a:r>
              <a:rPr lang="cs-CZ" sz="3199" dirty="0"/>
              <a:t>Kde je to vhodné, mohou se tyto informace vztahovat na potravinu po úpravě, pokud jsou připojeny podrobné pokyny pro tuto úpravu a informace se týkají potraviny připravené ke spotřebě. </a:t>
            </a:r>
          </a:p>
        </p:txBody>
      </p:sp>
      <p:sp>
        <p:nvSpPr>
          <p:cNvPr id="5"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279743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152579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1804" y="1628800"/>
            <a:ext cx="5616624" cy="2448271"/>
          </a:xfrm>
        </p:spPr>
        <p:txBody>
          <a:bodyPr>
            <a:noAutofit/>
          </a:bodyPr>
          <a:lstStyle/>
          <a:p>
            <a:endParaRPr lang="cs-CZ" sz="900" dirty="0"/>
          </a:p>
          <a:p>
            <a:pPr marL="0" indent="0">
              <a:buNone/>
            </a:pPr>
            <a:r>
              <a:rPr lang="cs-CZ" sz="2800" dirty="0"/>
              <a:t>Údaje o energetické hodnotě a obsahu živin se vyjadřují v měrných jednotkách uvedených v příloze XV. </a:t>
            </a:r>
          </a:p>
        </p:txBody>
      </p:sp>
      <p:sp>
        <p:nvSpPr>
          <p:cNvPr id="6"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222431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74738" y="392677"/>
            <a:ext cx="11274663" cy="6159709"/>
          </a:xfrm>
        </p:spPr>
        <p:txBody>
          <a:bodyPr>
            <a:normAutofit/>
          </a:bodyPr>
          <a:lstStyle/>
          <a:p>
            <a:endParaRPr lang="cs-CZ" dirty="0"/>
          </a:p>
          <a:p>
            <a:pPr marL="0" indent="0">
              <a:buNone/>
            </a:pPr>
            <a:endParaRPr lang="cs-CZ" dirty="0"/>
          </a:p>
          <a:p>
            <a:pPr marL="0" indent="0">
              <a:buNone/>
            </a:pPr>
            <a:endParaRPr lang="cs-CZ" dirty="0"/>
          </a:p>
          <a:p>
            <a:r>
              <a:rPr lang="cs-CZ" sz="3599" dirty="0"/>
              <a:t>Údaje o energetické hodnotě a obsahu živin se vyjadřují na 100 g nebo 100 ml. </a:t>
            </a:r>
          </a:p>
          <a:p>
            <a:r>
              <a:rPr lang="cs-CZ" sz="3599" dirty="0"/>
              <a:t>Pokud se uvádějí údaje o vitaminech a minerálních látkách, vyjadřují se způsobem podle odstavce 2 a rovněž jako </a:t>
            </a:r>
            <a:r>
              <a:rPr lang="cs-CZ" sz="3599" u="sng" dirty="0">
                <a:solidFill>
                  <a:srgbClr val="FF0000"/>
                </a:solidFill>
              </a:rPr>
              <a:t>procentní</a:t>
            </a:r>
            <a:r>
              <a:rPr lang="cs-CZ" sz="3599" dirty="0">
                <a:solidFill>
                  <a:srgbClr val="FF0000"/>
                </a:solidFill>
              </a:rPr>
              <a:t> </a:t>
            </a:r>
            <a:r>
              <a:rPr lang="cs-CZ" sz="3599" dirty="0"/>
              <a:t>podíl </a:t>
            </a:r>
            <a:r>
              <a:rPr lang="cs-CZ" sz="3599" dirty="0">
                <a:solidFill>
                  <a:srgbClr val="FF0000"/>
                </a:solidFill>
              </a:rPr>
              <a:t>referenčních hodnot příjmu </a:t>
            </a:r>
            <a:r>
              <a:rPr lang="cs-CZ" sz="3599" dirty="0"/>
              <a:t>stanovených v části A bodě 1 přílohy XIII na 100 g nebo 100 ml. </a:t>
            </a:r>
          </a:p>
        </p:txBody>
      </p:sp>
      <p:sp>
        <p:nvSpPr>
          <p:cNvPr id="5" name="Nadpis 1"/>
          <p:cNvSpPr txBox="1">
            <a:spLocks/>
          </p:cNvSpPr>
          <p:nvPr/>
        </p:nvSpPr>
        <p:spPr>
          <a:xfrm>
            <a:off x="477788" y="138113"/>
            <a:ext cx="10046730" cy="842615"/>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64690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477788" y="138113"/>
            <a:ext cx="10046730" cy="554583"/>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174560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15736" y="1268760"/>
            <a:ext cx="10157354" cy="5039568"/>
          </a:xfrm>
        </p:spPr>
        <p:txBody>
          <a:bodyPr>
            <a:noAutofit/>
          </a:bodyPr>
          <a:lstStyle/>
          <a:p>
            <a:pPr algn="just"/>
            <a:r>
              <a:rPr lang="cs-CZ" dirty="0">
                <a:solidFill>
                  <a:srgbClr val="FF0000"/>
                </a:solidFill>
              </a:rPr>
              <a:t>Obecné </a:t>
            </a:r>
            <a:r>
              <a:rPr lang="cs-CZ" u="sng" dirty="0">
                <a:solidFill>
                  <a:srgbClr val="FF0000"/>
                </a:solidFill>
              </a:rPr>
              <a:t>zásady</a:t>
            </a:r>
            <a:r>
              <a:rPr lang="cs-CZ" dirty="0">
                <a:solidFill>
                  <a:srgbClr val="FF0000"/>
                </a:solidFill>
              </a:rPr>
              <a:t> potravinového práva</a:t>
            </a:r>
          </a:p>
          <a:p>
            <a:pPr lvl="1" algn="just"/>
            <a:r>
              <a:rPr lang="cs-CZ" sz="1800" b="1" u="sng" dirty="0"/>
              <a:t>Analýza rizika</a:t>
            </a:r>
          </a:p>
          <a:p>
            <a:pPr marL="853290" lvl="2" indent="0" algn="just">
              <a:buNone/>
            </a:pPr>
            <a:r>
              <a:rPr lang="cs-CZ" dirty="0"/>
              <a:t>a) </a:t>
            </a:r>
            <a:r>
              <a:rPr lang="cs-CZ" b="1" dirty="0"/>
              <a:t>hodnocení rizika</a:t>
            </a:r>
            <a:r>
              <a:rPr lang="cs-CZ" dirty="0"/>
              <a:t> (vědecké poradenství a analýza dostupných informací)- v EU má na starosti EFSA – zřízená rovněž v nařízení 178/2002 </a:t>
            </a:r>
          </a:p>
          <a:p>
            <a:pPr marL="853290" lvl="2" indent="0" algn="just">
              <a:buNone/>
            </a:pPr>
            <a:r>
              <a:rPr lang="cs-CZ" dirty="0"/>
              <a:t>		- vědecky podložený proces</a:t>
            </a:r>
          </a:p>
          <a:p>
            <a:pPr marL="853290" lvl="2" indent="0" algn="just">
              <a:buNone/>
            </a:pPr>
            <a:r>
              <a:rPr lang="cs-CZ" dirty="0"/>
              <a:t>		- zahrnuje 4 dílčí kroky - identifikace nebezpečí (</a:t>
            </a:r>
            <a:r>
              <a:rPr lang="cs-CZ" dirty="0" err="1"/>
              <a:t>Biol</a:t>
            </a:r>
            <a:r>
              <a:rPr lang="cs-CZ" dirty="0"/>
              <a:t>, </a:t>
            </a:r>
            <a:r>
              <a:rPr lang="cs-CZ" dirty="0" err="1"/>
              <a:t>Fyz</a:t>
            </a:r>
            <a:r>
              <a:rPr lang="cs-CZ" dirty="0"/>
              <a:t>, </a:t>
            </a:r>
            <a:r>
              <a:rPr lang="cs-CZ" dirty="0" err="1"/>
              <a:t>Chem</a:t>
            </a:r>
            <a:r>
              <a:rPr lang="cs-CZ" dirty="0"/>
              <a:t>)</a:t>
            </a:r>
          </a:p>
          <a:p>
            <a:pPr marL="853290" lvl="2" indent="0" algn="just">
              <a:buNone/>
            </a:pPr>
            <a:r>
              <a:rPr lang="cs-CZ" dirty="0"/>
              <a:t>			                   - charakterizace nebezpečí</a:t>
            </a:r>
          </a:p>
          <a:p>
            <a:pPr marL="853290" lvl="2" indent="0" algn="just">
              <a:buNone/>
            </a:pPr>
            <a:r>
              <a:rPr lang="cs-CZ" dirty="0"/>
              <a:t>			                   - hodnocení expozice</a:t>
            </a:r>
          </a:p>
          <a:p>
            <a:pPr marL="853290" lvl="2" indent="0" algn="just">
              <a:buNone/>
            </a:pPr>
            <a:r>
              <a:rPr lang="cs-CZ" dirty="0"/>
              <a:t>		                                       - charakterizace rizika</a:t>
            </a:r>
          </a:p>
          <a:p>
            <a:pPr marL="853290" lvl="2" indent="0" algn="just">
              <a:buNone/>
            </a:pPr>
            <a:r>
              <a:rPr lang="cs-CZ" dirty="0"/>
              <a:t>Příklad: </a:t>
            </a:r>
            <a:r>
              <a:rPr lang="cs-CZ" i="1" dirty="0">
                <a:hlinkClick r:id="rId2"/>
              </a:rPr>
              <a:t>https://www.youtube.com/watch?v=5xUhPmthgZk</a:t>
            </a:r>
            <a:endParaRPr lang="cs-CZ" i="1" dirty="0"/>
          </a:p>
          <a:p>
            <a:pPr marL="853290" lvl="2" indent="0" algn="just">
              <a:buNone/>
            </a:pPr>
            <a:br>
              <a:rPr lang="cs-CZ" dirty="0"/>
            </a:br>
            <a:r>
              <a:rPr lang="cs-CZ" dirty="0"/>
              <a:t>b) </a:t>
            </a:r>
            <a:r>
              <a:rPr lang="cs-CZ" b="1" dirty="0"/>
              <a:t>řízení (management) rizika</a:t>
            </a:r>
            <a:r>
              <a:rPr lang="cs-CZ" dirty="0"/>
              <a:t> (legislativa a kontrola) </a:t>
            </a:r>
            <a:br>
              <a:rPr lang="cs-CZ" dirty="0"/>
            </a:br>
            <a:r>
              <a:rPr lang="cs-CZ" dirty="0"/>
              <a:t>c) </a:t>
            </a:r>
            <a:r>
              <a:rPr lang="cs-CZ" b="1" dirty="0"/>
              <a:t>komunikace o riziku</a:t>
            </a:r>
            <a:r>
              <a:rPr lang="cs-CZ" dirty="0"/>
              <a:t> (proces výměny informací a stanovisek o riziku na úrovní odpovědných státních a podnikatelských subjektů a směrem ke spotřebitelské veřejnosti) </a:t>
            </a:r>
          </a:p>
          <a:p>
            <a:pPr marL="853290" lvl="2" indent="0">
              <a:buNone/>
            </a:pPr>
            <a:endParaRPr lang="cs-CZ" dirty="0"/>
          </a:p>
        </p:txBody>
      </p:sp>
      <p:sp>
        <p:nvSpPr>
          <p:cNvPr id="5" name="Nadpis 1"/>
          <p:cNvSpPr>
            <a:spLocks noGrp="1"/>
          </p:cNvSpPr>
          <p:nvPr>
            <p:ph type="title"/>
          </p:nvPr>
        </p:nvSpPr>
        <p:spPr>
          <a:xfrm>
            <a:off x="25035" y="260648"/>
            <a:ext cx="10157354" cy="792088"/>
          </a:xfrm>
        </p:spPr>
        <p:txBody>
          <a:bodyPr>
            <a:normAutofit/>
          </a:bodyPr>
          <a:lstStyle/>
          <a:p>
            <a:r>
              <a:rPr lang="cs-CZ" sz="4000" dirty="0">
                <a:solidFill>
                  <a:srgbClr val="FF0000"/>
                </a:solidFill>
              </a:rPr>
              <a:t>Nařízení EP a Rady (ES) č. 178/2002</a:t>
            </a:r>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25538" y="2132856"/>
            <a:ext cx="10282734" cy="3598032"/>
          </a:xfrm>
        </p:spPr>
        <p:txBody>
          <a:bodyPr>
            <a:normAutofit/>
          </a:bodyPr>
          <a:lstStyle/>
          <a:p>
            <a:pPr marL="0" indent="0" algn="ctr">
              <a:buNone/>
            </a:pPr>
            <a:r>
              <a:rPr lang="cs-CZ" sz="3199" dirty="0"/>
              <a:t>Kromě způsobu vyjádření uvedeného v odstavci 2 tohoto článku lze energetickou hodnotu a obsah živin podle čl. 30 odst. 1, 3, 4 a 5 podle okolností vyjádřit jako procentní podíl referenčních hodnot příjmu stanovených v části B přílohy XIII na 100 g nebo 100 ml. </a:t>
            </a:r>
          </a:p>
          <a:p>
            <a:pPr algn="ctr"/>
            <a:endParaRPr lang="cs-CZ" sz="1400" dirty="0"/>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29026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112694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81844" y="1916832"/>
            <a:ext cx="10645043" cy="2248002"/>
          </a:xfrm>
        </p:spPr>
        <p:txBody>
          <a:bodyPr>
            <a:normAutofit fontScale="92500"/>
          </a:bodyPr>
          <a:lstStyle/>
          <a:p>
            <a:r>
              <a:rPr lang="cs-CZ" sz="3599" dirty="0"/>
              <a:t>5. Pokud jsou uvedeny údaje podle odstavce 4, musí se v jejich těsné blízkosti rovněž nacházet toto prohlášení: „Referenční hodnota příjmu u průměrné dospělé osoby (8 400 </a:t>
            </a:r>
            <a:r>
              <a:rPr lang="cs-CZ" sz="3599" dirty="0" err="1"/>
              <a:t>kJ</a:t>
            </a:r>
            <a:r>
              <a:rPr lang="cs-CZ" sz="3599" dirty="0"/>
              <a:t>/2 000 kcal)“. </a:t>
            </a:r>
          </a:p>
          <a:p>
            <a:pPr marL="0" indent="0">
              <a:buNone/>
            </a:pPr>
            <a:endParaRPr lang="cs-CZ" sz="1400" dirty="0"/>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31525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7932" y="884734"/>
            <a:ext cx="10478625" cy="1599783"/>
          </a:xfrm>
        </p:spPr>
        <p:txBody>
          <a:bodyPr>
            <a:normAutofit/>
          </a:bodyPr>
          <a:lstStyle/>
          <a:p>
            <a:pPr algn="ctr"/>
            <a:r>
              <a:rPr lang="cs-CZ" sz="2800" b="1" dirty="0">
                <a:solidFill>
                  <a:srgbClr val="FF0000"/>
                </a:solidFill>
              </a:rPr>
              <a:t>Příloha V</a:t>
            </a:r>
            <a:br>
              <a:rPr lang="cs-CZ" sz="2800" b="1" dirty="0">
                <a:solidFill>
                  <a:srgbClr val="FF0000"/>
                </a:solidFill>
              </a:rPr>
            </a:br>
            <a:r>
              <a:rPr lang="cs-CZ" sz="2800" b="1" dirty="0">
                <a:solidFill>
                  <a:srgbClr val="FF0000"/>
                </a:solidFill>
              </a:rPr>
              <a:t>Potraviny, které jsou osvobozeny od požadavku na povinné výživové údaje</a:t>
            </a:r>
          </a:p>
        </p:txBody>
      </p:sp>
      <p:sp>
        <p:nvSpPr>
          <p:cNvPr id="3" name="Zástupný symbol pro obsah 2"/>
          <p:cNvSpPr>
            <a:spLocks noGrp="1"/>
          </p:cNvSpPr>
          <p:nvPr>
            <p:ph idx="1"/>
          </p:nvPr>
        </p:nvSpPr>
        <p:spPr>
          <a:xfrm>
            <a:off x="693812" y="2484518"/>
            <a:ext cx="10965592" cy="3888356"/>
          </a:xfrm>
        </p:spPr>
        <p:txBody>
          <a:bodyPr>
            <a:noAutofit/>
          </a:bodyPr>
          <a:lstStyle/>
          <a:p>
            <a:pPr marL="0" indent="0">
              <a:buNone/>
            </a:pPr>
            <a:r>
              <a:rPr lang="cs-CZ" dirty="0">
                <a:solidFill>
                  <a:srgbClr val="FF0000"/>
                </a:solidFill>
              </a:rPr>
              <a:t>Nezpracované produkty </a:t>
            </a:r>
            <a:r>
              <a:rPr lang="cs-CZ" dirty="0"/>
              <a:t>(nebo produkty zpracované pouze zráním) obsahující jednu složku nebo skupinu složek</a:t>
            </a:r>
          </a:p>
          <a:p>
            <a:pPr marL="0" indent="0">
              <a:buNone/>
            </a:pPr>
            <a:r>
              <a:rPr lang="cs-CZ" dirty="0">
                <a:solidFill>
                  <a:srgbClr val="FF0000"/>
                </a:solidFill>
              </a:rPr>
              <a:t>Voda</a:t>
            </a:r>
            <a:r>
              <a:rPr lang="cs-CZ" dirty="0"/>
              <a:t> k lidské spotřebě</a:t>
            </a:r>
          </a:p>
          <a:p>
            <a:pPr marL="0" indent="0">
              <a:buNone/>
            </a:pPr>
            <a:r>
              <a:rPr lang="cs-CZ" dirty="0"/>
              <a:t>Např. </a:t>
            </a:r>
            <a:r>
              <a:rPr lang="cs-CZ" dirty="0">
                <a:solidFill>
                  <a:srgbClr val="FF0000"/>
                </a:solidFill>
              </a:rPr>
              <a:t>byliny</a:t>
            </a:r>
            <a:r>
              <a:rPr lang="cs-CZ" dirty="0"/>
              <a:t>, </a:t>
            </a:r>
            <a:r>
              <a:rPr lang="cs-CZ" dirty="0">
                <a:solidFill>
                  <a:srgbClr val="FF0000"/>
                </a:solidFill>
              </a:rPr>
              <a:t>koření</a:t>
            </a:r>
            <a:r>
              <a:rPr lang="cs-CZ" dirty="0"/>
              <a:t> nebo jejich směsi, sůl, stolní sladidla, aromata, droždí, </a:t>
            </a:r>
            <a:r>
              <a:rPr lang="cs-CZ" dirty="0">
                <a:solidFill>
                  <a:srgbClr val="FF0000"/>
                </a:solidFill>
              </a:rPr>
              <a:t>žvýkačky</a:t>
            </a:r>
            <a:r>
              <a:rPr lang="cs-CZ" dirty="0"/>
              <a:t>, atd..</a:t>
            </a:r>
          </a:p>
          <a:p>
            <a:pPr marL="0" indent="0">
              <a:buNone/>
            </a:pPr>
            <a:r>
              <a:rPr lang="cs-CZ" dirty="0"/>
              <a:t>Potraviny v obalech, jejichž největší plocha je menší než 25 cm</a:t>
            </a:r>
            <a:r>
              <a:rPr lang="cs-CZ" baseline="30000" dirty="0"/>
              <a:t>2</a:t>
            </a:r>
          </a:p>
          <a:p>
            <a:pPr marL="0" indent="0">
              <a:buNone/>
            </a:pPr>
            <a:r>
              <a:rPr lang="cs-CZ" b="1" dirty="0"/>
              <a:t>Potraviny</a:t>
            </a:r>
            <a:r>
              <a:rPr lang="cs-CZ" dirty="0"/>
              <a:t>, včetně řemeslně vyrobených potravin, </a:t>
            </a:r>
            <a:r>
              <a:rPr lang="cs-CZ" b="1" dirty="0"/>
              <a:t>dodávané výrobcem v </a:t>
            </a:r>
            <a:r>
              <a:rPr lang="cs-CZ" b="1" dirty="0">
                <a:solidFill>
                  <a:srgbClr val="FF0000"/>
                </a:solidFill>
              </a:rPr>
              <a:t>malých množstvích </a:t>
            </a:r>
            <a:r>
              <a:rPr lang="cs-CZ" dirty="0"/>
              <a:t>přímo konečnému spotřebiteli nebo do místních maloobchodů přímo zásobujících konečného spotřebitele </a:t>
            </a:r>
            <a:endParaRPr lang="cs-CZ" baseline="30000" dirty="0"/>
          </a:p>
          <a:p>
            <a:endParaRPr lang="cs-CZ" dirty="0"/>
          </a:p>
          <a:p>
            <a:endParaRPr lang="cs-CZ" dirty="0"/>
          </a:p>
          <a:p>
            <a:endParaRPr lang="cs-CZ" dirty="0"/>
          </a:p>
        </p:txBody>
      </p:sp>
      <p:sp>
        <p:nvSpPr>
          <p:cNvPr id="5" name="Nadpis 1"/>
          <p:cNvSpPr txBox="1">
            <a:spLocks/>
          </p:cNvSpPr>
          <p:nvPr/>
        </p:nvSpPr>
        <p:spPr>
          <a:xfrm>
            <a:off x="477788" y="138113"/>
            <a:ext cx="10046730" cy="6265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Tree>
    <p:extLst>
      <p:ext uri="{BB962C8B-B14F-4D97-AF65-F5344CB8AC3E}">
        <p14:creationId xmlns:p14="http://schemas.microsoft.com/office/powerpoint/2010/main" val="143042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957694" y="175019"/>
            <a:ext cx="10543922" cy="1165749"/>
          </a:xfrm>
        </p:spPr>
        <p:txBody>
          <a:bodyPr>
            <a:normAutofit fontScale="90000"/>
          </a:bodyPr>
          <a:lstStyle/>
          <a:p>
            <a:r>
              <a:rPr lang="cs-CZ" dirty="0">
                <a:solidFill>
                  <a:srgbClr val="FF0000"/>
                </a:solidFill>
              </a:rPr>
              <a:t>Zákon č. 110/1997 Sb., o potravinách a tabákových výrobcích, §6</a:t>
            </a:r>
          </a:p>
        </p:txBody>
      </p:sp>
      <p:sp>
        <p:nvSpPr>
          <p:cNvPr id="3" name="Zástupný symbol pro obsah 2"/>
          <p:cNvSpPr>
            <a:spLocks noGrp="1"/>
          </p:cNvSpPr>
          <p:nvPr>
            <p:ph idx="1"/>
          </p:nvPr>
        </p:nvSpPr>
        <p:spPr>
          <a:xfrm>
            <a:off x="707387" y="1881964"/>
            <a:ext cx="10774051" cy="4875530"/>
          </a:xfrm>
        </p:spPr>
        <p:txBody>
          <a:bodyPr>
            <a:normAutofit/>
          </a:bodyPr>
          <a:lstStyle/>
          <a:p>
            <a:r>
              <a:rPr lang="cs-CZ" sz="2199" b="1" dirty="0"/>
              <a:t>(4)</a:t>
            </a:r>
            <a:r>
              <a:rPr lang="cs-CZ" sz="2199" dirty="0"/>
              <a:t> Za </a:t>
            </a:r>
            <a:r>
              <a:rPr lang="cs-CZ" sz="2199" u="sng" dirty="0">
                <a:solidFill>
                  <a:srgbClr val="FF0000"/>
                </a:solidFill>
              </a:rPr>
              <a:t>malé množství </a:t>
            </a:r>
            <a:r>
              <a:rPr lang="cs-CZ" sz="2199" dirty="0"/>
              <a:t>potravin, které je osvobozené od požadavku na povinné deklarování výživových údajů na základě přílohy V bodu 19 nařízení Evropského parlamentu a Rady (EU) č. 1169/2011, se považuje množství potraviny, které je výrobcem dodávané přímo konečnému spotřebiteli nebo do místního maloobchodu, kterým se rozumí potravinářský podnik nebo hospodářství provozující maloobchod přímo zásobující konečného spotřebitele na území České republiky, a bylo vyrobeno v uzavřeném účetním období v potravinářském podniku, který v tomto období</a:t>
            </a:r>
          </a:p>
          <a:p>
            <a:r>
              <a:rPr lang="cs-CZ" sz="2199" b="1" dirty="0"/>
              <a:t>a)</a:t>
            </a:r>
            <a:r>
              <a:rPr lang="cs-CZ" sz="2199" dirty="0"/>
              <a:t> zaměstnával maximálně průměrný přepočtený počet 10 zaměstnanců, jejichž pracovní pozice uvedená v pracovní smlouvě přímo souvisí s výrobou potravin, nebo</a:t>
            </a:r>
          </a:p>
          <a:p>
            <a:r>
              <a:rPr lang="cs-CZ" sz="2199" b="1" dirty="0"/>
              <a:t>b)</a:t>
            </a:r>
            <a:r>
              <a:rPr lang="cs-CZ" sz="2199" dirty="0"/>
              <a:t> dosáhl maximálního ročního obratu 20 000 000 Kč.</a:t>
            </a:r>
          </a:p>
          <a:p>
            <a:endParaRPr lang="cs-CZ" dirty="0"/>
          </a:p>
        </p:txBody>
      </p:sp>
    </p:spTree>
    <p:extLst>
      <p:ext uri="{BB962C8B-B14F-4D97-AF65-F5344CB8AC3E}">
        <p14:creationId xmlns:p14="http://schemas.microsoft.com/office/powerpoint/2010/main" val="231671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7908" y="916213"/>
            <a:ext cx="9344682" cy="1356737"/>
          </a:xfrm>
        </p:spPr>
        <p:txBody>
          <a:bodyPr>
            <a:noAutofit/>
          </a:bodyPr>
          <a:lstStyle/>
          <a:p>
            <a:pPr algn="ctr"/>
            <a:r>
              <a:rPr lang="cs-CZ" sz="3200" dirty="0">
                <a:solidFill>
                  <a:srgbClr val="FF0000"/>
                </a:solidFill>
              </a:rPr>
              <a:t>Článek 44</a:t>
            </a:r>
            <a:br>
              <a:rPr lang="cs-CZ" sz="3200" dirty="0">
                <a:solidFill>
                  <a:srgbClr val="FF0000"/>
                </a:solidFill>
              </a:rPr>
            </a:br>
            <a:r>
              <a:rPr lang="cs-CZ" sz="3200" dirty="0">
                <a:solidFill>
                  <a:srgbClr val="FF0000"/>
                </a:solidFill>
              </a:rPr>
              <a:t>Vnitrostátní opatření pro nebalené potraviny</a:t>
            </a:r>
          </a:p>
        </p:txBody>
      </p:sp>
      <p:sp>
        <p:nvSpPr>
          <p:cNvPr id="3" name="Zástupný symbol pro obsah 2"/>
          <p:cNvSpPr>
            <a:spLocks noGrp="1"/>
          </p:cNvSpPr>
          <p:nvPr>
            <p:ph idx="1"/>
          </p:nvPr>
        </p:nvSpPr>
        <p:spPr>
          <a:xfrm>
            <a:off x="478846" y="2112173"/>
            <a:ext cx="11709979" cy="4744935"/>
          </a:xfrm>
        </p:spPr>
        <p:txBody>
          <a:bodyPr/>
          <a:lstStyle/>
          <a:p>
            <a:pPr marL="0" indent="0">
              <a:buNone/>
            </a:pPr>
            <a:endParaRPr lang="cs-CZ" dirty="0"/>
          </a:p>
          <a:p>
            <a:r>
              <a:rPr lang="cs-CZ" sz="2399" dirty="0"/>
              <a:t>1. Jsou-li potraviny nabízeny k prodeji konečnému spotřebiteli nebo zařízením společného stravování nebalené nebo jsou-li zabaleny v místě prodeje na žádost spotřebitele nebo zabaleny pro účely přímého prodeje, </a:t>
            </a:r>
          </a:p>
          <a:p>
            <a:r>
              <a:rPr lang="cs-CZ" sz="2399" dirty="0"/>
              <a:t>a) je poskytnutí </a:t>
            </a:r>
            <a:r>
              <a:rPr lang="cs-CZ" sz="2399" b="1" dirty="0">
                <a:solidFill>
                  <a:srgbClr val="FF0000"/>
                </a:solidFill>
              </a:rPr>
              <a:t>údajů stanovených v čl. 9 odst. 1 písm. c) povinné</a:t>
            </a:r>
            <a:r>
              <a:rPr lang="cs-CZ" sz="2399" dirty="0">
                <a:solidFill>
                  <a:srgbClr val="FF0000"/>
                </a:solidFill>
              </a:rPr>
              <a:t>; </a:t>
            </a:r>
          </a:p>
          <a:p>
            <a:r>
              <a:rPr lang="cs-CZ" sz="2399" dirty="0"/>
              <a:t>b) není poskytnutí dalších údajů uvedených v článcích 9 a 10 povinné, pokud členské státy nepřijmou vnitrostátní opatření vyžadující uvedení některých nebo všech těchto údajů nebo jejich částí. </a:t>
            </a:r>
          </a:p>
        </p:txBody>
      </p:sp>
      <p:sp>
        <p:nvSpPr>
          <p:cNvPr id="5" name="Nadpis 1"/>
          <p:cNvSpPr txBox="1">
            <a:spLocks/>
          </p:cNvSpPr>
          <p:nvPr/>
        </p:nvSpPr>
        <p:spPr>
          <a:xfrm>
            <a:off x="477788" y="138113"/>
            <a:ext cx="10046730" cy="698599"/>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cs-CZ" sz="2799" dirty="0">
                <a:solidFill>
                  <a:srgbClr val="FF0000"/>
                </a:solidFill>
              </a:rPr>
              <a:t>Nařízení EP a Rady (EU) </a:t>
            </a:r>
            <a:r>
              <a:rPr lang="cs-CZ" sz="2799" u="sng" dirty="0">
                <a:solidFill>
                  <a:srgbClr val="FF0000"/>
                </a:solidFill>
              </a:rPr>
              <a:t>č. 1169/2011</a:t>
            </a:r>
            <a:endParaRPr lang="cs-CZ" sz="2799" dirty="0">
              <a:solidFill>
                <a:srgbClr val="FF0000"/>
              </a:solidFill>
            </a:endParaRPr>
          </a:p>
        </p:txBody>
      </p:sp>
      <p:sp>
        <p:nvSpPr>
          <p:cNvPr id="6" name="Obdélník 5"/>
          <p:cNvSpPr/>
          <p:nvPr/>
        </p:nvSpPr>
        <p:spPr>
          <a:xfrm rot="527178">
            <a:off x="10891837" y="3717032"/>
            <a:ext cx="531167" cy="93610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cs-CZ" sz="5400" b="1" cap="none" spc="0" dirty="0">
                <a:ln/>
                <a:solidFill>
                  <a:srgbClr val="FF0000"/>
                </a:solidFill>
                <a:effectLst/>
              </a:rPr>
              <a:t>?</a:t>
            </a:r>
          </a:p>
        </p:txBody>
      </p:sp>
    </p:spTree>
    <p:extLst>
      <p:ext uri="{BB962C8B-B14F-4D97-AF65-F5344CB8AC3E}">
        <p14:creationId xmlns:p14="http://schemas.microsoft.com/office/powerpoint/2010/main" val="358968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93812" y="116632"/>
            <a:ext cx="10133502" cy="1224136"/>
          </a:xfrm>
        </p:spPr>
        <p:txBody>
          <a:bodyPr>
            <a:noAutofit/>
          </a:bodyPr>
          <a:lstStyle/>
          <a:p>
            <a:pPr algn="ctr"/>
            <a:r>
              <a:rPr lang="cs-CZ" sz="2400" b="1" dirty="0">
                <a:solidFill>
                  <a:srgbClr val="FF0000"/>
                </a:solidFill>
              </a:rPr>
              <a:t>Prováděcí nařízení Komise (EU) </a:t>
            </a:r>
            <a:r>
              <a:rPr lang="cs-CZ" sz="2400" b="1" u="sng" dirty="0">
                <a:solidFill>
                  <a:srgbClr val="FF0000"/>
                </a:solidFill>
              </a:rPr>
              <a:t>č. 828/2014</a:t>
            </a:r>
            <a:r>
              <a:rPr lang="cs-CZ" sz="2400" b="1" dirty="0">
                <a:solidFill>
                  <a:srgbClr val="FF0000"/>
                </a:solidFill>
              </a:rPr>
              <a:t> o požadavcích na poskytování informací o nepřítomnosti či sníženém obsahu lepku v potravinách spotřebitelům </a:t>
            </a:r>
          </a:p>
        </p:txBody>
      </p:sp>
      <p:sp>
        <p:nvSpPr>
          <p:cNvPr id="3" name="Obdélník 2">
            <a:extLst>
              <a:ext uri="{FF2B5EF4-FFF2-40B4-BE49-F238E27FC236}">
                <a16:creationId xmlns:a16="http://schemas.microsoft.com/office/drawing/2014/main" id="{0E3D2B2B-52AE-470C-9417-4C260F61A9BA}"/>
              </a:ext>
            </a:extLst>
          </p:cNvPr>
          <p:cNvSpPr/>
          <p:nvPr/>
        </p:nvSpPr>
        <p:spPr>
          <a:xfrm>
            <a:off x="166886" y="1700808"/>
            <a:ext cx="11855051" cy="4832092"/>
          </a:xfrm>
          <a:prstGeom prst="rect">
            <a:avLst/>
          </a:prstGeom>
        </p:spPr>
        <p:txBody>
          <a:bodyPr wrap="square">
            <a:spAutoFit/>
          </a:bodyPr>
          <a:lstStyle/>
          <a:p>
            <a:pPr marL="457200" indent="-457200">
              <a:buFont typeface="Arial" panose="020B0604020202020204" pitchFamily="34" charset="0"/>
              <a:buChar char="•"/>
            </a:pPr>
            <a:r>
              <a:rPr lang="cs-CZ" sz="2800" dirty="0"/>
              <a:t>čl. 36 N. 1169/2011 – dobrovolně poskytované </a:t>
            </a:r>
            <a:r>
              <a:rPr lang="cs-CZ" sz="2800" dirty="0" err="1"/>
              <a:t>info</a:t>
            </a:r>
            <a:r>
              <a:rPr lang="cs-CZ" sz="2800" dirty="0"/>
              <a:t> o potravinách</a:t>
            </a:r>
          </a:p>
          <a:p>
            <a:pPr marL="457200" indent="-457200">
              <a:buFont typeface="Arial" panose="020B0604020202020204" pitchFamily="34" charset="0"/>
              <a:buChar char="•"/>
            </a:pPr>
            <a:endParaRPr lang="cs-CZ" sz="2800" dirty="0"/>
          </a:p>
          <a:p>
            <a:pPr marL="457200" indent="-457200">
              <a:buFont typeface="Arial" panose="020B0604020202020204" pitchFamily="34" charset="0"/>
              <a:buChar char="•"/>
            </a:pPr>
            <a:r>
              <a:rPr lang="cs-CZ" sz="2800" dirty="0"/>
              <a:t>„bez lepku“ – max. 20 mg/kg </a:t>
            </a:r>
          </a:p>
          <a:p>
            <a:pPr marL="457200" indent="-457200">
              <a:buFont typeface="Arial" panose="020B0604020202020204" pitchFamily="34" charset="0"/>
              <a:buChar char="•"/>
            </a:pPr>
            <a:r>
              <a:rPr lang="cs-CZ" sz="2800" dirty="0"/>
              <a:t>„velmi nízký obsah lepku“ – max. 100 mg/kg</a:t>
            </a:r>
          </a:p>
          <a:p>
            <a:pPr marL="457200" indent="-457200">
              <a:buFont typeface="Arial" panose="020B0604020202020204" pitchFamily="34" charset="0"/>
              <a:buChar char="•"/>
            </a:pPr>
            <a:endParaRPr lang="cs-CZ" sz="2800" dirty="0"/>
          </a:p>
          <a:p>
            <a:pPr marL="457200" indent="-457200">
              <a:buFont typeface="Arial" panose="020B0604020202020204" pitchFamily="34" charset="0"/>
              <a:buChar char="•"/>
            </a:pPr>
            <a:r>
              <a:rPr lang="cs-CZ" sz="2800" dirty="0"/>
              <a:t>oves - max. 20 mg/kg </a:t>
            </a:r>
          </a:p>
          <a:p>
            <a:pPr marL="457200" indent="-457200">
              <a:buFont typeface="Arial" panose="020B0604020202020204" pitchFamily="34" charset="0"/>
              <a:buChar char="•"/>
            </a:pPr>
            <a:endParaRPr lang="cs-CZ" sz="2800" dirty="0"/>
          </a:p>
          <a:p>
            <a:pPr marL="457200" indent="-457200">
              <a:buFont typeface="Arial" panose="020B0604020202020204" pitchFamily="34" charset="0"/>
              <a:buChar char="•"/>
            </a:pPr>
            <a:r>
              <a:rPr lang="cs-CZ" sz="2800" dirty="0"/>
              <a:t>„vhodné pro osoby s nesnášenlivostí lepku“</a:t>
            </a:r>
          </a:p>
          <a:p>
            <a:pPr marL="457200" indent="-457200">
              <a:buFont typeface="Arial" panose="020B0604020202020204" pitchFamily="34" charset="0"/>
              <a:buChar char="•"/>
            </a:pPr>
            <a:r>
              <a:rPr lang="cs-CZ" sz="2800" dirty="0"/>
              <a:t>„vhodné pro </a:t>
            </a:r>
            <a:r>
              <a:rPr lang="cs-CZ" sz="2800" dirty="0" err="1"/>
              <a:t>celiaky</a:t>
            </a:r>
            <a:r>
              <a:rPr lang="cs-CZ" sz="2800" dirty="0"/>
              <a:t>“</a:t>
            </a:r>
          </a:p>
          <a:p>
            <a:pPr marL="457200" indent="-457200">
              <a:buFont typeface="Arial" panose="020B0604020202020204" pitchFamily="34" charset="0"/>
              <a:buChar char="•"/>
            </a:pPr>
            <a:r>
              <a:rPr lang="cs-CZ" sz="2800" dirty="0"/>
              <a:t>„speciálně připravená pro osoby s nesnášenlivostí lepku“</a:t>
            </a:r>
          </a:p>
          <a:p>
            <a:pPr marL="457200" indent="-457200">
              <a:buFont typeface="Arial" panose="020B0604020202020204" pitchFamily="34" charset="0"/>
              <a:buChar char="•"/>
            </a:pPr>
            <a:r>
              <a:rPr lang="cs-CZ" sz="2800" dirty="0"/>
              <a:t>„speciálně připravená pro </a:t>
            </a:r>
            <a:r>
              <a:rPr lang="cs-CZ" sz="2800" dirty="0" err="1"/>
              <a:t>celiaky</a:t>
            </a:r>
            <a:r>
              <a:rPr lang="cs-CZ" sz="2800" dirty="0"/>
              <a:t>“</a:t>
            </a:r>
          </a:p>
        </p:txBody>
      </p:sp>
    </p:spTree>
    <p:extLst>
      <p:ext uri="{BB962C8B-B14F-4D97-AF65-F5344CB8AC3E}">
        <p14:creationId xmlns:p14="http://schemas.microsoft.com/office/powerpoint/2010/main" val="48109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61764" y="2066809"/>
            <a:ext cx="11149339" cy="3663436"/>
          </a:xfrm>
        </p:spPr>
        <p:txBody>
          <a:bodyPr>
            <a:normAutofit/>
          </a:bodyPr>
          <a:lstStyle/>
          <a:p>
            <a:pPr marL="0" indent="0" algn="ctr">
              <a:buNone/>
            </a:pPr>
            <a:r>
              <a:rPr lang="cs-CZ" sz="3199" b="1" dirty="0"/>
              <a:t>Obecné zásady</a:t>
            </a:r>
          </a:p>
          <a:p>
            <a:pPr marL="0" indent="0" algn="just">
              <a:buNone/>
            </a:pPr>
            <a:r>
              <a:rPr lang="cs-CZ" sz="3199" dirty="0"/>
              <a:t>Výživová a zdravotní tvrzení nesmějí:</a:t>
            </a:r>
          </a:p>
          <a:p>
            <a:pPr marL="426645" lvl="1" indent="0" algn="just">
              <a:buNone/>
            </a:pPr>
            <a:r>
              <a:rPr lang="cs-CZ" sz="3199" dirty="0"/>
              <a:t>a)být </a:t>
            </a:r>
            <a:r>
              <a:rPr lang="cs-CZ" sz="3199" dirty="0">
                <a:solidFill>
                  <a:srgbClr val="FF0000"/>
                </a:solidFill>
              </a:rPr>
              <a:t>nepravdivá</a:t>
            </a:r>
            <a:r>
              <a:rPr lang="cs-CZ" sz="3199" dirty="0"/>
              <a:t>, dvojsmyslná nebo klamavá; </a:t>
            </a:r>
          </a:p>
          <a:p>
            <a:pPr marL="426645" lvl="1" indent="0" algn="just">
              <a:buNone/>
            </a:pPr>
            <a:r>
              <a:rPr lang="cs-CZ" sz="3199" dirty="0"/>
              <a:t>b)vyvolávat </a:t>
            </a:r>
            <a:r>
              <a:rPr lang="cs-CZ" sz="3199" dirty="0">
                <a:solidFill>
                  <a:srgbClr val="FF0000"/>
                </a:solidFill>
              </a:rPr>
              <a:t>pochybnosti o bezpečnosti </a:t>
            </a:r>
            <a:r>
              <a:rPr lang="cs-CZ" sz="3199" dirty="0"/>
              <a:t>nebo výživové přiměřenosti </a:t>
            </a:r>
            <a:r>
              <a:rPr lang="cs-CZ" sz="3199" dirty="0">
                <a:solidFill>
                  <a:srgbClr val="FF0000"/>
                </a:solidFill>
              </a:rPr>
              <a:t>jiných</a:t>
            </a:r>
            <a:r>
              <a:rPr lang="cs-CZ" sz="3199" dirty="0"/>
              <a:t> potravin</a:t>
            </a:r>
          </a:p>
        </p:txBody>
      </p:sp>
      <p:sp>
        <p:nvSpPr>
          <p:cNvPr id="5" name="Nadpis 1"/>
          <p:cNvSpPr txBox="1">
            <a:spLocks/>
          </p:cNvSpPr>
          <p:nvPr/>
        </p:nvSpPr>
        <p:spPr>
          <a:xfrm>
            <a:off x="117748" y="180277"/>
            <a:ext cx="10441160" cy="1296144"/>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599" b="1" dirty="0">
                <a:solidFill>
                  <a:srgbClr val="FF0000"/>
                </a:solidFill>
              </a:rPr>
              <a:t>N EP a R (ES) č. 1924/2006, o výživových a zdravotních tvrzeních při označování potravin</a:t>
            </a:r>
          </a:p>
        </p:txBody>
      </p:sp>
    </p:spTree>
    <p:extLst>
      <p:ext uri="{BB962C8B-B14F-4D97-AF65-F5344CB8AC3E}">
        <p14:creationId xmlns:p14="http://schemas.microsoft.com/office/powerpoint/2010/main" val="218185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30853" y="2047417"/>
            <a:ext cx="10447565" cy="4819717"/>
          </a:xfrm>
        </p:spPr>
        <p:txBody>
          <a:bodyPr>
            <a:normAutofit/>
          </a:bodyPr>
          <a:lstStyle/>
          <a:p>
            <a:pPr marL="0" indent="0">
              <a:buNone/>
            </a:pPr>
            <a:r>
              <a:rPr lang="cs-CZ" sz="2799" dirty="0"/>
              <a:t>c) </a:t>
            </a:r>
            <a:r>
              <a:rPr lang="cs-CZ" sz="2799" dirty="0">
                <a:solidFill>
                  <a:srgbClr val="FF0000"/>
                </a:solidFill>
              </a:rPr>
              <a:t>nabádat k nadměrné konzumaci </a:t>
            </a:r>
            <a:r>
              <a:rPr lang="cs-CZ" sz="2799" dirty="0"/>
              <a:t>určité potraviny nebo nadměrnou konzumaci omlouvat</a:t>
            </a:r>
          </a:p>
          <a:p>
            <a:pPr marL="0" indent="0">
              <a:buNone/>
            </a:pPr>
            <a:r>
              <a:rPr lang="cs-CZ" sz="2799" dirty="0"/>
              <a:t>d) uvádět nebo naznačovat, ani z nich nesmí vyplývat, že </a:t>
            </a:r>
            <a:r>
              <a:rPr lang="cs-CZ" sz="2799" dirty="0">
                <a:solidFill>
                  <a:srgbClr val="FF0000"/>
                </a:solidFill>
              </a:rPr>
              <a:t>vyvážená a různorodá strava nemůže </a:t>
            </a:r>
            <a:r>
              <a:rPr lang="cs-CZ" sz="2799" dirty="0"/>
              <a:t>obecně zajistit přiměřené množství živin. </a:t>
            </a:r>
          </a:p>
          <a:p>
            <a:pPr marL="0" indent="0">
              <a:buNone/>
            </a:pPr>
            <a:r>
              <a:rPr lang="cs-CZ" sz="2799" dirty="0"/>
              <a:t>e) </a:t>
            </a:r>
            <a:r>
              <a:rPr lang="cs-CZ" sz="2799" dirty="0">
                <a:solidFill>
                  <a:srgbClr val="FF0000"/>
                </a:solidFill>
              </a:rPr>
              <a:t>odkazovat na změny tělesných funkcí</a:t>
            </a:r>
            <a:r>
              <a:rPr lang="cs-CZ" sz="2799" dirty="0"/>
              <a:t>, které by mohly u spotřebitelů vzbuzovat </a:t>
            </a:r>
            <a:r>
              <a:rPr lang="cs-CZ" sz="2799" dirty="0">
                <a:solidFill>
                  <a:srgbClr val="FF0000"/>
                </a:solidFill>
              </a:rPr>
              <a:t>strach</a:t>
            </a:r>
            <a:r>
              <a:rPr lang="cs-CZ" sz="2799" dirty="0"/>
              <a:t> nebo které by mohly zneužívat jejich strachu, pomocí textu nebo prostřednictvím obrazového, grafického či symbolického znázornění.</a:t>
            </a:r>
          </a:p>
          <a:p>
            <a:endParaRPr lang="cs-CZ" sz="1600" dirty="0"/>
          </a:p>
        </p:txBody>
      </p:sp>
      <p:sp>
        <p:nvSpPr>
          <p:cNvPr id="5" name="Nadpis 1"/>
          <p:cNvSpPr txBox="1">
            <a:spLocks/>
          </p:cNvSpPr>
          <p:nvPr/>
        </p:nvSpPr>
        <p:spPr>
          <a:xfrm>
            <a:off x="189756" y="86358"/>
            <a:ext cx="10441160" cy="1296144"/>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599" b="1" dirty="0">
                <a:solidFill>
                  <a:srgbClr val="FF0000"/>
                </a:solidFill>
              </a:rPr>
              <a:t>N EP a R (ES) č. 1924/2006, o výživových a zdravotních tvrzeních při označování potravin</a:t>
            </a:r>
          </a:p>
        </p:txBody>
      </p:sp>
    </p:spTree>
    <p:extLst>
      <p:ext uri="{BB962C8B-B14F-4D97-AF65-F5344CB8AC3E}">
        <p14:creationId xmlns:p14="http://schemas.microsoft.com/office/powerpoint/2010/main" val="33520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84624" y="1272358"/>
            <a:ext cx="10795817" cy="6268538"/>
          </a:xfrm>
        </p:spPr>
        <p:txBody>
          <a:bodyPr>
            <a:normAutofit/>
          </a:bodyPr>
          <a:lstStyle/>
          <a:p>
            <a:pPr marL="0" indent="0" algn="ctr">
              <a:buNone/>
            </a:pPr>
            <a:r>
              <a:rPr lang="cs-CZ" sz="3199" b="1" dirty="0"/>
              <a:t>Vědecké zdůvodnění tvrzení </a:t>
            </a:r>
            <a:endParaRPr lang="cs-CZ" sz="3199" dirty="0"/>
          </a:p>
          <a:p>
            <a:r>
              <a:rPr lang="cs-CZ" sz="3199" dirty="0"/>
              <a:t>Výživová a zdravotní tvrzení musí být založena na všeobecně uznávaných vědeckých poznatcích a jsou jejich prostřednictvím zdůvodněna. </a:t>
            </a:r>
          </a:p>
          <a:p>
            <a:r>
              <a:rPr lang="cs-CZ" sz="3199" dirty="0"/>
              <a:t>Provozovatel potravinářského podniku, který uvádí výživové nebo zdravotní tvrzení, musí použití tohoto tvrzení zdůvodnit.</a:t>
            </a:r>
          </a:p>
          <a:p>
            <a:r>
              <a:rPr lang="cs-CZ" sz="3199" dirty="0"/>
              <a:t>Výživová tvrzení jsou přípustná pouze tehdy, pokud jsou uvedena v příloze a jsou v souladu s podmínkami stanovenými v tomto nařízení</a:t>
            </a:r>
          </a:p>
        </p:txBody>
      </p:sp>
      <p:sp>
        <p:nvSpPr>
          <p:cNvPr id="5" name="Nadpis 1"/>
          <p:cNvSpPr txBox="1">
            <a:spLocks/>
          </p:cNvSpPr>
          <p:nvPr/>
        </p:nvSpPr>
        <p:spPr>
          <a:xfrm>
            <a:off x="189756" y="189151"/>
            <a:ext cx="10441160" cy="1296144"/>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599" b="1" dirty="0">
                <a:solidFill>
                  <a:srgbClr val="FF0000"/>
                </a:solidFill>
              </a:rPr>
              <a:t>N EP a R (ES) č. 1924/2006, o výživových a zdravotních tvrzeních při označování potravin</a:t>
            </a:r>
          </a:p>
        </p:txBody>
      </p:sp>
    </p:spTree>
    <p:extLst>
      <p:ext uri="{BB962C8B-B14F-4D97-AF65-F5344CB8AC3E}">
        <p14:creationId xmlns:p14="http://schemas.microsoft.com/office/powerpoint/2010/main" val="550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_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1E87290A3B7E04E990A64CD8B601484" ma:contentTypeVersion="2" ma:contentTypeDescription="Vytvoří nový dokument" ma:contentTypeScope="" ma:versionID="a0391c4a944fd9418a5e2c42be6e35fa">
  <xsd:schema xmlns:xsd="http://www.w3.org/2001/XMLSchema" xmlns:xs="http://www.w3.org/2001/XMLSchema" xmlns:p="http://schemas.microsoft.com/office/2006/metadata/properties" xmlns:ns2="9c3970af-1343-451c-b460-77896d70bf64" targetNamespace="http://schemas.microsoft.com/office/2006/metadata/properties" ma:root="true" ma:fieldsID="c4a4c22df9b177cf8d55e11bf33ede4c" ns2:_="">
    <xsd:import namespace="9c3970af-1343-451c-b460-77896d70bf6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970af-1343-451c-b460-77896d70bf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63D478-901D-4073-9B90-34B2EBF7B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970af-1343-451c-b460-77896d70bf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12A983-BB14-4A18-89F5-8FC698526545}">
  <ds:schemaRefs>
    <ds:schemaRef ds:uri="http://schemas.microsoft.com/sharepoint/v3/contenttype/forms"/>
  </ds:schemaRefs>
</ds:datastoreItem>
</file>

<file path=customXml/itemProps3.xml><?xml version="1.0" encoding="utf-8"?>
<ds:datastoreItem xmlns:ds="http://schemas.openxmlformats.org/officeDocument/2006/customXml" ds:itemID="{A6EE3DE8-0AD0-42B5-8EFB-A078119A59E4}">
  <ds:schemaRefs>
    <ds:schemaRef ds:uri="http://purl.org/dc/terms/"/>
    <ds:schemaRef ds:uri="http://purl.org/dc/elements/1.1/"/>
    <ds:schemaRef ds:uri="9c3970af-1343-451c-b460-77896d70bf64"/>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7865</Words>
  <Application>Microsoft Office PowerPoint</Application>
  <PresentationFormat>Vlastní</PresentationFormat>
  <Paragraphs>629</Paragraphs>
  <Slides>102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102</vt:i4>
      </vt:variant>
    </vt:vector>
  </HeadingPairs>
  <TitlesOfParts>
    <vt:vector size="108" baseType="lpstr">
      <vt:lpstr>Arial</vt:lpstr>
      <vt:lpstr>Calibri</vt:lpstr>
      <vt:lpstr>Century Gothic</vt:lpstr>
      <vt:lpstr>Times New Roman</vt:lpstr>
      <vt:lpstr>Wingdings</vt:lpstr>
      <vt:lpstr>Books_16x9</vt:lpstr>
      <vt:lpstr>Legislativa  a dozor nad potravinami</vt:lpstr>
      <vt:lpstr>NAŘÍZENÍ (ES) č. 178/2002 HYGIENICKÝ BALÍČEK NAŘÍZENÍ (EU) č. 1169/2011 </vt:lpstr>
      <vt:lpstr>Nařízení EP a Rady (ES) č. 178/2002, kterým se stanoví obecné zásady a požadavky potravinového práva, zřizuje se Evropský úřad pro bezpečnost potravin a stanoví postupy týkající se bezpečnosti potravin</vt:lpstr>
      <vt:lpstr>Prezentace aplikace PowerPoint</vt:lpstr>
      <vt:lpstr>Prezentace aplikace PowerPoint</vt:lpstr>
      <vt:lpstr>Prezentace aplikace PowerPoint</vt:lpstr>
      <vt:lpstr>Prezentace aplikace PowerPoint</vt:lpstr>
      <vt:lpstr>Nařízení EP a Rady (ES) č. 178/2002</vt:lpstr>
      <vt:lpstr>Nařízení EP a Rady (ES) č. 178/2002</vt:lpstr>
      <vt:lpstr>Prezentace aplikace PowerPoint</vt:lpstr>
      <vt:lpstr>Prezentace aplikace PowerPoint</vt:lpstr>
      <vt:lpstr>Nařízení EP a Rady (ES) č. 178/2002</vt:lpstr>
      <vt:lpstr>Prováděcí nařízení Komise (EU) č. 931/2011 o požadavcích na sledovatelnost stanovených nařízením EP a R (ES) č. 178/2002 pro potraviny živočišného původu</vt:lpstr>
      <vt:lpstr>Prezentace aplikace PowerPoint</vt:lpstr>
      <vt:lpstr>Hygienický balíček</vt:lpstr>
      <vt:lpstr>Hygienický balíček</vt:lpstr>
      <vt:lpstr>Prezentace aplikace PowerPoint</vt:lpstr>
      <vt:lpstr>Nařízení EP s Rady (ES) č. 852/2004, o hygieně potravin</vt:lpstr>
      <vt:lpstr>Prezentace aplikace PowerPoint</vt:lpstr>
      <vt:lpstr>Registrace a schvalování</vt:lpstr>
      <vt:lpstr>Příloha II – Obecné hygienické požadavky pro všechny provozovatele potravinářských podniků</vt:lpstr>
      <vt:lpstr>    Nařízení EP a Rady (ES) č. 853/2004, kterým se stanoví zvláštní hygienická pravidla pro potraviny živočišného původu </vt:lpstr>
      <vt:lpstr>Prezentace aplikace PowerPoint</vt:lpstr>
      <vt:lpstr> ČLÁNEK 4 Registrace a schvalování zařízení</vt:lpstr>
      <vt:lpstr>Článek 5 Označení zdravotní nezávadnosti a identifikační označení</vt:lpstr>
      <vt:lpstr>Nařízení EP a R (EU) 2017/625 o úředních kontrolách </vt:lpstr>
      <vt:lpstr>Prezentace aplikace PowerPoint</vt:lpstr>
      <vt:lpstr>Označení zdravotní nezávadnosti dle prováděcího nařízení Komise (EU) 2019/627</vt:lpstr>
      <vt:lpstr>Prezentace aplikace PowerPoint</vt:lpstr>
      <vt:lpstr>Prezentace aplikace PowerPoint</vt:lpstr>
      <vt:lpstr>Prezentace aplikace PowerPoint</vt:lpstr>
      <vt:lpstr>Prezentace aplikace PowerPoint</vt:lpstr>
      <vt:lpstr>Identifikační označení dle nařízení EP a R č. 853/2004</vt:lpstr>
      <vt:lpstr>Prezentace aplikace PowerPoint</vt:lpstr>
      <vt:lpstr>Prezentace aplikace PowerPoint</vt:lpstr>
      <vt:lpstr>Příloha I</vt:lpstr>
      <vt:lpstr>Příloha II</vt:lpstr>
      <vt:lpstr>Příloha III</vt:lpstr>
      <vt:lpstr>Obecné požadavky na označování potravin</vt:lpstr>
      <vt:lpstr>Prezentace aplikace PowerPoint</vt:lpstr>
      <vt:lpstr>Nařízení EP a Rady (EU) č. 1169/2011</vt:lpstr>
      <vt:lpstr>Nařízení EP a Rady (EU) č. 1169/2011</vt:lpstr>
      <vt:lpstr>Nařízení EP a Rady (EU) č. 1169/2011</vt:lpstr>
      <vt:lpstr>Nařízení EP a Rady (EU) č. 1169/2011</vt:lpstr>
      <vt:lpstr>Nařízení EP a Rady (EU) č. 1169/2011</vt:lpstr>
      <vt:lpstr>Nařízení EP a Rady (EU) č. 1169/2011</vt:lpstr>
      <vt:lpstr>Vyhláška č. 417/2016 Sb., o některých způsobech označování potravin</vt:lpstr>
      <vt:lpstr>Vyhláška č. 417/2016 Sb., o některých způsobech označování potravin</vt:lpstr>
      <vt:lpstr>Vyhláška č. 417/2016 Sb., o některých způsobech označování potravin</vt:lpstr>
      <vt:lpstr>Nařízení EP a Rady (EU) č. 1169/2011</vt:lpstr>
      <vt:lpstr>Prezentace aplikace PowerPoint</vt:lpstr>
      <vt:lpstr>Prezentace aplikace PowerPoint</vt:lpstr>
      <vt:lpstr>Článek 12 DOSTUPNOST A UMÍSTĚNÍ POVINNÝCH INFORMACÍ O POTRAVINÁCH</vt:lpstr>
      <vt:lpstr>Prezentace aplikace PowerPoint</vt:lpstr>
      <vt:lpstr>Článek 15 JAZYKOVÉ POŽADAVKY</vt:lpstr>
      <vt:lpstr>Zákon č. 110/1997 Sb., o potravinách a tabákových výrobcích</vt:lpstr>
      <vt:lpstr>PODROBNÁ USTANOVENÍ O POVINNÝCH ÚDAJÍCH</vt:lpstr>
      <vt:lpstr>Příloha VI Název potraviny a zvláštní průvodní údaje</vt:lpstr>
      <vt:lpstr>Prezentace aplikace PowerPoint</vt:lpstr>
      <vt:lpstr>Prezentace aplikace PowerPoint</vt:lpstr>
      <vt:lpstr>c) označování určitých látek nebo produktů vyvolávajících alergie nebo nesnášenlivost</vt:lpstr>
      <vt:lpstr>Příloha II Látky nebo produkty vyvolávající alergie nebo nesnášenlivost</vt:lpstr>
      <vt:lpstr>d) uvádění údajů o množství složek</vt:lpstr>
      <vt:lpstr>e) čisté množství</vt:lpstr>
      <vt:lpstr>Příloha IX Údaj o čistém množství </vt:lpstr>
      <vt:lpstr>Prezentace aplikace PowerPoint</vt:lpstr>
      <vt:lpstr> Údaj o čistém množství </vt:lpstr>
      <vt:lpstr>f) datum minimální trvanlivosti, datum použitelnosti a datum zmrazení</vt:lpstr>
      <vt:lpstr>Datum minimální trvanlivosti, datum použitelnosti a datum zmrazení</vt:lpstr>
      <vt:lpstr>Prezentace aplikace PowerPoint</vt:lpstr>
      <vt:lpstr>Prezentace aplikace PowerPoint</vt:lpstr>
      <vt:lpstr>Prezentace aplikace PowerPoint</vt:lpstr>
      <vt:lpstr>Prezentace aplikace PowerPoint</vt:lpstr>
      <vt:lpstr>Prezentace aplikace PowerPoint</vt:lpstr>
      <vt:lpstr>g) podmínky uchování nebo podmínky použití </vt:lpstr>
      <vt:lpstr>i) země původu nebo místo provenience</vt:lpstr>
      <vt:lpstr>Prezentace aplikace PowerPoint</vt:lpstr>
      <vt:lpstr>Prováděcí nařízení Komise (EU) č. 1337/2013, kterým se stanoví prováděcí pravidla pokud jde o uvádění země původu nebo místa provenience u čerstvého, chlazeného a zmrazeného vepřového, skopového, kozího a drůbežího masa</vt:lpstr>
      <vt:lpstr>Prováděcí nařízení Komise (EU) 2018/775, kterým se stanoví pravidla pro použití čl. 26 odst. 3 nařízení Evropského parlamentu a Rady (EU) č. 1169/20111 o poskytování informací o potravinách spotřebitelům, pokud jde o pravidla pro uvádění země původu nebo místa provenience primární složky potraviny</vt:lpstr>
      <vt:lpstr>j) návod k použití</vt:lpstr>
      <vt:lpstr>k) obsah alkoholu</vt:lpstr>
      <vt:lpstr>l) Výživové údaje </vt:lpstr>
      <vt:lpstr>Prezentace aplikace PowerPoint</vt:lpstr>
      <vt:lpstr>Výživové údaje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Příloha V Potraviny, které jsou osvobozeny od požadavku na povinné výživové údaje</vt:lpstr>
      <vt:lpstr>Zákon č. 110/1997 Sb., o potravinách a tabákových výrobcích, §6</vt:lpstr>
      <vt:lpstr>Článek 44 Vnitrostátní opatření pro nebalené potraviny</vt:lpstr>
      <vt:lpstr>Prováděcí nařízení Komise (EU) č. 828/2014 o požadavcích na poskytování informací o nepřítomnosti či sníženém obsahu lepku v potravinách spotřebitelům </vt:lpstr>
      <vt:lpstr>Prezentace aplikace PowerPoint</vt:lpstr>
      <vt:lpstr>Prezentace aplikace PowerPoint</vt:lpstr>
      <vt:lpstr>Prezentace aplikace PowerPoint</vt:lpstr>
      <vt:lpstr>Prezentace aplikace PowerPoint</vt:lpstr>
      <vt:lpstr>Prezentace aplikace PowerPoint</vt:lpstr>
      <vt:lpstr>Nařízení Komise (EU) č. 432/2012, kterým se zřizuje seznam schválených zdravotních tvrzení při označování potravin jiných než tvrzení o snížení rizika onemocnění a o vývoji a zdraví dětí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Požadavky Nařízení EP a Rady č. 178/2002; Hygienický balíček; nař. 1169/2011</dc:title>
  <dc:creator/>
  <cp:keywords/>
  <cp:lastModifiedBy/>
  <cp:revision>2</cp:revision>
  <dcterms:created xsi:type="dcterms:W3CDTF">2016-09-09T07:48:01Z</dcterms:created>
  <dcterms:modified xsi:type="dcterms:W3CDTF">2022-11-16T13:34:55Z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y fmtid="{D5CDD505-2E9C-101B-9397-08002B2CF9AE}" pid="3" name="ContentTypeId">
    <vt:lpwstr>0x01010031E87290A3B7E04E990A64CD8B601484</vt:lpwstr>
  </property>
</Properties>
</file>