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4"/>
  </p:sldMasterIdLst>
  <p:notesMasterIdLst>
    <p:notesMasterId r:id="rId109"/>
  </p:notesMasterIdLst>
  <p:handoutMasterIdLst>
    <p:handoutMasterId r:id="rId110"/>
  </p:handoutMasterIdLst>
  <p:sldIdLst>
    <p:sldId id="393" r:id="rId5"/>
    <p:sldId id="308" r:id="rId6"/>
    <p:sldId id="369" r:id="rId7"/>
    <p:sldId id="367" r:id="rId8"/>
    <p:sldId id="371" r:id="rId9"/>
    <p:sldId id="373" r:id="rId10"/>
    <p:sldId id="370" r:id="rId11"/>
    <p:sldId id="418" r:id="rId12"/>
    <p:sldId id="419" r:id="rId13"/>
    <p:sldId id="333" r:id="rId14"/>
    <p:sldId id="335" r:id="rId15"/>
    <p:sldId id="420" r:id="rId16"/>
    <p:sldId id="421" r:id="rId17"/>
    <p:sldId id="422" r:id="rId18"/>
    <p:sldId id="346" r:id="rId19"/>
    <p:sldId id="423" r:id="rId20"/>
    <p:sldId id="426" r:id="rId21"/>
    <p:sldId id="321" r:id="rId22"/>
    <p:sldId id="378" r:id="rId23"/>
    <p:sldId id="323" r:id="rId24"/>
    <p:sldId id="350" r:id="rId25"/>
    <p:sldId id="325" r:id="rId26"/>
    <p:sldId id="424" r:id="rId27"/>
    <p:sldId id="328" r:id="rId28"/>
    <p:sldId id="354" r:id="rId29"/>
    <p:sldId id="353" r:id="rId30"/>
    <p:sldId id="355" r:id="rId31"/>
    <p:sldId id="356" r:id="rId32"/>
    <p:sldId id="425" r:id="rId33"/>
    <p:sldId id="359" r:id="rId34"/>
    <p:sldId id="330" r:id="rId35"/>
    <p:sldId id="322" r:id="rId36"/>
    <p:sldId id="257" r:id="rId37"/>
    <p:sldId id="314" r:id="rId38"/>
    <p:sldId id="260" r:id="rId39"/>
    <p:sldId id="267" r:id="rId40"/>
    <p:sldId id="428" r:id="rId41"/>
    <p:sldId id="429" r:id="rId42"/>
    <p:sldId id="380" r:id="rId43"/>
    <p:sldId id="386" r:id="rId44"/>
    <p:sldId id="385" r:id="rId45"/>
    <p:sldId id="379" r:id="rId46"/>
    <p:sldId id="383" r:id="rId47"/>
    <p:sldId id="384" r:id="rId48"/>
    <p:sldId id="381" r:id="rId49"/>
    <p:sldId id="382" r:id="rId50"/>
    <p:sldId id="268" r:id="rId51"/>
    <p:sldId id="266" r:id="rId52"/>
    <p:sldId id="270" r:id="rId53"/>
    <p:sldId id="271" r:id="rId54"/>
    <p:sldId id="269" r:id="rId55"/>
    <p:sldId id="272" r:id="rId56"/>
    <p:sldId id="273" r:id="rId57"/>
    <p:sldId id="274" r:id="rId58"/>
    <p:sldId id="276" r:id="rId59"/>
    <p:sldId id="275" r:id="rId60"/>
    <p:sldId id="277" r:id="rId61"/>
    <p:sldId id="278" r:id="rId62"/>
    <p:sldId id="279" r:id="rId63"/>
    <p:sldId id="280" r:id="rId64"/>
    <p:sldId id="281" r:id="rId65"/>
    <p:sldId id="282" r:id="rId66"/>
    <p:sldId id="284" r:id="rId67"/>
    <p:sldId id="285" r:id="rId68"/>
    <p:sldId id="286" r:id="rId69"/>
    <p:sldId id="287" r:id="rId70"/>
    <p:sldId id="410" r:id="rId71"/>
    <p:sldId id="398" r:id="rId72"/>
    <p:sldId id="288" r:id="rId73"/>
    <p:sldId id="387" r:id="rId74"/>
    <p:sldId id="292" r:id="rId75"/>
    <p:sldId id="295" r:id="rId76"/>
    <p:sldId id="298" r:id="rId77"/>
    <p:sldId id="299" r:id="rId78"/>
    <p:sldId id="430" r:id="rId79"/>
    <p:sldId id="391" r:id="rId80"/>
    <p:sldId id="300" r:id="rId81"/>
    <p:sldId id="392" r:id="rId82"/>
    <p:sldId id="303" r:id="rId83"/>
    <p:sldId id="362" r:id="rId84"/>
    <p:sldId id="397" r:id="rId85"/>
    <p:sldId id="411" r:id="rId86"/>
    <p:sldId id="399" r:id="rId87"/>
    <p:sldId id="400" r:id="rId88"/>
    <p:sldId id="412" r:id="rId89"/>
    <p:sldId id="413" r:id="rId90"/>
    <p:sldId id="414" r:id="rId91"/>
    <p:sldId id="415" r:id="rId92"/>
    <p:sldId id="416" r:id="rId93"/>
    <p:sldId id="417" r:id="rId94"/>
    <p:sldId id="361" r:id="rId95"/>
    <p:sldId id="363" r:id="rId96"/>
    <p:sldId id="364" r:id="rId97"/>
    <p:sldId id="365" r:id="rId98"/>
    <p:sldId id="401" r:id="rId99"/>
    <p:sldId id="366" r:id="rId100"/>
    <p:sldId id="402" r:id="rId101"/>
    <p:sldId id="403" r:id="rId102"/>
    <p:sldId id="406" r:id="rId103"/>
    <p:sldId id="404" r:id="rId104"/>
    <p:sldId id="407" r:id="rId105"/>
    <p:sldId id="408" r:id="rId106"/>
    <p:sldId id="409" r:id="rId107"/>
    <p:sldId id="405" r:id="rId108"/>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7" autoAdjust="0"/>
    <p:restoredTop sz="94660"/>
  </p:normalViewPr>
  <p:slideViewPr>
    <p:cSldViewPr>
      <p:cViewPr varScale="1">
        <p:scale>
          <a:sx n="124" d="100"/>
          <a:sy n="124" d="100"/>
        </p:scale>
        <p:origin x="123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handoutMaster" Target="handoutMasters/handoutMaster1.xml"/><Relationship Id="rId115"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a Mačáková" userId="184966ac-4209-4f80-8527-45a51d1ef5da" providerId="ADAL" clId="{484F6716-4AC4-491B-8717-EA5804A7726A}"/>
    <pc:docChg chg="custSel modSld">
      <pc:chgData name="Petra Mačáková" userId="184966ac-4209-4f80-8527-45a51d1ef5da" providerId="ADAL" clId="{484F6716-4AC4-491B-8717-EA5804A7726A}" dt="2022-11-16T13:22:41.041" v="25" actId="1076"/>
      <pc:docMkLst>
        <pc:docMk/>
      </pc:docMkLst>
      <pc:sldChg chg="modSp">
        <pc:chgData name="Petra Mačáková" userId="184966ac-4209-4f80-8527-45a51d1ef5da" providerId="ADAL" clId="{484F6716-4AC4-491B-8717-EA5804A7726A}" dt="2022-11-16T13:22:41.041" v="25" actId="1076"/>
        <pc:sldMkLst>
          <pc:docMk/>
          <pc:sldMk cId="0" sldId="288"/>
        </pc:sldMkLst>
        <pc:spChg chg="mod">
          <ac:chgData name="Petra Mačáková" userId="184966ac-4209-4f80-8527-45a51d1ef5da" providerId="ADAL" clId="{484F6716-4AC4-491B-8717-EA5804A7726A}" dt="2022-11-16T13:22:41.041" v="25" actId="1076"/>
          <ac:spMkLst>
            <pc:docMk/>
            <pc:sldMk cId="0" sldId="288"/>
            <ac:spMk id="3" creationId="{00000000-0000-0000-0000-000000000000}"/>
          </ac:spMkLst>
        </pc:spChg>
        <pc:picChg chg="mod">
          <ac:chgData name="Petra Mačáková" userId="184966ac-4209-4f80-8527-45a51d1ef5da" providerId="ADAL" clId="{484F6716-4AC4-491B-8717-EA5804A7726A}" dt="2022-11-16T13:22:40.389" v="24" actId="1076"/>
          <ac:picMkLst>
            <pc:docMk/>
            <pc:sldMk cId="0" sldId="288"/>
            <ac:picMk id="1026" creationId="{00000000-0000-0000-0000-000000000000}"/>
          </ac:picMkLst>
        </pc:picChg>
      </pc:sldChg>
      <pc:sldChg chg="addSp delSp modSp">
        <pc:chgData name="Petra Mačáková" userId="184966ac-4209-4f80-8527-45a51d1ef5da" providerId="ADAL" clId="{484F6716-4AC4-491B-8717-EA5804A7726A}" dt="2022-11-16T13:22:26.783" v="23" actId="1076"/>
        <pc:sldMkLst>
          <pc:docMk/>
          <pc:sldMk cId="2655264077" sldId="398"/>
        </pc:sldMkLst>
        <pc:spChg chg="mod">
          <ac:chgData name="Petra Mačáková" userId="184966ac-4209-4f80-8527-45a51d1ef5da" providerId="ADAL" clId="{484F6716-4AC4-491B-8717-EA5804A7726A}" dt="2022-11-16T13:20:38.168" v="14" actId="122"/>
          <ac:spMkLst>
            <pc:docMk/>
            <pc:sldMk cId="2655264077" sldId="398"/>
            <ac:spMk id="2" creationId="{A2242ED3-33E9-4E8C-B476-150E43500CA2}"/>
          </ac:spMkLst>
        </pc:spChg>
        <pc:spChg chg="mod">
          <ac:chgData name="Petra Mačáková" userId="184966ac-4209-4f80-8527-45a51d1ef5da" providerId="ADAL" clId="{484F6716-4AC4-491B-8717-EA5804A7726A}" dt="2022-11-16T13:20:48.207" v="17" actId="123"/>
          <ac:spMkLst>
            <pc:docMk/>
            <pc:sldMk cId="2655264077" sldId="398"/>
            <ac:spMk id="4" creationId="{5FB68D91-1209-4727-9824-2903F2C6F577}"/>
          </ac:spMkLst>
        </pc:spChg>
        <pc:picChg chg="add mod">
          <ac:chgData name="Petra Mačáková" userId="184966ac-4209-4f80-8527-45a51d1ef5da" providerId="ADAL" clId="{484F6716-4AC4-491B-8717-EA5804A7726A}" dt="2022-11-16T13:22:26.783" v="23" actId="1076"/>
          <ac:picMkLst>
            <pc:docMk/>
            <pc:sldMk cId="2655264077" sldId="398"/>
            <ac:picMk id="3" creationId="{30DC9E5C-09C1-4C9F-A45D-E5E3E2BA209B}"/>
          </ac:picMkLst>
        </pc:picChg>
        <pc:picChg chg="del mod">
          <ac:chgData name="Petra Mačáková" userId="184966ac-4209-4f80-8527-45a51d1ef5da" providerId="ADAL" clId="{484F6716-4AC4-491B-8717-EA5804A7726A}" dt="2022-11-16T13:22:21.110" v="22" actId="478"/>
          <ac:picMkLst>
            <pc:docMk/>
            <pc:sldMk cId="2655264077" sldId="398"/>
            <ac:picMk id="2050" creationId="{2E2A2A6F-1C0E-4249-B4AB-C4021F187CB0}"/>
          </ac:picMkLst>
        </pc:picChg>
      </pc:sldChg>
      <pc:sldChg chg="modSp">
        <pc:chgData name="Petra Mačáková" userId="184966ac-4209-4f80-8527-45a51d1ef5da" providerId="ADAL" clId="{484F6716-4AC4-491B-8717-EA5804A7726A}" dt="2022-11-16T12:55:48.333" v="0" actId="313"/>
        <pc:sldMkLst>
          <pc:docMk/>
          <pc:sldMk cId="1170240997" sldId="410"/>
        </pc:sldMkLst>
        <pc:spChg chg="mod">
          <ac:chgData name="Petra Mačáková" userId="184966ac-4209-4f80-8527-45a51d1ef5da" providerId="ADAL" clId="{484F6716-4AC4-491B-8717-EA5804A7726A}" dt="2022-11-16T12:55:48.333" v="0" actId="313"/>
          <ac:spMkLst>
            <pc:docMk/>
            <pc:sldMk cId="1170240997" sldId="410"/>
            <ac:spMk id="2" creationId="{C61C7AB8-52E7-40FE-9E76-49F23704C0A4}"/>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4" Type="http://schemas.openxmlformats.org/officeDocument/2006/relationships/image" Target="../media/image8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4" Type="http://schemas.openxmlformats.org/officeDocument/2006/relationships/image" Target="../media/image8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98609A5-2119-44C9-8F4E-BF12C7CDA28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cs-CZ"/>
        </a:p>
      </dgm:t>
    </dgm:pt>
    <dgm:pt modelId="{86FB8E0F-6A69-4885-AB3A-7F91CAA25A65}">
      <dgm:prSet phldrT="[Text]"/>
      <dgm:spPr/>
      <dgm:t>
        <a:bodyPr/>
        <a:lstStyle/>
        <a:p>
          <a:r>
            <a:rPr lang="cs-CZ" dirty="0"/>
            <a:t>Zápis ochranné známky</a:t>
          </a:r>
        </a:p>
      </dgm:t>
    </dgm:pt>
    <dgm:pt modelId="{765DA1F6-50B2-4F09-8C83-7BF2E0040FED}" type="parTrans" cxnId="{982F6983-D2EB-47A5-A136-DEABC98F955D}">
      <dgm:prSet/>
      <dgm:spPr/>
      <dgm:t>
        <a:bodyPr/>
        <a:lstStyle/>
        <a:p>
          <a:endParaRPr lang="cs-CZ"/>
        </a:p>
      </dgm:t>
    </dgm:pt>
    <dgm:pt modelId="{E90AE259-BFF6-4308-80E1-2AC170030A2F}" type="sibTrans" cxnId="{982F6983-D2EB-47A5-A136-DEABC98F955D}">
      <dgm:prSet/>
      <dgm:spPr/>
      <dgm:t>
        <a:bodyPr/>
        <a:lstStyle/>
        <a:p>
          <a:endParaRPr lang="cs-CZ"/>
        </a:p>
      </dgm:t>
    </dgm:pt>
    <dgm:pt modelId="{B3125855-F0D6-4FD3-A301-786A392E28B0}">
      <dgm:prSet phldrT="[Text]"/>
      <dgm:spPr/>
      <dgm:t>
        <a:bodyPr/>
        <a:lstStyle/>
        <a:p>
          <a:r>
            <a:rPr lang="cs-CZ" dirty="0"/>
            <a:t>Vnitrostátní úroveň</a:t>
          </a:r>
        </a:p>
      </dgm:t>
    </dgm:pt>
    <dgm:pt modelId="{CD93515A-2E26-48B6-99EF-A03A0C38E4D2}" type="parTrans" cxnId="{4891F0A1-AFC8-439E-92A7-FE06E54DFD1B}">
      <dgm:prSet/>
      <dgm:spPr/>
      <dgm:t>
        <a:bodyPr/>
        <a:lstStyle/>
        <a:p>
          <a:endParaRPr lang="cs-CZ"/>
        </a:p>
      </dgm:t>
    </dgm:pt>
    <dgm:pt modelId="{4676DB09-BE5B-4D01-8C9D-8196BE4FEA67}" type="sibTrans" cxnId="{4891F0A1-AFC8-439E-92A7-FE06E54DFD1B}">
      <dgm:prSet/>
      <dgm:spPr/>
      <dgm:t>
        <a:bodyPr/>
        <a:lstStyle/>
        <a:p>
          <a:endParaRPr lang="cs-CZ"/>
        </a:p>
      </dgm:t>
    </dgm:pt>
    <dgm:pt modelId="{0C7E5F86-B839-4E08-8BBB-8F087C2EA020}">
      <dgm:prSet phldrT="[Text]"/>
      <dgm:spPr/>
      <dgm:t>
        <a:bodyPr/>
        <a:lstStyle/>
        <a:p>
          <a:r>
            <a:rPr lang="cs-CZ" dirty="0"/>
            <a:t>Celoevropská úroveň</a:t>
          </a:r>
        </a:p>
      </dgm:t>
    </dgm:pt>
    <dgm:pt modelId="{CA8012E7-702C-46DE-8E10-3E530D09B9A2}" type="parTrans" cxnId="{E73FB2AC-1A64-4316-8A14-02CBF0153BE9}">
      <dgm:prSet/>
      <dgm:spPr/>
      <dgm:t>
        <a:bodyPr/>
        <a:lstStyle/>
        <a:p>
          <a:endParaRPr lang="cs-CZ"/>
        </a:p>
      </dgm:t>
    </dgm:pt>
    <dgm:pt modelId="{E5A10F97-7B2C-4EF3-9D25-F3A19C25909C}" type="sibTrans" cxnId="{E73FB2AC-1A64-4316-8A14-02CBF0153BE9}">
      <dgm:prSet/>
      <dgm:spPr/>
      <dgm:t>
        <a:bodyPr/>
        <a:lstStyle/>
        <a:p>
          <a:endParaRPr lang="cs-CZ"/>
        </a:p>
      </dgm:t>
    </dgm:pt>
    <dgm:pt modelId="{4BAAB8BF-5AB3-4F13-B4C4-91DC147FD798}">
      <dgm:prSet phldrT="[Text]"/>
      <dgm:spPr/>
      <dgm:t>
        <a:bodyPr/>
        <a:lstStyle/>
        <a:p>
          <a:r>
            <a:rPr lang="cs-CZ" dirty="0"/>
            <a:t>Mezinárodní úroveň</a:t>
          </a:r>
        </a:p>
      </dgm:t>
    </dgm:pt>
    <dgm:pt modelId="{6B8C921D-972D-4476-9294-AC6EFD3F18A3}" type="parTrans" cxnId="{2BA9A5A9-AC22-4CDC-8388-00CD2B693CF0}">
      <dgm:prSet/>
      <dgm:spPr/>
      <dgm:t>
        <a:bodyPr/>
        <a:lstStyle/>
        <a:p>
          <a:endParaRPr lang="cs-CZ"/>
        </a:p>
      </dgm:t>
    </dgm:pt>
    <dgm:pt modelId="{F34DFC7E-8645-434B-B62B-B4B17221A2CA}" type="sibTrans" cxnId="{2BA9A5A9-AC22-4CDC-8388-00CD2B693CF0}">
      <dgm:prSet/>
      <dgm:spPr/>
      <dgm:t>
        <a:bodyPr/>
        <a:lstStyle/>
        <a:p>
          <a:endParaRPr lang="cs-CZ"/>
        </a:p>
      </dgm:t>
    </dgm:pt>
    <dgm:pt modelId="{CE71E4C3-847F-4E1F-A83C-4CA8E361144F}" type="pres">
      <dgm:prSet presAssocID="{298609A5-2119-44C9-8F4E-BF12C7CDA285}" presName="hierChild1" presStyleCnt="0">
        <dgm:presLayoutVars>
          <dgm:orgChart val="1"/>
          <dgm:chPref val="1"/>
          <dgm:dir/>
          <dgm:animOne val="branch"/>
          <dgm:animLvl val="lvl"/>
          <dgm:resizeHandles/>
        </dgm:presLayoutVars>
      </dgm:prSet>
      <dgm:spPr/>
    </dgm:pt>
    <dgm:pt modelId="{8CB11440-A6AE-44D8-BC2C-8C9038235696}" type="pres">
      <dgm:prSet presAssocID="{86FB8E0F-6A69-4885-AB3A-7F91CAA25A65}" presName="hierRoot1" presStyleCnt="0">
        <dgm:presLayoutVars>
          <dgm:hierBranch val="init"/>
        </dgm:presLayoutVars>
      </dgm:prSet>
      <dgm:spPr/>
    </dgm:pt>
    <dgm:pt modelId="{B85BDE0F-FA5C-494E-A38B-04198F725E1A}" type="pres">
      <dgm:prSet presAssocID="{86FB8E0F-6A69-4885-AB3A-7F91CAA25A65}" presName="rootComposite1" presStyleCnt="0"/>
      <dgm:spPr/>
    </dgm:pt>
    <dgm:pt modelId="{D23DD8C0-7EDD-4F78-8A37-E56BCB47C3AE}" type="pres">
      <dgm:prSet presAssocID="{86FB8E0F-6A69-4885-AB3A-7F91CAA25A65}" presName="rootText1" presStyleLbl="node0" presStyleIdx="0" presStyleCnt="1" custScaleX="242422" custScaleY="197390">
        <dgm:presLayoutVars>
          <dgm:chPref val="3"/>
        </dgm:presLayoutVars>
      </dgm:prSet>
      <dgm:spPr/>
    </dgm:pt>
    <dgm:pt modelId="{6F48DCF3-9558-4C6C-86A1-304D7BE3CEDC}" type="pres">
      <dgm:prSet presAssocID="{86FB8E0F-6A69-4885-AB3A-7F91CAA25A65}" presName="rootConnector1" presStyleLbl="node1" presStyleIdx="0" presStyleCnt="0"/>
      <dgm:spPr/>
    </dgm:pt>
    <dgm:pt modelId="{407E1315-5BC1-4C5D-AEA3-2A3428F213F7}" type="pres">
      <dgm:prSet presAssocID="{86FB8E0F-6A69-4885-AB3A-7F91CAA25A65}" presName="hierChild2" presStyleCnt="0"/>
      <dgm:spPr/>
    </dgm:pt>
    <dgm:pt modelId="{CD626650-A4D7-4640-ACF7-2ABB7ECBF82F}" type="pres">
      <dgm:prSet presAssocID="{CD93515A-2E26-48B6-99EF-A03A0C38E4D2}" presName="Name37" presStyleLbl="parChTrans1D2" presStyleIdx="0" presStyleCnt="3"/>
      <dgm:spPr/>
    </dgm:pt>
    <dgm:pt modelId="{5DFE1B93-ECF2-4B1C-BC97-F4F9824AC56D}" type="pres">
      <dgm:prSet presAssocID="{B3125855-F0D6-4FD3-A301-786A392E28B0}" presName="hierRoot2" presStyleCnt="0">
        <dgm:presLayoutVars>
          <dgm:hierBranch val="init"/>
        </dgm:presLayoutVars>
      </dgm:prSet>
      <dgm:spPr/>
    </dgm:pt>
    <dgm:pt modelId="{D8C0F29A-2355-4C26-91FB-94E652113508}" type="pres">
      <dgm:prSet presAssocID="{B3125855-F0D6-4FD3-A301-786A392E28B0}" presName="rootComposite" presStyleCnt="0"/>
      <dgm:spPr/>
    </dgm:pt>
    <dgm:pt modelId="{19471E6C-E763-48A4-AE11-5032DF522994}" type="pres">
      <dgm:prSet presAssocID="{B3125855-F0D6-4FD3-A301-786A392E28B0}" presName="rootText" presStyleLbl="node2" presStyleIdx="0" presStyleCnt="3">
        <dgm:presLayoutVars>
          <dgm:chPref val="3"/>
        </dgm:presLayoutVars>
      </dgm:prSet>
      <dgm:spPr/>
    </dgm:pt>
    <dgm:pt modelId="{A34D29DC-2E67-4F5F-925D-25CFE2CA8303}" type="pres">
      <dgm:prSet presAssocID="{B3125855-F0D6-4FD3-A301-786A392E28B0}" presName="rootConnector" presStyleLbl="node2" presStyleIdx="0" presStyleCnt="3"/>
      <dgm:spPr/>
    </dgm:pt>
    <dgm:pt modelId="{8991106E-39DE-49D3-816E-37CB990CEC1C}" type="pres">
      <dgm:prSet presAssocID="{B3125855-F0D6-4FD3-A301-786A392E28B0}" presName="hierChild4" presStyleCnt="0"/>
      <dgm:spPr/>
    </dgm:pt>
    <dgm:pt modelId="{1FD0091F-193B-432D-92C6-929F7242DCEE}" type="pres">
      <dgm:prSet presAssocID="{B3125855-F0D6-4FD3-A301-786A392E28B0}" presName="hierChild5" presStyleCnt="0"/>
      <dgm:spPr/>
    </dgm:pt>
    <dgm:pt modelId="{28A550A6-91D4-4014-83C7-8962468380E5}" type="pres">
      <dgm:prSet presAssocID="{CA8012E7-702C-46DE-8E10-3E530D09B9A2}" presName="Name37" presStyleLbl="parChTrans1D2" presStyleIdx="1" presStyleCnt="3"/>
      <dgm:spPr/>
    </dgm:pt>
    <dgm:pt modelId="{6CD9581A-74AF-47EF-B9CB-F8C4A52CD29C}" type="pres">
      <dgm:prSet presAssocID="{0C7E5F86-B839-4E08-8BBB-8F087C2EA020}" presName="hierRoot2" presStyleCnt="0">
        <dgm:presLayoutVars>
          <dgm:hierBranch val="init"/>
        </dgm:presLayoutVars>
      </dgm:prSet>
      <dgm:spPr/>
    </dgm:pt>
    <dgm:pt modelId="{C52F763E-DF35-4108-B921-A71C0F8EBAD9}" type="pres">
      <dgm:prSet presAssocID="{0C7E5F86-B839-4E08-8BBB-8F087C2EA020}" presName="rootComposite" presStyleCnt="0"/>
      <dgm:spPr/>
    </dgm:pt>
    <dgm:pt modelId="{BF72F2A7-09D4-49FE-B8D6-E1F941E1CE82}" type="pres">
      <dgm:prSet presAssocID="{0C7E5F86-B839-4E08-8BBB-8F087C2EA020}" presName="rootText" presStyleLbl="node2" presStyleIdx="1" presStyleCnt="3">
        <dgm:presLayoutVars>
          <dgm:chPref val="3"/>
        </dgm:presLayoutVars>
      </dgm:prSet>
      <dgm:spPr/>
    </dgm:pt>
    <dgm:pt modelId="{449E3B9C-CDB7-499D-B861-823A5E4AE2A4}" type="pres">
      <dgm:prSet presAssocID="{0C7E5F86-B839-4E08-8BBB-8F087C2EA020}" presName="rootConnector" presStyleLbl="node2" presStyleIdx="1" presStyleCnt="3"/>
      <dgm:spPr/>
    </dgm:pt>
    <dgm:pt modelId="{71BA23E7-4829-4D30-B2B6-D657D2AF2AA0}" type="pres">
      <dgm:prSet presAssocID="{0C7E5F86-B839-4E08-8BBB-8F087C2EA020}" presName="hierChild4" presStyleCnt="0"/>
      <dgm:spPr/>
    </dgm:pt>
    <dgm:pt modelId="{8AB6A61B-0205-430A-B218-3D5041D5C05A}" type="pres">
      <dgm:prSet presAssocID="{0C7E5F86-B839-4E08-8BBB-8F087C2EA020}" presName="hierChild5" presStyleCnt="0"/>
      <dgm:spPr/>
    </dgm:pt>
    <dgm:pt modelId="{C87DDF88-CE05-410E-8F1D-B2D8485017E5}" type="pres">
      <dgm:prSet presAssocID="{6B8C921D-972D-4476-9294-AC6EFD3F18A3}" presName="Name37" presStyleLbl="parChTrans1D2" presStyleIdx="2" presStyleCnt="3"/>
      <dgm:spPr/>
    </dgm:pt>
    <dgm:pt modelId="{03DB3BED-247D-4CA9-A1BB-941217944A05}" type="pres">
      <dgm:prSet presAssocID="{4BAAB8BF-5AB3-4F13-B4C4-91DC147FD798}" presName="hierRoot2" presStyleCnt="0">
        <dgm:presLayoutVars>
          <dgm:hierBranch val="init"/>
        </dgm:presLayoutVars>
      </dgm:prSet>
      <dgm:spPr/>
    </dgm:pt>
    <dgm:pt modelId="{2FE873A5-D6ED-47F7-A1C9-8F5D1AAC5F61}" type="pres">
      <dgm:prSet presAssocID="{4BAAB8BF-5AB3-4F13-B4C4-91DC147FD798}" presName="rootComposite" presStyleCnt="0"/>
      <dgm:spPr/>
    </dgm:pt>
    <dgm:pt modelId="{1C2B5915-3D1A-49D1-9F00-21BAEA5837D0}" type="pres">
      <dgm:prSet presAssocID="{4BAAB8BF-5AB3-4F13-B4C4-91DC147FD798}" presName="rootText" presStyleLbl="node2" presStyleIdx="2" presStyleCnt="3">
        <dgm:presLayoutVars>
          <dgm:chPref val="3"/>
        </dgm:presLayoutVars>
      </dgm:prSet>
      <dgm:spPr/>
    </dgm:pt>
    <dgm:pt modelId="{D3287937-55B2-4BEE-9223-567E57B668C3}" type="pres">
      <dgm:prSet presAssocID="{4BAAB8BF-5AB3-4F13-B4C4-91DC147FD798}" presName="rootConnector" presStyleLbl="node2" presStyleIdx="2" presStyleCnt="3"/>
      <dgm:spPr/>
    </dgm:pt>
    <dgm:pt modelId="{1E9576A5-5218-4A42-BEE4-EF600DC5E92D}" type="pres">
      <dgm:prSet presAssocID="{4BAAB8BF-5AB3-4F13-B4C4-91DC147FD798}" presName="hierChild4" presStyleCnt="0"/>
      <dgm:spPr/>
    </dgm:pt>
    <dgm:pt modelId="{A4C3C133-180D-45BB-8C19-9FDB2982E271}" type="pres">
      <dgm:prSet presAssocID="{4BAAB8BF-5AB3-4F13-B4C4-91DC147FD798}" presName="hierChild5" presStyleCnt="0"/>
      <dgm:spPr/>
    </dgm:pt>
    <dgm:pt modelId="{E60732F8-B5EA-47DD-A6EA-EBBC6E197032}" type="pres">
      <dgm:prSet presAssocID="{86FB8E0F-6A69-4885-AB3A-7F91CAA25A65}" presName="hierChild3" presStyleCnt="0"/>
      <dgm:spPr/>
    </dgm:pt>
  </dgm:ptLst>
  <dgm:cxnLst>
    <dgm:cxn modelId="{4F7A5538-CD48-4BDF-B080-C920ECA7887B}" type="presOf" srcId="{86FB8E0F-6A69-4885-AB3A-7F91CAA25A65}" destId="{6F48DCF3-9558-4C6C-86A1-304D7BE3CEDC}" srcOrd="1" destOrd="0" presId="urn:microsoft.com/office/officeart/2005/8/layout/orgChart1"/>
    <dgm:cxn modelId="{8810725F-09BA-462A-A9E0-39E2FA750E6C}" type="presOf" srcId="{CD93515A-2E26-48B6-99EF-A03A0C38E4D2}" destId="{CD626650-A4D7-4640-ACF7-2ABB7ECBF82F}" srcOrd="0" destOrd="0" presId="urn:microsoft.com/office/officeart/2005/8/layout/orgChart1"/>
    <dgm:cxn modelId="{7C59F961-D8D2-4187-ACC0-288BB3452146}" type="presOf" srcId="{0C7E5F86-B839-4E08-8BBB-8F087C2EA020}" destId="{BF72F2A7-09D4-49FE-B8D6-E1F941E1CE82}" srcOrd="0" destOrd="0" presId="urn:microsoft.com/office/officeart/2005/8/layout/orgChart1"/>
    <dgm:cxn modelId="{D2F8BA62-CB4E-4CD9-AEFC-D6772FFB5C09}" type="presOf" srcId="{0C7E5F86-B839-4E08-8BBB-8F087C2EA020}" destId="{449E3B9C-CDB7-499D-B861-823A5E4AE2A4}" srcOrd="1" destOrd="0" presId="urn:microsoft.com/office/officeart/2005/8/layout/orgChart1"/>
    <dgm:cxn modelId="{2F7AEE63-DEC9-41BC-9006-7F5FA96EAFCF}" type="presOf" srcId="{4BAAB8BF-5AB3-4F13-B4C4-91DC147FD798}" destId="{D3287937-55B2-4BEE-9223-567E57B668C3}" srcOrd="1" destOrd="0" presId="urn:microsoft.com/office/officeart/2005/8/layout/orgChart1"/>
    <dgm:cxn modelId="{FA5FAD76-EB3E-44CA-94ED-B0A35CA7A7EA}" type="presOf" srcId="{B3125855-F0D6-4FD3-A301-786A392E28B0}" destId="{A34D29DC-2E67-4F5F-925D-25CFE2CA8303}" srcOrd="1" destOrd="0" presId="urn:microsoft.com/office/officeart/2005/8/layout/orgChart1"/>
    <dgm:cxn modelId="{982F6983-D2EB-47A5-A136-DEABC98F955D}" srcId="{298609A5-2119-44C9-8F4E-BF12C7CDA285}" destId="{86FB8E0F-6A69-4885-AB3A-7F91CAA25A65}" srcOrd="0" destOrd="0" parTransId="{765DA1F6-50B2-4F09-8C83-7BF2E0040FED}" sibTransId="{E90AE259-BFF6-4308-80E1-2AC170030A2F}"/>
    <dgm:cxn modelId="{78806D95-934F-459F-9672-E55C94FEC6A8}" type="presOf" srcId="{B3125855-F0D6-4FD3-A301-786A392E28B0}" destId="{19471E6C-E763-48A4-AE11-5032DF522994}" srcOrd="0" destOrd="0" presId="urn:microsoft.com/office/officeart/2005/8/layout/orgChart1"/>
    <dgm:cxn modelId="{7A7D659F-6B46-4C0A-BD8E-982E82BA2FBF}" type="presOf" srcId="{86FB8E0F-6A69-4885-AB3A-7F91CAA25A65}" destId="{D23DD8C0-7EDD-4F78-8A37-E56BCB47C3AE}" srcOrd="0" destOrd="0" presId="urn:microsoft.com/office/officeart/2005/8/layout/orgChart1"/>
    <dgm:cxn modelId="{4891F0A1-AFC8-439E-92A7-FE06E54DFD1B}" srcId="{86FB8E0F-6A69-4885-AB3A-7F91CAA25A65}" destId="{B3125855-F0D6-4FD3-A301-786A392E28B0}" srcOrd="0" destOrd="0" parTransId="{CD93515A-2E26-48B6-99EF-A03A0C38E4D2}" sibTransId="{4676DB09-BE5B-4D01-8C9D-8196BE4FEA67}"/>
    <dgm:cxn modelId="{2BA9A5A9-AC22-4CDC-8388-00CD2B693CF0}" srcId="{86FB8E0F-6A69-4885-AB3A-7F91CAA25A65}" destId="{4BAAB8BF-5AB3-4F13-B4C4-91DC147FD798}" srcOrd="2" destOrd="0" parTransId="{6B8C921D-972D-4476-9294-AC6EFD3F18A3}" sibTransId="{F34DFC7E-8645-434B-B62B-B4B17221A2CA}"/>
    <dgm:cxn modelId="{E73FB2AC-1A64-4316-8A14-02CBF0153BE9}" srcId="{86FB8E0F-6A69-4885-AB3A-7F91CAA25A65}" destId="{0C7E5F86-B839-4E08-8BBB-8F087C2EA020}" srcOrd="1" destOrd="0" parTransId="{CA8012E7-702C-46DE-8E10-3E530D09B9A2}" sibTransId="{E5A10F97-7B2C-4EF3-9D25-F3A19C25909C}"/>
    <dgm:cxn modelId="{7BE87FBB-7F83-4B7A-966E-98B57A5C0059}" type="presOf" srcId="{298609A5-2119-44C9-8F4E-BF12C7CDA285}" destId="{CE71E4C3-847F-4E1F-A83C-4CA8E361144F}" srcOrd="0" destOrd="0" presId="urn:microsoft.com/office/officeart/2005/8/layout/orgChart1"/>
    <dgm:cxn modelId="{5ED9B6CF-2AFC-4C0E-AF51-71E0A14D666B}" type="presOf" srcId="{4BAAB8BF-5AB3-4F13-B4C4-91DC147FD798}" destId="{1C2B5915-3D1A-49D1-9F00-21BAEA5837D0}" srcOrd="0" destOrd="0" presId="urn:microsoft.com/office/officeart/2005/8/layout/orgChart1"/>
    <dgm:cxn modelId="{E77B09E3-CDC8-44AA-BC4A-0C634D936F9A}" type="presOf" srcId="{6B8C921D-972D-4476-9294-AC6EFD3F18A3}" destId="{C87DDF88-CE05-410E-8F1D-B2D8485017E5}" srcOrd="0" destOrd="0" presId="urn:microsoft.com/office/officeart/2005/8/layout/orgChart1"/>
    <dgm:cxn modelId="{402098E3-AB01-4217-AD4A-70BB7F49598D}" type="presOf" srcId="{CA8012E7-702C-46DE-8E10-3E530D09B9A2}" destId="{28A550A6-91D4-4014-83C7-8962468380E5}" srcOrd="0" destOrd="0" presId="urn:microsoft.com/office/officeart/2005/8/layout/orgChart1"/>
    <dgm:cxn modelId="{77E61B2E-F955-4FB2-BECD-A6E07D573317}" type="presParOf" srcId="{CE71E4C3-847F-4E1F-A83C-4CA8E361144F}" destId="{8CB11440-A6AE-44D8-BC2C-8C9038235696}" srcOrd="0" destOrd="0" presId="urn:microsoft.com/office/officeart/2005/8/layout/orgChart1"/>
    <dgm:cxn modelId="{1583D4CA-0F8F-4E17-AE7E-831EF0A999D1}" type="presParOf" srcId="{8CB11440-A6AE-44D8-BC2C-8C9038235696}" destId="{B85BDE0F-FA5C-494E-A38B-04198F725E1A}" srcOrd="0" destOrd="0" presId="urn:microsoft.com/office/officeart/2005/8/layout/orgChart1"/>
    <dgm:cxn modelId="{70FAA5DD-A16E-41E7-97D1-A27296406B20}" type="presParOf" srcId="{B85BDE0F-FA5C-494E-A38B-04198F725E1A}" destId="{D23DD8C0-7EDD-4F78-8A37-E56BCB47C3AE}" srcOrd="0" destOrd="0" presId="urn:microsoft.com/office/officeart/2005/8/layout/orgChart1"/>
    <dgm:cxn modelId="{CC24D3ED-3543-42E9-A8A8-170AB0D48186}" type="presParOf" srcId="{B85BDE0F-FA5C-494E-A38B-04198F725E1A}" destId="{6F48DCF3-9558-4C6C-86A1-304D7BE3CEDC}" srcOrd="1" destOrd="0" presId="urn:microsoft.com/office/officeart/2005/8/layout/orgChart1"/>
    <dgm:cxn modelId="{7AD43EED-174E-4A16-AF7D-4601A3865746}" type="presParOf" srcId="{8CB11440-A6AE-44D8-BC2C-8C9038235696}" destId="{407E1315-5BC1-4C5D-AEA3-2A3428F213F7}" srcOrd="1" destOrd="0" presId="urn:microsoft.com/office/officeart/2005/8/layout/orgChart1"/>
    <dgm:cxn modelId="{2233D070-BCD4-48E3-BFDC-999F9FA45B9E}" type="presParOf" srcId="{407E1315-5BC1-4C5D-AEA3-2A3428F213F7}" destId="{CD626650-A4D7-4640-ACF7-2ABB7ECBF82F}" srcOrd="0" destOrd="0" presId="urn:microsoft.com/office/officeart/2005/8/layout/orgChart1"/>
    <dgm:cxn modelId="{D0EBA35A-4F62-483A-B4D0-BFE5063DE3AE}" type="presParOf" srcId="{407E1315-5BC1-4C5D-AEA3-2A3428F213F7}" destId="{5DFE1B93-ECF2-4B1C-BC97-F4F9824AC56D}" srcOrd="1" destOrd="0" presId="urn:microsoft.com/office/officeart/2005/8/layout/orgChart1"/>
    <dgm:cxn modelId="{6063FCA6-65AA-40DC-90FF-EA2F0925A9ED}" type="presParOf" srcId="{5DFE1B93-ECF2-4B1C-BC97-F4F9824AC56D}" destId="{D8C0F29A-2355-4C26-91FB-94E652113508}" srcOrd="0" destOrd="0" presId="urn:microsoft.com/office/officeart/2005/8/layout/orgChart1"/>
    <dgm:cxn modelId="{4A44B430-6D82-43D7-B4E3-BDC31AEA3FA2}" type="presParOf" srcId="{D8C0F29A-2355-4C26-91FB-94E652113508}" destId="{19471E6C-E763-48A4-AE11-5032DF522994}" srcOrd="0" destOrd="0" presId="urn:microsoft.com/office/officeart/2005/8/layout/orgChart1"/>
    <dgm:cxn modelId="{6694A5F7-E962-4E9D-ABED-489BDCFEEE3B}" type="presParOf" srcId="{D8C0F29A-2355-4C26-91FB-94E652113508}" destId="{A34D29DC-2E67-4F5F-925D-25CFE2CA8303}" srcOrd="1" destOrd="0" presId="urn:microsoft.com/office/officeart/2005/8/layout/orgChart1"/>
    <dgm:cxn modelId="{8D0F3F07-E442-4367-ABE5-57B99DCC9599}" type="presParOf" srcId="{5DFE1B93-ECF2-4B1C-BC97-F4F9824AC56D}" destId="{8991106E-39DE-49D3-816E-37CB990CEC1C}" srcOrd="1" destOrd="0" presId="urn:microsoft.com/office/officeart/2005/8/layout/orgChart1"/>
    <dgm:cxn modelId="{CB34F02C-4D98-47DB-897C-61698E8711E2}" type="presParOf" srcId="{5DFE1B93-ECF2-4B1C-BC97-F4F9824AC56D}" destId="{1FD0091F-193B-432D-92C6-929F7242DCEE}" srcOrd="2" destOrd="0" presId="urn:microsoft.com/office/officeart/2005/8/layout/orgChart1"/>
    <dgm:cxn modelId="{ED2663E4-2A82-4C6A-8953-7B1A16EB21CC}" type="presParOf" srcId="{407E1315-5BC1-4C5D-AEA3-2A3428F213F7}" destId="{28A550A6-91D4-4014-83C7-8962468380E5}" srcOrd="2" destOrd="0" presId="urn:microsoft.com/office/officeart/2005/8/layout/orgChart1"/>
    <dgm:cxn modelId="{F359C5CD-D8C3-4587-BAE0-8280713B238C}" type="presParOf" srcId="{407E1315-5BC1-4C5D-AEA3-2A3428F213F7}" destId="{6CD9581A-74AF-47EF-B9CB-F8C4A52CD29C}" srcOrd="3" destOrd="0" presId="urn:microsoft.com/office/officeart/2005/8/layout/orgChart1"/>
    <dgm:cxn modelId="{A0F95A7B-937A-4B9B-9077-46CF166D8BFB}" type="presParOf" srcId="{6CD9581A-74AF-47EF-B9CB-F8C4A52CD29C}" destId="{C52F763E-DF35-4108-B921-A71C0F8EBAD9}" srcOrd="0" destOrd="0" presId="urn:microsoft.com/office/officeart/2005/8/layout/orgChart1"/>
    <dgm:cxn modelId="{C6241EDC-9CF2-48C3-8E6F-DEB4DEBFC3FF}" type="presParOf" srcId="{C52F763E-DF35-4108-B921-A71C0F8EBAD9}" destId="{BF72F2A7-09D4-49FE-B8D6-E1F941E1CE82}" srcOrd="0" destOrd="0" presId="urn:microsoft.com/office/officeart/2005/8/layout/orgChart1"/>
    <dgm:cxn modelId="{ADA05AB2-E6D3-45F4-9C98-1428CC71E659}" type="presParOf" srcId="{C52F763E-DF35-4108-B921-A71C0F8EBAD9}" destId="{449E3B9C-CDB7-499D-B861-823A5E4AE2A4}" srcOrd="1" destOrd="0" presId="urn:microsoft.com/office/officeart/2005/8/layout/orgChart1"/>
    <dgm:cxn modelId="{139321A1-837B-4259-9113-A382A3825D1B}" type="presParOf" srcId="{6CD9581A-74AF-47EF-B9CB-F8C4A52CD29C}" destId="{71BA23E7-4829-4D30-B2B6-D657D2AF2AA0}" srcOrd="1" destOrd="0" presId="urn:microsoft.com/office/officeart/2005/8/layout/orgChart1"/>
    <dgm:cxn modelId="{01F94916-80CA-4D82-98F8-3697DEAD8C61}" type="presParOf" srcId="{6CD9581A-74AF-47EF-B9CB-F8C4A52CD29C}" destId="{8AB6A61B-0205-430A-B218-3D5041D5C05A}" srcOrd="2" destOrd="0" presId="urn:microsoft.com/office/officeart/2005/8/layout/orgChart1"/>
    <dgm:cxn modelId="{1E08DABD-B0E8-4FC3-AD52-E9992F339246}" type="presParOf" srcId="{407E1315-5BC1-4C5D-AEA3-2A3428F213F7}" destId="{C87DDF88-CE05-410E-8F1D-B2D8485017E5}" srcOrd="4" destOrd="0" presId="urn:microsoft.com/office/officeart/2005/8/layout/orgChart1"/>
    <dgm:cxn modelId="{5D46AAD3-EDFD-445E-B3A3-8A888295BD39}" type="presParOf" srcId="{407E1315-5BC1-4C5D-AEA3-2A3428F213F7}" destId="{03DB3BED-247D-4CA9-A1BB-941217944A05}" srcOrd="5" destOrd="0" presId="urn:microsoft.com/office/officeart/2005/8/layout/orgChart1"/>
    <dgm:cxn modelId="{8835E92F-561A-4FDA-8DF4-3BE81A2D94C2}" type="presParOf" srcId="{03DB3BED-247D-4CA9-A1BB-941217944A05}" destId="{2FE873A5-D6ED-47F7-A1C9-8F5D1AAC5F61}" srcOrd="0" destOrd="0" presId="urn:microsoft.com/office/officeart/2005/8/layout/orgChart1"/>
    <dgm:cxn modelId="{AA105DD5-2F3A-4500-A14B-CF31B73F1E68}" type="presParOf" srcId="{2FE873A5-D6ED-47F7-A1C9-8F5D1AAC5F61}" destId="{1C2B5915-3D1A-49D1-9F00-21BAEA5837D0}" srcOrd="0" destOrd="0" presId="urn:microsoft.com/office/officeart/2005/8/layout/orgChart1"/>
    <dgm:cxn modelId="{CF332BEF-B47C-441B-8EEB-05C36DB83923}" type="presParOf" srcId="{2FE873A5-D6ED-47F7-A1C9-8F5D1AAC5F61}" destId="{D3287937-55B2-4BEE-9223-567E57B668C3}" srcOrd="1" destOrd="0" presId="urn:microsoft.com/office/officeart/2005/8/layout/orgChart1"/>
    <dgm:cxn modelId="{A51EEF41-DBA7-474E-B88A-EFFC9CB28207}" type="presParOf" srcId="{03DB3BED-247D-4CA9-A1BB-941217944A05}" destId="{1E9576A5-5218-4A42-BEE4-EF600DC5E92D}" srcOrd="1" destOrd="0" presId="urn:microsoft.com/office/officeart/2005/8/layout/orgChart1"/>
    <dgm:cxn modelId="{A1B59EF9-D61B-4C44-87B5-F0DEE3796479}" type="presParOf" srcId="{03DB3BED-247D-4CA9-A1BB-941217944A05}" destId="{A4C3C133-180D-45BB-8C19-9FDB2982E271}" srcOrd="2" destOrd="0" presId="urn:microsoft.com/office/officeart/2005/8/layout/orgChart1"/>
    <dgm:cxn modelId="{0C7120E2-37E1-45AD-A307-24D8C4B9B06A}" type="presParOf" srcId="{8CB11440-A6AE-44D8-BC2C-8C9038235696}" destId="{E60732F8-B5EA-47DD-A6EA-EBBC6E19703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1E385F-A609-4797-9566-0A2247FADDC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58F37BB-D7E3-4192-BF44-16608FE86498}">
      <dgm:prSet custT="1"/>
      <dgm:spPr/>
      <dgm:t>
        <a:bodyPr/>
        <a:lstStyle/>
        <a:p>
          <a:r>
            <a:rPr lang="cs-CZ" sz="2000" b="1" dirty="0"/>
            <a:t>GMO</a:t>
          </a:r>
          <a:r>
            <a:rPr lang="cs-CZ" sz="2000" dirty="0"/>
            <a:t> = organismus, s výjimkou lidských bytostí, jehož genetický materiál byl změněn způsobem, jehož se přirozenou cestou nedosáhne pářením ani přirozenou rekombinací (definice dle Směrnice EP a R 2001/18/ES)</a:t>
          </a:r>
          <a:endParaRPr lang="en-US" sz="2000" dirty="0"/>
        </a:p>
      </dgm:t>
    </dgm:pt>
    <dgm:pt modelId="{F214E878-2EB8-4F07-BA0C-BE5DA8045241}" type="parTrans" cxnId="{133719B1-63AF-4D1C-B46A-7FA40BF04527}">
      <dgm:prSet/>
      <dgm:spPr/>
      <dgm:t>
        <a:bodyPr/>
        <a:lstStyle/>
        <a:p>
          <a:endParaRPr lang="en-US"/>
        </a:p>
      </dgm:t>
    </dgm:pt>
    <dgm:pt modelId="{FFC78291-D037-4223-B0CB-68762166C414}" type="sibTrans" cxnId="{133719B1-63AF-4D1C-B46A-7FA40BF04527}">
      <dgm:prSet/>
      <dgm:spPr/>
      <dgm:t>
        <a:bodyPr/>
        <a:lstStyle/>
        <a:p>
          <a:endParaRPr lang="en-US"/>
        </a:p>
      </dgm:t>
    </dgm:pt>
    <dgm:pt modelId="{A73369CF-3932-49B2-86E7-0A2DECAD4F5F}">
      <dgm:prSet custT="1"/>
      <dgm:spPr/>
      <dgm:t>
        <a:bodyPr/>
        <a:lstStyle/>
        <a:p>
          <a:r>
            <a:rPr lang="cs-CZ" sz="2400" b="1" dirty="0"/>
            <a:t>Geneticky modifikovaná potravina </a:t>
          </a:r>
          <a:r>
            <a:rPr lang="cs-CZ" sz="2400" dirty="0"/>
            <a:t>= potravina, která obsahuje GMO, sestává z nich nebo je z nich vyrobena;</a:t>
          </a:r>
          <a:endParaRPr lang="en-US" sz="2400" dirty="0"/>
        </a:p>
      </dgm:t>
    </dgm:pt>
    <dgm:pt modelId="{8CAB6B27-427A-4730-8D66-4C4D3D3707BE}" type="parTrans" cxnId="{A3921B4D-5E11-4666-9261-C2305146D5FC}">
      <dgm:prSet/>
      <dgm:spPr/>
      <dgm:t>
        <a:bodyPr/>
        <a:lstStyle/>
        <a:p>
          <a:endParaRPr lang="en-US"/>
        </a:p>
      </dgm:t>
    </dgm:pt>
    <dgm:pt modelId="{57974644-0789-4397-B14E-B4A3C2518895}" type="sibTrans" cxnId="{A3921B4D-5E11-4666-9261-C2305146D5FC}">
      <dgm:prSet/>
      <dgm:spPr/>
      <dgm:t>
        <a:bodyPr/>
        <a:lstStyle/>
        <a:p>
          <a:endParaRPr lang="en-US"/>
        </a:p>
      </dgm:t>
    </dgm:pt>
    <dgm:pt modelId="{435B070F-F48D-42C6-867A-6A18F8F09EB6}" type="pres">
      <dgm:prSet presAssocID="{2C1E385F-A609-4797-9566-0A2247FADDC0}" presName="root" presStyleCnt="0">
        <dgm:presLayoutVars>
          <dgm:dir/>
          <dgm:resizeHandles val="exact"/>
        </dgm:presLayoutVars>
      </dgm:prSet>
      <dgm:spPr/>
    </dgm:pt>
    <dgm:pt modelId="{FE843C06-B4A4-4732-8D4F-61A7CE77A22A}" type="pres">
      <dgm:prSet presAssocID="{658F37BB-D7E3-4192-BF44-16608FE86498}" presName="compNode" presStyleCnt="0"/>
      <dgm:spPr/>
    </dgm:pt>
    <dgm:pt modelId="{3AC6809D-7B59-43DB-8089-6E636399ED02}" type="pres">
      <dgm:prSet presAssocID="{658F37BB-D7E3-4192-BF44-16608FE86498}" presName="bgRect" presStyleLbl="bgShp" presStyleIdx="0" presStyleCnt="2"/>
      <dgm:spPr/>
    </dgm:pt>
    <dgm:pt modelId="{69834C07-82A4-4D2A-AEBD-4583030CED30}" type="pres">
      <dgm:prSet presAssocID="{658F37BB-D7E3-4192-BF44-16608FE86498}"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ostlina"/>
        </a:ext>
      </dgm:extLst>
    </dgm:pt>
    <dgm:pt modelId="{4C68BB1E-3EE5-4E24-A78C-5C139E841274}" type="pres">
      <dgm:prSet presAssocID="{658F37BB-D7E3-4192-BF44-16608FE86498}" presName="spaceRect" presStyleCnt="0"/>
      <dgm:spPr/>
    </dgm:pt>
    <dgm:pt modelId="{20C4D965-B2DF-4BF3-BF20-AA42AF1238DF}" type="pres">
      <dgm:prSet presAssocID="{658F37BB-D7E3-4192-BF44-16608FE86498}" presName="parTx" presStyleLbl="revTx" presStyleIdx="0" presStyleCnt="2">
        <dgm:presLayoutVars>
          <dgm:chMax val="0"/>
          <dgm:chPref val="0"/>
        </dgm:presLayoutVars>
      </dgm:prSet>
      <dgm:spPr/>
    </dgm:pt>
    <dgm:pt modelId="{A768A26B-9267-49E8-9005-D305DC5C0057}" type="pres">
      <dgm:prSet presAssocID="{FFC78291-D037-4223-B0CB-68762166C414}" presName="sibTrans" presStyleCnt="0"/>
      <dgm:spPr/>
    </dgm:pt>
    <dgm:pt modelId="{75D01A71-B5E5-45B6-99D8-B222EBFDFDB8}" type="pres">
      <dgm:prSet presAssocID="{A73369CF-3932-49B2-86E7-0A2DECAD4F5F}" presName="compNode" presStyleCnt="0"/>
      <dgm:spPr/>
    </dgm:pt>
    <dgm:pt modelId="{1747D317-CEF6-4372-A32A-FB8B946629D5}" type="pres">
      <dgm:prSet presAssocID="{A73369CF-3932-49B2-86E7-0A2DECAD4F5F}" presName="bgRect" presStyleLbl="bgShp" presStyleIdx="1" presStyleCnt="2"/>
      <dgm:spPr/>
    </dgm:pt>
    <dgm:pt modelId="{AEC22AF5-6C80-4FDE-B007-EF78340C6601}" type="pres">
      <dgm:prSet presAssocID="{A73369CF-3932-49B2-86E7-0A2DECAD4F5F}"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Kukuřice"/>
        </a:ext>
      </dgm:extLst>
    </dgm:pt>
    <dgm:pt modelId="{ED501281-98A5-4FAC-A554-A2C61F392ADE}" type="pres">
      <dgm:prSet presAssocID="{A73369CF-3932-49B2-86E7-0A2DECAD4F5F}" presName="spaceRect" presStyleCnt="0"/>
      <dgm:spPr/>
    </dgm:pt>
    <dgm:pt modelId="{81797AC2-90B4-44E4-AD97-8F7B25B0DE3A}" type="pres">
      <dgm:prSet presAssocID="{A73369CF-3932-49B2-86E7-0A2DECAD4F5F}" presName="parTx" presStyleLbl="revTx" presStyleIdx="1" presStyleCnt="2">
        <dgm:presLayoutVars>
          <dgm:chMax val="0"/>
          <dgm:chPref val="0"/>
        </dgm:presLayoutVars>
      </dgm:prSet>
      <dgm:spPr/>
    </dgm:pt>
  </dgm:ptLst>
  <dgm:cxnLst>
    <dgm:cxn modelId="{19841E1D-3EDF-4B6D-A0C4-DDA58E8B8ABD}" type="presOf" srcId="{658F37BB-D7E3-4192-BF44-16608FE86498}" destId="{20C4D965-B2DF-4BF3-BF20-AA42AF1238DF}" srcOrd="0" destOrd="0" presId="urn:microsoft.com/office/officeart/2018/2/layout/IconVerticalSolidList"/>
    <dgm:cxn modelId="{48EBEB47-FDB8-4D51-92DC-91BE4E4F5F4F}" type="presOf" srcId="{A73369CF-3932-49B2-86E7-0A2DECAD4F5F}" destId="{81797AC2-90B4-44E4-AD97-8F7B25B0DE3A}" srcOrd="0" destOrd="0" presId="urn:microsoft.com/office/officeart/2018/2/layout/IconVerticalSolidList"/>
    <dgm:cxn modelId="{A3921B4D-5E11-4666-9261-C2305146D5FC}" srcId="{2C1E385F-A609-4797-9566-0A2247FADDC0}" destId="{A73369CF-3932-49B2-86E7-0A2DECAD4F5F}" srcOrd="1" destOrd="0" parTransId="{8CAB6B27-427A-4730-8D66-4C4D3D3707BE}" sibTransId="{57974644-0789-4397-B14E-B4A3C2518895}"/>
    <dgm:cxn modelId="{133719B1-63AF-4D1C-B46A-7FA40BF04527}" srcId="{2C1E385F-A609-4797-9566-0A2247FADDC0}" destId="{658F37BB-D7E3-4192-BF44-16608FE86498}" srcOrd="0" destOrd="0" parTransId="{F214E878-2EB8-4F07-BA0C-BE5DA8045241}" sibTransId="{FFC78291-D037-4223-B0CB-68762166C414}"/>
    <dgm:cxn modelId="{F12158D5-5FC2-496A-86BA-5B4D89AD94DB}" type="presOf" srcId="{2C1E385F-A609-4797-9566-0A2247FADDC0}" destId="{435B070F-F48D-42C6-867A-6A18F8F09EB6}" srcOrd="0" destOrd="0" presId="urn:microsoft.com/office/officeart/2018/2/layout/IconVerticalSolidList"/>
    <dgm:cxn modelId="{939BB7AA-0096-4321-BC7F-CFE16A5FAA6B}" type="presParOf" srcId="{435B070F-F48D-42C6-867A-6A18F8F09EB6}" destId="{FE843C06-B4A4-4732-8D4F-61A7CE77A22A}" srcOrd="0" destOrd="0" presId="urn:microsoft.com/office/officeart/2018/2/layout/IconVerticalSolidList"/>
    <dgm:cxn modelId="{40A4890F-5C25-4128-B6D6-51C55FFC4BCC}" type="presParOf" srcId="{FE843C06-B4A4-4732-8D4F-61A7CE77A22A}" destId="{3AC6809D-7B59-43DB-8089-6E636399ED02}" srcOrd="0" destOrd="0" presId="urn:microsoft.com/office/officeart/2018/2/layout/IconVerticalSolidList"/>
    <dgm:cxn modelId="{82DD5E65-40F6-4D5C-845C-FC8CF6DA315A}" type="presParOf" srcId="{FE843C06-B4A4-4732-8D4F-61A7CE77A22A}" destId="{69834C07-82A4-4D2A-AEBD-4583030CED30}" srcOrd="1" destOrd="0" presId="urn:microsoft.com/office/officeart/2018/2/layout/IconVerticalSolidList"/>
    <dgm:cxn modelId="{F1FEF407-7A65-402F-A774-026A5DE1D124}" type="presParOf" srcId="{FE843C06-B4A4-4732-8D4F-61A7CE77A22A}" destId="{4C68BB1E-3EE5-4E24-A78C-5C139E841274}" srcOrd="2" destOrd="0" presId="urn:microsoft.com/office/officeart/2018/2/layout/IconVerticalSolidList"/>
    <dgm:cxn modelId="{2271334C-83C2-4C7B-A226-2AB52AF0347D}" type="presParOf" srcId="{FE843C06-B4A4-4732-8D4F-61A7CE77A22A}" destId="{20C4D965-B2DF-4BF3-BF20-AA42AF1238DF}" srcOrd="3" destOrd="0" presId="urn:microsoft.com/office/officeart/2018/2/layout/IconVerticalSolidList"/>
    <dgm:cxn modelId="{DF8610A0-D156-4C7F-BB90-BA5AE294ECCE}" type="presParOf" srcId="{435B070F-F48D-42C6-867A-6A18F8F09EB6}" destId="{A768A26B-9267-49E8-9005-D305DC5C0057}" srcOrd="1" destOrd="0" presId="urn:microsoft.com/office/officeart/2018/2/layout/IconVerticalSolidList"/>
    <dgm:cxn modelId="{80F91C43-A5A2-4354-B764-E21237A33C82}" type="presParOf" srcId="{435B070F-F48D-42C6-867A-6A18F8F09EB6}" destId="{75D01A71-B5E5-45B6-99D8-B222EBFDFDB8}" srcOrd="2" destOrd="0" presId="urn:microsoft.com/office/officeart/2018/2/layout/IconVerticalSolidList"/>
    <dgm:cxn modelId="{4B87D9BC-A5D4-498C-A110-4A24B2C34432}" type="presParOf" srcId="{75D01A71-B5E5-45B6-99D8-B222EBFDFDB8}" destId="{1747D317-CEF6-4372-A32A-FB8B946629D5}" srcOrd="0" destOrd="0" presId="urn:microsoft.com/office/officeart/2018/2/layout/IconVerticalSolidList"/>
    <dgm:cxn modelId="{17966C97-BACE-42F5-BDCB-6A88496AF017}" type="presParOf" srcId="{75D01A71-B5E5-45B6-99D8-B222EBFDFDB8}" destId="{AEC22AF5-6C80-4FDE-B007-EF78340C6601}" srcOrd="1" destOrd="0" presId="urn:microsoft.com/office/officeart/2018/2/layout/IconVerticalSolidList"/>
    <dgm:cxn modelId="{4FD48658-D496-4BBF-A998-499A1BB09B35}" type="presParOf" srcId="{75D01A71-B5E5-45B6-99D8-B222EBFDFDB8}" destId="{ED501281-98A5-4FAC-A554-A2C61F392ADE}" srcOrd="2" destOrd="0" presId="urn:microsoft.com/office/officeart/2018/2/layout/IconVerticalSolidList"/>
    <dgm:cxn modelId="{62B80656-F054-4EB6-9CC4-23612EB62C04}" type="presParOf" srcId="{75D01A71-B5E5-45B6-99D8-B222EBFDFDB8}" destId="{81797AC2-90B4-44E4-AD97-8F7B25B0DE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DDF88-CE05-410E-8F1D-B2D8485017E5}">
      <dsp:nvSpPr>
        <dsp:cNvPr id="0" name=""/>
        <dsp:cNvSpPr/>
      </dsp:nvSpPr>
      <dsp:spPr>
        <a:xfrm>
          <a:off x="4068452" y="3173733"/>
          <a:ext cx="2878459" cy="499567"/>
        </a:xfrm>
        <a:custGeom>
          <a:avLst/>
          <a:gdLst/>
          <a:ahLst/>
          <a:cxnLst/>
          <a:rect l="0" t="0" r="0" b="0"/>
          <a:pathLst>
            <a:path>
              <a:moveTo>
                <a:pt x="0" y="0"/>
              </a:moveTo>
              <a:lnTo>
                <a:pt x="0" y="249783"/>
              </a:lnTo>
              <a:lnTo>
                <a:pt x="2878459" y="249783"/>
              </a:lnTo>
              <a:lnTo>
                <a:pt x="2878459" y="49956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A550A6-91D4-4014-83C7-8962468380E5}">
      <dsp:nvSpPr>
        <dsp:cNvPr id="0" name=""/>
        <dsp:cNvSpPr/>
      </dsp:nvSpPr>
      <dsp:spPr>
        <a:xfrm>
          <a:off x="4022732" y="3173733"/>
          <a:ext cx="91440" cy="499567"/>
        </a:xfrm>
        <a:custGeom>
          <a:avLst/>
          <a:gdLst/>
          <a:ahLst/>
          <a:cxnLst/>
          <a:rect l="0" t="0" r="0" b="0"/>
          <a:pathLst>
            <a:path>
              <a:moveTo>
                <a:pt x="45720" y="0"/>
              </a:moveTo>
              <a:lnTo>
                <a:pt x="45720" y="49956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626650-A4D7-4640-ACF7-2ABB7ECBF82F}">
      <dsp:nvSpPr>
        <dsp:cNvPr id="0" name=""/>
        <dsp:cNvSpPr/>
      </dsp:nvSpPr>
      <dsp:spPr>
        <a:xfrm>
          <a:off x="1189992" y="3173733"/>
          <a:ext cx="2878459" cy="499567"/>
        </a:xfrm>
        <a:custGeom>
          <a:avLst/>
          <a:gdLst/>
          <a:ahLst/>
          <a:cxnLst/>
          <a:rect l="0" t="0" r="0" b="0"/>
          <a:pathLst>
            <a:path>
              <a:moveTo>
                <a:pt x="2878459" y="0"/>
              </a:moveTo>
              <a:lnTo>
                <a:pt x="2878459" y="249783"/>
              </a:lnTo>
              <a:lnTo>
                <a:pt x="0" y="249783"/>
              </a:lnTo>
              <a:lnTo>
                <a:pt x="0" y="49956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3DD8C0-7EDD-4F78-8A37-E56BCB47C3AE}">
      <dsp:nvSpPr>
        <dsp:cNvPr id="0" name=""/>
        <dsp:cNvSpPr/>
      </dsp:nvSpPr>
      <dsp:spPr>
        <a:xfrm>
          <a:off x="1184972" y="825885"/>
          <a:ext cx="5766958" cy="2347847"/>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cs-CZ" sz="3300" kern="1200" dirty="0"/>
            <a:t>Zápis ochranné známky</a:t>
          </a:r>
        </a:p>
      </dsp:txBody>
      <dsp:txXfrm>
        <a:off x="1184972" y="825885"/>
        <a:ext cx="5766958" cy="2347847"/>
      </dsp:txXfrm>
    </dsp:sp>
    <dsp:sp modelId="{19471E6C-E763-48A4-AE11-5032DF522994}">
      <dsp:nvSpPr>
        <dsp:cNvPr id="0" name=""/>
        <dsp:cNvSpPr/>
      </dsp:nvSpPr>
      <dsp:spPr>
        <a:xfrm>
          <a:off x="546" y="3673300"/>
          <a:ext cx="2378892" cy="118944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cs-CZ" sz="3300" kern="1200" dirty="0"/>
            <a:t>Vnitrostátní úroveň</a:t>
          </a:r>
        </a:p>
      </dsp:txBody>
      <dsp:txXfrm>
        <a:off x="546" y="3673300"/>
        <a:ext cx="2378892" cy="1189446"/>
      </dsp:txXfrm>
    </dsp:sp>
    <dsp:sp modelId="{BF72F2A7-09D4-49FE-B8D6-E1F941E1CE82}">
      <dsp:nvSpPr>
        <dsp:cNvPr id="0" name=""/>
        <dsp:cNvSpPr/>
      </dsp:nvSpPr>
      <dsp:spPr>
        <a:xfrm>
          <a:off x="2879005" y="3673300"/>
          <a:ext cx="2378892" cy="118944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cs-CZ" sz="3300" kern="1200" dirty="0"/>
            <a:t>Celoevropská úroveň</a:t>
          </a:r>
        </a:p>
      </dsp:txBody>
      <dsp:txXfrm>
        <a:off x="2879005" y="3673300"/>
        <a:ext cx="2378892" cy="1189446"/>
      </dsp:txXfrm>
    </dsp:sp>
    <dsp:sp modelId="{1C2B5915-3D1A-49D1-9F00-21BAEA5837D0}">
      <dsp:nvSpPr>
        <dsp:cNvPr id="0" name=""/>
        <dsp:cNvSpPr/>
      </dsp:nvSpPr>
      <dsp:spPr>
        <a:xfrm>
          <a:off x="5757465" y="3673300"/>
          <a:ext cx="2378892" cy="118944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cs-CZ" sz="3300" kern="1200" dirty="0"/>
            <a:t>Mezinárodní úroveň</a:t>
          </a:r>
        </a:p>
      </dsp:txBody>
      <dsp:txXfrm>
        <a:off x="5757465" y="3673300"/>
        <a:ext cx="2378892" cy="1189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6809D-7B59-43DB-8089-6E636399ED02}">
      <dsp:nvSpPr>
        <dsp:cNvPr id="0" name=""/>
        <dsp:cNvSpPr/>
      </dsp:nvSpPr>
      <dsp:spPr>
        <a:xfrm>
          <a:off x="0" y="321845"/>
          <a:ext cx="8272463" cy="13793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834C07-82A4-4D2A-AEBD-4583030CED30}">
      <dsp:nvSpPr>
        <dsp:cNvPr id="0" name=""/>
        <dsp:cNvSpPr/>
      </dsp:nvSpPr>
      <dsp:spPr>
        <a:xfrm>
          <a:off x="417250" y="632197"/>
          <a:ext cx="758636" cy="75863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C4D965-B2DF-4BF3-BF20-AA42AF1238DF}">
      <dsp:nvSpPr>
        <dsp:cNvPr id="0" name=""/>
        <dsp:cNvSpPr/>
      </dsp:nvSpPr>
      <dsp:spPr>
        <a:xfrm>
          <a:off x="1593136" y="321845"/>
          <a:ext cx="6679326" cy="1379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80" tIns="145980" rIns="145980" bIns="145980" numCol="1" spcCol="1270" anchor="ctr" anchorCtr="0">
          <a:noAutofit/>
        </a:bodyPr>
        <a:lstStyle/>
        <a:p>
          <a:pPr marL="0" lvl="0" indent="0" algn="l" defTabSz="889000">
            <a:lnSpc>
              <a:spcPct val="90000"/>
            </a:lnSpc>
            <a:spcBef>
              <a:spcPct val="0"/>
            </a:spcBef>
            <a:spcAft>
              <a:spcPct val="35000"/>
            </a:spcAft>
            <a:buNone/>
          </a:pPr>
          <a:r>
            <a:rPr lang="cs-CZ" sz="2000" b="1" kern="1200" dirty="0"/>
            <a:t>GMO</a:t>
          </a:r>
          <a:r>
            <a:rPr lang="cs-CZ" sz="2000" kern="1200" dirty="0"/>
            <a:t> = organismus, s výjimkou lidských bytostí, jehož genetický materiál byl změněn způsobem, jehož se přirozenou cestou nedosáhne pářením ani přirozenou rekombinací (definice dle Směrnice EP a R 2001/18/ES)</a:t>
          </a:r>
          <a:endParaRPr lang="en-US" sz="2000" kern="1200" dirty="0"/>
        </a:p>
      </dsp:txBody>
      <dsp:txXfrm>
        <a:off x="1593136" y="321845"/>
        <a:ext cx="6679326" cy="1379339"/>
      </dsp:txXfrm>
    </dsp:sp>
    <dsp:sp modelId="{1747D317-CEF6-4372-A32A-FB8B946629D5}">
      <dsp:nvSpPr>
        <dsp:cNvPr id="0" name=""/>
        <dsp:cNvSpPr/>
      </dsp:nvSpPr>
      <dsp:spPr>
        <a:xfrm>
          <a:off x="0" y="1977052"/>
          <a:ext cx="8272463" cy="13793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22AF5-6C80-4FDE-B007-EF78340C6601}">
      <dsp:nvSpPr>
        <dsp:cNvPr id="0" name=""/>
        <dsp:cNvSpPr/>
      </dsp:nvSpPr>
      <dsp:spPr>
        <a:xfrm>
          <a:off x="417250" y="2287404"/>
          <a:ext cx="758636" cy="75863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1797AC2-90B4-44E4-AD97-8F7B25B0DE3A}">
      <dsp:nvSpPr>
        <dsp:cNvPr id="0" name=""/>
        <dsp:cNvSpPr/>
      </dsp:nvSpPr>
      <dsp:spPr>
        <a:xfrm>
          <a:off x="1593136" y="1977052"/>
          <a:ext cx="6679326" cy="1379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80" tIns="145980" rIns="145980" bIns="145980" numCol="1" spcCol="1270" anchor="ctr" anchorCtr="0">
          <a:noAutofit/>
        </a:bodyPr>
        <a:lstStyle/>
        <a:p>
          <a:pPr marL="0" lvl="0" indent="0" algn="l" defTabSz="1066800">
            <a:lnSpc>
              <a:spcPct val="90000"/>
            </a:lnSpc>
            <a:spcBef>
              <a:spcPct val="0"/>
            </a:spcBef>
            <a:spcAft>
              <a:spcPct val="35000"/>
            </a:spcAft>
            <a:buNone/>
          </a:pPr>
          <a:r>
            <a:rPr lang="cs-CZ" sz="2400" b="1" kern="1200" dirty="0"/>
            <a:t>Geneticky modifikovaná potravina </a:t>
          </a:r>
          <a:r>
            <a:rPr lang="cs-CZ" sz="2400" kern="1200" dirty="0"/>
            <a:t>= potravina, která obsahuje GMO, sestává z nich nebo je z nich vyrobena;</a:t>
          </a:r>
          <a:endParaRPr lang="en-US" sz="2400" kern="1200" dirty="0"/>
        </a:p>
      </dsp:txBody>
      <dsp:txXfrm>
        <a:off x="1593136" y="1977052"/>
        <a:ext cx="6679326" cy="137933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293" cy="494338"/>
          </a:xfrm>
          <a:prstGeom prst="rect">
            <a:avLst/>
          </a:prstGeom>
        </p:spPr>
        <p:txBody>
          <a:bodyPr vert="horz" lIns="90160" tIns="45080" rIns="90160" bIns="45080" rtlCol="0"/>
          <a:lstStyle>
            <a:lvl1pPr algn="l">
              <a:defRPr sz="1200"/>
            </a:lvl1pPr>
          </a:lstStyle>
          <a:p>
            <a:endParaRPr lang="cs-CZ"/>
          </a:p>
        </p:txBody>
      </p:sp>
      <p:sp>
        <p:nvSpPr>
          <p:cNvPr id="3" name="Zástupný symbol pro datum 2"/>
          <p:cNvSpPr>
            <a:spLocks noGrp="1"/>
          </p:cNvSpPr>
          <p:nvPr>
            <p:ph type="dt" sz="quarter" idx="1"/>
          </p:nvPr>
        </p:nvSpPr>
        <p:spPr>
          <a:xfrm>
            <a:off x="3850815" y="0"/>
            <a:ext cx="2945293" cy="494338"/>
          </a:xfrm>
          <a:prstGeom prst="rect">
            <a:avLst/>
          </a:prstGeom>
        </p:spPr>
        <p:txBody>
          <a:bodyPr vert="horz" lIns="90160" tIns="45080" rIns="90160" bIns="45080" rtlCol="0"/>
          <a:lstStyle>
            <a:lvl1pPr algn="r">
              <a:defRPr sz="1200"/>
            </a:lvl1pPr>
          </a:lstStyle>
          <a:p>
            <a:fld id="{D2BF6E7E-D6E1-4229-9FA8-8D2D8BE2B7B5}" type="datetimeFigureOut">
              <a:rPr lang="cs-CZ" smtClean="0"/>
              <a:pPr/>
              <a:t>16.11.2022</a:t>
            </a:fld>
            <a:endParaRPr lang="cs-CZ"/>
          </a:p>
        </p:txBody>
      </p:sp>
      <p:sp>
        <p:nvSpPr>
          <p:cNvPr id="4" name="Zástupný symbol pro zápatí 3"/>
          <p:cNvSpPr>
            <a:spLocks noGrp="1"/>
          </p:cNvSpPr>
          <p:nvPr>
            <p:ph type="ftr" sz="quarter" idx="2"/>
          </p:nvPr>
        </p:nvSpPr>
        <p:spPr>
          <a:xfrm>
            <a:off x="0" y="9378348"/>
            <a:ext cx="2945293" cy="494338"/>
          </a:xfrm>
          <a:prstGeom prst="rect">
            <a:avLst/>
          </a:prstGeom>
        </p:spPr>
        <p:txBody>
          <a:bodyPr vert="horz" lIns="90160" tIns="45080" rIns="90160" bIns="4508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815" y="9378348"/>
            <a:ext cx="2945293" cy="494338"/>
          </a:xfrm>
          <a:prstGeom prst="rect">
            <a:avLst/>
          </a:prstGeom>
        </p:spPr>
        <p:txBody>
          <a:bodyPr vert="horz" lIns="90160" tIns="45080" rIns="90160" bIns="45080" rtlCol="0" anchor="b"/>
          <a:lstStyle>
            <a:lvl1pPr algn="r">
              <a:defRPr sz="1200"/>
            </a:lvl1pPr>
          </a:lstStyle>
          <a:p>
            <a:fld id="{8BF80FAA-5929-404A-82AA-A451126A6E97}" type="slidenum">
              <a:rPr lang="cs-CZ" smtClean="0"/>
              <a:pPr/>
              <a:t>‹#›</a:t>
            </a:fld>
            <a:endParaRPr lang="cs-CZ"/>
          </a:p>
        </p:txBody>
      </p:sp>
    </p:spTree>
    <p:extLst>
      <p:ext uri="{BB962C8B-B14F-4D97-AF65-F5344CB8AC3E}">
        <p14:creationId xmlns:p14="http://schemas.microsoft.com/office/powerpoint/2010/main" val="1056149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60" cy="493713"/>
          </a:xfrm>
          <a:prstGeom prst="rect">
            <a:avLst/>
          </a:prstGeom>
        </p:spPr>
        <p:txBody>
          <a:bodyPr vert="horz" lIns="95263" tIns="47632" rIns="95263" bIns="47632" rtlCol="0"/>
          <a:lstStyle>
            <a:lvl1pPr algn="l">
              <a:defRPr sz="1300"/>
            </a:lvl1pPr>
          </a:lstStyle>
          <a:p>
            <a:endParaRPr lang="cs-CZ"/>
          </a:p>
        </p:txBody>
      </p:sp>
      <p:sp>
        <p:nvSpPr>
          <p:cNvPr id="3" name="Zástupný symbol pro datum 2"/>
          <p:cNvSpPr>
            <a:spLocks noGrp="1"/>
          </p:cNvSpPr>
          <p:nvPr>
            <p:ph type="dt" idx="1"/>
          </p:nvPr>
        </p:nvSpPr>
        <p:spPr>
          <a:xfrm>
            <a:off x="3850443" y="0"/>
            <a:ext cx="2945660" cy="493713"/>
          </a:xfrm>
          <a:prstGeom prst="rect">
            <a:avLst/>
          </a:prstGeom>
        </p:spPr>
        <p:txBody>
          <a:bodyPr vert="horz" lIns="95263" tIns="47632" rIns="95263" bIns="47632" rtlCol="0"/>
          <a:lstStyle>
            <a:lvl1pPr algn="r">
              <a:defRPr sz="1300"/>
            </a:lvl1pPr>
          </a:lstStyle>
          <a:p>
            <a:fld id="{EA6EB3D1-D094-41BC-B74B-F39CB0FCA02D}" type="datetimeFigureOut">
              <a:rPr lang="cs-CZ" smtClean="0"/>
              <a:pPr/>
              <a:t>16.11.2022</a:t>
            </a:fld>
            <a:endParaRPr lang="cs-CZ"/>
          </a:p>
        </p:txBody>
      </p:sp>
      <p:sp>
        <p:nvSpPr>
          <p:cNvPr id="4" name="Zástupný symbol pro obrázek snímku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5263" tIns="47632" rIns="95263" bIns="47632" rtlCol="0" anchor="ctr"/>
          <a:lstStyle/>
          <a:p>
            <a:endParaRPr lang="cs-CZ"/>
          </a:p>
        </p:txBody>
      </p:sp>
      <p:sp>
        <p:nvSpPr>
          <p:cNvPr id="5" name="Zástupný symbol pro poznámky 4"/>
          <p:cNvSpPr>
            <a:spLocks noGrp="1"/>
          </p:cNvSpPr>
          <p:nvPr>
            <p:ph type="body" sz="quarter" idx="3"/>
          </p:nvPr>
        </p:nvSpPr>
        <p:spPr>
          <a:xfrm>
            <a:off x="679768" y="4690269"/>
            <a:ext cx="5438140" cy="4443413"/>
          </a:xfrm>
          <a:prstGeom prst="rect">
            <a:avLst/>
          </a:prstGeom>
        </p:spPr>
        <p:txBody>
          <a:bodyPr vert="horz" lIns="95263" tIns="47632" rIns="95263" bIns="47632"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8824"/>
            <a:ext cx="2945660" cy="493713"/>
          </a:xfrm>
          <a:prstGeom prst="rect">
            <a:avLst/>
          </a:prstGeom>
        </p:spPr>
        <p:txBody>
          <a:bodyPr vert="horz" lIns="95263" tIns="47632" rIns="95263" bIns="47632"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3850443" y="9378824"/>
            <a:ext cx="2945660" cy="493713"/>
          </a:xfrm>
          <a:prstGeom prst="rect">
            <a:avLst/>
          </a:prstGeom>
        </p:spPr>
        <p:txBody>
          <a:bodyPr vert="horz" lIns="95263" tIns="47632" rIns="95263" bIns="47632" rtlCol="0" anchor="b"/>
          <a:lstStyle>
            <a:lvl1pPr algn="r">
              <a:defRPr sz="1300"/>
            </a:lvl1pPr>
          </a:lstStyle>
          <a:p>
            <a:fld id="{75748CED-16F2-4A20-B64D-BF0F8595A4CA}" type="slidenum">
              <a:rPr lang="cs-CZ" smtClean="0"/>
              <a:pPr/>
              <a:t>‹#›</a:t>
            </a:fld>
            <a:endParaRPr lang="cs-CZ"/>
          </a:p>
        </p:txBody>
      </p:sp>
    </p:spTree>
    <p:extLst>
      <p:ext uri="{BB962C8B-B14F-4D97-AF65-F5344CB8AC3E}">
        <p14:creationId xmlns:p14="http://schemas.microsoft.com/office/powerpoint/2010/main" val="3177947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5748CED-16F2-4A20-B64D-BF0F8595A4CA}" type="slidenum">
              <a:rPr lang="cs-CZ" smtClean="0"/>
              <a:pPr/>
              <a:t>34</a:t>
            </a:fld>
            <a:endParaRPr lang="cs-CZ"/>
          </a:p>
        </p:txBody>
      </p:sp>
    </p:spTree>
    <p:extLst>
      <p:ext uri="{BB962C8B-B14F-4D97-AF65-F5344CB8AC3E}">
        <p14:creationId xmlns:p14="http://schemas.microsoft.com/office/powerpoint/2010/main" val="44876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5748CED-16F2-4A20-B64D-BF0F8595A4CA}" type="slidenum">
              <a:rPr lang="cs-CZ" smtClean="0"/>
              <a:pPr/>
              <a:t>58</a:t>
            </a:fld>
            <a:endParaRPr lang="cs-CZ"/>
          </a:p>
        </p:txBody>
      </p:sp>
    </p:spTree>
    <p:extLst>
      <p:ext uri="{BB962C8B-B14F-4D97-AF65-F5344CB8AC3E}">
        <p14:creationId xmlns:p14="http://schemas.microsoft.com/office/powerpoint/2010/main" val="221326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4F5509D-0673-4C10-9498-A5B85B2EB063}" type="datetimeFigureOut">
              <a:rPr lang="cs-CZ" smtClean="0"/>
              <a:pPr/>
              <a:t>16.11.2022</a:t>
            </a:fld>
            <a:endParaRPr lang="cs-CZ"/>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293388F-B5BB-4943-8B7B-A6CED6FEBAD8}" type="slidenum">
              <a:rPr lang="cs-CZ" smtClean="0"/>
              <a:pPr/>
              <a:t>‹#›</a:t>
            </a:fld>
            <a:endParaRPr lang="cs-CZ"/>
          </a:p>
        </p:txBody>
      </p:sp>
    </p:spTree>
    <p:extLst>
      <p:ext uri="{BB962C8B-B14F-4D97-AF65-F5344CB8AC3E}">
        <p14:creationId xmlns:p14="http://schemas.microsoft.com/office/powerpoint/2010/main" val="2294768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4F5509D-0673-4C10-9498-A5B85B2EB063}" type="datetimeFigureOut">
              <a:rPr lang="cs-CZ" smtClean="0"/>
              <a:pPr/>
              <a:t>16.11.2022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293388F-B5BB-4943-8B7B-A6CED6FEBAD8}" type="slidenum">
              <a:rPr lang="cs-CZ" smtClean="0"/>
              <a:pPr/>
              <a:t>‹#›</a:t>
            </a:fld>
            <a:endParaRPr lang="cs-CZ"/>
          </a:p>
        </p:txBody>
      </p:sp>
    </p:spTree>
    <p:extLst>
      <p:ext uri="{BB962C8B-B14F-4D97-AF65-F5344CB8AC3E}">
        <p14:creationId xmlns:p14="http://schemas.microsoft.com/office/powerpoint/2010/main" val="179780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64F5509D-0673-4C10-9498-A5B85B2EB063}" type="datetimeFigureOut">
              <a:rPr lang="cs-CZ" smtClean="0"/>
              <a:pPr/>
              <a:t>16.11.2022</a:t>
            </a:fld>
            <a:endParaRPr lang="cs-CZ"/>
          </a:p>
        </p:txBody>
      </p:sp>
      <p:sp>
        <p:nvSpPr>
          <p:cNvPr id="5" name="Footer Placeholder 4"/>
          <p:cNvSpPr>
            <a:spLocks noGrp="1"/>
          </p:cNvSpPr>
          <p:nvPr>
            <p:ph type="ftr" sz="quarter" idx="11"/>
          </p:nvPr>
        </p:nvSpPr>
        <p:spPr>
          <a:xfrm>
            <a:off x="581192" y="5951810"/>
            <a:ext cx="5922209" cy="365125"/>
          </a:xfrm>
        </p:spPr>
        <p:txBody>
          <a:bodyPr/>
          <a:lstStyle/>
          <a:p>
            <a:endParaRPr lang="cs-CZ"/>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293388F-B5BB-4943-8B7B-A6CED6FEBAD8}" type="slidenum">
              <a:rPr lang="cs-CZ" smtClean="0"/>
              <a:pPr/>
              <a:t>‹#›</a:t>
            </a:fld>
            <a:endParaRPr lang="cs-CZ"/>
          </a:p>
        </p:txBody>
      </p:sp>
    </p:spTree>
    <p:extLst>
      <p:ext uri="{BB962C8B-B14F-4D97-AF65-F5344CB8AC3E}">
        <p14:creationId xmlns:p14="http://schemas.microsoft.com/office/powerpoint/2010/main" val="491861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4F5509D-0673-4C10-9498-A5B85B2EB063}" type="datetimeFigureOut">
              <a:rPr lang="cs-CZ" smtClean="0"/>
              <a:pPr/>
              <a:t>16.11.2022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293388F-B5BB-4943-8B7B-A6CED6FEBAD8}" type="slidenum">
              <a:rPr lang="cs-CZ" smtClean="0"/>
              <a:pPr/>
              <a:t>‹#›</a:t>
            </a:fld>
            <a:endParaRPr lang="cs-CZ"/>
          </a:p>
        </p:txBody>
      </p:sp>
    </p:spTree>
    <p:extLst>
      <p:ext uri="{BB962C8B-B14F-4D97-AF65-F5344CB8AC3E}">
        <p14:creationId xmlns:p14="http://schemas.microsoft.com/office/powerpoint/2010/main" val="375677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4F5509D-0673-4C10-9498-A5B85B2EB063}" type="datetimeFigureOut">
              <a:rPr lang="cs-CZ" smtClean="0"/>
              <a:pPr/>
              <a:t>16.11.2022</a:t>
            </a:fld>
            <a:endParaRPr lang="cs-CZ"/>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293388F-B5BB-4943-8B7B-A6CED6FEBAD8}" type="slidenum">
              <a:rPr lang="cs-CZ" smtClean="0"/>
              <a:pPr/>
              <a:t>‹#›</a:t>
            </a:fld>
            <a:endParaRPr lang="cs-CZ"/>
          </a:p>
        </p:txBody>
      </p:sp>
    </p:spTree>
    <p:extLst>
      <p:ext uri="{BB962C8B-B14F-4D97-AF65-F5344CB8AC3E}">
        <p14:creationId xmlns:p14="http://schemas.microsoft.com/office/powerpoint/2010/main" val="3510724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64F5509D-0673-4C10-9498-A5B85B2EB063}" type="datetimeFigureOut">
              <a:rPr lang="cs-CZ" smtClean="0"/>
              <a:pPr/>
              <a:t>16.11.2022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293388F-B5BB-4943-8B7B-A6CED6FEBAD8}" type="slidenum">
              <a:rPr lang="cs-CZ" smtClean="0"/>
              <a:pPr/>
              <a:t>‹#›</a:t>
            </a:fld>
            <a:endParaRPr lang="cs-CZ"/>
          </a:p>
        </p:txBody>
      </p:sp>
    </p:spTree>
    <p:extLst>
      <p:ext uri="{BB962C8B-B14F-4D97-AF65-F5344CB8AC3E}">
        <p14:creationId xmlns:p14="http://schemas.microsoft.com/office/powerpoint/2010/main" val="2993898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4F5509D-0673-4C10-9498-A5B85B2EB063}" type="datetimeFigureOut">
              <a:rPr lang="cs-CZ" smtClean="0"/>
              <a:pPr/>
              <a:t>16.11.2022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293388F-B5BB-4943-8B7B-A6CED6FEBAD8}" type="slidenum">
              <a:rPr lang="cs-CZ" smtClean="0"/>
              <a:pPr/>
              <a:t>‹#›</a:t>
            </a:fld>
            <a:endParaRPr lang="cs-CZ"/>
          </a:p>
        </p:txBody>
      </p:sp>
    </p:spTree>
    <p:extLst>
      <p:ext uri="{BB962C8B-B14F-4D97-AF65-F5344CB8AC3E}">
        <p14:creationId xmlns:p14="http://schemas.microsoft.com/office/powerpoint/2010/main" val="91288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64F5509D-0673-4C10-9498-A5B85B2EB063}" type="datetimeFigureOut">
              <a:rPr lang="cs-CZ" smtClean="0"/>
              <a:pPr/>
              <a:t>16.11.2022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293388F-B5BB-4943-8B7B-A6CED6FEBAD8}" type="slidenum">
              <a:rPr lang="cs-CZ" smtClean="0"/>
              <a:pPr/>
              <a:t>‹#›</a:t>
            </a:fld>
            <a:endParaRPr lang="cs-CZ"/>
          </a:p>
        </p:txBody>
      </p:sp>
    </p:spTree>
    <p:extLst>
      <p:ext uri="{BB962C8B-B14F-4D97-AF65-F5344CB8AC3E}">
        <p14:creationId xmlns:p14="http://schemas.microsoft.com/office/powerpoint/2010/main" val="1793356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5509D-0673-4C10-9498-A5B85B2EB063}" type="datetimeFigureOut">
              <a:rPr lang="cs-CZ" smtClean="0"/>
              <a:pPr/>
              <a:t>16.11.2022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D293388F-B5BB-4943-8B7B-A6CED6FEBAD8}" type="slidenum">
              <a:rPr lang="cs-CZ" smtClean="0"/>
              <a:pPr/>
              <a:t>‹#›</a:t>
            </a:fld>
            <a:endParaRPr lang="cs-CZ"/>
          </a:p>
        </p:txBody>
      </p:sp>
    </p:spTree>
    <p:extLst>
      <p:ext uri="{BB962C8B-B14F-4D97-AF65-F5344CB8AC3E}">
        <p14:creationId xmlns:p14="http://schemas.microsoft.com/office/powerpoint/2010/main" val="159291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cs-CZ"/>
              <a:t>Kliknutím lze upravit styl.</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4F5509D-0673-4C10-9498-A5B85B2EB063}" type="datetimeFigureOut">
              <a:rPr lang="cs-CZ" smtClean="0"/>
              <a:pPr/>
              <a:t>16.11.2022</a:t>
            </a:fld>
            <a:endParaRPr lang="cs-CZ"/>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293388F-B5BB-4943-8B7B-A6CED6FEBAD8}" type="slidenum">
              <a:rPr lang="cs-CZ" smtClean="0"/>
              <a:pPr/>
              <a:t>‹#›</a:t>
            </a:fld>
            <a:endParaRPr lang="cs-CZ"/>
          </a:p>
        </p:txBody>
      </p:sp>
    </p:spTree>
    <p:extLst>
      <p:ext uri="{BB962C8B-B14F-4D97-AF65-F5344CB8AC3E}">
        <p14:creationId xmlns:p14="http://schemas.microsoft.com/office/powerpoint/2010/main" val="3771069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4F5509D-0673-4C10-9498-A5B85B2EB063}" type="datetimeFigureOut">
              <a:rPr lang="cs-CZ" smtClean="0"/>
              <a:pPr/>
              <a:t>16.11.2022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293388F-B5BB-4943-8B7B-A6CED6FEBAD8}" type="slidenum">
              <a:rPr lang="cs-CZ" smtClean="0"/>
              <a:pPr/>
              <a:t>‹#›</a:t>
            </a:fld>
            <a:endParaRPr lang="cs-CZ"/>
          </a:p>
        </p:txBody>
      </p:sp>
    </p:spTree>
    <p:extLst>
      <p:ext uri="{BB962C8B-B14F-4D97-AF65-F5344CB8AC3E}">
        <p14:creationId xmlns:p14="http://schemas.microsoft.com/office/powerpoint/2010/main" val="9547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64F5509D-0673-4C10-9498-A5B85B2EB063}" type="datetimeFigureOut">
              <a:rPr lang="cs-CZ" smtClean="0"/>
              <a:pPr/>
              <a:t>16.11.2022</a:t>
            </a:fld>
            <a:endParaRPr lang="cs-CZ"/>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cs-CZ"/>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D293388F-B5BB-4943-8B7B-A6CED6FEBAD8}" type="slidenum">
              <a:rPr lang="cs-CZ" smtClean="0"/>
              <a:pPr/>
              <a:t>‹#›</a:t>
            </a:fld>
            <a:endParaRPr lang="cs-CZ"/>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3178406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hyperlink" Target="http://eagri.cz/public/web/file/643231/Organizace_a_kontrola_pestovani_GM_plodin_2020.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agri.cz/public/web/mze/zemedelstvi/ekologicke-zemedelstvi/registrace/" TargetMode="External"/><Relationship Id="rId2" Type="http://schemas.openxmlformats.org/officeDocument/2006/relationships/hyperlink" Target="http://eagri.cz/public/web/mze/zemedelstvi/ekologicke-zemedelstvi/ekologicke-zemedelstvi/statni-dozor/"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zakonyprolidi.cz/cs/2000-242"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ec.europa.eu/agriculture/quality/door/list.html?locale=c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mygfsi.com/video/how-codex-alimentarius-and-gfsi-collaborate-to-promote-food-safety-standards/"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unece.org/trade/agr/standard/fresh/ffv-standardse.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d5s02d_GmkA" TargetMode="Externa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s://www.youtube.com/watch?v=7qQCLMFjRew&amp;t=99s"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3267BCDE-B83E-46AE-9302-3D2264D19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8" descr="Změněno, Rajče, Geneticky, Potraviny, Injekce">
            <a:extLst>
              <a:ext uri="{FF2B5EF4-FFF2-40B4-BE49-F238E27FC236}">
                <a16:creationId xmlns:a16="http://schemas.microsoft.com/office/drawing/2014/main" id="{B546CA99-A135-4B66-BE7E-3C7E909F0E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31" r="23778" b="1"/>
          <a:stretch/>
        </p:blipFill>
        <p:spPr bwMode="auto">
          <a:xfrm>
            <a:off x="334895" y="641102"/>
            <a:ext cx="2777491" cy="3465902"/>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a:extLst>
              <a:ext uri="{FF2B5EF4-FFF2-40B4-BE49-F238E27FC236}">
                <a16:creationId xmlns:a16="http://schemas.microsoft.com/office/drawing/2014/main" id="{6979CA6C-A863-4BB7-AAB0-A6D5A0B79C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453643"/>
            <a:ext cx="8474200" cy="5936922"/>
            <a:chOff x="446534" y="453643"/>
            <a:chExt cx="11298933" cy="5936922"/>
          </a:xfrm>
        </p:grpSpPr>
        <p:sp>
          <p:nvSpPr>
            <p:cNvPr id="83" name="Rectangle 82">
              <a:extLst>
                <a:ext uri="{FF2B5EF4-FFF2-40B4-BE49-F238E27FC236}">
                  <a16:creationId xmlns:a16="http://schemas.microsoft.com/office/drawing/2014/main" id="{B562FCA5-239E-4EB3-B5F9-79E69C392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199467"/>
              <a:ext cx="7501436"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id="{C76C8991-7AB5-4CCC-BF29-123323757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id="{A36026B2-32FF-45F4-85B2-98CC168BD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85">
              <a:extLst>
                <a:ext uri="{FF2B5EF4-FFF2-40B4-BE49-F238E27FC236}">
                  <a16:creationId xmlns:a16="http://schemas.microsoft.com/office/drawing/2014/main" id="{97DA6C0C-2767-4C21-BCCF-5062AAC2B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Nadpis 1">
            <a:extLst>
              <a:ext uri="{FF2B5EF4-FFF2-40B4-BE49-F238E27FC236}">
                <a16:creationId xmlns:a16="http://schemas.microsoft.com/office/drawing/2014/main" id="{592E5BE1-176E-4005-8259-82C2AC1E271A}"/>
              </a:ext>
            </a:extLst>
          </p:cNvPr>
          <p:cNvSpPr>
            <a:spLocks noGrp="1"/>
          </p:cNvSpPr>
          <p:nvPr>
            <p:ph type="ctrTitle"/>
          </p:nvPr>
        </p:nvSpPr>
        <p:spPr>
          <a:xfrm>
            <a:off x="3293345" y="4299422"/>
            <a:ext cx="5398688" cy="1320656"/>
          </a:xfrm>
        </p:spPr>
        <p:txBody>
          <a:bodyPr>
            <a:normAutofit fontScale="90000"/>
          </a:bodyPr>
          <a:lstStyle/>
          <a:p>
            <a:pPr>
              <a:lnSpc>
                <a:spcPct val="90000"/>
              </a:lnSpc>
            </a:pPr>
            <a:r>
              <a:rPr lang="cs-CZ" sz="2500" dirty="0">
                <a:solidFill>
                  <a:srgbClr val="FFFFFF"/>
                </a:solidFill>
              </a:rPr>
              <a:t>Označování biopotravin, systém chráněných značení potravin, MEZINÁRODNÍ STANDARDY PRODUKCE POTRAVIN, GMO</a:t>
            </a:r>
          </a:p>
        </p:txBody>
      </p:sp>
      <p:pic>
        <p:nvPicPr>
          <p:cNvPr id="18" name="Picture 20" descr="Jablka, Podzim, Na Podzim, Ovoce, Příroda, Potraviny">
            <a:extLst>
              <a:ext uri="{FF2B5EF4-FFF2-40B4-BE49-F238E27FC236}">
                <a16:creationId xmlns:a16="http://schemas.microsoft.com/office/drawing/2014/main" id="{15DD8921-18EA-4BEE-8E47-C66CF581A5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05" r="3" b="3"/>
          <a:stretch/>
        </p:blipFill>
        <p:spPr bwMode="auto">
          <a:xfrm>
            <a:off x="3181372" y="641102"/>
            <a:ext cx="5622634" cy="34659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Parmigiano Reggiano, Sýr, Itálie, Italská, Potraviny">
            <a:extLst>
              <a:ext uri="{FF2B5EF4-FFF2-40B4-BE49-F238E27FC236}">
                <a16:creationId xmlns:a16="http://schemas.microsoft.com/office/drawing/2014/main" id="{A9C556DB-0AF9-4F92-9634-22B647E784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382" b="-4"/>
          <a:stretch/>
        </p:blipFill>
        <p:spPr bwMode="auto">
          <a:xfrm>
            <a:off x="334904" y="4195910"/>
            <a:ext cx="2777491" cy="21910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47A22348-2520-4EB1-A765-C134F7D7B2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4193" y="5852675"/>
            <a:ext cx="961256" cy="96125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71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nařízení eu 2018/848</a:t>
            </a:r>
            <a:endParaRPr lang="cs-CZ" dirty="0"/>
          </a:p>
        </p:txBody>
      </p:sp>
      <p:sp>
        <p:nvSpPr>
          <p:cNvPr id="3" name="Zástupný symbol pro obsah 2"/>
          <p:cNvSpPr>
            <a:spLocks noGrp="1"/>
          </p:cNvSpPr>
          <p:nvPr>
            <p:ph idx="1"/>
          </p:nvPr>
        </p:nvSpPr>
        <p:spPr>
          <a:xfrm>
            <a:off x="581192" y="2132856"/>
            <a:ext cx="7989752" cy="4176464"/>
          </a:xfrm>
        </p:spPr>
        <p:txBody>
          <a:bodyPr>
            <a:normAutofit/>
          </a:bodyPr>
          <a:lstStyle/>
          <a:p>
            <a:pPr marL="0" indent="0" algn="ctr">
              <a:buNone/>
            </a:pPr>
            <a:r>
              <a:rPr lang="cs-CZ" sz="2400" dirty="0"/>
              <a:t>Toto nařízení stanoví zásady ekologické produkce a pravidla týkající se ekologické produkce, související certifikace a použití označení odkazujících na ekologickou produkci při označování a propagaci, jakož i pravidla týkající se kontrol, jimiž se doplňují pravidla stanovená v nařízení (EU) 2017/625.</a:t>
            </a:r>
            <a:endParaRPr lang="cs-CZ" sz="2800" dirty="0"/>
          </a:p>
        </p:txBody>
      </p:sp>
    </p:spTree>
    <p:extLst>
      <p:ext uri="{BB962C8B-B14F-4D97-AF65-F5344CB8AC3E}">
        <p14:creationId xmlns:p14="http://schemas.microsoft.com/office/powerpoint/2010/main" val="34436139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89E19-DCFD-484B-B7CD-CF7931B988A2}"/>
              </a:ext>
            </a:extLst>
          </p:cNvPr>
          <p:cNvSpPr>
            <a:spLocks noGrp="1"/>
          </p:cNvSpPr>
          <p:nvPr>
            <p:ph type="title"/>
          </p:nvPr>
        </p:nvSpPr>
        <p:spPr/>
        <p:txBody>
          <a:bodyPr/>
          <a:lstStyle/>
          <a:p>
            <a:r>
              <a:rPr lang="cs-CZ" dirty="0"/>
              <a:t>Zákon č. 78/2004 Sb., o nakládání s </a:t>
            </a:r>
            <a:r>
              <a:rPr lang="cs-CZ" dirty="0" err="1"/>
              <a:t>gmo</a:t>
            </a:r>
            <a:r>
              <a:rPr lang="cs-CZ" dirty="0"/>
              <a:t> a genetickými produkty</a:t>
            </a:r>
          </a:p>
        </p:txBody>
      </p:sp>
      <p:sp>
        <p:nvSpPr>
          <p:cNvPr id="3" name="Zástupný obsah 2">
            <a:extLst>
              <a:ext uri="{FF2B5EF4-FFF2-40B4-BE49-F238E27FC236}">
                <a16:creationId xmlns:a16="http://schemas.microsoft.com/office/drawing/2014/main" id="{2C5BF3D1-BDA0-42D4-B897-D0A0910A690D}"/>
              </a:ext>
            </a:extLst>
          </p:cNvPr>
          <p:cNvSpPr>
            <a:spLocks noGrp="1"/>
          </p:cNvSpPr>
          <p:nvPr>
            <p:ph idx="1"/>
          </p:nvPr>
        </p:nvSpPr>
        <p:spPr>
          <a:xfrm>
            <a:off x="251520" y="1988840"/>
            <a:ext cx="8892480" cy="4725144"/>
          </a:xfrm>
        </p:spPr>
        <p:txBody>
          <a:bodyPr numCol="2">
            <a:normAutofit fontScale="32500" lnSpcReduction="20000"/>
          </a:bodyPr>
          <a:lstStyle/>
          <a:p>
            <a:r>
              <a:rPr lang="cs-CZ" sz="5600" b="1" dirty="0"/>
              <a:t>ČÁST ŠESTÁ</a:t>
            </a:r>
          </a:p>
          <a:p>
            <a:r>
              <a:rPr lang="cs-CZ" sz="5600" b="1" dirty="0"/>
              <a:t>VÝKON STÁTNÍ SPRÁVY</a:t>
            </a:r>
          </a:p>
          <a:p>
            <a:r>
              <a:rPr lang="cs-CZ" sz="5600" b="1" dirty="0"/>
              <a:t>§ 27</a:t>
            </a:r>
          </a:p>
          <a:p>
            <a:r>
              <a:rPr lang="cs-CZ" sz="5600" b="1" dirty="0"/>
              <a:t>Správní orgány na úseku nakládání s geneticky modifikovanými organismy a genetickými produkty</a:t>
            </a:r>
          </a:p>
          <a:p>
            <a:r>
              <a:rPr lang="cs-CZ" sz="5600" dirty="0"/>
              <a:t>Správními orgány na úseku nakládání s geneticky modifikovanými organismy a genetickými produkty jsou podle tohoto zákona</a:t>
            </a:r>
          </a:p>
          <a:p>
            <a:r>
              <a:rPr lang="cs-CZ" sz="5600" b="1" dirty="0"/>
              <a:t>a)</a:t>
            </a:r>
            <a:r>
              <a:rPr lang="cs-CZ" sz="5600" dirty="0"/>
              <a:t> ministerstvo,</a:t>
            </a:r>
          </a:p>
          <a:p>
            <a:r>
              <a:rPr lang="cs-CZ" sz="5600" b="1" dirty="0"/>
              <a:t>b)</a:t>
            </a:r>
            <a:r>
              <a:rPr lang="cs-CZ" sz="5600" dirty="0"/>
              <a:t> Ministerstvo zdravotnictví,</a:t>
            </a:r>
          </a:p>
          <a:p>
            <a:r>
              <a:rPr lang="cs-CZ" sz="5600" b="1" dirty="0"/>
              <a:t>c)</a:t>
            </a:r>
            <a:r>
              <a:rPr lang="cs-CZ" sz="5600" dirty="0"/>
              <a:t> Ministerstvo zemědělství,</a:t>
            </a:r>
          </a:p>
          <a:p>
            <a:r>
              <a:rPr lang="cs-CZ" sz="5600" b="1" dirty="0"/>
              <a:t>d)</a:t>
            </a:r>
            <a:r>
              <a:rPr lang="cs-CZ" sz="5600" dirty="0"/>
              <a:t> Česká inspekce životního prostředí (dále jen "inspekce"),</a:t>
            </a:r>
          </a:p>
          <a:p>
            <a:r>
              <a:rPr lang="cs-CZ" sz="5600" b="1" dirty="0"/>
              <a:t>e)</a:t>
            </a:r>
            <a:r>
              <a:rPr lang="cs-CZ" sz="5600" dirty="0"/>
              <a:t> celní úřady,</a:t>
            </a:r>
          </a:p>
          <a:p>
            <a:r>
              <a:rPr lang="cs-CZ" sz="5600" b="1" dirty="0"/>
              <a:t>f)</a:t>
            </a:r>
            <a:r>
              <a:rPr lang="cs-CZ" sz="5600" dirty="0"/>
              <a:t> orgány veterinární správy,</a:t>
            </a:r>
          </a:p>
          <a:p>
            <a:r>
              <a:rPr lang="cs-CZ" sz="5600" b="1" dirty="0"/>
              <a:t>g)</a:t>
            </a:r>
            <a:r>
              <a:rPr lang="cs-CZ" sz="5600" dirty="0"/>
              <a:t> Ústav,</a:t>
            </a:r>
          </a:p>
          <a:p>
            <a:r>
              <a:rPr lang="cs-CZ" sz="5600" b="1" dirty="0"/>
              <a:t>h)</a:t>
            </a:r>
            <a:r>
              <a:rPr lang="cs-CZ" sz="5600" dirty="0"/>
              <a:t> Státní ústav pro kontrolu léčiv,</a:t>
            </a:r>
          </a:p>
          <a:p>
            <a:r>
              <a:rPr lang="cs-CZ" sz="5600" b="1" dirty="0"/>
              <a:t>i)</a:t>
            </a:r>
            <a:r>
              <a:rPr lang="cs-CZ" sz="5600" dirty="0"/>
              <a:t> Ústav pro státní kontrolu veterinárních biopreparátů a léčiv,</a:t>
            </a:r>
          </a:p>
          <a:p>
            <a:r>
              <a:rPr lang="cs-CZ" sz="5600" b="1" dirty="0"/>
              <a:t>j)</a:t>
            </a:r>
            <a:r>
              <a:rPr lang="cs-CZ" sz="5600" dirty="0"/>
              <a:t> Státní zemědělská a potravinářská inspekce,</a:t>
            </a:r>
          </a:p>
          <a:p>
            <a:r>
              <a:rPr lang="cs-CZ" sz="5600" b="1" dirty="0"/>
              <a:t>k)</a:t>
            </a:r>
            <a:r>
              <a:rPr lang="cs-CZ" sz="5600" dirty="0"/>
              <a:t> orgány ochrany veřejného zdraví,</a:t>
            </a:r>
          </a:p>
          <a:p>
            <a:r>
              <a:rPr lang="cs-CZ" sz="5600" b="1" dirty="0"/>
              <a:t>l)</a:t>
            </a:r>
            <a:r>
              <a:rPr lang="cs-CZ" sz="5600" dirty="0"/>
              <a:t> krajské úřady.</a:t>
            </a:r>
          </a:p>
          <a:p>
            <a:endParaRPr lang="cs-CZ" dirty="0"/>
          </a:p>
        </p:txBody>
      </p:sp>
    </p:spTree>
    <p:extLst>
      <p:ext uri="{BB962C8B-B14F-4D97-AF65-F5344CB8AC3E}">
        <p14:creationId xmlns:p14="http://schemas.microsoft.com/office/powerpoint/2010/main" val="21423917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5214C67-B723-4BBB-B61D-D457F139F504}"/>
              </a:ext>
            </a:extLst>
          </p:cNvPr>
          <p:cNvPicPr>
            <a:picLocks noChangeAspect="1"/>
          </p:cNvPicPr>
          <p:nvPr/>
        </p:nvPicPr>
        <p:blipFill rotWithShape="1">
          <a:blip r:embed="rId2"/>
          <a:srcRect l="25588" t="34593" r="27163" b="9381"/>
          <a:stretch/>
        </p:blipFill>
        <p:spPr>
          <a:xfrm>
            <a:off x="755576" y="1196752"/>
            <a:ext cx="7848869" cy="5232582"/>
          </a:xfrm>
          <a:prstGeom prst="rect">
            <a:avLst/>
          </a:prstGeom>
        </p:spPr>
      </p:pic>
    </p:spTree>
    <p:extLst>
      <p:ext uri="{BB962C8B-B14F-4D97-AF65-F5344CB8AC3E}">
        <p14:creationId xmlns:p14="http://schemas.microsoft.com/office/powerpoint/2010/main" val="31349810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4DAECF9-7A90-493B-BEA1-8BA74106C2A8}"/>
              </a:ext>
            </a:extLst>
          </p:cNvPr>
          <p:cNvPicPr>
            <a:picLocks noChangeAspect="1"/>
          </p:cNvPicPr>
          <p:nvPr/>
        </p:nvPicPr>
        <p:blipFill rotWithShape="1">
          <a:blip r:embed="rId2"/>
          <a:srcRect t="9016" r="36692" b="6580"/>
          <a:stretch/>
        </p:blipFill>
        <p:spPr>
          <a:xfrm>
            <a:off x="827584" y="836712"/>
            <a:ext cx="7697545" cy="5769932"/>
          </a:xfrm>
          <a:prstGeom prst="rect">
            <a:avLst/>
          </a:prstGeom>
        </p:spPr>
      </p:pic>
      <p:sp>
        <p:nvSpPr>
          <p:cNvPr id="3" name="TextovéPole 2"/>
          <p:cNvSpPr txBox="1"/>
          <p:nvPr/>
        </p:nvSpPr>
        <p:spPr>
          <a:xfrm>
            <a:off x="585329" y="548680"/>
            <a:ext cx="7992888" cy="369332"/>
          </a:xfrm>
          <a:prstGeom prst="rect">
            <a:avLst/>
          </a:prstGeom>
          <a:noFill/>
        </p:spPr>
        <p:txBody>
          <a:bodyPr wrap="square" rtlCol="0">
            <a:spAutoFit/>
          </a:bodyPr>
          <a:lstStyle/>
          <a:p>
            <a:r>
              <a:rPr lang="cs-CZ" dirty="0"/>
              <a:t>https://www.mzp.cz/cz/registr_povolenych_geneticky_modifikovanych_organismu</a:t>
            </a:r>
          </a:p>
        </p:txBody>
      </p:sp>
    </p:spTree>
    <p:extLst>
      <p:ext uri="{BB962C8B-B14F-4D97-AF65-F5344CB8AC3E}">
        <p14:creationId xmlns:p14="http://schemas.microsoft.com/office/powerpoint/2010/main" val="41807164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0ACF6C2-3096-45C2-90C9-D07C84C5A8C3}"/>
              </a:ext>
            </a:extLst>
          </p:cNvPr>
          <p:cNvPicPr>
            <a:picLocks noChangeAspect="1"/>
          </p:cNvPicPr>
          <p:nvPr/>
        </p:nvPicPr>
        <p:blipFill rotWithShape="1">
          <a:blip r:embed="rId2"/>
          <a:srcRect t="9645" r="44891" b="44397"/>
          <a:stretch/>
        </p:blipFill>
        <p:spPr>
          <a:xfrm>
            <a:off x="732426" y="1916832"/>
            <a:ext cx="7679148" cy="3600400"/>
          </a:xfrm>
          <a:prstGeom prst="rect">
            <a:avLst/>
          </a:prstGeom>
        </p:spPr>
      </p:pic>
    </p:spTree>
    <p:extLst>
      <p:ext uri="{BB962C8B-B14F-4D97-AF65-F5344CB8AC3E}">
        <p14:creationId xmlns:p14="http://schemas.microsoft.com/office/powerpoint/2010/main" val="28796327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5" y="485678"/>
            <a:ext cx="3131058"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C9F56BCD-E93C-46DA-B84E-F7BB61642F41}"/>
              </a:ext>
            </a:extLst>
          </p:cNvPr>
          <p:cNvSpPr>
            <a:spLocks noGrp="1"/>
          </p:cNvSpPr>
          <p:nvPr>
            <p:ph idx="1"/>
          </p:nvPr>
        </p:nvSpPr>
        <p:spPr>
          <a:xfrm>
            <a:off x="3866928" y="1113764"/>
            <a:ext cx="4581135" cy="4624327"/>
          </a:xfrm>
        </p:spPr>
        <p:txBody>
          <a:bodyPr anchor="ctr">
            <a:normAutofit/>
          </a:bodyPr>
          <a:lstStyle/>
          <a:p>
            <a:r>
              <a:rPr lang="cs-CZ" dirty="0">
                <a:hlinkClick r:id="rId2"/>
              </a:rPr>
              <a:t>https://eagri.cz/public/web/mze/zemedelstvi/rostlinna-vyroba/gmo-geneticky-modifikovane-organismy/</a:t>
            </a:r>
          </a:p>
          <a:p>
            <a:r>
              <a:rPr lang="cs-CZ" dirty="0">
                <a:hlinkClick r:id="rId2"/>
              </a:rPr>
              <a:t>http://eagri.cz/public/web/file/643231/Organizace_a_kontrola_pestovani_GM_plodin_2020.PDF</a:t>
            </a:r>
            <a:endParaRPr lang="cs-CZ" dirty="0"/>
          </a:p>
          <a:p>
            <a:pPr marL="0" indent="0">
              <a:buNone/>
            </a:pPr>
            <a:endParaRPr lang="cs-CZ" dirty="0"/>
          </a:p>
        </p:txBody>
      </p:sp>
    </p:spTree>
    <p:extLst>
      <p:ext uri="{BB962C8B-B14F-4D97-AF65-F5344CB8AC3E}">
        <p14:creationId xmlns:p14="http://schemas.microsoft.com/office/powerpoint/2010/main" val="3070407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cíle EKOLOGICKÉ PRODUKCE</a:t>
            </a:r>
          </a:p>
        </p:txBody>
      </p:sp>
      <p:sp>
        <p:nvSpPr>
          <p:cNvPr id="3" name="Zástupný symbol pro obsah 2"/>
          <p:cNvSpPr>
            <a:spLocks noGrp="1"/>
          </p:cNvSpPr>
          <p:nvPr>
            <p:ph idx="1"/>
          </p:nvPr>
        </p:nvSpPr>
        <p:spPr>
          <a:xfrm>
            <a:off x="581192" y="2228003"/>
            <a:ext cx="7989752" cy="4297341"/>
          </a:xfrm>
        </p:spPr>
        <p:txBody>
          <a:bodyPr>
            <a:normAutofit fontScale="85000" lnSpcReduction="10000"/>
          </a:bodyPr>
          <a:lstStyle/>
          <a:p>
            <a:r>
              <a:rPr lang="cs-CZ" dirty="0"/>
              <a:t>přispívat k ochraně životního prostředí a klimatu;</a:t>
            </a:r>
          </a:p>
          <a:p>
            <a:r>
              <a:rPr lang="cs-CZ" dirty="0"/>
              <a:t>zachovávat dlouhodobou úrodnost půdy;</a:t>
            </a:r>
          </a:p>
          <a:p>
            <a:r>
              <a:rPr lang="cs-CZ" dirty="0"/>
              <a:t>přispívat k vysoké míře biologické rozmanitosti;</a:t>
            </a:r>
          </a:p>
          <a:p>
            <a:r>
              <a:rPr lang="cs-CZ" dirty="0"/>
              <a:t>významným způsobem přispívat k netoxickému životnímu prostředí;</a:t>
            </a:r>
          </a:p>
          <a:p>
            <a:r>
              <a:rPr lang="cs-CZ" dirty="0"/>
              <a:t>přispívat k dodržování přísných norem pro dobré životní podmínky zvířat a zejména uspokojovat jejich druhově specifické etologické potřeby;</a:t>
            </a:r>
          </a:p>
          <a:p>
            <a:r>
              <a:rPr lang="cs-CZ" dirty="0"/>
              <a:t>podporovat krátké distribuční kanály a místní produkci v různých oblastech Unie;</a:t>
            </a:r>
          </a:p>
          <a:p>
            <a:r>
              <a:rPr lang="cs-CZ" dirty="0"/>
              <a:t>podporovat zachování vzácných nebo původních plemen, jimž hrozí vyhynutí;</a:t>
            </a:r>
          </a:p>
          <a:p>
            <a:r>
              <a:rPr lang="cs-CZ" dirty="0"/>
              <a:t>přispívat k rozšiřování nabídky rostlinného genetického materiálu přizpůsobeného specifickým potřebám a cílům ekologického zemědělství;</a:t>
            </a:r>
          </a:p>
          <a:p>
            <a:r>
              <a:rPr lang="cs-CZ" dirty="0"/>
              <a:t>přispívat k vysoké míře biologické rozmanitosti, a to zejména za použití různého rostlinného genetického materiálu, jako je ekologický heterogenní materiál a ekologické odrůdy vhodné pro ekologickou produkci;</a:t>
            </a:r>
          </a:p>
          <a:p>
            <a:r>
              <a:rPr lang="cs-CZ" dirty="0"/>
              <a:t>podporovat rozvoj ekologických šlechtitelských činností s cílem přispět k zajištění příznivých hospodářských vyhlídek sektoru ekologické produkce.</a:t>
            </a:r>
          </a:p>
        </p:txBody>
      </p:sp>
    </p:spTree>
    <p:extLst>
      <p:ext uri="{BB962C8B-B14F-4D97-AF65-F5344CB8AC3E}">
        <p14:creationId xmlns:p14="http://schemas.microsoft.com/office/powerpoint/2010/main" val="171836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obecné ZÁSADY EKOLOGICKÉ PRODUKCE</a:t>
            </a:r>
          </a:p>
        </p:txBody>
      </p:sp>
      <p:sp>
        <p:nvSpPr>
          <p:cNvPr id="3" name="Zástupný symbol pro obsah 2"/>
          <p:cNvSpPr>
            <a:spLocks noGrp="1"/>
          </p:cNvSpPr>
          <p:nvPr>
            <p:ph idx="1"/>
          </p:nvPr>
        </p:nvSpPr>
        <p:spPr>
          <a:xfrm>
            <a:off x="581192" y="2228003"/>
            <a:ext cx="7989752" cy="4297341"/>
          </a:xfrm>
        </p:spPr>
        <p:txBody>
          <a:bodyPr>
            <a:normAutofit fontScale="85000" lnSpcReduction="20000"/>
          </a:bodyPr>
          <a:lstStyle/>
          <a:p>
            <a:pPr algn="just"/>
            <a:r>
              <a:rPr lang="cs-CZ" dirty="0"/>
              <a:t>respektování přírodních systémů a cyklů a zachování a zlepšení stavu půdy, vody a vzduchu, zdraví rostlin a zvířat a rovnováhy mezi nimi;</a:t>
            </a:r>
          </a:p>
          <a:p>
            <a:pPr algn="just"/>
            <a:r>
              <a:rPr lang="cs-CZ" dirty="0"/>
              <a:t>zachování přírodních krajinných prvků, jako jsou lokality přírodního dědictví;</a:t>
            </a:r>
          </a:p>
          <a:p>
            <a:pPr algn="just"/>
            <a:r>
              <a:rPr lang="cs-CZ" dirty="0"/>
              <a:t>odpovědné využívání energie a přírodních zdrojů, jako je voda, půda, organická hmota a vzduch;</a:t>
            </a:r>
          </a:p>
          <a:p>
            <a:pPr algn="just"/>
            <a:r>
              <a:rPr lang="cs-CZ" dirty="0"/>
              <a:t>produkce celé řady vysoce kvalitních potravin a jiných produktů zemědělství a akvakultury, které odpovídají spotřebitelské poptávce po zboží vyprodukovaném za použití postupů, jež nepoškozují životní prostředí, zdraví lidí, rostlin ani zvířat a ani dobré životní podmínky zvířat;</a:t>
            </a:r>
          </a:p>
          <a:p>
            <a:pPr algn="just"/>
            <a:r>
              <a:rPr lang="cs-CZ" dirty="0"/>
              <a:t>zajištění integrity ekologické produkce ve všech fázích produkce, přípravy a distribuce potravin a krmiva;</a:t>
            </a:r>
          </a:p>
          <a:p>
            <a:pPr algn="just"/>
            <a:r>
              <a:rPr lang="cs-CZ" dirty="0"/>
              <a:t>vhodné koncipování a řízení biologických procesů na základě ekologických systémů využívajících přírodní zdroje, které jsou danému systému řízení vlastní, a to pomocí metod, které:</a:t>
            </a:r>
          </a:p>
          <a:p>
            <a:pPr algn="just"/>
            <a:r>
              <a:rPr lang="cs-CZ" dirty="0"/>
              <a:t>využívají živé organismy a mechanické metody produkce;</a:t>
            </a:r>
          </a:p>
          <a:p>
            <a:pPr algn="just"/>
            <a:r>
              <a:rPr lang="cs-CZ" dirty="0"/>
              <a:t>provozují pěstování plodin a živočišnou výrobu vázané na půdu nebo provozují akvakulturu, která je v souladu se zásadou udržitelného využívání vodních zdrojů;</a:t>
            </a:r>
          </a:p>
          <a:p>
            <a:pPr algn="just"/>
            <a:r>
              <a:rPr lang="cs-CZ" dirty="0"/>
              <a:t>vylučují používání GMO, produktů získaných z GMO a produktů získaných za použití GMO, s výjimkou veterinárních léčivých přípravků;</a:t>
            </a:r>
          </a:p>
        </p:txBody>
      </p:sp>
    </p:spTree>
    <p:extLst>
      <p:ext uri="{BB962C8B-B14F-4D97-AF65-F5344CB8AC3E}">
        <p14:creationId xmlns:p14="http://schemas.microsoft.com/office/powerpoint/2010/main" val="3412871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obecné ZÁSADY EKOLOGICKÉ PRODUKCE</a:t>
            </a:r>
          </a:p>
        </p:txBody>
      </p:sp>
      <p:sp>
        <p:nvSpPr>
          <p:cNvPr id="3" name="Zástupný symbol pro obsah 2"/>
          <p:cNvSpPr>
            <a:spLocks noGrp="1"/>
          </p:cNvSpPr>
          <p:nvPr>
            <p:ph idx="1"/>
          </p:nvPr>
        </p:nvSpPr>
        <p:spPr>
          <a:xfrm>
            <a:off x="581192" y="2228003"/>
            <a:ext cx="7989752" cy="4297341"/>
          </a:xfrm>
        </p:spPr>
        <p:txBody>
          <a:bodyPr>
            <a:normAutofit fontScale="85000" lnSpcReduction="10000"/>
          </a:bodyPr>
          <a:lstStyle/>
          <a:p>
            <a:pPr algn="just"/>
            <a:r>
              <a:rPr lang="cs-CZ" dirty="0"/>
              <a:t>jsou založeny na posouzení rizik a případně na použití bezpečnostních a preventivních opatření;</a:t>
            </a:r>
          </a:p>
          <a:p>
            <a:pPr algn="just"/>
            <a:r>
              <a:rPr lang="cs-CZ" dirty="0"/>
              <a:t>omezení využívání vnějších vstupů; pokud jsou zapotřebí vnější vstupy nebo pokud neexistují vhodné řídící postupy a metody podle písmene f), omezí se vnější vstupy na:</a:t>
            </a:r>
          </a:p>
          <a:p>
            <a:pPr algn="just"/>
            <a:r>
              <a:rPr lang="cs-CZ" dirty="0"/>
              <a:t>vstupy z ekologické produkce; v případě rozmnožovacího materiálu rostlin se upřednostní odrůdy vybrané pro svou schopnost splňovat specifické potřeby a cíle ekologického zemědělství;</a:t>
            </a:r>
          </a:p>
          <a:p>
            <a:pPr algn="just"/>
            <a:r>
              <a:rPr lang="cs-CZ" dirty="0"/>
              <a:t>přírodní látky nebo látky z nich odvozené;</a:t>
            </a:r>
          </a:p>
          <a:p>
            <a:pPr algn="just"/>
            <a:r>
              <a:rPr lang="cs-CZ" dirty="0"/>
              <a:t>minerální hnojiva s nízkou rozpustností;</a:t>
            </a:r>
          </a:p>
          <a:p>
            <a:pPr algn="just"/>
            <a:r>
              <a:rPr lang="cs-CZ" dirty="0"/>
              <a:t>v případě potřeby a v rámci tohoto nařízení přizpůsobení procesu produkce s ohledem na hygienickou situaci, regionální rozdíly v ekologické rovnováze, klimatické a místní podmínky, stupně rozvoje a zvláštní chovatelské postupy;</a:t>
            </a:r>
          </a:p>
          <a:p>
            <a:pPr algn="just"/>
            <a:r>
              <a:rPr lang="cs-CZ" dirty="0"/>
              <a:t>vyloučení klonování zvířat, chovu uměle vzniklých polyploidních živočichů a ionizujícího záření z celého ekologického potravinového řetězce;</a:t>
            </a:r>
          </a:p>
          <a:p>
            <a:pPr algn="just"/>
            <a:r>
              <a:rPr lang="cs-CZ" dirty="0"/>
              <a:t>dodržování vysoké úrovně dobrých životních podmínek zvířat při respektování jejich druhově specifických potřeb.</a:t>
            </a:r>
          </a:p>
        </p:txBody>
      </p:sp>
    </p:spTree>
    <p:extLst>
      <p:ext uri="{BB962C8B-B14F-4D97-AF65-F5344CB8AC3E}">
        <p14:creationId xmlns:p14="http://schemas.microsoft.com/office/powerpoint/2010/main" val="474424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ZVLÁŠTNÍ ZÁSADY</a:t>
            </a:r>
          </a:p>
        </p:txBody>
      </p:sp>
      <p:sp>
        <p:nvSpPr>
          <p:cNvPr id="3" name="Zástupný symbol pro obsah 2"/>
          <p:cNvSpPr>
            <a:spLocks noGrp="1"/>
          </p:cNvSpPr>
          <p:nvPr>
            <p:ph idx="1"/>
          </p:nvPr>
        </p:nvSpPr>
        <p:spPr>
          <a:xfrm>
            <a:off x="395536" y="2060849"/>
            <a:ext cx="8424936" cy="4464496"/>
          </a:xfrm>
        </p:spPr>
        <p:txBody>
          <a:bodyPr>
            <a:normAutofit/>
          </a:bodyPr>
          <a:lstStyle/>
          <a:p>
            <a:pPr algn="just"/>
            <a:r>
              <a:rPr lang="cs-CZ" dirty="0"/>
              <a:t>Zvláštní zásady vztahující se na zemědělské činnosti a akvakulturu</a:t>
            </a:r>
          </a:p>
          <a:p>
            <a:pPr algn="just"/>
            <a:r>
              <a:rPr lang="cs-CZ" dirty="0"/>
              <a:t>Zvláštní zásady vztahující se na zpracovávání ekologických potravin</a:t>
            </a:r>
          </a:p>
          <a:p>
            <a:pPr lvl="1" algn="just"/>
            <a:r>
              <a:rPr lang="cs-CZ" dirty="0"/>
              <a:t>produkování ekologických potravin z ekologických zemědělských složek;</a:t>
            </a:r>
          </a:p>
          <a:p>
            <a:pPr lvl="1" algn="just"/>
            <a:r>
              <a:rPr lang="cs-CZ" dirty="0"/>
              <a:t>omezení používání potravinářských přídatných látek, složek nezískaných z ekologického zemědělství, jejichž hlavní funkce je technologická nebo spočívá ve smyslové stimulaci, mikroživin a činidel, aby k němu docházelo v minimálním rozsahu a jen v případě nevyhnutelné technologické potřeby nebo z důvodů zvláštních nutričních požadavků;</a:t>
            </a:r>
          </a:p>
          <a:p>
            <a:pPr lvl="1" algn="just"/>
            <a:r>
              <a:rPr lang="cs-CZ" dirty="0"/>
              <a:t>vyloučení látek a zpracovatelských metod, které by mohly uvádět spotřebitele v omyl, pokud jde o pravou povahu produktu;</a:t>
            </a:r>
          </a:p>
          <a:p>
            <a:pPr lvl="1" algn="just"/>
            <a:r>
              <a:rPr lang="cs-CZ" dirty="0"/>
              <a:t>pečlivé zpracovávání ekologických potravin, pokud možno za použití biologických, mechanických a fyzikálních metod;</a:t>
            </a:r>
          </a:p>
          <a:p>
            <a:pPr lvl="1" algn="just"/>
            <a:r>
              <a:rPr lang="cs-CZ" dirty="0"/>
              <a:t>vyloučení potravin obsahujících umělé </a:t>
            </a:r>
            <a:r>
              <a:rPr lang="cs-CZ" dirty="0" err="1"/>
              <a:t>nanomateriály</a:t>
            </a:r>
            <a:r>
              <a:rPr lang="cs-CZ" dirty="0"/>
              <a:t> nebo z nich sestávajících.</a:t>
            </a:r>
          </a:p>
          <a:p>
            <a:pPr algn="just"/>
            <a:r>
              <a:rPr lang="cs-CZ" dirty="0"/>
              <a:t>Zvláštní zásady vztahující se na zpracovávání ekologického krmiva</a:t>
            </a:r>
          </a:p>
        </p:txBody>
      </p:sp>
    </p:spTree>
    <p:extLst>
      <p:ext uri="{BB962C8B-B14F-4D97-AF65-F5344CB8AC3E}">
        <p14:creationId xmlns:p14="http://schemas.microsoft.com/office/powerpoint/2010/main" val="2388109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cstate="print"/>
          <a:srcRect l="48391" t="31158" r="10714" b="55712"/>
          <a:stretch/>
        </p:blipFill>
        <p:spPr bwMode="auto">
          <a:xfrm>
            <a:off x="827584" y="764704"/>
            <a:ext cx="3194149" cy="1004813"/>
          </a:xfrm>
          <a:prstGeom prst="rect">
            <a:avLst/>
          </a:prstGeom>
          <a:ln>
            <a:noFill/>
          </a:ln>
          <a:extLst>
            <a:ext uri="{53640926-AAD7-44D8-BBD7-CCE9431645EC}">
              <a14:shadowObscured xmlns:a14="http://schemas.microsoft.com/office/drawing/2010/main"/>
            </a:ext>
          </a:extLst>
        </p:spPr>
      </p:pic>
      <p:pic>
        <p:nvPicPr>
          <p:cNvPr id="3" name="Obrázek 2"/>
          <p:cNvPicPr/>
          <p:nvPr/>
        </p:nvPicPr>
        <p:blipFill rotWithShape="1">
          <a:blip r:embed="rId3" cstate="print"/>
          <a:srcRect l="15102" t="47815" r="49956" b="40427"/>
          <a:stretch/>
        </p:blipFill>
        <p:spPr bwMode="auto">
          <a:xfrm>
            <a:off x="202617" y="5248075"/>
            <a:ext cx="3914229" cy="1008112"/>
          </a:xfrm>
          <a:prstGeom prst="rect">
            <a:avLst/>
          </a:prstGeom>
          <a:ln>
            <a:noFill/>
          </a:ln>
          <a:extLst>
            <a:ext uri="{53640926-AAD7-44D8-BBD7-CCE9431645EC}">
              <a14:shadowObscured xmlns:a14="http://schemas.microsoft.com/office/drawing/2010/main"/>
            </a:ext>
          </a:extLst>
        </p:spPr>
      </p:pic>
      <p:pic>
        <p:nvPicPr>
          <p:cNvPr id="4" name="Obrázek 3"/>
          <p:cNvPicPr/>
          <p:nvPr/>
        </p:nvPicPr>
        <p:blipFill rotWithShape="1">
          <a:blip r:embed="rId2" cstate="print"/>
          <a:srcRect l="16865" t="30960" r="50506" b="9467"/>
          <a:stretch/>
        </p:blipFill>
        <p:spPr bwMode="auto">
          <a:xfrm>
            <a:off x="997397" y="1916832"/>
            <a:ext cx="3024336" cy="2875235"/>
          </a:xfrm>
          <a:prstGeom prst="rect">
            <a:avLst/>
          </a:prstGeom>
          <a:ln>
            <a:noFill/>
          </a:ln>
          <a:extLst>
            <a:ext uri="{53640926-AAD7-44D8-BBD7-CCE9431645EC}">
              <a14:shadowObscured xmlns:a14="http://schemas.microsoft.com/office/drawing/2010/main"/>
            </a:ext>
          </a:extLst>
        </p:spPr>
      </p:pic>
      <p:pic>
        <p:nvPicPr>
          <p:cNvPr id="5" name="Obrázek 4"/>
          <p:cNvPicPr/>
          <p:nvPr/>
        </p:nvPicPr>
        <p:blipFill rotWithShape="1">
          <a:blip r:embed="rId4" cstate="print"/>
          <a:srcRect l="19290" t="15873" r="34414" b="51597"/>
          <a:stretch/>
        </p:blipFill>
        <p:spPr bwMode="auto">
          <a:xfrm>
            <a:off x="4355976" y="620688"/>
            <a:ext cx="3600400" cy="1474626"/>
          </a:xfrm>
          <a:prstGeom prst="rect">
            <a:avLst/>
          </a:prstGeom>
          <a:ln>
            <a:noFill/>
          </a:ln>
          <a:extLst>
            <a:ext uri="{53640926-AAD7-44D8-BBD7-CCE9431645EC}">
              <a14:shadowObscured xmlns:a14="http://schemas.microsoft.com/office/drawing/2010/main"/>
            </a:ext>
          </a:extLst>
        </p:spPr>
      </p:pic>
      <p:pic>
        <p:nvPicPr>
          <p:cNvPr id="6" name="Obrázek 5"/>
          <p:cNvPicPr/>
          <p:nvPr/>
        </p:nvPicPr>
        <p:blipFill rotWithShape="1">
          <a:blip r:embed="rId5" cstate="print"/>
          <a:srcRect l="19731" t="38801" r="32650" b="21810"/>
          <a:stretch/>
        </p:blipFill>
        <p:spPr bwMode="auto">
          <a:xfrm>
            <a:off x="4211960" y="2564903"/>
            <a:ext cx="4824536" cy="32403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0510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PRAVIDLA PRODUKCE</a:t>
            </a:r>
          </a:p>
        </p:txBody>
      </p:sp>
      <p:sp>
        <p:nvSpPr>
          <p:cNvPr id="3" name="Zástupný symbol pro obsah 2"/>
          <p:cNvSpPr>
            <a:spLocks noGrp="1"/>
          </p:cNvSpPr>
          <p:nvPr>
            <p:ph idx="1"/>
          </p:nvPr>
        </p:nvSpPr>
        <p:spPr>
          <a:xfrm>
            <a:off x="395536" y="2060849"/>
            <a:ext cx="8424936" cy="4464496"/>
          </a:xfrm>
        </p:spPr>
        <p:txBody>
          <a:bodyPr>
            <a:normAutofit lnSpcReduction="10000"/>
          </a:bodyPr>
          <a:lstStyle/>
          <a:p>
            <a:pPr algn="just"/>
            <a:r>
              <a:rPr lang="cs-CZ" dirty="0"/>
              <a:t>Obecná pravidla produkce</a:t>
            </a:r>
          </a:p>
          <a:p>
            <a:pPr algn="just"/>
            <a:r>
              <a:rPr lang="cs-CZ" dirty="0"/>
              <a:t>Přechod na ekologickou produkci</a:t>
            </a:r>
          </a:p>
          <a:p>
            <a:pPr algn="just"/>
            <a:r>
              <a:rPr lang="cs-CZ" dirty="0"/>
              <a:t>Zákaz používání GMO</a:t>
            </a:r>
          </a:p>
          <a:p>
            <a:pPr algn="just"/>
            <a:r>
              <a:rPr lang="cs-CZ" dirty="0"/>
              <a:t>Pravidla rostlinné výroby</a:t>
            </a:r>
          </a:p>
          <a:p>
            <a:pPr lvl="1" algn="just"/>
            <a:r>
              <a:rPr lang="cs-CZ" dirty="0"/>
              <a:t>Zvláštní ustanovení pro uvádění rozmnožovacího materiálu rostlin z ekologického heterogenního materiálu na trh</a:t>
            </a:r>
          </a:p>
          <a:p>
            <a:pPr algn="just"/>
            <a:r>
              <a:rPr lang="cs-CZ" dirty="0"/>
              <a:t>Pravidla živočišné výroby</a:t>
            </a:r>
          </a:p>
          <a:p>
            <a:pPr algn="just"/>
            <a:r>
              <a:rPr lang="cs-CZ" dirty="0"/>
              <a:t>Pravidla produkce pro řasy a živočichy pocházející z akvakultury</a:t>
            </a:r>
          </a:p>
          <a:p>
            <a:pPr algn="just"/>
            <a:r>
              <a:rPr lang="pl-PL" dirty="0"/>
              <a:t>Pravidla produkce pro zpracované potraviny</a:t>
            </a:r>
          </a:p>
          <a:p>
            <a:pPr algn="just"/>
            <a:r>
              <a:rPr lang="cs-CZ" dirty="0"/>
              <a:t>Pravidla produkce pro zpracované krmivo</a:t>
            </a:r>
          </a:p>
          <a:p>
            <a:pPr algn="just"/>
            <a:r>
              <a:rPr lang="cs-CZ" dirty="0"/>
              <a:t>Pravidla produkce pro víno</a:t>
            </a:r>
          </a:p>
          <a:p>
            <a:pPr algn="just"/>
            <a:r>
              <a:rPr lang="cs-CZ" dirty="0"/>
              <a:t>Pravidla produkce pro kvasinky používané jako potraviny nebo krmivo</a:t>
            </a:r>
          </a:p>
        </p:txBody>
      </p:sp>
    </p:spTree>
    <p:extLst>
      <p:ext uri="{BB962C8B-B14F-4D97-AF65-F5344CB8AC3E}">
        <p14:creationId xmlns:p14="http://schemas.microsoft.com/office/powerpoint/2010/main" val="4257989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Pravidla produkce zpracovaných potravin</a:t>
            </a:r>
          </a:p>
        </p:txBody>
      </p:sp>
      <p:sp>
        <p:nvSpPr>
          <p:cNvPr id="3" name="Zástupný symbol pro obsah 2"/>
          <p:cNvSpPr>
            <a:spLocks noGrp="1"/>
          </p:cNvSpPr>
          <p:nvPr>
            <p:ph idx="1"/>
          </p:nvPr>
        </p:nvSpPr>
        <p:spPr>
          <a:xfrm>
            <a:off x="395536" y="2060849"/>
            <a:ext cx="8424936" cy="4464496"/>
          </a:xfrm>
        </p:spPr>
        <p:txBody>
          <a:bodyPr>
            <a:normAutofit/>
          </a:bodyPr>
          <a:lstStyle/>
          <a:p>
            <a:pPr algn="just"/>
            <a:r>
              <a:rPr lang="cs-CZ" dirty="0"/>
              <a:t>Obecné požadavky vztahující se na produkci zpracovaných potravin</a:t>
            </a:r>
          </a:p>
          <a:p>
            <a:pPr algn="just"/>
            <a:r>
              <a:rPr lang="cs-CZ" dirty="0"/>
              <a:t>Podrobné požadavky vztahující se na produkci zpracovaných potravin</a:t>
            </a:r>
          </a:p>
          <a:p>
            <a:pPr lvl="1" algn="just"/>
            <a:r>
              <a:rPr lang="cs-CZ" dirty="0"/>
              <a:t>Na složení zpracovaných ekologických potravin se vztahují tyto podmínky:</a:t>
            </a:r>
          </a:p>
          <a:p>
            <a:pPr lvl="2" algn="just"/>
            <a:r>
              <a:rPr lang="cs-CZ" dirty="0"/>
              <a:t>produkt je vyroben převážně ze zemědělských složek nebo produktů určených k použití jako potravina podle přílohy I; pro účely určení, zda je produkt vyroben převážně z těchto produktů, se nebere v úvahu přidaná voda a sůl;</a:t>
            </a:r>
          </a:p>
          <a:p>
            <a:pPr lvl="2" algn="just"/>
            <a:r>
              <a:rPr lang="cs-CZ" dirty="0"/>
              <a:t>ekologická složka nesmí být přítomna společně se shodnou složkou pocházející z konvenční produkce;</a:t>
            </a:r>
          </a:p>
          <a:p>
            <a:pPr lvl="2" algn="just"/>
            <a:r>
              <a:rPr lang="cs-CZ" dirty="0"/>
              <a:t>složka z přechodného období nesmí být přítomna společně se shodnou složkou, která pochází z ekologické či konvenční produkce.</a:t>
            </a:r>
          </a:p>
          <a:p>
            <a:pPr lvl="1" algn="just"/>
            <a:r>
              <a:rPr lang="cs-CZ" dirty="0"/>
              <a:t>Použití některých produktů a látek při zpracování potravin</a:t>
            </a:r>
          </a:p>
        </p:txBody>
      </p:sp>
    </p:spTree>
    <p:extLst>
      <p:ext uri="{BB962C8B-B14F-4D97-AF65-F5344CB8AC3E}">
        <p14:creationId xmlns:p14="http://schemas.microsoft.com/office/powerpoint/2010/main" val="2663888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476672"/>
            <a:ext cx="8229600" cy="1143000"/>
          </a:xfrm>
        </p:spPr>
        <p:txBody>
          <a:bodyPr/>
          <a:lstStyle/>
          <a:p>
            <a:r>
              <a:rPr lang="cs-CZ" cap="all" dirty="0"/>
              <a:t>Označování</a:t>
            </a:r>
          </a:p>
        </p:txBody>
      </p:sp>
      <p:sp>
        <p:nvSpPr>
          <p:cNvPr id="3" name="Zástupný symbol pro obsah 2"/>
          <p:cNvSpPr>
            <a:spLocks noGrp="1"/>
          </p:cNvSpPr>
          <p:nvPr>
            <p:ph idx="1"/>
          </p:nvPr>
        </p:nvSpPr>
        <p:spPr/>
        <p:txBody>
          <a:bodyPr>
            <a:normAutofit fontScale="77500" lnSpcReduction="20000"/>
          </a:bodyPr>
          <a:lstStyle/>
          <a:p>
            <a:r>
              <a:rPr lang="cs-CZ" sz="3200" dirty="0"/>
              <a:t>produkt je označen výrazy odkazujícími na ekologickou produkci, pokud se v jeho označení, propagačním materiálu nebo obchodních dokladech on sám, jeho složky nebo krmné suroviny použité pro jeho produkci popisují výrazy, které kupujícímu naznačují, že produkt, složky nebo krmné suroviny byly vyprodukovány v souladu s tímto nařízením</a:t>
            </a:r>
          </a:p>
          <a:p>
            <a:pPr lvl="1"/>
            <a:r>
              <a:rPr lang="cs-CZ" sz="3000" dirty="0"/>
              <a:t>výrazy uvedené na seznamu v příloze IV a jejich odvozeniny nebo zdrobněliny („ekologické, biologické“), jako „bio“ a „</a:t>
            </a:r>
            <a:r>
              <a:rPr lang="cs-CZ" sz="3000" dirty="0" err="1"/>
              <a:t>eko</a:t>
            </a:r>
            <a:r>
              <a:rPr lang="cs-CZ" sz="3000" dirty="0"/>
              <a:t>“, a to samostatně i v kombinaci a v kterémkoli jazyce uvedeném ve zmíněné příloze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2204864"/>
            <a:ext cx="8229600" cy="4173096"/>
          </a:xfrm>
        </p:spPr>
        <p:txBody>
          <a:bodyPr>
            <a:normAutofit fontScale="92500" lnSpcReduction="10000"/>
          </a:bodyPr>
          <a:lstStyle/>
          <a:p>
            <a:r>
              <a:rPr lang="cs-CZ" sz="3200" dirty="0"/>
              <a:t>Zpracované potraviny – výrazy odkazující na ekologickou produkci</a:t>
            </a:r>
          </a:p>
          <a:p>
            <a:pPr lvl="1"/>
            <a:r>
              <a:rPr lang="cs-CZ" sz="3200" dirty="0"/>
              <a:t>v obchodním označení a v seznamu složek, jestliže je tento seznam povinný, pokud </a:t>
            </a:r>
          </a:p>
          <a:p>
            <a:pPr lvl="2"/>
            <a:r>
              <a:rPr lang="cs-CZ" sz="3000" dirty="0"/>
              <a:t>musí splňovat pravidla v př. II a čl. 16</a:t>
            </a:r>
          </a:p>
          <a:p>
            <a:pPr lvl="2"/>
            <a:r>
              <a:rPr lang="cs-CZ" sz="3200" dirty="0"/>
              <a:t>alespoň  95 % hmotnostních ze zemědělských složek produktu je ekologického původu</a:t>
            </a:r>
          </a:p>
          <a:p>
            <a:pPr lvl="2"/>
            <a:r>
              <a:rPr lang="cs-CZ" sz="3200" dirty="0"/>
              <a:t>aromata – přírodní dle n. č. 1334/2008</a:t>
            </a:r>
          </a:p>
          <a:p>
            <a:endParaRPr lang="cs-C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116EF46C-6088-4EA0-98EF-A20BCF09A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ostlin, Rostlinky, Sol, Zvětšit, Rostoucí, Sazenice">
            <a:extLst>
              <a:ext uri="{FF2B5EF4-FFF2-40B4-BE49-F238E27FC236}">
                <a16:creationId xmlns:a16="http://schemas.microsoft.com/office/drawing/2014/main" id="{80AEA231-EE33-4327-B2A4-EA1D5B6FAA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67" r="25328" b="489"/>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9EB3C9E9-B079-4FB7-B61A-A243C12BF0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457200"/>
            <a:ext cx="2777491" cy="5935132"/>
            <a:chOff x="438068" y="457200"/>
            <a:chExt cx="3703320" cy="5935132"/>
          </a:xfrm>
        </p:grpSpPr>
        <p:sp>
          <p:nvSpPr>
            <p:cNvPr id="82" name="Rectangle 81">
              <a:extLst>
                <a:ext uri="{FF2B5EF4-FFF2-40B4-BE49-F238E27FC236}">
                  <a16:creationId xmlns:a16="http://schemas.microsoft.com/office/drawing/2014/main" id="{9EE557F1-3F95-4462-8122-987673D8A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BEDB2D38-6A36-438C-9448-E704F02A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Nadpis 1"/>
          <p:cNvSpPr>
            <a:spLocks noGrp="1"/>
          </p:cNvSpPr>
          <p:nvPr>
            <p:ph type="title"/>
          </p:nvPr>
        </p:nvSpPr>
        <p:spPr>
          <a:xfrm>
            <a:off x="438150" y="2142067"/>
            <a:ext cx="2559050" cy="2971801"/>
          </a:xfrm>
        </p:spPr>
        <p:txBody>
          <a:bodyPr vert="horz" lIns="91440" tIns="45720" rIns="91440" bIns="45720" rtlCol="0" anchor="b">
            <a:normAutofit/>
          </a:bodyPr>
          <a:lstStyle/>
          <a:p>
            <a:pPr>
              <a:lnSpc>
                <a:spcPct val="90000"/>
              </a:lnSpc>
            </a:pPr>
            <a:r>
              <a:rPr lang="en-US" sz="2500"/>
              <a:t>EKOLOGICKÉ ZEMĚDĚLSTVÍ, OZNAČOVÁNÍ BIOPOTRAVIN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282F36-261B-49B3-8CA9-FB857C475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5422"/>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87215C3-3B83-4BE7-9213-26E084BD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5"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3A105D4-2907-419E-8223-4C266BA1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3" name="Obrázek 2" descr="Výsledek obrázku pro biopotraviny"/>
          <p:cNvPicPr/>
          <p:nvPr/>
        </p:nvPicPr>
        <p:blipFill rotWithShape="1">
          <a:blip r:embed="rId2" cstate="print">
            <a:extLst>
              <a:ext uri="{28A0092B-C50C-407E-A947-70E740481C1C}">
                <a14:useLocalDpi xmlns:a14="http://schemas.microsoft.com/office/drawing/2010/main" val="0"/>
              </a:ext>
            </a:extLst>
          </a:blip>
          <a:srcRect l="-110" t="-591"/>
          <a:stretch/>
        </p:blipFill>
        <p:spPr bwMode="auto">
          <a:xfrm>
            <a:off x="334899" y="806505"/>
            <a:ext cx="8469107" cy="4786759"/>
          </a:xfrm>
          <a:prstGeom prst="rect">
            <a:avLst/>
          </a:prstGeom>
          <a:noFill/>
        </p:spPr>
      </p:pic>
      <p:sp>
        <p:nvSpPr>
          <p:cNvPr id="16" name="Rectangle 15">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5873675"/>
            <a:ext cx="8472550"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Users\h14023\Desktop\Fotky\čaj\18641963_1566668456679627_225835235_o.jpg"/>
          <p:cNvPicPr/>
          <p:nvPr/>
        </p:nvPicPr>
        <p:blipFill rotWithShape="1">
          <a:blip r:embed="rId2" cstate="print">
            <a:extLst>
              <a:ext uri="{28A0092B-C50C-407E-A947-70E740481C1C}">
                <a14:useLocalDpi xmlns:a14="http://schemas.microsoft.com/office/drawing/2010/main" val="0"/>
              </a:ext>
            </a:extLst>
          </a:blip>
          <a:srcRect l="16804" t="13333" r="27179" b="-2636"/>
          <a:stretch/>
        </p:blipFill>
        <p:spPr bwMode="auto">
          <a:xfrm>
            <a:off x="868285" y="188640"/>
            <a:ext cx="3206115" cy="6839585"/>
          </a:xfrm>
          <a:prstGeom prst="rect">
            <a:avLst/>
          </a:prstGeom>
          <a:noFill/>
          <a:ln>
            <a:noFill/>
          </a:ln>
          <a:extLst>
            <a:ext uri="{53640926-AAD7-44D8-BBD7-CCE9431645EC}">
              <a14:shadowObscured xmlns:a14="http://schemas.microsoft.com/office/drawing/2010/main"/>
            </a:ext>
          </a:extLst>
        </p:spPr>
      </p:pic>
      <p:pic>
        <p:nvPicPr>
          <p:cNvPr id="3" name="Obrázek 2" descr="C:\Users\h14023\Desktop\Fotky\čaj\18642110_1566668513346288_1304914230_o.jpg"/>
          <p:cNvPicPr/>
          <p:nvPr/>
        </p:nvPicPr>
        <p:blipFill rotWithShape="1">
          <a:blip r:embed="rId3" cstate="print">
            <a:extLst>
              <a:ext uri="{28A0092B-C50C-407E-A947-70E740481C1C}">
                <a14:useLocalDpi xmlns:a14="http://schemas.microsoft.com/office/drawing/2010/main" val="0"/>
              </a:ext>
            </a:extLst>
          </a:blip>
          <a:srcRect l="18349" t="11599" r="26193" b="2258"/>
          <a:stretch/>
        </p:blipFill>
        <p:spPr bwMode="auto">
          <a:xfrm>
            <a:off x="4180160" y="188640"/>
            <a:ext cx="3194050" cy="6613525"/>
          </a:xfrm>
          <a:prstGeom prst="rect">
            <a:avLst/>
          </a:prstGeom>
          <a:noFill/>
          <a:ln>
            <a:noFill/>
          </a:ln>
          <a:extLst>
            <a:ext uri="{53640926-AAD7-44D8-BBD7-CCE9431645EC}">
              <a14:shadowObscured xmlns:a14="http://schemas.microsoft.com/office/drawing/2010/main"/>
            </a:ext>
          </a:extLst>
        </p:spPr>
      </p:pic>
      <p:sp>
        <p:nvSpPr>
          <p:cNvPr id="4" name="Ovál 3"/>
          <p:cNvSpPr/>
          <p:nvPr/>
        </p:nvSpPr>
        <p:spPr>
          <a:xfrm>
            <a:off x="3968641" y="1697896"/>
            <a:ext cx="2835607"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p:cNvSpPr/>
          <p:nvPr/>
        </p:nvSpPr>
        <p:spPr>
          <a:xfrm rot="5400000">
            <a:off x="1543155" y="2056653"/>
            <a:ext cx="3840293" cy="10106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90223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81192" y="2228003"/>
            <a:ext cx="7989752" cy="4225333"/>
          </a:xfrm>
        </p:spPr>
        <p:txBody>
          <a:bodyPr>
            <a:normAutofit fontScale="92500" lnSpcReduction="10000"/>
          </a:bodyPr>
          <a:lstStyle/>
          <a:p>
            <a:r>
              <a:rPr lang="cs-CZ" sz="2400" dirty="0"/>
              <a:t>Zpracované potraviny – výrazy odkazující na ekologickou produkci</a:t>
            </a:r>
          </a:p>
          <a:p>
            <a:pPr lvl="1"/>
            <a:r>
              <a:rPr lang="cs-CZ" sz="2400" dirty="0"/>
              <a:t>pouze v seznamu složek, pokud:</a:t>
            </a:r>
          </a:p>
          <a:p>
            <a:pPr lvl="2"/>
            <a:r>
              <a:rPr lang="cs-CZ" sz="2000" dirty="0"/>
              <a:t>méně než 95 % hmotnostních ze zemědělských složek produktu je ekologického původu a za předpokladu, že jsou tyto složky v souladu s pravidly produkce stanovenými v tomto nařízení a</a:t>
            </a:r>
          </a:p>
          <a:p>
            <a:pPr lvl="2"/>
            <a:r>
              <a:rPr lang="cs-CZ" sz="2400" dirty="0"/>
              <a:t>zpracovaná potravina je v souladu s pravidly produkce uvedenými v příloze II části IV bodě 1.5, v bodě 2.1 písm. a) a b) a v bodě 2.2.1, s výjimkou pravidel týkajících se omezeného použití složek pocházejících z konvenční zemědělské produkce, stanovených v příloze II části IV bodě 2.2.1, a s pravidly stanovenými v souladu s čl. 16 odst. 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B13ECEB-131D-4D9A-849C-87E545462C2F}"/>
              </a:ext>
            </a:extLst>
          </p:cNvPr>
          <p:cNvSpPr>
            <a:spLocks noGrp="1"/>
          </p:cNvSpPr>
          <p:nvPr>
            <p:ph idx="1"/>
          </p:nvPr>
        </p:nvSpPr>
        <p:spPr>
          <a:xfrm>
            <a:off x="323528" y="1844824"/>
            <a:ext cx="8568952" cy="4536503"/>
          </a:xfrm>
        </p:spPr>
        <p:txBody>
          <a:bodyPr>
            <a:normAutofit/>
          </a:bodyPr>
          <a:lstStyle/>
          <a:p>
            <a:r>
              <a:rPr lang="pl-PL" sz="2400" dirty="0"/>
              <a:t>Zpracované potraviny – výrazy odkazující na ekologickou produkci</a:t>
            </a:r>
            <a:endParaRPr lang="cs-CZ" sz="2400" dirty="0"/>
          </a:p>
          <a:p>
            <a:pPr lvl="1"/>
            <a:r>
              <a:rPr lang="cs-CZ" sz="2000" dirty="0"/>
              <a:t>v obchodním označení a seznamu složek, pokud:</a:t>
            </a:r>
          </a:p>
          <a:p>
            <a:pPr lvl="2"/>
            <a:r>
              <a:rPr lang="cs-CZ" sz="1800" dirty="0"/>
              <a:t>hlavní složkou je produkt lovu nebo rybolovu;</a:t>
            </a:r>
          </a:p>
          <a:p>
            <a:pPr lvl="2"/>
            <a:r>
              <a:rPr lang="cs-CZ" sz="1800" dirty="0"/>
              <a:t>výraz uvedený v odstavci 1 je v obchodním označení zcela jasně spojen s jinou složkou, která je ekologického původu a je odlišná od složky hlavní;</a:t>
            </a:r>
          </a:p>
          <a:p>
            <a:pPr lvl="2"/>
            <a:r>
              <a:rPr lang="cs-CZ" sz="1800" dirty="0"/>
              <a:t>všechny ostatní zemědělské složky jsou ekologického původu a</a:t>
            </a:r>
          </a:p>
          <a:p>
            <a:pPr lvl="2"/>
            <a:r>
              <a:rPr lang="cs-CZ" sz="1800" dirty="0"/>
              <a:t>zpracovaná potravina je v souladu s pravidly produkce uvedenými v příloze II části IV bodě 1.5, v bodě 2.1 písm. a) a b) a v bodě 2.2.1, s výjimkou pravidel týkajících se omezeného použití složek pocházejících z konvenční zemědělské produkce, stanovených v příloze II části IV bodě 2.2.1, a s pravidly stanovenými v souladu s čl. 16 odst. 3.</a:t>
            </a:r>
          </a:p>
        </p:txBody>
      </p:sp>
    </p:spTree>
    <p:extLst>
      <p:ext uri="{BB962C8B-B14F-4D97-AF65-F5344CB8AC3E}">
        <p14:creationId xmlns:p14="http://schemas.microsoft.com/office/powerpoint/2010/main" val="1072675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548680"/>
            <a:ext cx="8229600" cy="1143000"/>
          </a:xfrm>
        </p:spPr>
        <p:txBody>
          <a:bodyPr/>
          <a:lstStyle/>
          <a:p>
            <a:r>
              <a:rPr lang="cs-CZ" cap="all" dirty="0"/>
              <a:t>Povinné údaje</a:t>
            </a:r>
          </a:p>
        </p:txBody>
      </p:sp>
      <p:sp>
        <p:nvSpPr>
          <p:cNvPr id="3" name="Zástupný symbol pro obsah 2"/>
          <p:cNvSpPr>
            <a:spLocks noGrp="1"/>
          </p:cNvSpPr>
          <p:nvPr>
            <p:ph idx="1"/>
          </p:nvPr>
        </p:nvSpPr>
        <p:spPr>
          <a:xfrm>
            <a:off x="581192" y="2228003"/>
            <a:ext cx="7989752" cy="4297341"/>
          </a:xfrm>
        </p:spPr>
        <p:txBody>
          <a:bodyPr>
            <a:normAutofit fontScale="47500" lnSpcReduction="20000"/>
          </a:bodyPr>
          <a:lstStyle/>
          <a:p>
            <a:r>
              <a:rPr lang="cs-CZ" sz="3400" dirty="0"/>
              <a:t>číselný kód kontrolního orgánu nebo kontrolního subjektu, jemuž podléhá hospodářský subjekt, který provedl poslední fázi produkce nebo přípravy</a:t>
            </a:r>
          </a:p>
          <a:p>
            <a:pPr lvl="1"/>
            <a:r>
              <a:rPr lang="cs-CZ" sz="3200" dirty="0"/>
              <a:t>AB-CDE-999</a:t>
            </a:r>
          </a:p>
          <a:p>
            <a:r>
              <a:rPr lang="cs-CZ" sz="3400" dirty="0"/>
              <a:t>v případě balených potravin na obalu uvedeno rovněž logo Evropské unie pro ekologickou produkci</a:t>
            </a:r>
          </a:p>
          <a:p>
            <a:pPr lvl="1"/>
            <a:r>
              <a:rPr lang="cs-CZ" sz="3200" dirty="0"/>
              <a:t>ve stejném zorném poli jako logo rovněž údaj o místě, kde byly vyprodukovány zemědělské suroviny, z nichž se produkt skládá, a to podle situace v jedné z těchto podob</a:t>
            </a:r>
          </a:p>
          <a:p>
            <a:pPr lvl="2"/>
            <a:r>
              <a:rPr lang="cs-CZ" sz="3000" dirty="0"/>
              <a:t>„zemědělská produkce EU“, byla-li zemědělská surovina vyprodukována v Unii</a:t>
            </a:r>
          </a:p>
          <a:p>
            <a:pPr lvl="2"/>
            <a:r>
              <a:rPr lang="cs-CZ" sz="3000" dirty="0"/>
              <a:t>„zemědělská produkce mimo EU“, byla-li zemědělská surovina vyprodukována ve třetích zemích</a:t>
            </a:r>
          </a:p>
          <a:p>
            <a:pPr lvl="2"/>
            <a:r>
              <a:rPr lang="cs-CZ" sz="3000" dirty="0"/>
              <a:t>„zemědělská produkce EU/mimo EU“, byla-li část zemědělských surovin vyprodukována v Unii a část ve třetí zemi</a:t>
            </a:r>
          </a:p>
          <a:p>
            <a:r>
              <a:rPr lang="cs-CZ" sz="3400" dirty="0"/>
              <a:t>vnitrostátní a soukromá loga - při označování, obchodní úpravě a propagaci produktů, jež jsou v souladu s tímto nařízením, smějí být použita</a:t>
            </a:r>
            <a:endParaRPr lang="cs-CZ" sz="3200" dirty="0"/>
          </a:p>
        </p:txBody>
      </p:sp>
      <p:pic>
        <p:nvPicPr>
          <p:cNvPr id="4" name="Obrázek 3">
            <a:extLst>
              <a:ext uri="{FF2B5EF4-FFF2-40B4-BE49-F238E27FC236}">
                <a16:creationId xmlns:a16="http://schemas.microsoft.com/office/drawing/2014/main" id="{B4644158-3DFD-4F14-888D-A7C90EF016FB}"/>
              </a:ext>
            </a:extLst>
          </p:cNvPr>
          <p:cNvPicPr>
            <a:picLocks noChangeAspect="1"/>
          </p:cNvPicPr>
          <p:nvPr/>
        </p:nvPicPr>
        <p:blipFill>
          <a:blip r:embed="rId2"/>
          <a:stretch>
            <a:fillRect/>
          </a:stretch>
        </p:blipFill>
        <p:spPr>
          <a:xfrm>
            <a:off x="6277512" y="176819"/>
            <a:ext cx="2843808" cy="188672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Kontrola ekologického zemědělství v ČR</a:t>
            </a:r>
          </a:p>
        </p:txBody>
      </p:sp>
      <p:sp>
        <p:nvSpPr>
          <p:cNvPr id="3" name="Zástupný symbol pro obsah 2"/>
          <p:cNvSpPr>
            <a:spLocks noGrp="1"/>
          </p:cNvSpPr>
          <p:nvPr>
            <p:ph idx="1"/>
          </p:nvPr>
        </p:nvSpPr>
        <p:spPr/>
        <p:txBody>
          <a:bodyPr>
            <a:normAutofit/>
          </a:bodyPr>
          <a:lstStyle/>
          <a:p>
            <a:r>
              <a:rPr lang="cs-CZ" sz="2400" dirty="0"/>
              <a:t>4 soukromé kontrolní a certifikační organizace (KO) na základě veřejnoprávní smlouvy s Ministerstvem zemědělství</a:t>
            </a:r>
          </a:p>
          <a:p>
            <a:pPr lvl="1"/>
            <a:r>
              <a:rPr lang="cs-CZ" sz="2000" dirty="0"/>
              <a:t>CZ-BIO-001 pro KEZ o.p.s.</a:t>
            </a:r>
          </a:p>
          <a:p>
            <a:pPr lvl="1"/>
            <a:r>
              <a:rPr lang="cs-CZ" sz="2000" dirty="0"/>
              <a:t>CZ-BIO-002 pro ABCERT AG</a:t>
            </a:r>
          </a:p>
          <a:p>
            <a:pPr lvl="1"/>
            <a:r>
              <a:rPr lang="cs-CZ" sz="2000" dirty="0"/>
              <a:t>CZ-BIO-003 pro </a:t>
            </a:r>
            <a:r>
              <a:rPr lang="cs-CZ" sz="2000" dirty="0" err="1"/>
              <a:t>Biokont</a:t>
            </a:r>
            <a:r>
              <a:rPr lang="cs-CZ" sz="2000" dirty="0"/>
              <a:t> CZ, s.r.o.</a:t>
            </a:r>
          </a:p>
          <a:p>
            <a:pPr lvl="1"/>
            <a:r>
              <a:rPr lang="cs-CZ" sz="2000" dirty="0"/>
              <a:t>CZ-BIO-004 pro </a:t>
            </a:r>
            <a:r>
              <a:rPr lang="cs-CZ" sz="2000" dirty="0" err="1"/>
              <a:t>Bureau</a:t>
            </a:r>
            <a:r>
              <a:rPr lang="cs-CZ" sz="2000" dirty="0"/>
              <a:t> </a:t>
            </a:r>
            <a:r>
              <a:rPr lang="cs-CZ" sz="2000" dirty="0" err="1"/>
              <a:t>Veritas</a:t>
            </a:r>
            <a:r>
              <a:rPr lang="cs-CZ" sz="2000" dirty="0"/>
              <a:t> Czech Republic s.r.o.</a:t>
            </a:r>
          </a:p>
          <a:p>
            <a:pPr marL="0" indent="0">
              <a:buNone/>
            </a:pPr>
            <a:endParaRPr lang="cs-CZ" dirty="0"/>
          </a:p>
          <a:p>
            <a:endParaRPr lang="cs-CZ" dirty="0"/>
          </a:p>
        </p:txBody>
      </p:sp>
    </p:spTree>
    <p:extLst>
      <p:ext uri="{BB962C8B-B14F-4D97-AF65-F5344CB8AC3E}">
        <p14:creationId xmlns:p14="http://schemas.microsoft.com/office/powerpoint/2010/main" val="624427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Kontrola ekologického zemědělství v </a:t>
            </a:r>
            <a:r>
              <a:rPr lang="cs-CZ" dirty="0" err="1"/>
              <a:t>čr</a:t>
            </a:r>
            <a:endParaRPr lang="cs-CZ" dirty="0"/>
          </a:p>
        </p:txBody>
      </p:sp>
      <p:sp>
        <p:nvSpPr>
          <p:cNvPr id="3" name="Zástupný symbol pro obsah 2"/>
          <p:cNvSpPr>
            <a:spLocks noGrp="1"/>
          </p:cNvSpPr>
          <p:nvPr>
            <p:ph idx="1"/>
          </p:nvPr>
        </p:nvSpPr>
        <p:spPr>
          <a:xfrm>
            <a:off x="573056" y="1556792"/>
            <a:ext cx="8298192" cy="5040560"/>
          </a:xfrm>
        </p:spPr>
        <p:txBody>
          <a:bodyPr>
            <a:normAutofit/>
          </a:bodyPr>
          <a:lstStyle/>
          <a:p>
            <a:r>
              <a:rPr lang="cs-CZ" dirty="0"/>
              <a:t>Ve zvlášť závažných případech nebo tam, kde ke kontrole nejsou oprávněny výše uvedené KO, vstupují do kontroly také </a:t>
            </a:r>
            <a:r>
              <a:rPr lang="cs-CZ" u="sng" dirty="0">
                <a:hlinkClick r:id="rId2"/>
              </a:rPr>
              <a:t>státní dozorové orgány</a:t>
            </a:r>
            <a:r>
              <a:rPr lang="cs-CZ" dirty="0"/>
              <a:t>.</a:t>
            </a:r>
          </a:p>
          <a:p>
            <a:pPr lvl="1"/>
            <a:r>
              <a:rPr lang="cs-CZ" dirty="0"/>
              <a:t>ÚKZÚZ</a:t>
            </a:r>
          </a:p>
          <a:p>
            <a:pPr lvl="2"/>
            <a:r>
              <a:rPr lang="cs-CZ" dirty="0"/>
              <a:t>Zajišťuje úřední kontrolu dle nařízení 2017/625, obvykle namátkové kontroly</a:t>
            </a:r>
          </a:p>
          <a:p>
            <a:pPr lvl="1"/>
            <a:r>
              <a:rPr lang="cs-CZ" dirty="0"/>
              <a:t>SVS</a:t>
            </a:r>
          </a:p>
          <a:p>
            <a:pPr lvl="2"/>
            <a:r>
              <a:rPr lang="cs-CZ" dirty="0"/>
              <a:t>Na základě dohody s </a:t>
            </a:r>
            <a:r>
              <a:rPr lang="cs-CZ" dirty="0" err="1"/>
              <a:t>MZe</a:t>
            </a:r>
            <a:r>
              <a:rPr lang="cs-CZ" dirty="0"/>
              <a:t> vykonává kontrolu ekologické produkce v rámci svých kompetencí daných veterinárním zákonem a souvisejícími předpisy.</a:t>
            </a:r>
          </a:p>
          <a:p>
            <a:pPr lvl="1"/>
            <a:r>
              <a:rPr lang="cs-CZ" dirty="0"/>
              <a:t>SZPI</a:t>
            </a:r>
          </a:p>
          <a:p>
            <a:pPr lvl="2"/>
            <a:r>
              <a:rPr lang="cs-CZ" dirty="0"/>
              <a:t>Na základě veřejnoprávní dohody s </a:t>
            </a:r>
            <a:r>
              <a:rPr lang="cs-CZ" dirty="0" err="1"/>
              <a:t>Mze</a:t>
            </a:r>
            <a:r>
              <a:rPr lang="cs-CZ" dirty="0"/>
              <a:t> vykonává kontrolu ekologické produkce v rámci svých kompetencí daných zákonem č. 110/1997 Sb. a souvisejícími předpisy. Jedná se zejména o kontroly určité části </a:t>
            </a:r>
            <a:r>
              <a:rPr lang="cs-CZ" u="sng" dirty="0">
                <a:hlinkClick r:id="rId3"/>
              </a:rPr>
              <a:t>maloprodejců biopotravin</a:t>
            </a:r>
            <a:r>
              <a:rPr lang="cs-CZ" dirty="0"/>
              <a:t>, kteří jsou vyjmuti z působnosti předpisů pro ekologickou produkci a nepodléhají její kontrole.</a:t>
            </a:r>
          </a:p>
        </p:txBody>
      </p:sp>
    </p:spTree>
    <p:extLst>
      <p:ext uri="{BB962C8B-B14F-4D97-AF65-F5344CB8AC3E}">
        <p14:creationId xmlns:p14="http://schemas.microsoft.com/office/powerpoint/2010/main" val="2570205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Users\h14023\Desktop\Fotky\čaj\18676796_1566668103346329_151552537_o.jpg"/>
          <p:cNvPicPr/>
          <p:nvPr/>
        </p:nvPicPr>
        <p:blipFill rotWithShape="1">
          <a:blip r:embed="rId2" cstate="print">
            <a:extLst>
              <a:ext uri="{28A0092B-C50C-407E-A947-70E740481C1C}">
                <a14:useLocalDpi xmlns:a14="http://schemas.microsoft.com/office/drawing/2010/main" val="0"/>
              </a:ext>
            </a:extLst>
          </a:blip>
          <a:srcRect l="13484" t="9090" r="20748" b="1233"/>
          <a:stretch/>
        </p:blipFill>
        <p:spPr bwMode="auto">
          <a:xfrm>
            <a:off x="2699792" y="260648"/>
            <a:ext cx="4176464" cy="65973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2304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A9F48A-DCC4-4E94-B8BC-BD005807D37B}"/>
              </a:ext>
            </a:extLst>
          </p:cNvPr>
          <p:cNvSpPr>
            <a:spLocks noGrp="1"/>
          </p:cNvSpPr>
          <p:nvPr>
            <p:ph type="title"/>
          </p:nvPr>
        </p:nvSpPr>
        <p:spPr/>
        <p:txBody>
          <a:bodyPr/>
          <a:lstStyle/>
          <a:p>
            <a:r>
              <a:rPr lang="cs-CZ" dirty="0"/>
              <a:t>CERTIFIKACE</a:t>
            </a:r>
          </a:p>
        </p:txBody>
      </p:sp>
      <p:sp>
        <p:nvSpPr>
          <p:cNvPr id="3" name="Zástupný symbol pro obsah 2"/>
          <p:cNvSpPr>
            <a:spLocks noGrp="1"/>
          </p:cNvSpPr>
          <p:nvPr>
            <p:ph idx="1"/>
          </p:nvPr>
        </p:nvSpPr>
        <p:spPr/>
        <p:txBody>
          <a:bodyPr>
            <a:normAutofit/>
          </a:bodyPr>
          <a:lstStyle/>
          <a:p>
            <a:r>
              <a:rPr lang="cs-CZ" sz="2000" dirty="0"/>
              <a:t>Certifikát</a:t>
            </a:r>
          </a:p>
        </p:txBody>
      </p:sp>
    </p:spTree>
    <p:extLst>
      <p:ext uri="{BB962C8B-B14F-4D97-AF65-F5344CB8AC3E}">
        <p14:creationId xmlns:p14="http://schemas.microsoft.com/office/powerpoint/2010/main" val="3096151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A9F48A-DCC4-4E94-B8BC-BD005807D37B}"/>
              </a:ext>
            </a:extLst>
          </p:cNvPr>
          <p:cNvSpPr>
            <a:spLocks noGrp="1"/>
          </p:cNvSpPr>
          <p:nvPr>
            <p:ph type="title"/>
          </p:nvPr>
        </p:nvSpPr>
        <p:spPr/>
        <p:txBody>
          <a:bodyPr/>
          <a:lstStyle/>
          <a:p>
            <a:r>
              <a:rPr lang="cs-CZ" dirty="0"/>
              <a:t>Národní legislativa</a:t>
            </a:r>
          </a:p>
        </p:txBody>
      </p:sp>
      <p:sp>
        <p:nvSpPr>
          <p:cNvPr id="3" name="Zástupný symbol pro obsah 2"/>
          <p:cNvSpPr>
            <a:spLocks noGrp="1"/>
          </p:cNvSpPr>
          <p:nvPr>
            <p:ph idx="1"/>
          </p:nvPr>
        </p:nvSpPr>
        <p:spPr>
          <a:xfrm>
            <a:off x="395536" y="2228003"/>
            <a:ext cx="8175408" cy="1921077"/>
          </a:xfrm>
        </p:spPr>
        <p:txBody>
          <a:bodyPr>
            <a:normAutofit/>
          </a:bodyPr>
          <a:lstStyle/>
          <a:p>
            <a:r>
              <a:rPr lang="cs-CZ" sz="2800" dirty="0"/>
              <a:t>Zákon </a:t>
            </a:r>
            <a:r>
              <a:rPr lang="cs-CZ" sz="2800" b="1" u="sng" dirty="0">
                <a:solidFill>
                  <a:srgbClr val="C00000"/>
                </a:solidFill>
              </a:rPr>
              <a:t>č. 242/2000 </a:t>
            </a:r>
            <a:r>
              <a:rPr lang="cs-CZ" sz="2800" dirty="0"/>
              <a:t>Sb., o ekologickém zemědělství</a:t>
            </a:r>
          </a:p>
          <a:p>
            <a:pPr lvl="1"/>
            <a:r>
              <a:rPr lang="cs-CZ" sz="2400" dirty="0"/>
              <a:t>Vyhláška </a:t>
            </a:r>
            <a:r>
              <a:rPr lang="cs-CZ" sz="2400" dirty="0">
                <a:solidFill>
                  <a:srgbClr val="C00000"/>
                </a:solidFill>
              </a:rPr>
              <a:t>č. 16/2006</a:t>
            </a:r>
            <a:r>
              <a:rPr lang="cs-CZ" sz="2400" dirty="0"/>
              <a:t>, kterou se provádějí některá ustanovení zákona o ekologickém zemědělství</a:t>
            </a:r>
          </a:p>
        </p:txBody>
      </p:sp>
    </p:spTree>
    <p:extLst>
      <p:ext uri="{BB962C8B-B14F-4D97-AF65-F5344CB8AC3E}">
        <p14:creationId xmlns:p14="http://schemas.microsoft.com/office/powerpoint/2010/main" val="308340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35894" y="702156"/>
            <a:ext cx="8272212" cy="1013800"/>
          </a:xfrm>
        </p:spPr>
        <p:txBody>
          <a:bodyPr vert="horz" lIns="91440" tIns="45720" rIns="91440" bIns="45720" rtlCol="0">
            <a:normAutofit/>
          </a:bodyPr>
          <a:lstStyle/>
          <a:p>
            <a:r>
              <a:rPr lang="en-US" err="1"/>
              <a:t>Konvenční</a:t>
            </a:r>
            <a:r>
              <a:rPr lang="en-US"/>
              <a:t> </a:t>
            </a:r>
            <a:r>
              <a:rPr lang="en-US" err="1"/>
              <a:t>zemědělství</a:t>
            </a:r>
            <a:endParaRPr lang="en-US"/>
          </a:p>
        </p:txBody>
      </p:sp>
      <p:pic>
        <p:nvPicPr>
          <p:cNvPr id="7" name="Obrázek 6" descr="Výsledek obrázku pro černý úhor vinohrad"/>
          <p:cNvPicPr/>
          <p:nvPr/>
        </p:nvPicPr>
        <p:blipFill rotWithShape="1">
          <a:blip r:embed="rId2" cstate="print"/>
          <a:srcRect l="7795" r="-1" b="-1"/>
          <a:stretch/>
        </p:blipFill>
        <p:spPr bwMode="auto">
          <a:xfrm>
            <a:off x="470766" y="1892498"/>
            <a:ext cx="2774951" cy="4497938"/>
          </a:xfrm>
          <a:prstGeom prst="rect">
            <a:avLst/>
          </a:prstGeom>
          <a:noFill/>
        </p:spPr>
      </p:pic>
      <p:pic>
        <p:nvPicPr>
          <p:cNvPr id="1032" name="Picture 8" descr="Výsledek obrázku pro postřikovač traktor"/>
          <p:cNvPicPr>
            <a:picLocks noChangeAspect="1" noChangeArrowheads="1"/>
          </p:cNvPicPr>
          <p:nvPr/>
        </p:nvPicPr>
        <p:blipFill rotWithShape="1">
          <a:blip r:embed="rId3" cstate="print"/>
          <a:srcRect l="32614" r="41937" b="-1"/>
          <a:stretch/>
        </p:blipFill>
        <p:spPr bwMode="auto">
          <a:xfrm>
            <a:off x="3334183" y="1892498"/>
            <a:ext cx="2774951" cy="4497938"/>
          </a:xfrm>
          <a:prstGeom prst="rect">
            <a:avLst/>
          </a:prstGeom>
          <a:noFill/>
        </p:spPr>
      </p:pic>
      <p:sp>
        <p:nvSpPr>
          <p:cNvPr id="3" name="Zástupný symbol pro obsah 2"/>
          <p:cNvSpPr>
            <a:spLocks noGrp="1"/>
          </p:cNvSpPr>
          <p:nvPr>
            <p:ph idx="1"/>
          </p:nvPr>
        </p:nvSpPr>
        <p:spPr>
          <a:xfrm>
            <a:off x="6197600" y="2424136"/>
            <a:ext cx="2515033" cy="3434663"/>
          </a:xfrm>
        </p:spPr>
        <p:txBody>
          <a:bodyPr vert="horz" lIns="91440" tIns="45720" rIns="91440" bIns="45720" rtlCol="0">
            <a:normAutofit/>
          </a:bodyPr>
          <a:lstStyle/>
          <a:p>
            <a:pPr marL="0" indent="0">
              <a:buNone/>
            </a:pPr>
            <a:r>
              <a:rPr lang="en-US" cap="all" err="1"/>
              <a:t>Důležitá</a:t>
            </a:r>
            <a:r>
              <a:rPr lang="en-US" cap="all"/>
              <a:t> je </a:t>
            </a:r>
            <a:r>
              <a:rPr lang="en-US" cap="all" err="1"/>
              <a:t>ekonomika</a:t>
            </a:r>
            <a:endParaRPr lang="en-US" cap="all"/>
          </a:p>
        </p:txBody>
      </p:sp>
      <p:sp>
        <p:nvSpPr>
          <p:cNvPr id="1026" name="AutoShape 2" descr="Výsledek obrázku pro černý úhor vinohr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028" name="AutoShape 4" descr="Výsledek obrázku pro černý úhor vinohr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030" name="AutoShape 6" descr="Výsledek obrázku pro černý úhor vinohrad"/>
          <p:cNvSpPr>
            <a:spLocks noChangeAspect="1" noChangeArrowheads="1"/>
          </p:cNvSpPr>
          <p:nvPr/>
        </p:nvSpPr>
        <p:spPr bwMode="auto">
          <a:xfrm>
            <a:off x="155575" y="-8842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052736"/>
            <a:ext cx="8229600" cy="1143000"/>
          </a:xfrm>
        </p:spPr>
        <p:txBody>
          <a:bodyPr>
            <a:normAutofit fontScale="90000"/>
          </a:bodyPr>
          <a:lstStyle/>
          <a:p>
            <a:r>
              <a:rPr lang="cs-CZ" b="1" dirty="0"/>
              <a:t>Zákon č. 242/2000 Sb., o ekologickém zemědělství</a:t>
            </a:r>
            <a:br>
              <a:rPr lang="cs-CZ" b="1" dirty="0"/>
            </a:br>
            <a:endParaRPr lang="cs-CZ" dirty="0"/>
          </a:p>
        </p:txBody>
      </p:sp>
      <p:sp>
        <p:nvSpPr>
          <p:cNvPr id="3" name="Zástupný symbol pro obsah 2"/>
          <p:cNvSpPr>
            <a:spLocks noGrp="1"/>
          </p:cNvSpPr>
          <p:nvPr>
            <p:ph idx="1"/>
          </p:nvPr>
        </p:nvSpPr>
        <p:spPr/>
        <p:txBody>
          <a:bodyPr>
            <a:normAutofit/>
          </a:bodyPr>
          <a:lstStyle/>
          <a:p>
            <a:r>
              <a:rPr lang="cs-CZ" b="1" dirty="0"/>
              <a:t>§ 23</a:t>
            </a:r>
          </a:p>
          <a:p>
            <a:r>
              <a:rPr lang="cs-CZ" b="1" dirty="0"/>
              <a:t>Označování bioproduktu, biopotraviny nebo ostatního bioproduktu</a:t>
            </a:r>
          </a:p>
          <a:p>
            <a:r>
              <a:rPr lang="cs-CZ" b="1" dirty="0"/>
              <a:t>(1)</a:t>
            </a:r>
            <a:r>
              <a:rPr lang="cs-CZ" dirty="0"/>
              <a:t> Bioprodukt, biopotravina a ostatní bioprodukt se označí v souladu s předpisy Evropské unie</a:t>
            </a:r>
            <a:r>
              <a:rPr lang="cs-CZ" b="1" baseline="30000" dirty="0">
                <a:hlinkClick r:id="rId2"/>
              </a:rPr>
              <a:t>18</a:t>
            </a:r>
            <a:r>
              <a:rPr lang="cs-CZ" b="1" dirty="0">
                <a:hlinkClick r:id="rId2"/>
              </a:rPr>
              <a:t>)</a:t>
            </a:r>
            <a:r>
              <a:rPr lang="cs-CZ" dirty="0"/>
              <a:t>. Bioprodukt, biopotravina a ostatní bioprodukt se na obale označí také grafickým znakem podle odstavce 2.</a:t>
            </a:r>
          </a:p>
          <a:p>
            <a:r>
              <a:rPr lang="cs-CZ" b="1" dirty="0"/>
              <a:t>(2)</a:t>
            </a:r>
            <a:r>
              <a:rPr lang="cs-CZ" dirty="0"/>
              <a:t> Podobu grafického znaku, kterým se označí bioprodukt, biopotravina a ostatní bioprodukt, stanoví prováděcí právní předpis. Tento grafický znak smí být užíván pouze pro účely tohoto zákona nebo předpisů Evropské unie</a:t>
            </a:r>
            <a:r>
              <a:rPr lang="cs-CZ" b="1" baseline="30000" dirty="0">
                <a:hlinkClick r:id="rId2"/>
              </a:rPr>
              <a:t>1</a:t>
            </a:r>
            <a:r>
              <a:rPr lang="cs-CZ" b="1" dirty="0">
                <a:hlinkClick r:id="rId2"/>
              </a:rPr>
              <a:t>)</a:t>
            </a:r>
            <a:r>
              <a:rPr lang="cs-CZ" dirty="0"/>
              <a:t> a v souladu s nimi.</a:t>
            </a:r>
          </a:p>
          <a:p>
            <a:endParaRPr lang="cs-CZ" dirty="0"/>
          </a:p>
        </p:txBody>
      </p:sp>
    </p:spTree>
    <p:extLst>
      <p:ext uri="{BB962C8B-B14F-4D97-AF65-F5344CB8AC3E}">
        <p14:creationId xmlns:p14="http://schemas.microsoft.com/office/powerpoint/2010/main" val="3833967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419872" y="2228003"/>
            <a:ext cx="5151072" cy="1056981"/>
          </a:xfrm>
        </p:spPr>
        <p:txBody>
          <a:bodyPr/>
          <a:lstStyle/>
          <a:p>
            <a:r>
              <a:rPr lang="cs-CZ" dirty="0"/>
              <a:t>V ČR se používá národní logo-tzv. </a:t>
            </a:r>
            <a:r>
              <a:rPr lang="cs-CZ" dirty="0" err="1"/>
              <a:t>biozebra</a:t>
            </a:r>
            <a:r>
              <a:rPr lang="cs-CZ" dirty="0"/>
              <a:t> s nápisem „Produkt ekologického zemědělství“</a:t>
            </a:r>
          </a:p>
        </p:txBody>
      </p:sp>
      <p:pic>
        <p:nvPicPr>
          <p:cNvPr id="88066" name="Picture 2" descr="dsfg"/>
          <p:cNvPicPr>
            <a:picLocks noChangeAspect="1" noChangeArrowheads="1"/>
          </p:cNvPicPr>
          <p:nvPr/>
        </p:nvPicPr>
        <p:blipFill>
          <a:blip r:embed="rId2" cstate="print"/>
          <a:srcRect/>
          <a:stretch>
            <a:fillRect/>
          </a:stretch>
        </p:blipFill>
        <p:spPr bwMode="auto">
          <a:xfrm>
            <a:off x="4139952" y="3573017"/>
            <a:ext cx="4002108" cy="2159868"/>
          </a:xfrm>
          <a:prstGeom prst="rect">
            <a:avLst/>
          </a:prstGeom>
          <a:noFill/>
        </p:spPr>
      </p:pic>
      <p:pic>
        <p:nvPicPr>
          <p:cNvPr id="2" name="Obrázek 1">
            <a:extLst>
              <a:ext uri="{FF2B5EF4-FFF2-40B4-BE49-F238E27FC236}">
                <a16:creationId xmlns:a16="http://schemas.microsoft.com/office/drawing/2014/main" id="{224A16DF-7965-42BE-9E10-45D3601FC7A0}"/>
              </a:ext>
            </a:extLst>
          </p:cNvPr>
          <p:cNvPicPr>
            <a:picLocks noChangeAspect="1"/>
          </p:cNvPicPr>
          <p:nvPr/>
        </p:nvPicPr>
        <p:blipFill>
          <a:blip r:embed="rId3"/>
          <a:stretch>
            <a:fillRect/>
          </a:stretch>
        </p:blipFill>
        <p:spPr>
          <a:xfrm>
            <a:off x="251520" y="219101"/>
            <a:ext cx="2809349" cy="613176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140">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3" name="Rectangle 142">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45" name="Rectangle 144">
            <a:extLst>
              <a:ext uri="{FF2B5EF4-FFF2-40B4-BE49-F238E27FC236}">
                <a16:creationId xmlns:a16="http://schemas.microsoft.com/office/drawing/2014/main" id="{116EF46C-6088-4EA0-98EF-A20BCF09A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Parmigiano Reggiano, Sýr, Itálie, Italská, Potraviny">
            <a:extLst>
              <a:ext uri="{FF2B5EF4-FFF2-40B4-BE49-F238E27FC236}">
                <a16:creationId xmlns:a16="http://schemas.microsoft.com/office/drawing/2014/main" id="{15BEB53F-F232-437F-989C-D33C4095F2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091" b="909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Group 146">
            <a:extLst>
              <a:ext uri="{FF2B5EF4-FFF2-40B4-BE49-F238E27FC236}">
                <a16:creationId xmlns:a16="http://schemas.microsoft.com/office/drawing/2014/main" id="{9EB3C9E9-B079-4FB7-B61A-A243C12BF0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457200"/>
            <a:ext cx="2777491" cy="5935132"/>
            <a:chOff x="438068" y="457200"/>
            <a:chExt cx="3703320" cy="5935132"/>
          </a:xfrm>
        </p:grpSpPr>
        <p:sp>
          <p:nvSpPr>
            <p:cNvPr id="148" name="Rectangle 147">
              <a:extLst>
                <a:ext uri="{FF2B5EF4-FFF2-40B4-BE49-F238E27FC236}">
                  <a16:creationId xmlns:a16="http://schemas.microsoft.com/office/drawing/2014/main" id="{9EE557F1-3F95-4462-8122-987673D8A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49" name="Rectangle 148">
              <a:extLst>
                <a:ext uri="{FF2B5EF4-FFF2-40B4-BE49-F238E27FC236}">
                  <a16:creationId xmlns:a16="http://schemas.microsoft.com/office/drawing/2014/main" id="{BEDB2D38-6A36-438C-9448-E704F02A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Nadpis 1"/>
          <p:cNvSpPr>
            <a:spLocks noGrp="1"/>
          </p:cNvSpPr>
          <p:nvPr>
            <p:ph type="title"/>
          </p:nvPr>
        </p:nvSpPr>
        <p:spPr>
          <a:xfrm>
            <a:off x="438150" y="2142067"/>
            <a:ext cx="2559050" cy="2971801"/>
          </a:xfrm>
        </p:spPr>
        <p:txBody>
          <a:bodyPr vert="horz" lIns="91440" tIns="45720" rIns="91440" bIns="45720" rtlCol="0" anchor="b">
            <a:normAutofit/>
          </a:bodyPr>
          <a:lstStyle/>
          <a:p>
            <a:r>
              <a:rPr lang="en-US" sz="2500"/>
              <a:t>Systém chráněných označení potravin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27702"/>
            <a:ext cx="7467600" cy="1143000"/>
          </a:xfrm>
        </p:spPr>
        <p:txBody>
          <a:bodyPr>
            <a:normAutofit/>
          </a:bodyPr>
          <a:lstStyle/>
          <a:p>
            <a:r>
              <a:rPr lang="cs-CZ" dirty="0"/>
              <a:t>Systém chráněných označení potravin – důvody vzniku</a:t>
            </a:r>
          </a:p>
        </p:txBody>
      </p:sp>
      <p:sp>
        <p:nvSpPr>
          <p:cNvPr id="3" name="Zástupný symbol pro obsah 2"/>
          <p:cNvSpPr>
            <a:spLocks noGrp="1"/>
          </p:cNvSpPr>
          <p:nvPr>
            <p:ph idx="1"/>
          </p:nvPr>
        </p:nvSpPr>
        <p:spPr/>
        <p:txBody>
          <a:bodyPr>
            <a:noAutofit/>
          </a:bodyPr>
          <a:lstStyle/>
          <a:p>
            <a:r>
              <a:rPr lang="cs-CZ" sz="2400" dirty="0"/>
              <a:t>Propagace výroby kvalitních produktů</a:t>
            </a:r>
          </a:p>
          <a:p>
            <a:r>
              <a:rPr lang="cs-CZ" sz="2400" dirty="0"/>
              <a:t>Podpora rozvoje zemědělství</a:t>
            </a:r>
          </a:p>
          <a:p>
            <a:r>
              <a:rPr lang="cs-CZ" sz="2400" dirty="0"/>
              <a:t>Zájem spotřebitelů o informacích o původu a kvalitě kupovaných produktů</a:t>
            </a:r>
          </a:p>
          <a:p>
            <a:r>
              <a:rPr lang="cs-CZ" sz="2400" dirty="0"/>
              <a:t>Záruka určitých  neměnných kvalitativních parametrů produktu</a:t>
            </a:r>
          </a:p>
          <a:p>
            <a:r>
              <a:rPr lang="cs-CZ" sz="2400" dirty="0"/>
              <a:t>Ochrana spotřebitelů před nepravdivými a klamavými údaji o původu potravin a zemědělských produktů</a:t>
            </a:r>
          </a:p>
        </p:txBody>
      </p:sp>
    </p:spTree>
    <p:extLst>
      <p:ext uri="{BB962C8B-B14F-4D97-AF65-F5344CB8AC3E}">
        <p14:creationId xmlns:p14="http://schemas.microsoft.com/office/powerpoint/2010/main" val="3635068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73532"/>
            <a:ext cx="8352928" cy="1296144"/>
          </a:xfrm>
        </p:spPr>
        <p:txBody>
          <a:bodyPr>
            <a:normAutofit fontScale="90000"/>
          </a:bodyPr>
          <a:lstStyle/>
          <a:p>
            <a:r>
              <a:rPr lang="cs-CZ" dirty="0"/>
              <a:t>Proč by měli zemědělci a provozovatelé potravinářských podniků o tato označení usilovat?</a:t>
            </a:r>
          </a:p>
        </p:txBody>
      </p:sp>
      <p:sp>
        <p:nvSpPr>
          <p:cNvPr id="3" name="Zástupný symbol pro obsah 2"/>
          <p:cNvSpPr>
            <a:spLocks noGrp="1"/>
          </p:cNvSpPr>
          <p:nvPr>
            <p:ph idx="1"/>
          </p:nvPr>
        </p:nvSpPr>
        <p:spPr>
          <a:xfrm>
            <a:off x="395536" y="2348880"/>
            <a:ext cx="8352928" cy="3672408"/>
          </a:xfrm>
        </p:spPr>
        <p:txBody>
          <a:bodyPr>
            <a:noAutofit/>
          </a:bodyPr>
          <a:lstStyle/>
          <a:p>
            <a:r>
              <a:rPr lang="cs-CZ" sz="3600" dirty="0"/>
              <a:t>Spotřebitel ví, že se za určitým označením schovává určitá kvalita nebo podobné vlastnosti produktu</a:t>
            </a:r>
          </a:p>
          <a:p>
            <a:r>
              <a:rPr lang="cs-CZ" sz="3600" dirty="0"/>
              <a:t>Obrana před zneužívání dobré pověsti konkurencí</a:t>
            </a:r>
          </a:p>
        </p:txBody>
      </p:sp>
    </p:spTree>
    <p:extLst>
      <p:ext uri="{BB962C8B-B14F-4D97-AF65-F5344CB8AC3E}">
        <p14:creationId xmlns:p14="http://schemas.microsoft.com/office/powerpoint/2010/main" val="1217842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764704"/>
            <a:ext cx="7467600" cy="1143000"/>
          </a:xfrm>
        </p:spPr>
        <p:txBody>
          <a:bodyPr>
            <a:normAutofit fontScale="90000"/>
          </a:bodyPr>
          <a:lstStyle/>
          <a:p>
            <a:r>
              <a:rPr lang="cs-CZ" dirty="0"/>
              <a:t>Mezinárodní ochrana práv v oblasti označování potravin a zemědělských výrobků</a:t>
            </a:r>
          </a:p>
        </p:txBody>
      </p:sp>
      <p:sp>
        <p:nvSpPr>
          <p:cNvPr id="3" name="Zástupný symbol pro obsah 2"/>
          <p:cNvSpPr>
            <a:spLocks noGrp="1"/>
          </p:cNvSpPr>
          <p:nvPr>
            <p:ph idx="1"/>
          </p:nvPr>
        </p:nvSpPr>
        <p:spPr>
          <a:xfrm>
            <a:off x="597304" y="2564904"/>
            <a:ext cx="7211144" cy="2980928"/>
          </a:xfrm>
        </p:spPr>
        <p:txBody>
          <a:bodyPr>
            <a:noAutofit/>
          </a:bodyPr>
          <a:lstStyle/>
          <a:p>
            <a:r>
              <a:rPr lang="cs-CZ" sz="3200" dirty="0"/>
              <a:t>Ochranná známka – neplatí jen pro potraviny</a:t>
            </a:r>
          </a:p>
          <a:p>
            <a:r>
              <a:rPr lang="cs-CZ" sz="3200" dirty="0"/>
              <a:t>Chráněné označení původu (CHOP)</a:t>
            </a:r>
          </a:p>
          <a:p>
            <a:r>
              <a:rPr lang="cs-CZ" sz="3200" dirty="0"/>
              <a:t>Chráněné zeměpisné označení (CHZO)</a:t>
            </a:r>
          </a:p>
          <a:p>
            <a:r>
              <a:rPr lang="cs-CZ" sz="3200" dirty="0"/>
              <a:t>Zaručená tradiční specialita (ZTS)</a:t>
            </a:r>
          </a:p>
        </p:txBody>
      </p:sp>
    </p:spTree>
    <p:extLst>
      <p:ext uri="{BB962C8B-B14F-4D97-AF65-F5344CB8AC3E}">
        <p14:creationId xmlns:p14="http://schemas.microsoft.com/office/powerpoint/2010/main" val="4231925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4293096"/>
            <a:ext cx="7467600" cy="1143000"/>
          </a:xfrm>
        </p:spPr>
        <p:txBody>
          <a:bodyPr>
            <a:normAutofit/>
          </a:bodyPr>
          <a:lstStyle/>
          <a:p>
            <a:r>
              <a:rPr lang="cs-CZ" sz="3600" dirty="0">
                <a:solidFill>
                  <a:schemeClr val="tx1">
                    <a:lumMod val="95000"/>
                    <a:lumOff val="5000"/>
                  </a:schemeClr>
                </a:solidFill>
              </a:rPr>
              <a:t>Ochranná známka</a:t>
            </a:r>
          </a:p>
        </p:txBody>
      </p:sp>
    </p:spTree>
    <p:extLst>
      <p:ext uri="{BB962C8B-B14F-4D97-AF65-F5344CB8AC3E}">
        <p14:creationId xmlns:p14="http://schemas.microsoft.com/office/powerpoint/2010/main" val="342041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7971656" cy="1143000"/>
          </a:xfrm>
        </p:spPr>
        <p:txBody>
          <a:bodyPr>
            <a:normAutofit fontScale="90000"/>
          </a:bodyPr>
          <a:lstStyle/>
          <a:p>
            <a:r>
              <a:rPr lang="cs-CZ" dirty="0"/>
              <a:t>zákon č. 441/2003 Sb. o ochranných známkách</a:t>
            </a:r>
            <a:br>
              <a:rPr lang="cs-CZ" dirty="0"/>
            </a:br>
            <a:endParaRPr lang="cs-CZ" dirty="0"/>
          </a:p>
        </p:txBody>
      </p:sp>
      <p:sp>
        <p:nvSpPr>
          <p:cNvPr id="6" name="Zástupný symbol pro obsah 2">
            <a:extLst>
              <a:ext uri="{FF2B5EF4-FFF2-40B4-BE49-F238E27FC236}">
                <a16:creationId xmlns:a16="http://schemas.microsoft.com/office/drawing/2014/main" id="{86CB6F2E-1047-4198-B9C9-AC69D06B0D0B}"/>
              </a:ext>
            </a:extLst>
          </p:cNvPr>
          <p:cNvSpPr txBox="1">
            <a:spLocks/>
          </p:cNvSpPr>
          <p:nvPr/>
        </p:nvSpPr>
        <p:spPr>
          <a:xfrm>
            <a:off x="611560" y="2204864"/>
            <a:ext cx="7467600" cy="3744416"/>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a:buFont typeface="Wingdings 2" charset="2"/>
              <a:buNone/>
            </a:pPr>
            <a:r>
              <a:rPr lang="cs-CZ">
                <a:latin typeface="Verdana"/>
                <a:ea typeface="Verdana"/>
                <a:cs typeface="Verdana"/>
              </a:rPr>
              <a:t>§ 1a</a:t>
            </a:r>
          </a:p>
          <a:p>
            <a:pPr marL="0" indent="0" algn="ctr">
              <a:buFont typeface="Wingdings 2" charset="2"/>
              <a:buNone/>
            </a:pPr>
            <a:r>
              <a:rPr lang="cs-CZ"/>
              <a:t> </a:t>
            </a:r>
            <a:r>
              <a:rPr lang="cs-CZ" b="1"/>
              <a:t>Označení, která mohou tvořit ochrannou známku </a:t>
            </a:r>
            <a:endParaRPr lang="cs-CZ"/>
          </a:p>
          <a:p>
            <a:pPr marL="0" indent="0" algn="just">
              <a:buFont typeface="Wingdings 2" charset="2"/>
              <a:buNone/>
            </a:pPr>
            <a:r>
              <a:rPr lang="cs-CZ"/>
              <a:t>Ochrannou známkou může být za podmínek stanovených tímto zákonem </a:t>
            </a:r>
            <a:r>
              <a:rPr lang="cs-CZ" b="1"/>
              <a:t>jakékoliv označení, zejména slova, včetně osobních jmen, barvy, kresby, písmena, číslice, tvar výrobku nebo jeho obal nebo zvuky</a:t>
            </a:r>
            <a:r>
              <a:rPr lang="cs-CZ"/>
              <a:t>, pokud je toto označení způsobilé </a:t>
            </a:r>
          </a:p>
          <a:p>
            <a:pPr algn="just"/>
            <a:r>
              <a:rPr lang="cs-CZ"/>
              <a:t>odlišit výrobky nebo služby jedné osoby od výrobků nebo služeb jiné osoby</a:t>
            </a:r>
          </a:p>
          <a:p>
            <a:pPr algn="just"/>
            <a:r>
              <a:rPr lang="cs-CZ"/>
              <a:t>být vyjádřeno v rejstříku ochranných známek (dále jen "rejstřík") způsobem, který příslušným orgánům a veřejnosti umožňuje jasně a přesně určit předmět ochrany poskytnuté vlastníkovi ochranné známky</a:t>
            </a:r>
            <a:endParaRPr lang="cs-CZ" dirty="0"/>
          </a:p>
        </p:txBody>
      </p:sp>
    </p:spTree>
    <p:extLst>
      <p:ext uri="{BB962C8B-B14F-4D97-AF65-F5344CB8AC3E}">
        <p14:creationId xmlns:p14="http://schemas.microsoft.com/office/powerpoint/2010/main" val="4091531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7971656" cy="1143000"/>
          </a:xfrm>
        </p:spPr>
        <p:txBody>
          <a:bodyPr>
            <a:normAutofit fontScale="90000"/>
          </a:bodyPr>
          <a:lstStyle/>
          <a:p>
            <a:r>
              <a:rPr lang="cs-CZ" dirty="0"/>
              <a:t>zákon č. 441/2003 Sb. o ochranných známkách</a:t>
            </a:r>
            <a:br>
              <a:rPr lang="cs-CZ" dirty="0"/>
            </a:br>
            <a:endParaRPr lang="cs-CZ" dirty="0"/>
          </a:p>
        </p:txBody>
      </p:sp>
      <p:sp>
        <p:nvSpPr>
          <p:cNvPr id="6" name="Zástupný symbol pro obsah 2">
            <a:extLst>
              <a:ext uri="{FF2B5EF4-FFF2-40B4-BE49-F238E27FC236}">
                <a16:creationId xmlns:a16="http://schemas.microsoft.com/office/drawing/2014/main" id="{86CB6F2E-1047-4198-B9C9-AC69D06B0D0B}"/>
              </a:ext>
            </a:extLst>
          </p:cNvPr>
          <p:cNvSpPr txBox="1">
            <a:spLocks/>
          </p:cNvSpPr>
          <p:nvPr/>
        </p:nvSpPr>
        <p:spPr>
          <a:xfrm>
            <a:off x="611560" y="2204864"/>
            <a:ext cx="7467600" cy="3744416"/>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a:buFont typeface="Wingdings 2" charset="2"/>
              <a:buNone/>
            </a:pPr>
            <a:endParaRPr lang="cs-CZ" dirty="0"/>
          </a:p>
        </p:txBody>
      </p:sp>
      <p:sp>
        <p:nvSpPr>
          <p:cNvPr id="7" name="Zástupný symbol pro obsah 2">
            <a:extLst>
              <a:ext uri="{FF2B5EF4-FFF2-40B4-BE49-F238E27FC236}">
                <a16:creationId xmlns:a16="http://schemas.microsoft.com/office/drawing/2014/main" id="{8DD1504E-F833-4452-91A7-50E586EFB68D}"/>
              </a:ext>
            </a:extLst>
          </p:cNvPr>
          <p:cNvSpPr txBox="1">
            <a:spLocks/>
          </p:cNvSpPr>
          <p:nvPr/>
        </p:nvSpPr>
        <p:spPr>
          <a:xfrm>
            <a:off x="581192" y="2228003"/>
            <a:ext cx="7989752" cy="3630795"/>
          </a:xfrm>
          <a:prstGeom prst="rect">
            <a:avLst/>
          </a:prstGeom>
        </p:spPr>
        <p:txBody>
          <a:bodyPr>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buNone/>
            </a:pPr>
            <a:r>
              <a:rPr lang="cs-CZ" dirty="0"/>
              <a:t>Na území České republiky požívají ochrany ochranné známky, které jsou</a:t>
            </a:r>
          </a:p>
          <a:p>
            <a:r>
              <a:rPr lang="cs-CZ" dirty="0"/>
              <a:t>národní ochranné známky - zapsány v rejstříku vedeném Úřadem průmyslového vlastnictví </a:t>
            </a:r>
          </a:p>
          <a:p>
            <a:r>
              <a:rPr lang="cs-CZ" dirty="0"/>
              <a:t>mezinárodní ochranné známky - zapsány v rejstříku vedeném Mezinárodním úřadem Světové organizace duševního vlastnictví na základě mezinárodní přihlášky ve smyslu Madridské dohody o mezinárodním zápisu továrních nebo obchodních známek </a:t>
            </a:r>
          </a:p>
          <a:p>
            <a:r>
              <a:rPr lang="cs-CZ" dirty="0"/>
              <a:t>ochranná známka Evropské unie - zapsány podle nařízení EP a R o ochranné známce Evropské unie v rejstříku vedeném Úřadem Evropské unie pro duševní vlastnictví </a:t>
            </a:r>
          </a:p>
          <a:p>
            <a:r>
              <a:rPr lang="cs-CZ" dirty="0"/>
              <a:t>všeobecně známé známky - na území České republiky všeobecně známé ve smyslu článku 6bis Pařížské úmluvy na ochranu průmyslového vlastnictví a článku 16 Dohody o obchodních aspektech práv k duševnímu vlastnictví</a:t>
            </a:r>
          </a:p>
        </p:txBody>
      </p:sp>
    </p:spTree>
    <p:extLst>
      <p:ext uri="{BB962C8B-B14F-4D97-AF65-F5344CB8AC3E}">
        <p14:creationId xmlns:p14="http://schemas.microsoft.com/office/powerpoint/2010/main" val="1977822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39552" y="188640"/>
          <a:ext cx="8136904"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ovéPole 4"/>
          <p:cNvSpPr txBox="1"/>
          <p:nvPr/>
        </p:nvSpPr>
        <p:spPr>
          <a:xfrm>
            <a:off x="6155160" y="5877272"/>
            <a:ext cx="2988840" cy="646331"/>
          </a:xfrm>
          <a:prstGeom prst="rect">
            <a:avLst/>
          </a:prstGeom>
          <a:noFill/>
        </p:spPr>
        <p:txBody>
          <a:bodyPr wrap="square" rtlCol="0">
            <a:spAutoFit/>
          </a:bodyPr>
          <a:lstStyle/>
          <a:p>
            <a:r>
              <a:rPr lang="cs-CZ" dirty="0" err="1"/>
              <a:t>World</a:t>
            </a:r>
            <a:r>
              <a:rPr lang="cs-CZ" dirty="0"/>
              <a:t> </a:t>
            </a:r>
            <a:r>
              <a:rPr lang="cs-CZ" dirty="0" err="1"/>
              <a:t>Intellectual</a:t>
            </a:r>
            <a:r>
              <a:rPr lang="cs-CZ" dirty="0"/>
              <a:t> </a:t>
            </a:r>
            <a:r>
              <a:rPr lang="cs-CZ" dirty="0" err="1"/>
              <a:t>Property</a:t>
            </a:r>
            <a:r>
              <a:rPr lang="cs-CZ" dirty="0"/>
              <a:t> </a:t>
            </a:r>
            <a:r>
              <a:rPr lang="cs-CZ" dirty="0" err="1"/>
              <a:t>Organization</a:t>
            </a:r>
            <a:endParaRPr lang="cs-CZ" dirty="0"/>
          </a:p>
        </p:txBody>
      </p:sp>
      <p:sp>
        <p:nvSpPr>
          <p:cNvPr id="6" name="Šipka dolů 5"/>
          <p:cNvSpPr/>
          <p:nvPr/>
        </p:nvSpPr>
        <p:spPr>
          <a:xfrm>
            <a:off x="1403648" y="5157192"/>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lů 6"/>
          <p:cNvSpPr/>
          <p:nvPr/>
        </p:nvSpPr>
        <p:spPr>
          <a:xfrm>
            <a:off x="4427984" y="5157192"/>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lů 7"/>
          <p:cNvSpPr/>
          <p:nvPr/>
        </p:nvSpPr>
        <p:spPr>
          <a:xfrm>
            <a:off x="7236296" y="5229200"/>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2987824" y="5877272"/>
            <a:ext cx="3240360" cy="646331"/>
          </a:xfrm>
          <a:prstGeom prst="rect">
            <a:avLst/>
          </a:prstGeom>
          <a:noFill/>
        </p:spPr>
        <p:txBody>
          <a:bodyPr wrap="square" rtlCol="0">
            <a:spAutoFit/>
          </a:bodyPr>
          <a:lstStyle/>
          <a:p>
            <a:r>
              <a:rPr lang="cs-CZ" dirty="0"/>
              <a:t>Úřad Evropské unie pro duševní vlastnictví</a:t>
            </a:r>
          </a:p>
        </p:txBody>
      </p:sp>
      <p:sp>
        <p:nvSpPr>
          <p:cNvPr id="10" name="TextovéPole 9"/>
          <p:cNvSpPr txBox="1"/>
          <p:nvPr/>
        </p:nvSpPr>
        <p:spPr>
          <a:xfrm>
            <a:off x="251520" y="5805264"/>
            <a:ext cx="2555776" cy="646331"/>
          </a:xfrm>
          <a:prstGeom prst="rect">
            <a:avLst/>
          </a:prstGeom>
          <a:noFill/>
        </p:spPr>
        <p:txBody>
          <a:bodyPr wrap="square" rtlCol="0">
            <a:spAutoFit/>
          </a:bodyPr>
          <a:lstStyle/>
          <a:p>
            <a:r>
              <a:rPr lang="cs-CZ" dirty="0"/>
              <a:t>Úřad průmyslového vlastnictví</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5" y="485678"/>
            <a:ext cx="3131058"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719367" y="1113764"/>
            <a:ext cx="2452312" cy="4624327"/>
          </a:xfrm>
        </p:spPr>
        <p:txBody>
          <a:bodyPr anchor="ctr">
            <a:normAutofit/>
          </a:bodyPr>
          <a:lstStyle/>
          <a:p>
            <a:r>
              <a:rPr lang="cs-CZ" sz="2600">
                <a:solidFill>
                  <a:srgbClr val="FFFFFF"/>
                </a:solidFill>
              </a:rPr>
              <a:t>Integrovaná produkce</a:t>
            </a:r>
          </a:p>
        </p:txBody>
      </p:sp>
      <p:sp>
        <p:nvSpPr>
          <p:cNvPr id="3" name="Zástupný symbol pro obsah 2"/>
          <p:cNvSpPr>
            <a:spLocks noGrp="1"/>
          </p:cNvSpPr>
          <p:nvPr>
            <p:ph idx="1"/>
          </p:nvPr>
        </p:nvSpPr>
        <p:spPr>
          <a:xfrm>
            <a:off x="3866928" y="1113764"/>
            <a:ext cx="5097560" cy="5260686"/>
          </a:xfrm>
        </p:spPr>
        <p:txBody>
          <a:bodyPr anchor="ctr">
            <a:noAutofit/>
          </a:bodyPr>
          <a:lstStyle/>
          <a:p>
            <a:r>
              <a:rPr lang="cs-CZ" sz="2400" dirty="0"/>
              <a:t>Integrovaná produkce představuje způsob zemědělského hospodaření, jehož základním cílem je zajištění trvale udržitelného rozvoje ve smyslu § 6 zákona č. 17/1992 Sb. o životním prostředí, tedy rozvoje, který umožňuje zachovávat přirozené funkce </a:t>
            </a:r>
            <a:r>
              <a:rPr lang="cs-CZ" sz="2400" dirty="0" err="1"/>
              <a:t>agroekosystému</a:t>
            </a:r>
            <a:r>
              <a:rPr lang="cs-CZ" sz="2400" dirty="0"/>
              <a:t> a ostatních ekosystémů, jež jsou zemědělskou produkcí přímo či nepřímo ovlivňovány.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l="17853" t="9779" r="19451" b="8477"/>
          <a:stretch>
            <a:fillRect/>
          </a:stretch>
        </p:blipFill>
        <p:spPr bwMode="auto">
          <a:xfrm>
            <a:off x="467544" y="404664"/>
            <a:ext cx="8388424" cy="6143954"/>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l="9705" t="13249" r="14506" b="5032"/>
          <a:stretch>
            <a:fillRect/>
          </a:stretch>
        </p:blipFill>
        <p:spPr bwMode="auto">
          <a:xfrm>
            <a:off x="827584" y="1196752"/>
            <a:ext cx="7704855" cy="4896544"/>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46054" y="482879"/>
            <a:ext cx="8251891" cy="1440160"/>
          </a:xfrm>
        </p:spPr>
        <p:txBody>
          <a:bodyPr>
            <a:normAutofit/>
          </a:bodyPr>
          <a:lstStyle/>
          <a:p>
            <a:r>
              <a:rPr lang="cs-CZ" dirty="0"/>
              <a:t>Nařízení Evropského parlamentu a Rady (EU) 2017/1001 o ochranné známce Evropské unie</a:t>
            </a:r>
          </a:p>
        </p:txBody>
      </p:sp>
      <p:sp>
        <p:nvSpPr>
          <p:cNvPr id="3" name="Zástupný symbol pro obsah 2"/>
          <p:cNvSpPr>
            <a:spLocks noGrp="1"/>
          </p:cNvSpPr>
          <p:nvPr>
            <p:ph idx="1"/>
          </p:nvPr>
        </p:nvSpPr>
        <p:spPr>
          <a:xfrm>
            <a:off x="0" y="1935480"/>
            <a:ext cx="8892480" cy="4589864"/>
          </a:xfrm>
        </p:spPr>
        <p:txBody>
          <a:bodyPr/>
          <a:lstStyle/>
          <a:p>
            <a:pPr>
              <a:buNone/>
            </a:pPr>
            <a:endParaRPr lang="cs-CZ" dirty="0"/>
          </a:p>
          <a:p>
            <a:endParaRPr lang="cs-CZ" dirty="0"/>
          </a:p>
        </p:txBody>
      </p:sp>
      <p:sp>
        <p:nvSpPr>
          <p:cNvPr id="5" name="TextovéPole 4"/>
          <p:cNvSpPr txBox="1"/>
          <p:nvPr/>
        </p:nvSpPr>
        <p:spPr>
          <a:xfrm>
            <a:off x="253909" y="2395079"/>
            <a:ext cx="7632848" cy="738664"/>
          </a:xfrm>
          <a:prstGeom prst="rect">
            <a:avLst/>
          </a:prstGeom>
          <a:noFill/>
        </p:spPr>
        <p:txBody>
          <a:bodyPr wrap="square" rtlCol="0">
            <a:spAutoFit/>
          </a:bodyPr>
          <a:lstStyle/>
          <a:p>
            <a:pPr>
              <a:buFont typeface="Arial" pitchFamily="34" charset="0"/>
              <a:buChar char="•"/>
            </a:pPr>
            <a:r>
              <a:rPr lang="cs-CZ" sz="2400" dirty="0"/>
              <a:t> Zřízení Úřadu pro duševní vlastnictví</a:t>
            </a:r>
          </a:p>
          <a:p>
            <a:endParaRPr lang="cs-CZ" dirty="0"/>
          </a:p>
        </p:txBody>
      </p:sp>
      <p:pic>
        <p:nvPicPr>
          <p:cNvPr id="6" name="Obrázek 5"/>
          <p:cNvPicPr/>
          <p:nvPr/>
        </p:nvPicPr>
        <p:blipFill>
          <a:blip r:embed="rId2" cstate="print"/>
          <a:srcRect l="20411" t="44144" r="19918" b="28776"/>
          <a:stretch>
            <a:fillRect/>
          </a:stretch>
        </p:blipFill>
        <p:spPr bwMode="auto">
          <a:xfrm>
            <a:off x="251520" y="3212976"/>
            <a:ext cx="8892480" cy="288032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l="13071" t="13249" r="13455" b="13565"/>
          <a:stretch>
            <a:fillRect/>
          </a:stretch>
        </p:blipFill>
        <p:spPr bwMode="auto">
          <a:xfrm>
            <a:off x="611560" y="692696"/>
            <a:ext cx="7632848" cy="504056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l="15196" t="15457" r="15581" b="19558"/>
          <a:stretch>
            <a:fillRect/>
          </a:stretch>
        </p:blipFill>
        <p:spPr bwMode="auto">
          <a:xfrm>
            <a:off x="179512" y="980728"/>
            <a:ext cx="8604448" cy="475252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t="4416" r="-162" b="5678"/>
          <a:stretch>
            <a:fillRect/>
          </a:stretch>
        </p:blipFill>
        <p:spPr bwMode="auto">
          <a:xfrm>
            <a:off x="112000" y="1182414"/>
            <a:ext cx="8919999" cy="449317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l="1026" t="15457" r="8319" b="5047"/>
          <a:stretch>
            <a:fillRect/>
          </a:stretch>
        </p:blipFill>
        <p:spPr bwMode="auto">
          <a:xfrm>
            <a:off x="179512" y="1052736"/>
            <a:ext cx="8784975" cy="4464496"/>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692696"/>
            <a:ext cx="7467600" cy="1143000"/>
          </a:xfrm>
        </p:spPr>
        <p:txBody>
          <a:bodyPr/>
          <a:lstStyle/>
          <a:p>
            <a:r>
              <a:rPr lang="cs-CZ" dirty="0"/>
              <a:t>CHOP, CHZO, ZTS</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6081" y="3284984"/>
            <a:ext cx="12192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237359"/>
            <a:ext cx="128587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274" y="3179751"/>
            <a:ext cx="120015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998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Platná právní úprava – legislativa EU</a:t>
            </a:r>
          </a:p>
        </p:txBody>
      </p:sp>
      <p:sp>
        <p:nvSpPr>
          <p:cNvPr id="3" name="Zástupný symbol pro obsah 2"/>
          <p:cNvSpPr>
            <a:spLocks noGrp="1"/>
          </p:cNvSpPr>
          <p:nvPr>
            <p:ph idx="1"/>
          </p:nvPr>
        </p:nvSpPr>
        <p:spPr>
          <a:xfrm>
            <a:off x="467544" y="1940840"/>
            <a:ext cx="8208912" cy="4440488"/>
          </a:xfrm>
        </p:spPr>
        <p:txBody>
          <a:bodyPr>
            <a:normAutofit/>
          </a:bodyPr>
          <a:lstStyle/>
          <a:p>
            <a:r>
              <a:rPr lang="cs-CZ" b="1" dirty="0"/>
              <a:t>Nařízení Evropského parlamentu a Rady (EU) č. 1151/2012, o režimech jakosti zemědělských produktů a potravin</a:t>
            </a:r>
          </a:p>
          <a:p>
            <a:pPr lvl="1"/>
            <a:r>
              <a:rPr lang="cs-CZ" dirty="0"/>
              <a:t>Nařízení Komise (EU) č. 668/2014, kterým se stanoví prováděcí pravidla k nařízení Evropského parlamentu a Rady (EU) č. 1151/2012 o režimech jakosti zemědělských produktů a potravin</a:t>
            </a:r>
          </a:p>
          <a:p>
            <a:pPr lvl="1"/>
            <a:r>
              <a:rPr lang="cs-CZ" dirty="0"/>
              <a:t>Nařízení Komise (EU) č. 664/2014, kterým se doplňuje nařízení Evropského parlamentu a Rady (EU) č. 1151/2012, pokud jde o stanovení symbolů Unie pro chráněná označení původu, chráněná zeměpisná označení a zaručené tradiční speciality a o některá pravidla pro původ, procesní pravidla a další přechodná pravidla</a:t>
            </a:r>
          </a:p>
          <a:p>
            <a:pPr lvl="1"/>
            <a:r>
              <a:rPr lang="cs-CZ" dirty="0"/>
              <a:t>Nařízení Komise v přenesené pravomoci (EU) č. 665/2014, kterým se doplňuje nařízení Evropského parlamentu a Rady (EU) č. 1151/2012, pokud jde o podmínky používání nepovinného údaje o jakosti „horský produkt“</a:t>
            </a:r>
          </a:p>
        </p:txBody>
      </p:sp>
    </p:spTree>
    <p:extLst>
      <p:ext uri="{BB962C8B-B14F-4D97-AF65-F5344CB8AC3E}">
        <p14:creationId xmlns:p14="http://schemas.microsoft.com/office/powerpoint/2010/main" val="1282526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Platná právní úprava – národní legislativa</a:t>
            </a:r>
          </a:p>
        </p:txBody>
      </p:sp>
      <p:sp>
        <p:nvSpPr>
          <p:cNvPr id="3" name="Zástupný symbol pro obsah 2"/>
          <p:cNvSpPr>
            <a:spLocks noGrp="1"/>
          </p:cNvSpPr>
          <p:nvPr>
            <p:ph idx="1"/>
          </p:nvPr>
        </p:nvSpPr>
        <p:spPr/>
        <p:txBody>
          <a:bodyPr/>
          <a:lstStyle/>
          <a:p>
            <a:r>
              <a:rPr lang="cs-CZ" sz="2800" b="1" dirty="0"/>
              <a:t>Zákon č. 452/2001 Sb., o ochraně označení původu a zeměpisných označení a o změně zákona o ochraně spotřebitele, ve znění pozdějších předpisů</a:t>
            </a:r>
          </a:p>
          <a:p>
            <a:pPr lvl="1"/>
            <a:r>
              <a:rPr lang="cs-CZ" sz="2600" b="1" dirty="0"/>
              <a:t>vyhláška č. 243/2002 Sb., kterou se provádí zákon č. 452/2001 Sb., o ochraně označení původu a zeměpisných označení a o změně zákona o ochraně spotřebitele</a:t>
            </a:r>
          </a:p>
          <a:p>
            <a:endParaRPr lang="cs-CZ" dirty="0"/>
          </a:p>
        </p:txBody>
      </p:sp>
    </p:spTree>
    <p:extLst>
      <p:ext uri="{BB962C8B-B14F-4D97-AF65-F5344CB8AC3E}">
        <p14:creationId xmlns:p14="http://schemas.microsoft.com/office/powerpoint/2010/main" val="3718031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90FE7B3-2910-45C7-8CAA-3A8B62E201B2}"/>
              </a:ext>
            </a:extLst>
          </p:cNvPr>
          <p:cNvSpPr txBox="1"/>
          <p:nvPr/>
        </p:nvSpPr>
        <p:spPr>
          <a:xfrm>
            <a:off x="308834" y="620688"/>
            <a:ext cx="8124311" cy="1200329"/>
          </a:xfrm>
          <a:prstGeom prst="rect">
            <a:avLst/>
          </a:prstGeom>
          <a:noFill/>
        </p:spPr>
        <p:txBody>
          <a:bodyPr wrap="square" rtlCol="0">
            <a:spAutoFit/>
          </a:bodyPr>
          <a:lstStyle/>
          <a:p>
            <a:r>
              <a:rPr lang="cs-CZ" dirty="0"/>
              <a:t>Na svažitých lokalitách má pro udržení vysoké půdní úrodnosti mimořádný význam ochrana půdy před vodní erozí.  V systému IP je striktně vyžadováno ozelenění minimálně 50 % </a:t>
            </a:r>
            <a:r>
              <a:rPr lang="cs-CZ" dirty="0" err="1"/>
              <a:t>meziřadí</a:t>
            </a:r>
            <a:r>
              <a:rPr lang="cs-CZ" dirty="0"/>
              <a:t> pokud možno druhově bohatou bylinnou vegetací.</a:t>
            </a:r>
            <a:endParaRPr lang="en-US" dirty="0"/>
          </a:p>
          <a:p>
            <a:endParaRPr lang="cs-CZ" dirty="0"/>
          </a:p>
        </p:txBody>
      </p:sp>
      <p:sp>
        <p:nvSpPr>
          <p:cNvPr id="4" name="Zástupný obsah 3">
            <a:extLst>
              <a:ext uri="{FF2B5EF4-FFF2-40B4-BE49-F238E27FC236}">
                <a16:creationId xmlns:a16="http://schemas.microsoft.com/office/drawing/2014/main" id="{8DB9EDF4-7D39-4510-8518-378C2A0D1753}"/>
              </a:ext>
            </a:extLst>
          </p:cNvPr>
          <p:cNvSpPr>
            <a:spLocks noGrp="1"/>
          </p:cNvSpPr>
          <p:nvPr>
            <p:ph idx="4294967295"/>
          </p:nvPr>
        </p:nvSpPr>
        <p:spPr>
          <a:xfrm>
            <a:off x="395889" y="1724598"/>
            <a:ext cx="7950200" cy="4521200"/>
          </a:xfrm>
        </p:spPr>
        <p:txBody>
          <a:bodyPr>
            <a:normAutofit fontScale="85000" lnSpcReduction="20000"/>
          </a:bodyPr>
          <a:lstStyle/>
          <a:p>
            <a:pPr marL="0" lvl="0" indent="0">
              <a:buNone/>
            </a:pPr>
            <a:r>
              <a:rPr lang="cs-CZ" dirty="0">
                <a:solidFill>
                  <a:schemeClr val="tx1"/>
                </a:solidFill>
              </a:rPr>
              <a:t>VÝHODY:</a:t>
            </a:r>
          </a:p>
          <a:p>
            <a:pPr lvl="0"/>
            <a:r>
              <a:rPr lang="cs-CZ" dirty="0">
                <a:solidFill>
                  <a:schemeClr val="tx1"/>
                </a:solidFill>
              </a:rPr>
              <a:t>chrání na svazích půdu před vodní erozí</a:t>
            </a:r>
            <a:endParaRPr lang="en-US" dirty="0">
              <a:solidFill>
                <a:schemeClr val="tx1"/>
              </a:solidFill>
            </a:endParaRPr>
          </a:p>
          <a:p>
            <a:pPr lvl="0"/>
            <a:r>
              <a:rPr lang="cs-CZ" dirty="0">
                <a:solidFill>
                  <a:schemeClr val="tx1"/>
                </a:solidFill>
              </a:rPr>
              <a:t>obohacuje půdu o organickou hmotu a podmiňuje tak vysoký obsah humusu v půdě až do hloubek přes 80 cm.</a:t>
            </a:r>
            <a:endParaRPr lang="en-US" dirty="0">
              <a:solidFill>
                <a:schemeClr val="tx1"/>
              </a:solidFill>
            </a:endParaRPr>
          </a:p>
          <a:p>
            <a:pPr lvl="0"/>
            <a:r>
              <a:rPr lang="cs-CZ" dirty="0">
                <a:solidFill>
                  <a:schemeClr val="tx1"/>
                </a:solidFill>
              </a:rPr>
              <a:t>zamezuje splachu živin jak po povrchu půdy, tak jejich vyplavování do spodních půdních horizontů.</a:t>
            </a:r>
            <a:endParaRPr lang="en-US" dirty="0">
              <a:solidFill>
                <a:schemeClr val="tx1"/>
              </a:solidFill>
            </a:endParaRPr>
          </a:p>
          <a:p>
            <a:pPr lvl="0"/>
            <a:r>
              <a:rPr lang="cs-CZ" dirty="0">
                <a:solidFill>
                  <a:schemeClr val="tx1"/>
                </a:solidFill>
              </a:rPr>
              <a:t>výrazně zlepšuje fyzikální vlastnosti půdy podmiňuje několikanásobně vyšší množství žížal, které zpřístupňují rostlinám živiny, prokypřují půdu a obohacují humusem i podorniční půdní horizont</a:t>
            </a:r>
            <a:endParaRPr lang="en-US" dirty="0">
              <a:solidFill>
                <a:schemeClr val="tx1"/>
              </a:solidFill>
            </a:endParaRPr>
          </a:p>
          <a:p>
            <a:pPr lvl="0"/>
            <a:r>
              <a:rPr lang="cs-CZ" dirty="0">
                <a:solidFill>
                  <a:schemeClr val="tx1"/>
                </a:solidFill>
              </a:rPr>
              <a:t>bobovité rostliny, na jejichž kořenech žijí v symbióze nitrofilní hlízkovité </a:t>
            </a:r>
            <a:r>
              <a:rPr lang="cs-CZ" dirty="0" err="1">
                <a:solidFill>
                  <a:schemeClr val="tx1"/>
                </a:solidFill>
              </a:rPr>
              <a:t>bakterie,mohou</a:t>
            </a:r>
            <a:r>
              <a:rPr lang="cs-CZ" dirty="0">
                <a:solidFill>
                  <a:schemeClr val="tx1"/>
                </a:solidFill>
              </a:rPr>
              <a:t> obohatit půdu ročně o více než 100 kg dusíku na hektar.</a:t>
            </a:r>
            <a:endParaRPr lang="en-US" dirty="0">
              <a:solidFill>
                <a:schemeClr val="tx1"/>
              </a:solidFill>
            </a:endParaRPr>
          </a:p>
          <a:p>
            <a:pPr lvl="0"/>
            <a:r>
              <a:rPr lang="cs-CZ" dirty="0">
                <a:solidFill>
                  <a:schemeClr val="tx1"/>
                </a:solidFill>
              </a:rPr>
              <a:t>podmiňuje přítomnost </a:t>
            </a:r>
            <a:r>
              <a:rPr lang="cs-CZ" dirty="0" err="1">
                <a:solidFill>
                  <a:schemeClr val="tx1"/>
                </a:solidFill>
              </a:rPr>
              <a:t>mykorhyzních</a:t>
            </a:r>
            <a:r>
              <a:rPr lang="cs-CZ" dirty="0">
                <a:solidFill>
                  <a:schemeClr val="tx1"/>
                </a:solidFill>
              </a:rPr>
              <a:t> hub na kořenech a v kořenech révy a intenzivní fungování </a:t>
            </a:r>
            <a:r>
              <a:rPr lang="cs-CZ" dirty="0" err="1">
                <a:solidFill>
                  <a:schemeClr val="tx1"/>
                </a:solidFill>
              </a:rPr>
              <a:t>mykorhyzy</a:t>
            </a:r>
            <a:r>
              <a:rPr lang="cs-CZ" dirty="0">
                <a:solidFill>
                  <a:schemeClr val="tx1"/>
                </a:solidFill>
              </a:rPr>
              <a:t>. Mycelium </a:t>
            </a:r>
            <a:r>
              <a:rPr lang="cs-CZ" dirty="0" err="1">
                <a:solidFill>
                  <a:schemeClr val="tx1"/>
                </a:solidFill>
              </a:rPr>
              <a:t>mykorhyzních</a:t>
            </a:r>
            <a:r>
              <a:rPr lang="cs-CZ" dirty="0">
                <a:solidFill>
                  <a:schemeClr val="tx1"/>
                </a:solidFill>
              </a:rPr>
              <a:t> hub, které žijí v </a:t>
            </a:r>
            <a:r>
              <a:rPr lang="cs-CZ" dirty="0" err="1">
                <a:solidFill>
                  <a:schemeClr val="tx1"/>
                </a:solidFill>
              </a:rPr>
              <a:t>oboustanně</a:t>
            </a:r>
            <a:r>
              <a:rPr lang="cs-CZ" dirty="0">
                <a:solidFill>
                  <a:schemeClr val="tx1"/>
                </a:solidFill>
              </a:rPr>
              <a:t> prospěšné symbióze s kořeny révy, je schopno v obdobích sucha zásobovat révu až 20 % vody a celoročně více než 50 % přijímaného fosforu.</a:t>
            </a:r>
            <a:endParaRPr lang="en-US" dirty="0">
              <a:solidFill>
                <a:schemeClr val="tx1"/>
              </a:solidFill>
            </a:endParaRPr>
          </a:p>
          <a:p>
            <a:pPr lvl="0"/>
            <a:r>
              <a:rPr lang="cs-CZ" dirty="0">
                <a:solidFill>
                  <a:schemeClr val="tx1"/>
                </a:solidFill>
              </a:rPr>
              <a:t>významný je rovněž vliv ozelenění vinice na mikroklima v nejteplejších letních dnech. Při teplotách nad 30 °C zvyšuje bylinná vegetace až o 20 % relativní vzdušnou vlhkost a až o 1,3 °C snižuje teplotu vzduchu na povrchu listů révy. Tento rozdíl mikroklimatu, ve srovnání s vinicemi s černým úhorem, způsobuje v nejteplejších letních dnech až čtyřicetiprocentní zvýšení fotosyntetické aktivity většiny odrůd révy.</a:t>
            </a:r>
            <a:endParaRPr lang="en-US" dirty="0">
              <a:solidFill>
                <a:schemeClr val="tx1"/>
              </a:solidFill>
            </a:endParaRPr>
          </a:p>
          <a:p>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81192" y="2228003"/>
            <a:ext cx="8167272" cy="3630795"/>
          </a:xfrm>
        </p:spPr>
        <p:txBody>
          <a:bodyPr>
            <a:normAutofit/>
          </a:bodyPr>
          <a:lstStyle/>
          <a:p>
            <a:r>
              <a:rPr lang="cs-CZ" sz="2400" dirty="0"/>
              <a:t>Seznam všech chráněných názvů lze najít na stránkách Evropské komise v databázi „DOOR“: </a:t>
            </a:r>
            <a:r>
              <a:rPr lang="cs-CZ" sz="2400" dirty="0">
                <a:hlinkClick r:id="rId2"/>
              </a:rPr>
              <a:t>http://ec.europa.eu/agriculture/quality/door/list.html?locale=cs</a:t>
            </a:r>
            <a:r>
              <a:rPr lang="cs-CZ" sz="2400" dirty="0"/>
              <a:t> – včetně informace, zda jde o názvy zaevidované, zveřejněné nebo již zapsané.</a:t>
            </a:r>
          </a:p>
        </p:txBody>
      </p:sp>
    </p:spTree>
    <p:extLst>
      <p:ext uri="{BB962C8B-B14F-4D97-AF65-F5344CB8AC3E}">
        <p14:creationId xmlns:p14="http://schemas.microsoft.com/office/powerpoint/2010/main" val="2958677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Chráněné zeměpisné označení</a:t>
            </a:r>
          </a:p>
        </p:txBody>
      </p:sp>
      <p:sp>
        <p:nvSpPr>
          <p:cNvPr id="3" name="Zástupný symbol pro obsah 2"/>
          <p:cNvSpPr>
            <a:spLocks noGrp="1"/>
          </p:cNvSpPr>
          <p:nvPr>
            <p:ph idx="1"/>
          </p:nvPr>
        </p:nvSpPr>
        <p:spPr>
          <a:xfrm>
            <a:off x="581192" y="2228003"/>
            <a:ext cx="7989752" cy="3145213"/>
          </a:xfrm>
        </p:spPr>
        <p:txBody>
          <a:bodyPr>
            <a:normAutofit/>
          </a:bodyPr>
          <a:lstStyle/>
          <a:p>
            <a:r>
              <a:rPr lang="cs-CZ" sz="2400" dirty="0"/>
              <a:t>jde o název, který identifikuje produkt z regionu, určitého místa nebo výjimečně i země, který má určitou jakost, pověst nebo jinou vlastnost, kterou lze přičíst tomuto zeměpisnému původu, a u nějž alespoň jedna z fází produkce probíhá ve vymezené zeměpisné oblasti.</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653136"/>
            <a:ext cx="2119634"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3638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8154049" cy="505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7542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380" y="1772816"/>
            <a:ext cx="8699092" cy="299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76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994280"/>
            <a:ext cx="8625675" cy="179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487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692696"/>
            <a:ext cx="8729858" cy="258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789040"/>
            <a:ext cx="21145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3645024"/>
            <a:ext cx="3384376" cy="2538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489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Chráněné označení původu</a:t>
            </a:r>
          </a:p>
        </p:txBody>
      </p:sp>
      <p:sp>
        <p:nvSpPr>
          <p:cNvPr id="3" name="Zástupný symbol pro obsah 2"/>
          <p:cNvSpPr>
            <a:spLocks noGrp="1"/>
          </p:cNvSpPr>
          <p:nvPr>
            <p:ph idx="1"/>
          </p:nvPr>
        </p:nvSpPr>
        <p:spPr>
          <a:xfrm>
            <a:off x="577124" y="1961730"/>
            <a:ext cx="7989752" cy="3630795"/>
          </a:xfrm>
        </p:spPr>
        <p:txBody>
          <a:bodyPr/>
          <a:lstStyle/>
          <a:p>
            <a:r>
              <a:rPr lang="cs-CZ" sz="2400" dirty="0"/>
              <a:t> jde o název, který identifikuje produkt pocházející z určitého regionu, určitého místa nebo výjimečně i země, jehož jakost nebo vlastnosti jsou zásadně nebo výlučně dány zvláštním zeměpisným prostředím (což zahrnuje přírodní i lidské činitele) a jehož všechny fáze produkce probíhají ve vymezené zeměpisné oblasti</a:t>
            </a:r>
            <a:r>
              <a:rPr lang="cs-CZ" dirty="0"/>
              <a:t>.</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9650" y="4589252"/>
            <a:ext cx="2166811" cy="216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7731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11560" y="548680"/>
            <a:ext cx="7467600" cy="4873752"/>
          </a:xfrm>
        </p:spPr>
        <p:txBody>
          <a:bodyPr>
            <a:normAutofit/>
          </a:bodyPr>
          <a:lstStyle/>
          <a:p>
            <a:r>
              <a:rPr lang="cs-CZ" sz="2000" dirty="0"/>
              <a:t>např. sýr </a:t>
            </a:r>
            <a:r>
              <a:rPr lang="cs-CZ" sz="2000" dirty="0" err="1"/>
              <a:t>Roquefort</a:t>
            </a:r>
            <a:r>
              <a:rPr lang="cs-CZ" sz="2000" dirty="0"/>
              <a:t> musí být vyroben z mléka ovcí plemene </a:t>
            </a:r>
            <a:r>
              <a:rPr lang="cs-CZ" sz="2000" dirty="0" err="1"/>
              <a:t>Lacaune</a:t>
            </a:r>
            <a:r>
              <a:rPr lang="cs-CZ" sz="2000" dirty="0"/>
              <a:t> nebo černých plemen ovcí, musí dozrávat v přírodních jeskyních poblíž obce </a:t>
            </a:r>
            <a:r>
              <a:rPr lang="cs-CZ" sz="2000" dirty="0" err="1"/>
              <a:t>Roquefort</a:t>
            </a:r>
            <a:r>
              <a:rPr lang="cs-CZ" sz="2000" dirty="0"/>
              <a:t> ve francouzském departementu </a:t>
            </a:r>
            <a:r>
              <a:rPr lang="cs-CZ" sz="2000" dirty="0" err="1"/>
              <a:t>Aveyron</a:t>
            </a:r>
            <a:r>
              <a:rPr lang="cs-CZ" sz="2000" dirty="0"/>
              <a:t>, za použití </a:t>
            </a:r>
            <a:r>
              <a:rPr lang="cs-CZ" sz="2000" dirty="0" err="1"/>
              <a:t>spór</a:t>
            </a:r>
            <a:r>
              <a:rPr lang="cs-CZ" sz="2000" dirty="0"/>
              <a:t> plísně </a:t>
            </a:r>
            <a:r>
              <a:rPr lang="cs-CZ" sz="2000" dirty="0" err="1"/>
              <a:t>Penicillium</a:t>
            </a:r>
            <a:r>
              <a:rPr lang="cs-CZ" sz="2000" dirty="0"/>
              <a:t> </a:t>
            </a:r>
            <a:r>
              <a:rPr lang="cs-CZ" sz="2000" dirty="0" err="1"/>
              <a:t>roqueforti</a:t>
            </a:r>
            <a:r>
              <a:rPr lang="cs-CZ" sz="2000" dirty="0"/>
              <a:t>, která v těchto jeskyních vegetuje.</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047" y="4365104"/>
            <a:ext cx="8820472" cy="1487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3977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ýsledek obrázku pro Les caves de Roquefo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169" y="332656"/>
            <a:ext cx="4224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645024"/>
            <a:ext cx="3836096" cy="287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558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11560" y="1556792"/>
            <a:ext cx="7467600" cy="4873752"/>
          </a:xfrm>
        </p:spPr>
        <p:txBody>
          <a:bodyPr>
            <a:normAutofit/>
          </a:bodyPr>
          <a:lstStyle/>
          <a:p>
            <a:r>
              <a:rPr lang="cs-CZ" sz="2000" dirty="0"/>
              <a:t>od r. 1996 může </a:t>
            </a:r>
            <a:r>
              <a:rPr lang="cs-CZ" sz="2000" b="1" dirty="0"/>
              <a:t>parmská šunka </a:t>
            </a:r>
            <a:r>
              <a:rPr lang="cs-CZ" sz="2000" dirty="0"/>
              <a:t>nést chráněné označení původu</a:t>
            </a:r>
          </a:p>
          <a:p>
            <a:r>
              <a:rPr lang="cs-CZ" sz="2000" dirty="0"/>
              <a:t>K tradiční výrobě </a:t>
            </a:r>
            <a:r>
              <a:rPr lang="cs-CZ" sz="2000" i="1" dirty="0"/>
              <a:t>parmské šunky</a:t>
            </a:r>
            <a:r>
              <a:rPr lang="cs-CZ" sz="2000" dirty="0"/>
              <a:t> (z regionu Emilia </a:t>
            </a:r>
            <a:r>
              <a:rPr lang="cs-CZ" sz="2000" dirty="0" err="1"/>
              <a:t>Romagna</a:t>
            </a:r>
            <a:r>
              <a:rPr lang="cs-CZ" sz="2000" dirty="0"/>
              <a:t>) jsou zapotřebí italská prasata schválených plemen, speciálně krmená, evidovaná a kontrolovaná (kontrolu provádí </a:t>
            </a:r>
            <a:r>
              <a:rPr lang="cs-CZ" sz="2000" dirty="0" err="1"/>
              <a:t>Instituto</a:t>
            </a:r>
            <a:r>
              <a:rPr lang="cs-CZ" sz="2000" dirty="0"/>
              <a:t> Parma </a:t>
            </a:r>
            <a:r>
              <a:rPr lang="cs-CZ" sz="2000" dirty="0" err="1"/>
              <a:t>Qualità</a:t>
            </a:r>
            <a:r>
              <a:rPr lang="cs-CZ" sz="2000" dirty="0"/>
              <a:t> (IPG). Dále je nutná, kvalitní sůl (nepoužívají se dusitany a dusičnany), místní vzduch a čas. Kusy masa upravené do speciálního tvaru se dvakrát solí a mnoho měsíců suší a zrají. Výrobní proces trvá 400 dní až 30 měsíců. Kvalitu parmské šunky garantuje sdružení </a:t>
            </a:r>
            <a:r>
              <a:rPr lang="cs-CZ" sz="2000" dirty="0" err="1"/>
              <a:t>Consorzio</a:t>
            </a:r>
            <a:r>
              <a:rPr lang="cs-CZ" sz="2000" dirty="0"/>
              <a:t> </a:t>
            </a:r>
            <a:r>
              <a:rPr lang="cs-CZ" sz="2000" dirty="0" err="1"/>
              <a:t>del</a:t>
            </a:r>
            <a:r>
              <a:rPr lang="cs-CZ" sz="2000" dirty="0"/>
              <a:t> </a:t>
            </a:r>
            <a:r>
              <a:rPr lang="cs-CZ" sz="2000" dirty="0" err="1"/>
              <a:t>Prosciutto</a:t>
            </a:r>
            <a:r>
              <a:rPr lang="cs-CZ" sz="2000" dirty="0"/>
              <a:t> di Parma, na kůži kýty se vypaluje tetování  - korunka, symbol parmského vévodství a kód výrobce,</a:t>
            </a:r>
          </a:p>
        </p:txBody>
      </p:sp>
    </p:spTree>
    <p:extLst>
      <p:ext uri="{BB962C8B-B14F-4D97-AF65-F5344CB8AC3E}">
        <p14:creationId xmlns:p14="http://schemas.microsoft.com/office/powerpoint/2010/main" val="4162321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Výsledek obrázku pro sady starý lískovec"/>
          <p:cNvPicPr>
            <a:picLocks noChangeAspect="1" noChangeArrowheads="1"/>
          </p:cNvPicPr>
          <p:nvPr/>
        </p:nvPicPr>
        <p:blipFill>
          <a:blip r:embed="rId2" cstate="print"/>
          <a:srcRect l="14900" t="4596" r="9661"/>
          <a:stretch>
            <a:fillRect/>
          </a:stretch>
        </p:blipFill>
        <p:spPr bwMode="auto">
          <a:xfrm>
            <a:off x="0" y="0"/>
            <a:ext cx="3096344" cy="3915817"/>
          </a:xfrm>
          <a:prstGeom prst="rect">
            <a:avLst/>
          </a:prstGeom>
          <a:noFill/>
        </p:spPr>
      </p:pic>
      <p:pic>
        <p:nvPicPr>
          <p:cNvPr id="112646" name="Picture 6" descr="Výsledek obrázku pro čerstvě utrženo"/>
          <p:cNvPicPr>
            <a:picLocks noChangeAspect="1" noChangeArrowheads="1"/>
          </p:cNvPicPr>
          <p:nvPr/>
        </p:nvPicPr>
        <p:blipFill>
          <a:blip r:embed="rId3" cstate="print"/>
          <a:srcRect l="8031"/>
          <a:stretch>
            <a:fillRect/>
          </a:stretch>
        </p:blipFill>
        <p:spPr bwMode="auto">
          <a:xfrm>
            <a:off x="1115616" y="3789040"/>
            <a:ext cx="3938367" cy="3068960"/>
          </a:xfrm>
          <a:prstGeom prst="rect">
            <a:avLst/>
          </a:prstGeom>
          <a:noFill/>
        </p:spPr>
      </p:pic>
      <p:pic>
        <p:nvPicPr>
          <p:cNvPr id="112644" name="Picture 4" descr="Výsledek obrázku pro ovoe ze stošíkovic"/>
          <p:cNvPicPr>
            <a:picLocks noChangeAspect="1" noChangeArrowheads="1"/>
          </p:cNvPicPr>
          <p:nvPr/>
        </p:nvPicPr>
        <p:blipFill>
          <a:blip r:embed="rId4" cstate="print"/>
          <a:srcRect l="26972" r="26948"/>
          <a:stretch>
            <a:fillRect/>
          </a:stretch>
        </p:blipFill>
        <p:spPr bwMode="auto">
          <a:xfrm>
            <a:off x="7236296" y="665612"/>
            <a:ext cx="1907704" cy="6192388"/>
          </a:xfrm>
          <a:prstGeom prst="rect">
            <a:avLst/>
          </a:prstGeom>
          <a:noFill/>
        </p:spPr>
      </p:pic>
      <p:pic>
        <p:nvPicPr>
          <p:cNvPr id="93186" name="Picture 2" descr="Výsledek obrázku pro turbomošt"/>
          <p:cNvPicPr>
            <a:picLocks noChangeAspect="1" noChangeArrowheads="1"/>
          </p:cNvPicPr>
          <p:nvPr/>
        </p:nvPicPr>
        <p:blipFill>
          <a:blip r:embed="rId5" cstate="print"/>
          <a:srcRect/>
          <a:stretch>
            <a:fillRect/>
          </a:stretch>
        </p:blipFill>
        <p:spPr bwMode="auto">
          <a:xfrm>
            <a:off x="3491880" y="620688"/>
            <a:ext cx="3514725" cy="3514726"/>
          </a:xfrm>
          <a:prstGeom prst="rect">
            <a:avLst/>
          </a:prstGeom>
          <a:noFill/>
        </p:spPr>
      </p:pic>
    </p:spTree>
    <p:extLst>
      <p:ext uri="{BB962C8B-B14F-4D97-AF65-F5344CB8AC3E}">
        <p14:creationId xmlns:p14="http://schemas.microsoft.com/office/powerpoint/2010/main" val="1006665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ýsledek obrázku pro prosciutto par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04664"/>
            <a:ext cx="5715000" cy="300037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Výsledek obrázku pro prosciutto par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3560148"/>
            <a:ext cx="428625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04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989470"/>
            <a:ext cx="8823834" cy="240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4827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Zaručená tradiční specialita</a:t>
            </a:r>
          </a:p>
        </p:txBody>
      </p:sp>
      <p:sp>
        <p:nvSpPr>
          <p:cNvPr id="3" name="Zástupný symbol pro obsah 2"/>
          <p:cNvSpPr>
            <a:spLocks noGrp="1"/>
          </p:cNvSpPr>
          <p:nvPr>
            <p:ph idx="1"/>
          </p:nvPr>
        </p:nvSpPr>
        <p:spPr/>
        <p:txBody>
          <a:bodyPr>
            <a:normAutofit/>
          </a:bodyPr>
          <a:lstStyle/>
          <a:p>
            <a:r>
              <a:rPr lang="cs-CZ" sz="2400" dirty="0"/>
              <a:t>jedná se o označení pro zemědělský produkt či potravinu se zvláštní povahou uznávanou Evropskou unií.</a:t>
            </a:r>
          </a:p>
          <a:p>
            <a:r>
              <a:rPr lang="cs-CZ" sz="2400" dirty="0"/>
              <a:t> Zvláštní povahou se rozumí vlastnost nebo vlastnosti, kterými se zemědělský produkt či potravina odlišuje od ostatních výrobků nebo potravin stejného druhu a kategorie. </a:t>
            </a:r>
          </a:p>
          <a:p>
            <a:r>
              <a:rPr lang="cs-CZ" sz="2400" dirty="0"/>
              <a:t>Potravina nebo zemědělský produkt musí být vyroben buď z tradičních surovin, mít tradiční složení nebo být vyráběn tradičním způsobem výroby či zpracování.</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2206" y="692696"/>
            <a:ext cx="1431794" cy="15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596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32656"/>
            <a:ext cx="3888432" cy="598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692696"/>
            <a:ext cx="305752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530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71886"/>
            <a:ext cx="8608972" cy="190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46748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Zapsání žádosti do seznamu EK</a:t>
            </a:r>
          </a:p>
        </p:txBody>
      </p:sp>
      <p:sp>
        <p:nvSpPr>
          <p:cNvPr id="3" name="Zástupný symbol pro obsah 2"/>
          <p:cNvSpPr>
            <a:spLocks noGrp="1"/>
          </p:cNvSpPr>
          <p:nvPr>
            <p:ph idx="1"/>
          </p:nvPr>
        </p:nvSpPr>
        <p:spPr>
          <a:xfrm>
            <a:off x="581192" y="2521711"/>
            <a:ext cx="7989752" cy="3630795"/>
          </a:xfrm>
        </p:spPr>
        <p:txBody>
          <a:bodyPr>
            <a:noAutofit/>
          </a:bodyPr>
          <a:lstStyle/>
          <a:p>
            <a:r>
              <a:rPr lang="cs-CZ" sz="2400" dirty="0"/>
              <a:t>Seskupení, která se zabývají produkty, jejichž název má být zapsán</a:t>
            </a:r>
          </a:p>
          <a:p>
            <a:r>
              <a:rPr lang="cs-CZ" sz="2400" dirty="0"/>
              <a:t>Ministerstvu zemědělství ČR – ZTS</a:t>
            </a:r>
          </a:p>
          <a:p>
            <a:r>
              <a:rPr lang="cs-CZ" sz="2400" dirty="0"/>
              <a:t>Úřad průmyslového vlastnictví – CHOP, CHZO</a:t>
            </a:r>
          </a:p>
          <a:p>
            <a:r>
              <a:rPr lang="cs-CZ" sz="2400" dirty="0"/>
              <a:t>Posouzení žádosti </a:t>
            </a:r>
            <a:r>
              <a:rPr lang="cs-CZ" sz="2400" dirty="0">
                <a:sym typeface="Wingdings" panose="05000000000000000000" pitchFamily="2" charset="2"/>
              </a:rPr>
              <a:t> zaslání EK</a:t>
            </a:r>
          </a:p>
          <a:p>
            <a:r>
              <a:rPr lang="cs-CZ" sz="2400" dirty="0">
                <a:sym typeface="Wingdings" panose="05000000000000000000" pitchFamily="2" charset="2"/>
              </a:rPr>
              <a:t>EK vydá žádost jako Nařízení EK</a:t>
            </a:r>
          </a:p>
          <a:p>
            <a:r>
              <a:rPr lang="cs-CZ" sz="2400" dirty="0">
                <a:sym typeface="Wingdings" panose="05000000000000000000" pitchFamily="2" charset="2"/>
              </a:rPr>
              <a:t>FO a PO členských států mají 3 měsíce na námitky</a:t>
            </a:r>
          </a:p>
          <a:p>
            <a:r>
              <a:rPr lang="cs-CZ" sz="2400" dirty="0">
                <a:sym typeface="Wingdings" panose="05000000000000000000" pitchFamily="2" charset="2"/>
              </a:rPr>
              <a:t>Pokud nejsou námitky  EK vydá nařízení o zápisu do seznamu CHZO, CHOP nebo ZTS</a:t>
            </a:r>
            <a:endParaRPr lang="cs-CZ" sz="2400" dirty="0"/>
          </a:p>
        </p:txBody>
      </p:sp>
    </p:spTree>
    <p:extLst>
      <p:ext uri="{BB962C8B-B14F-4D97-AF65-F5344CB8AC3E}">
        <p14:creationId xmlns:p14="http://schemas.microsoft.com/office/powerpoint/2010/main" val="2149948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Uvádění výrobku s chráněným názvem na trh</a:t>
            </a:r>
          </a:p>
        </p:txBody>
      </p:sp>
      <p:sp>
        <p:nvSpPr>
          <p:cNvPr id="3" name="Zástupný symbol pro obsah 2"/>
          <p:cNvSpPr>
            <a:spLocks noGrp="1"/>
          </p:cNvSpPr>
          <p:nvPr>
            <p:ph idx="1"/>
          </p:nvPr>
        </p:nvSpPr>
        <p:spPr/>
        <p:txBody>
          <a:bodyPr/>
          <a:lstStyle/>
          <a:p>
            <a:r>
              <a:rPr lang="cs-CZ" sz="2800" dirty="0"/>
              <a:t>Každý výrobce, který má v úmyslu začít produkovat ZTS, CHOP nebo CHZO je povinen předem uvědomit o této skutečnosti příslušné dozorové orgány členského státu.</a:t>
            </a:r>
          </a:p>
          <a:p>
            <a:r>
              <a:rPr lang="cs-CZ" sz="2800" dirty="0"/>
              <a:t>Před uvedením na trh provede dozorový orgán na základě oznámení kontrolu za účelem ověření souladu výrobního procesu se specifikací.</a:t>
            </a:r>
          </a:p>
          <a:p>
            <a:endParaRPr lang="cs-CZ" dirty="0"/>
          </a:p>
        </p:txBody>
      </p:sp>
    </p:spTree>
    <p:extLst>
      <p:ext uri="{BB962C8B-B14F-4D97-AF65-F5344CB8AC3E}">
        <p14:creationId xmlns:p14="http://schemas.microsoft.com/office/powerpoint/2010/main" val="3936839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1C7AB8-52E7-40FE-9E76-49F23704C0A4}"/>
              </a:ext>
            </a:extLst>
          </p:cNvPr>
          <p:cNvSpPr>
            <a:spLocks noGrp="1"/>
          </p:cNvSpPr>
          <p:nvPr>
            <p:ph type="title"/>
          </p:nvPr>
        </p:nvSpPr>
        <p:spPr>
          <a:xfrm>
            <a:off x="683568" y="3861048"/>
            <a:ext cx="7989752" cy="1083329"/>
          </a:xfrm>
        </p:spPr>
        <p:txBody>
          <a:bodyPr>
            <a:normAutofit/>
          </a:bodyPr>
          <a:lstStyle/>
          <a:p>
            <a:r>
              <a:rPr lang="cs-CZ" dirty="0">
                <a:solidFill>
                  <a:schemeClr val="tx1">
                    <a:lumMod val="50000"/>
                    <a:lumOff val="50000"/>
                  </a:schemeClr>
                </a:solidFill>
              </a:rPr>
              <a:t>národní značky jakosti potravin</a:t>
            </a:r>
          </a:p>
        </p:txBody>
      </p:sp>
    </p:spTree>
    <p:extLst>
      <p:ext uri="{BB962C8B-B14F-4D97-AF65-F5344CB8AC3E}">
        <p14:creationId xmlns:p14="http://schemas.microsoft.com/office/powerpoint/2010/main" val="1170240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738AFB9-C469-4992-ADFF-2E82E8DCD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a:extLst>
              <a:ext uri="{FF2B5EF4-FFF2-40B4-BE49-F238E27FC236}">
                <a16:creationId xmlns:a16="http://schemas.microsoft.com/office/drawing/2014/main" id="{5FB68D91-1209-4727-9824-2903F2C6F577}"/>
              </a:ext>
            </a:extLst>
          </p:cNvPr>
          <p:cNvSpPr/>
          <p:nvPr/>
        </p:nvSpPr>
        <p:spPr>
          <a:xfrm>
            <a:off x="3249458" y="1192358"/>
            <a:ext cx="5559641" cy="5477001"/>
          </a:xfrm>
          <a:prstGeom prst="rect">
            <a:avLst/>
          </a:prstGeom>
        </p:spPr>
        <p:txBody>
          <a:bodyPr vert="horz" lIns="91440" tIns="45720" rIns="91440" bIns="45720" rtlCol="0" anchor="ctr">
            <a:noAutofit/>
          </a:bodyPr>
          <a:lstStyle/>
          <a:p>
            <a:pPr algn="just">
              <a:lnSpc>
                <a:spcPct val="90000"/>
              </a:lnSpc>
              <a:spcBef>
                <a:spcPct val="20000"/>
              </a:spcBef>
              <a:spcAft>
                <a:spcPts val="600"/>
              </a:spcAft>
              <a:buClr>
                <a:schemeClr val="accent2"/>
              </a:buClr>
              <a:buSzPct val="92000"/>
              <a:buFont typeface="Wingdings 2" panose="05020102010507070707" pitchFamily="18" charset="2"/>
              <a:buChar char=""/>
            </a:pPr>
            <a:r>
              <a:rPr lang="en-US" dirty="0" err="1">
                <a:solidFill>
                  <a:schemeClr val="tx2"/>
                </a:solidFill>
              </a:rPr>
              <a:t>Informaci</a:t>
            </a:r>
            <a:r>
              <a:rPr lang="en-US" dirty="0">
                <a:solidFill>
                  <a:schemeClr val="tx2"/>
                </a:solidFill>
              </a:rPr>
              <a:t> </a:t>
            </a:r>
            <a:r>
              <a:rPr lang="en-US" dirty="0" err="1">
                <a:solidFill>
                  <a:schemeClr val="tx2"/>
                </a:solidFill>
              </a:rPr>
              <a:t>slovy</a:t>
            </a:r>
            <a:r>
              <a:rPr lang="en-US" dirty="0">
                <a:solidFill>
                  <a:schemeClr val="tx2"/>
                </a:solidFill>
              </a:rPr>
              <a:t> „</a:t>
            </a:r>
            <a:r>
              <a:rPr lang="en-US" dirty="0" err="1">
                <a:solidFill>
                  <a:schemeClr val="tx2"/>
                </a:solidFill>
              </a:rPr>
              <a:t>Česká</a:t>
            </a:r>
            <a:r>
              <a:rPr lang="en-US" dirty="0">
                <a:solidFill>
                  <a:schemeClr val="tx2"/>
                </a:solidFill>
              </a:rPr>
              <a:t> </a:t>
            </a:r>
            <a:r>
              <a:rPr lang="en-US" dirty="0" err="1">
                <a:solidFill>
                  <a:schemeClr val="tx2"/>
                </a:solidFill>
              </a:rPr>
              <a:t>potravina</a:t>
            </a:r>
            <a:r>
              <a:rPr lang="en-US" dirty="0">
                <a:solidFill>
                  <a:schemeClr val="tx2"/>
                </a:solidFill>
              </a:rPr>
              <a:t>“ </a:t>
            </a:r>
            <a:r>
              <a:rPr lang="en-US" dirty="0" err="1">
                <a:solidFill>
                  <a:schemeClr val="tx2"/>
                </a:solidFill>
              </a:rPr>
              <a:t>nebo</a:t>
            </a:r>
            <a:r>
              <a:rPr lang="en-US" dirty="0">
                <a:solidFill>
                  <a:schemeClr val="tx2"/>
                </a:solidFill>
              </a:rPr>
              <a:t> </a:t>
            </a:r>
            <a:r>
              <a:rPr lang="en-US" dirty="0" err="1">
                <a:solidFill>
                  <a:schemeClr val="tx2"/>
                </a:solidFill>
              </a:rPr>
              <a:t>použitím</a:t>
            </a:r>
            <a:r>
              <a:rPr lang="en-US" dirty="0">
                <a:solidFill>
                  <a:schemeClr val="tx2"/>
                </a:solidFill>
              </a:rPr>
              <a:t> </a:t>
            </a:r>
            <a:r>
              <a:rPr lang="en-US" dirty="0" err="1">
                <a:solidFill>
                  <a:schemeClr val="tx2"/>
                </a:solidFill>
              </a:rPr>
              <a:t>loga</a:t>
            </a:r>
            <a:r>
              <a:rPr lang="en-US" dirty="0">
                <a:solidFill>
                  <a:schemeClr val="tx2"/>
                </a:solidFill>
              </a:rPr>
              <a:t> </a:t>
            </a:r>
            <a:r>
              <a:rPr lang="en-US" dirty="0" err="1">
                <a:solidFill>
                  <a:schemeClr val="tx2"/>
                </a:solidFill>
              </a:rPr>
              <a:t>uvedeného</a:t>
            </a:r>
            <a:r>
              <a:rPr lang="en-US" dirty="0">
                <a:solidFill>
                  <a:schemeClr val="tx2"/>
                </a:solidFill>
              </a:rPr>
              <a:t> v </a:t>
            </a:r>
            <a:r>
              <a:rPr lang="en-US" dirty="0" err="1">
                <a:solidFill>
                  <a:schemeClr val="tx2"/>
                </a:solidFill>
              </a:rPr>
              <a:t>příloze</a:t>
            </a:r>
            <a:r>
              <a:rPr lang="en-US" dirty="0">
                <a:solidFill>
                  <a:schemeClr val="tx2"/>
                </a:solidFill>
              </a:rPr>
              <a:t> č. 1 </a:t>
            </a:r>
            <a:r>
              <a:rPr lang="en-US" dirty="0" err="1">
                <a:solidFill>
                  <a:schemeClr val="tx2"/>
                </a:solidFill>
              </a:rPr>
              <a:t>Vyhlášky</a:t>
            </a:r>
            <a:r>
              <a:rPr lang="en-US" dirty="0">
                <a:solidFill>
                  <a:schemeClr val="tx2"/>
                </a:solidFill>
              </a:rPr>
              <a:t> č. 417/2016 </a:t>
            </a:r>
            <a:r>
              <a:rPr lang="en-US" dirty="0" err="1">
                <a:solidFill>
                  <a:schemeClr val="tx2"/>
                </a:solidFill>
              </a:rPr>
              <a:t>lze</a:t>
            </a:r>
            <a:r>
              <a:rPr lang="en-US" dirty="0">
                <a:solidFill>
                  <a:schemeClr val="tx2"/>
                </a:solidFill>
              </a:rPr>
              <a:t> </a:t>
            </a:r>
            <a:r>
              <a:rPr lang="en-US" dirty="0" err="1">
                <a:solidFill>
                  <a:schemeClr val="tx2"/>
                </a:solidFill>
              </a:rPr>
              <a:t>dobrovolně</a:t>
            </a:r>
            <a:r>
              <a:rPr lang="en-US" dirty="0">
                <a:solidFill>
                  <a:schemeClr val="tx2"/>
                </a:solidFill>
              </a:rPr>
              <a:t> </a:t>
            </a:r>
            <a:r>
              <a:rPr lang="en-US" dirty="0" err="1">
                <a:solidFill>
                  <a:schemeClr val="tx2"/>
                </a:solidFill>
              </a:rPr>
              <a:t>poskytnout</a:t>
            </a:r>
            <a:r>
              <a:rPr lang="en-US" dirty="0">
                <a:solidFill>
                  <a:schemeClr val="tx2"/>
                </a:solidFill>
              </a:rPr>
              <a:t>, </a:t>
            </a:r>
            <a:r>
              <a:rPr lang="en-US" dirty="0" err="1">
                <a:solidFill>
                  <a:schemeClr val="tx2"/>
                </a:solidFill>
              </a:rPr>
              <a:t>pokud</a:t>
            </a:r>
            <a:r>
              <a:rPr lang="en-US" dirty="0">
                <a:solidFill>
                  <a:schemeClr val="tx2"/>
                </a:solidFill>
              </a:rPr>
              <a:t> </a:t>
            </a:r>
          </a:p>
          <a:p>
            <a:pPr algn="just">
              <a:lnSpc>
                <a:spcPct val="90000"/>
              </a:lnSpc>
              <a:spcBef>
                <a:spcPct val="20000"/>
              </a:spcBef>
              <a:spcAft>
                <a:spcPts val="600"/>
              </a:spcAft>
              <a:buClr>
                <a:schemeClr val="accent2"/>
              </a:buClr>
              <a:buSzPct val="92000"/>
              <a:buFont typeface="Wingdings 2" panose="05020102010507070707" pitchFamily="18" charset="2"/>
              <a:buChar char=""/>
            </a:pPr>
            <a:endParaRPr lang="en-US" dirty="0">
              <a:solidFill>
                <a:schemeClr val="tx2"/>
              </a:solidFill>
            </a:endParaRPr>
          </a:p>
          <a:p>
            <a:pPr marL="342900" indent="-342900" algn="just">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100 % </a:t>
            </a:r>
            <a:r>
              <a:rPr lang="en-US" dirty="0" err="1">
                <a:solidFill>
                  <a:schemeClr val="tx2"/>
                </a:solidFill>
              </a:rPr>
              <a:t>složek</a:t>
            </a:r>
            <a:r>
              <a:rPr lang="en-US" dirty="0">
                <a:solidFill>
                  <a:schemeClr val="tx2"/>
                </a:solidFill>
              </a:rPr>
              <a:t> </a:t>
            </a:r>
            <a:r>
              <a:rPr lang="en-US" dirty="0" err="1">
                <a:solidFill>
                  <a:schemeClr val="tx2"/>
                </a:solidFill>
              </a:rPr>
              <a:t>celkové</a:t>
            </a:r>
            <a:r>
              <a:rPr lang="en-US" dirty="0">
                <a:solidFill>
                  <a:schemeClr val="tx2"/>
                </a:solidFill>
              </a:rPr>
              <a:t> </a:t>
            </a:r>
            <a:r>
              <a:rPr lang="en-US" dirty="0" err="1">
                <a:solidFill>
                  <a:schemeClr val="tx2"/>
                </a:solidFill>
              </a:rPr>
              <a:t>hmotnosti</a:t>
            </a:r>
            <a:r>
              <a:rPr lang="en-US" dirty="0">
                <a:solidFill>
                  <a:schemeClr val="tx2"/>
                </a:solidFill>
              </a:rPr>
              <a:t> </a:t>
            </a:r>
            <a:r>
              <a:rPr lang="en-US" dirty="0" err="1">
                <a:solidFill>
                  <a:schemeClr val="tx2"/>
                </a:solidFill>
              </a:rPr>
              <a:t>nezpracované</a:t>
            </a:r>
            <a:r>
              <a:rPr lang="en-US" dirty="0">
                <a:solidFill>
                  <a:schemeClr val="tx2"/>
                </a:solidFill>
              </a:rPr>
              <a:t> </a:t>
            </a:r>
            <a:r>
              <a:rPr lang="en-US" dirty="0" err="1">
                <a:solidFill>
                  <a:schemeClr val="tx2"/>
                </a:solidFill>
              </a:rPr>
              <a:t>potraviny</a:t>
            </a:r>
            <a:r>
              <a:rPr lang="en-US" dirty="0">
                <a:solidFill>
                  <a:schemeClr val="tx2"/>
                </a:solidFill>
              </a:rPr>
              <a:t>, </a:t>
            </a:r>
            <a:r>
              <a:rPr lang="en-US" dirty="0" err="1">
                <a:solidFill>
                  <a:schemeClr val="tx2"/>
                </a:solidFill>
              </a:rPr>
              <a:t>vinařských</a:t>
            </a:r>
            <a:r>
              <a:rPr lang="en-US" dirty="0">
                <a:solidFill>
                  <a:schemeClr val="tx2"/>
                </a:solidFill>
              </a:rPr>
              <a:t> </a:t>
            </a:r>
            <a:r>
              <a:rPr lang="en-US" dirty="0" err="1">
                <a:solidFill>
                  <a:schemeClr val="tx2"/>
                </a:solidFill>
              </a:rPr>
              <a:t>produktů</a:t>
            </a:r>
            <a:r>
              <a:rPr lang="en-US" dirty="0">
                <a:solidFill>
                  <a:schemeClr val="tx2"/>
                </a:solidFill>
              </a:rPr>
              <a:t> </a:t>
            </a:r>
            <a:r>
              <a:rPr lang="en-US" dirty="0" err="1">
                <a:solidFill>
                  <a:schemeClr val="tx2"/>
                </a:solidFill>
              </a:rPr>
              <a:t>nebo</a:t>
            </a:r>
            <a:r>
              <a:rPr lang="en-US" dirty="0">
                <a:solidFill>
                  <a:schemeClr val="tx2"/>
                </a:solidFill>
              </a:rPr>
              <a:t> </a:t>
            </a:r>
            <a:r>
              <a:rPr lang="en-US" dirty="0" err="1">
                <a:solidFill>
                  <a:schemeClr val="tx2"/>
                </a:solidFill>
              </a:rPr>
              <a:t>mléka</a:t>
            </a:r>
            <a:r>
              <a:rPr lang="en-US" dirty="0">
                <a:solidFill>
                  <a:schemeClr val="tx2"/>
                </a:solidFill>
              </a:rPr>
              <a:t> </a:t>
            </a:r>
            <a:r>
              <a:rPr lang="en-US" dirty="0" err="1">
                <a:solidFill>
                  <a:schemeClr val="tx2"/>
                </a:solidFill>
              </a:rPr>
              <a:t>pochází</a:t>
            </a:r>
            <a:r>
              <a:rPr lang="en-US" dirty="0">
                <a:solidFill>
                  <a:schemeClr val="tx2"/>
                </a:solidFill>
              </a:rPr>
              <a:t> z </a:t>
            </a:r>
            <a:r>
              <a:rPr lang="en-US" dirty="0" err="1">
                <a:solidFill>
                  <a:schemeClr val="tx2"/>
                </a:solidFill>
              </a:rPr>
              <a:t>České</a:t>
            </a:r>
            <a:r>
              <a:rPr lang="en-US" dirty="0">
                <a:solidFill>
                  <a:schemeClr val="tx2"/>
                </a:solidFill>
              </a:rPr>
              <a:t> </a:t>
            </a:r>
            <a:r>
              <a:rPr lang="en-US" dirty="0" err="1">
                <a:solidFill>
                  <a:schemeClr val="tx2"/>
                </a:solidFill>
              </a:rPr>
              <a:t>republiky</a:t>
            </a:r>
            <a:r>
              <a:rPr lang="en-US" dirty="0">
                <a:solidFill>
                  <a:schemeClr val="tx2"/>
                </a:solidFill>
              </a:rPr>
              <a:t> a </a:t>
            </a:r>
            <a:r>
              <a:rPr lang="en-US" dirty="0" err="1">
                <a:solidFill>
                  <a:schemeClr val="tx2"/>
                </a:solidFill>
              </a:rPr>
              <a:t>prvovýroba</a:t>
            </a:r>
            <a:r>
              <a:rPr lang="en-US" dirty="0">
                <a:solidFill>
                  <a:schemeClr val="tx2"/>
                </a:solidFill>
              </a:rPr>
              <a:t> , </a:t>
            </a:r>
            <a:r>
              <a:rPr lang="en-US" dirty="0" err="1">
                <a:solidFill>
                  <a:schemeClr val="tx2"/>
                </a:solidFill>
              </a:rPr>
              <a:t>porážka</a:t>
            </a:r>
            <a:r>
              <a:rPr lang="en-US" dirty="0">
                <a:solidFill>
                  <a:schemeClr val="tx2"/>
                </a:solidFill>
              </a:rPr>
              <a:t> </a:t>
            </a:r>
            <a:r>
              <a:rPr lang="en-US" dirty="0" err="1">
                <a:solidFill>
                  <a:schemeClr val="tx2"/>
                </a:solidFill>
              </a:rPr>
              <a:t>zvířat</a:t>
            </a:r>
            <a:r>
              <a:rPr lang="en-US" dirty="0">
                <a:solidFill>
                  <a:schemeClr val="tx2"/>
                </a:solidFill>
              </a:rPr>
              <a:t> a </a:t>
            </a:r>
            <a:r>
              <a:rPr lang="en-US" dirty="0" err="1">
                <a:solidFill>
                  <a:schemeClr val="tx2"/>
                </a:solidFill>
              </a:rPr>
              <a:t>všechny</a:t>
            </a:r>
            <a:r>
              <a:rPr lang="en-US" dirty="0">
                <a:solidFill>
                  <a:schemeClr val="tx2"/>
                </a:solidFill>
              </a:rPr>
              <a:t> </a:t>
            </a:r>
            <a:r>
              <a:rPr lang="en-US" dirty="0" err="1">
                <a:solidFill>
                  <a:schemeClr val="tx2"/>
                </a:solidFill>
              </a:rPr>
              <a:t>fáze</a:t>
            </a:r>
            <a:r>
              <a:rPr lang="en-US" dirty="0">
                <a:solidFill>
                  <a:schemeClr val="tx2"/>
                </a:solidFill>
              </a:rPr>
              <a:t> </a:t>
            </a:r>
            <a:r>
              <a:rPr lang="en-US" dirty="0" err="1">
                <a:solidFill>
                  <a:schemeClr val="tx2"/>
                </a:solidFill>
              </a:rPr>
              <a:t>výroby</a:t>
            </a:r>
            <a:r>
              <a:rPr lang="en-US" dirty="0">
                <a:solidFill>
                  <a:schemeClr val="tx2"/>
                </a:solidFill>
              </a:rPr>
              <a:t> </a:t>
            </a:r>
            <a:r>
              <a:rPr lang="en-US" dirty="0" err="1">
                <a:solidFill>
                  <a:schemeClr val="tx2"/>
                </a:solidFill>
              </a:rPr>
              <a:t>proběhly</a:t>
            </a:r>
            <a:r>
              <a:rPr lang="en-US" dirty="0">
                <a:solidFill>
                  <a:schemeClr val="tx2"/>
                </a:solidFill>
              </a:rPr>
              <a:t> </a:t>
            </a:r>
            <a:r>
              <a:rPr lang="en-US" dirty="0" err="1">
                <a:solidFill>
                  <a:schemeClr val="tx2"/>
                </a:solidFill>
              </a:rPr>
              <a:t>na</a:t>
            </a:r>
            <a:r>
              <a:rPr lang="en-US" dirty="0">
                <a:solidFill>
                  <a:schemeClr val="tx2"/>
                </a:solidFill>
              </a:rPr>
              <a:t> </a:t>
            </a:r>
            <a:r>
              <a:rPr lang="en-US" dirty="0" err="1">
                <a:solidFill>
                  <a:schemeClr val="tx2"/>
                </a:solidFill>
              </a:rPr>
              <a:t>území</a:t>
            </a:r>
            <a:r>
              <a:rPr lang="en-US" dirty="0">
                <a:solidFill>
                  <a:schemeClr val="tx2"/>
                </a:solidFill>
              </a:rPr>
              <a:t> </a:t>
            </a:r>
            <a:r>
              <a:rPr lang="en-US" dirty="0" err="1">
                <a:solidFill>
                  <a:schemeClr val="tx2"/>
                </a:solidFill>
              </a:rPr>
              <a:t>České</a:t>
            </a:r>
            <a:r>
              <a:rPr lang="en-US" dirty="0">
                <a:solidFill>
                  <a:schemeClr val="tx2"/>
                </a:solidFill>
              </a:rPr>
              <a:t> </a:t>
            </a:r>
            <a:r>
              <a:rPr lang="en-US" dirty="0" err="1">
                <a:solidFill>
                  <a:schemeClr val="tx2"/>
                </a:solidFill>
              </a:rPr>
              <a:t>republiky</a:t>
            </a:r>
            <a:r>
              <a:rPr lang="en-US" dirty="0">
                <a:solidFill>
                  <a:schemeClr val="tx2"/>
                </a:solidFill>
              </a:rPr>
              <a:t>, </a:t>
            </a:r>
            <a:r>
              <a:rPr lang="en-US" dirty="0" err="1">
                <a:solidFill>
                  <a:schemeClr val="tx2"/>
                </a:solidFill>
              </a:rPr>
              <a:t>nebo</a:t>
            </a:r>
            <a:endParaRPr lang="en-US" dirty="0">
              <a:solidFill>
                <a:schemeClr val="tx2"/>
              </a:solidFill>
            </a:endParaRPr>
          </a:p>
          <a:p>
            <a:pPr marL="342900" indent="-342900" algn="just">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 b) </a:t>
            </a:r>
            <a:r>
              <a:rPr lang="en-US" dirty="0" err="1">
                <a:solidFill>
                  <a:schemeClr val="tx2"/>
                </a:solidFill>
              </a:rPr>
              <a:t>součet</a:t>
            </a:r>
            <a:r>
              <a:rPr lang="en-US" dirty="0">
                <a:solidFill>
                  <a:schemeClr val="tx2"/>
                </a:solidFill>
              </a:rPr>
              <a:t> </a:t>
            </a:r>
            <a:r>
              <a:rPr lang="en-US" dirty="0" err="1">
                <a:solidFill>
                  <a:schemeClr val="tx2"/>
                </a:solidFill>
              </a:rPr>
              <a:t>hmotnosti</a:t>
            </a:r>
            <a:r>
              <a:rPr lang="en-US" dirty="0">
                <a:solidFill>
                  <a:schemeClr val="tx2"/>
                </a:solidFill>
              </a:rPr>
              <a:t> </a:t>
            </a:r>
            <a:r>
              <a:rPr lang="en-US" dirty="0" err="1">
                <a:solidFill>
                  <a:schemeClr val="tx2"/>
                </a:solidFill>
              </a:rPr>
              <a:t>složek</a:t>
            </a:r>
            <a:r>
              <a:rPr lang="en-US" dirty="0">
                <a:solidFill>
                  <a:schemeClr val="tx2"/>
                </a:solidFill>
              </a:rPr>
              <a:t> </a:t>
            </a:r>
            <a:r>
              <a:rPr lang="en-US" dirty="0" err="1">
                <a:solidFill>
                  <a:schemeClr val="tx2"/>
                </a:solidFill>
              </a:rPr>
              <a:t>pocházejících</a:t>
            </a:r>
            <a:r>
              <a:rPr lang="en-US" dirty="0">
                <a:solidFill>
                  <a:schemeClr val="tx2"/>
                </a:solidFill>
              </a:rPr>
              <a:t> z </a:t>
            </a:r>
            <a:r>
              <a:rPr lang="en-US" dirty="0" err="1">
                <a:solidFill>
                  <a:schemeClr val="tx2"/>
                </a:solidFill>
              </a:rPr>
              <a:t>České</a:t>
            </a:r>
            <a:r>
              <a:rPr lang="en-US" dirty="0">
                <a:solidFill>
                  <a:schemeClr val="tx2"/>
                </a:solidFill>
              </a:rPr>
              <a:t> </a:t>
            </a:r>
            <a:r>
              <a:rPr lang="en-US" dirty="0" err="1">
                <a:solidFill>
                  <a:schemeClr val="tx2"/>
                </a:solidFill>
              </a:rPr>
              <a:t>republiky</a:t>
            </a:r>
            <a:r>
              <a:rPr lang="en-US" dirty="0">
                <a:solidFill>
                  <a:schemeClr val="tx2"/>
                </a:solidFill>
              </a:rPr>
              <a:t> </a:t>
            </a:r>
            <a:r>
              <a:rPr lang="en-US" dirty="0" err="1">
                <a:solidFill>
                  <a:schemeClr val="tx2"/>
                </a:solidFill>
              </a:rPr>
              <a:t>tvoří</a:t>
            </a:r>
            <a:r>
              <a:rPr lang="en-US" dirty="0">
                <a:solidFill>
                  <a:schemeClr val="tx2"/>
                </a:solidFill>
              </a:rPr>
              <a:t> </a:t>
            </a:r>
            <a:r>
              <a:rPr lang="en-US" dirty="0" err="1">
                <a:solidFill>
                  <a:schemeClr val="tx2"/>
                </a:solidFill>
              </a:rPr>
              <a:t>nejméně</a:t>
            </a:r>
            <a:r>
              <a:rPr lang="en-US" dirty="0">
                <a:solidFill>
                  <a:schemeClr val="tx2"/>
                </a:solidFill>
              </a:rPr>
              <a:t> 75 % </a:t>
            </a:r>
            <a:r>
              <a:rPr lang="en-US" dirty="0" err="1">
                <a:solidFill>
                  <a:schemeClr val="tx2"/>
                </a:solidFill>
              </a:rPr>
              <a:t>celkové</a:t>
            </a:r>
            <a:r>
              <a:rPr lang="en-US" dirty="0">
                <a:solidFill>
                  <a:schemeClr val="tx2"/>
                </a:solidFill>
              </a:rPr>
              <a:t> </a:t>
            </a:r>
            <a:r>
              <a:rPr lang="en-US" dirty="0" err="1">
                <a:solidFill>
                  <a:schemeClr val="tx2"/>
                </a:solidFill>
              </a:rPr>
              <a:t>hmotnosti</a:t>
            </a:r>
            <a:r>
              <a:rPr lang="en-US" dirty="0">
                <a:solidFill>
                  <a:schemeClr val="tx2"/>
                </a:solidFill>
              </a:rPr>
              <a:t> </a:t>
            </a:r>
            <a:r>
              <a:rPr lang="en-US" dirty="0" err="1">
                <a:solidFill>
                  <a:schemeClr val="tx2"/>
                </a:solidFill>
              </a:rPr>
              <a:t>všech</a:t>
            </a:r>
            <a:r>
              <a:rPr lang="en-US" dirty="0">
                <a:solidFill>
                  <a:schemeClr val="tx2"/>
                </a:solidFill>
              </a:rPr>
              <a:t> </a:t>
            </a:r>
            <a:r>
              <a:rPr lang="en-US" dirty="0" err="1">
                <a:solidFill>
                  <a:schemeClr val="tx2"/>
                </a:solidFill>
              </a:rPr>
              <a:t>složek</a:t>
            </a:r>
            <a:r>
              <a:rPr lang="en-US" dirty="0">
                <a:solidFill>
                  <a:schemeClr val="tx2"/>
                </a:solidFill>
              </a:rPr>
              <a:t> </a:t>
            </a:r>
            <a:r>
              <a:rPr lang="en-US" dirty="0" err="1">
                <a:solidFill>
                  <a:schemeClr val="tx2"/>
                </a:solidFill>
              </a:rPr>
              <a:t>stanovené</a:t>
            </a:r>
            <a:r>
              <a:rPr lang="en-US" dirty="0">
                <a:solidFill>
                  <a:schemeClr val="tx2"/>
                </a:solidFill>
              </a:rPr>
              <a:t> v </a:t>
            </a:r>
            <a:r>
              <a:rPr lang="en-US" dirty="0" err="1">
                <a:solidFill>
                  <a:schemeClr val="tx2"/>
                </a:solidFill>
              </a:rPr>
              <a:t>okamžiku</a:t>
            </a:r>
            <a:r>
              <a:rPr lang="en-US" dirty="0">
                <a:solidFill>
                  <a:schemeClr val="tx2"/>
                </a:solidFill>
              </a:rPr>
              <a:t> </a:t>
            </a:r>
            <a:r>
              <a:rPr lang="en-US" dirty="0" err="1">
                <a:solidFill>
                  <a:schemeClr val="tx2"/>
                </a:solidFill>
              </a:rPr>
              <a:t>jejich</a:t>
            </a:r>
            <a:r>
              <a:rPr lang="en-US" dirty="0">
                <a:solidFill>
                  <a:schemeClr val="tx2"/>
                </a:solidFill>
              </a:rPr>
              <a:t> </a:t>
            </a:r>
            <a:r>
              <a:rPr lang="en-US" dirty="0" err="1">
                <a:solidFill>
                  <a:schemeClr val="tx2"/>
                </a:solidFill>
              </a:rPr>
              <a:t>použití</a:t>
            </a:r>
            <a:r>
              <a:rPr lang="en-US" dirty="0">
                <a:solidFill>
                  <a:schemeClr val="tx2"/>
                </a:solidFill>
              </a:rPr>
              <a:t> </a:t>
            </a:r>
            <a:r>
              <a:rPr lang="en-US" dirty="0" err="1">
                <a:solidFill>
                  <a:schemeClr val="tx2"/>
                </a:solidFill>
              </a:rPr>
              <a:t>při</a:t>
            </a:r>
            <a:r>
              <a:rPr lang="en-US" dirty="0">
                <a:solidFill>
                  <a:schemeClr val="tx2"/>
                </a:solidFill>
              </a:rPr>
              <a:t> </a:t>
            </a:r>
            <a:r>
              <a:rPr lang="en-US" dirty="0" err="1">
                <a:solidFill>
                  <a:schemeClr val="tx2"/>
                </a:solidFill>
              </a:rPr>
              <a:t>výrobě</a:t>
            </a:r>
            <a:r>
              <a:rPr lang="en-US" dirty="0">
                <a:solidFill>
                  <a:schemeClr val="tx2"/>
                </a:solidFill>
              </a:rPr>
              <a:t> </a:t>
            </a:r>
            <a:r>
              <a:rPr lang="en-US" dirty="0" err="1">
                <a:solidFill>
                  <a:schemeClr val="tx2"/>
                </a:solidFill>
              </a:rPr>
              <a:t>potraviny</a:t>
            </a:r>
            <a:r>
              <a:rPr lang="en-US" dirty="0">
                <a:solidFill>
                  <a:schemeClr val="tx2"/>
                </a:solidFill>
              </a:rPr>
              <a:t> </a:t>
            </a:r>
            <a:r>
              <a:rPr lang="en-US" dirty="0" err="1">
                <a:solidFill>
                  <a:schemeClr val="tx2"/>
                </a:solidFill>
              </a:rPr>
              <a:t>jiné</a:t>
            </a:r>
            <a:r>
              <a:rPr lang="en-US" dirty="0">
                <a:solidFill>
                  <a:schemeClr val="tx2"/>
                </a:solidFill>
              </a:rPr>
              <a:t> </a:t>
            </a:r>
            <a:r>
              <a:rPr lang="en-US" dirty="0" err="1">
                <a:solidFill>
                  <a:schemeClr val="tx2"/>
                </a:solidFill>
              </a:rPr>
              <a:t>než</a:t>
            </a:r>
            <a:r>
              <a:rPr lang="en-US" dirty="0">
                <a:solidFill>
                  <a:schemeClr val="tx2"/>
                </a:solidFill>
              </a:rPr>
              <a:t> </a:t>
            </a:r>
            <a:r>
              <a:rPr lang="en-US" dirty="0" err="1">
                <a:solidFill>
                  <a:schemeClr val="tx2"/>
                </a:solidFill>
              </a:rPr>
              <a:t>uvedené</a:t>
            </a:r>
            <a:r>
              <a:rPr lang="en-US" dirty="0">
                <a:solidFill>
                  <a:schemeClr val="tx2"/>
                </a:solidFill>
              </a:rPr>
              <a:t> v </a:t>
            </a:r>
            <a:r>
              <a:rPr lang="en-US" dirty="0" err="1">
                <a:solidFill>
                  <a:schemeClr val="tx2"/>
                </a:solidFill>
              </a:rPr>
              <a:t>písmeni</a:t>
            </a:r>
            <a:r>
              <a:rPr lang="en-US" dirty="0">
                <a:solidFill>
                  <a:schemeClr val="tx2"/>
                </a:solidFill>
              </a:rPr>
              <a:t> a) a </a:t>
            </a:r>
            <a:r>
              <a:rPr lang="en-US" dirty="0" err="1">
                <a:solidFill>
                  <a:schemeClr val="tx2"/>
                </a:solidFill>
              </a:rPr>
              <a:t>výroba</a:t>
            </a:r>
            <a:r>
              <a:rPr lang="en-US" dirty="0">
                <a:solidFill>
                  <a:schemeClr val="tx2"/>
                </a:solidFill>
              </a:rPr>
              <a:t> </a:t>
            </a:r>
            <a:r>
              <a:rPr lang="en-US" dirty="0" err="1">
                <a:solidFill>
                  <a:schemeClr val="tx2"/>
                </a:solidFill>
              </a:rPr>
              <a:t>proběhla</a:t>
            </a:r>
            <a:r>
              <a:rPr lang="en-US" dirty="0">
                <a:solidFill>
                  <a:schemeClr val="tx2"/>
                </a:solidFill>
              </a:rPr>
              <a:t> </a:t>
            </a:r>
            <a:r>
              <a:rPr lang="en-US" dirty="0" err="1">
                <a:solidFill>
                  <a:schemeClr val="tx2"/>
                </a:solidFill>
              </a:rPr>
              <a:t>na</a:t>
            </a:r>
            <a:r>
              <a:rPr lang="en-US" dirty="0">
                <a:solidFill>
                  <a:schemeClr val="tx2"/>
                </a:solidFill>
              </a:rPr>
              <a:t> </a:t>
            </a:r>
            <a:r>
              <a:rPr lang="en-US" dirty="0" err="1">
                <a:solidFill>
                  <a:schemeClr val="tx2"/>
                </a:solidFill>
              </a:rPr>
              <a:t>území</a:t>
            </a:r>
            <a:r>
              <a:rPr lang="en-US" dirty="0">
                <a:solidFill>
                  <a:schemeClr val="tx2"/>
                </a:solidFill>
              </a:rPr>
              <a:t> </a:t>
            </a:r>
            <a:r>
              <a:rPr lang="en-US" dirty="0" err="1">
                <a:solidFill>
                  <a:schemeClr val="tx2"/>
                </a:solidFill>
              </a:rPr>
              <a:t>České</a:t>
            </a:r>
            <a:r>
              <a:rPr lang="en-US" dirty="0">
                <a:solidFill>
                  <a:schemeClr val="tx2"/>
                </a:solidFill>
              </a:rPr>
              <a:t> </a:t>
            </a:r>
            <a:r>
              <a:rPr lang="en-US" dirty="0" err="1">
                <a:solidFill>
                  <a:schemeClr val="tx2"/>
                </a:solidFill>
              </a:rPr>
              <a:t>republiky</a:t>
            </a:r>
            <a:r>
              <a:rPr lang="en-US" dirty="0">
                <a:solidFill>
                  <a:schemeClr val="tx2"/>
                </a:solidFill>
              </a:rPr>
              <a:t>; </a:t>
            </a:r>
            <a:r>
              <a:rPr lang="en-US" dirty="0" err="1">
                <a:solidFill>
                  <a:schemeClr val="tx2"/>
                </a:solidFill>
              </a:rPr>
              <a:t>přidaná</a:t>
            </a:r>
            <a:r>
              <a:rPr lang="en-US" dirty="0">
                <a:solidFill>
                  <a:schemeClr val="tx2"/>
                </a:solidFill>
              </a:rPr>
              <a:t> </a:t>
            </a:r>
            <a:r>
              <a:rPr lang="en-US" dirty="0" err="1">
                <a:solidFill>
                  <a:schemeClr val="tx2"/>
                </a:solidFill>
              </a:rPr>
              <a:t>voda</a:t>
            </a:r>
            <a:r>
              <a:rPr lang="en-US" dirty="0">
                <a:solidFill>
                  <a:schemeClr val="tx2"/>
                </a:solidFill>
              </a:rPr>
              <a:t> se </a:t>
            </a:r>
            <a:r>
              <a:rPr lang="en-US" dirty="0" err="1">
                <a:solidFill>
                  <a:schemeClr val="tx2"/>
                </a:solidFill>
              </a:rPr>
              <a:t>nezapočítává</a:t>
            </a:r>
            <a:r>
              <a:rPr lang="en-US" dirty="0">
                <a:solidFill>
                  <a:schemeClr val="tx2"/>
                </a:solidFill>
              </a:rPr>
              <a:t> do </a:t>
            </a:r>
            <a:r>
              <a:rPr lang="en-US" dirty="0" err="1">
                <a:solidFill>
                  <a:schemeClr val="tx2"/>
                </a:solidFill>
              </a:rPr>
              <a:t>celkové</a:t>
            </a:r>
            <a:r>
              <a:rPr lang="en-US" dirty="0">
                <a:solidFill>
                  <a:schemeClr val="tx2"/>
                </a:solidFill>
              </a:rPr>
              <a:t> </a:t>
            </a:r>
            <a:r>
              <a:rPr lang="en-US" dirty="0" err="1">
                <a:solidFill>
                  <a:schemeClr val="tx2"/>
                </a:solidFill>
              </a:rPr>
              <a:t>hmotnosti</a:t>
            </a:r>
            <a:r>
              <a:rPr lang="en-US" dirty="0">
                <a:solidFill>
                  <a:schemeClr val="tx2"/>
                </a:solidFill>
              </a:rPr>
              <a:t> </a:t>
            </a:r>
            <a:r>
              <a:rPr lang="en-US" dirty="0" err="1">
                <a:solidFill>
                  <a:schemeClr val="tx2"/>
                </a:solidFill>
              </a:rPr>
              <a:t>všech</a:t>
            </a:r>
            <a:r>
              <a:rPr lang="en-US" dirty="0">
                <a:solidFill>
                  <a:schemeClr val="tx2"/>
                </a:solidFill>
              </a:rPr>
              <a:t> </a:t>
            </a:r>
            <a:r>
              <a:rPr lang="en-US" dirty="0" err="1">
                <a:solidFill>
                  <a:schemeClr val="tx2"/>
                </a:solidFill>
              </a:rPr>
              <a:t>složek</a:t>
            </a:r>
            <a:r>
              <a:rPr lang="en-US" dirty="0">
                <a:solidFill>
                  <a:schemeClr val="tx2"/>
                </a:solidFill>
              </a:rPr>
              <a:t>. </a:t>
            </a:r>
            <a:endParaRPr lang="cs-CZ" dirty="0">
              <a:solidFill>
                <a:schemeClr val="tx2"/>
              </a:solidFill>
            </a:endParaRPr>
          </a:p>
          <a:p>
            <a:pPr marL="342900" indent="-342900" algn="just">
              <a:lnSpc>
                <a:spcPct val="90000"/>
              </a:lnSpc>
              <a:spcBef>
                <a:spcPct val="20000"/>
              </a:spcBef>
              <a:spcAft>
                <a:spcPts val="600"/>
              </a:spcAft>
              <a:buClr>
                <a:schemeClr val="accent2"/>
              </a:buClr>
              <a:buSzPct val="92000"/>
              <a:buFont typeface="Wingdings 2" panose="05020102010507070707" pitchFamily="18" charset="2"/>
              <a:buChar char=""/>
            </a:pPr>
            <a:r>
              <a:rPr lang="en-US" dirty="0">
                <a:solidFill>
                  <a:schemeClr val="tx2"/>
                </a:solidFill>
              </a:rPr>
              <a:t>c) </a:t>
            </a:r>
            <a:r>
              <a:rPr lang="en-US" dirty="0" err="1">
                <a:solidFill>
                  <a:schemeClr val="tx2"/>
                </a:solidFill>
              </a:rPr>
              <a:t>jde</a:t>
            </a:r>
            <a:r>
              <a:rPr lang="en-US" dirty="0">
                <a:solidFill>
                  <a:schemeClr val="tx2"/>
                </a:solidFill>
              </a:rPr>
              <a:t> o </a:t>
            </a:r>
            <a:r>
              <a:rPr lang="en-US" dirty="0" err="1">
                <a:solidFill>
                  <a:schemeClr val="tx2"/>
                </a:solidFill>
              </a:rPr>
              <a:t>potravinu</a:t>
            </a:r>
            <a:r>
              <a:rPr lang="en-US" dirty="0">
                <a:solidFill>
                  <a:schemeClr val="tx2"/>
                </a:solidFill>
              </a:rPr>
              <a:t> </a:t>
            </a:r>
            <a:r>
              <a:rPr lang="en-US" dirty="0" err="1">
                <a:solidFill>
                  <a:schemeClr val="tx2"/>
                </a:solidFill>
              </a:rPr>
              <a:t>stanovenou</a:t>
            </a:r>
            <a:r>
              <a:rPr lang="en-US" dirty="0">
                <a:solidFill>
                  <a:schemeClr val="tx2"/>
                </a:solidFill>
              </a:rPr>
              <a:t> </a:t>
            </a:r>
            <a:r>
              <a:rPr lang="en-US" dirty="0" err="1">
                <a:solidFill>
                  <a:schemeClr val="tx2"/>
                </a:solidFill>
              </a:rPr>
              <a:t>prováděcím</a:t>
            </a:r>
            <a:r>
              <a:rPr lang="en-US" dirty="0">
                <a:solidFill>
                  <a:schemeClr val="tx2"/>
                </a:solidFill>
              </a:rPr>
              <a:t> </a:t>
            </a:r>
            <a:r>
              <a:rPr lang="en-US" dirty="0" err="1">
                <a:solidFill>
                  <a:schemeClr val="tx2"/>
                </a:solidFill>
              </a:rPr>
              <a:t>právním</a:t>
            </a:r>
            <a:r>
              <a:rPr lang="en-US" dirty="0">
                <a:solidFill>
                  <a:schemeClr val="tx2"/>
                </a:solidFill>
              </a:rPr>
              <a:t> </a:t>
            </a:r>
            <a:r>
              <a:rPr lang="en-US" dirty="0" err="1">
                <a:solidFill>
                  <a:schemeClr val="tx2"/>
                </a:solidFill>
              </a:rPr>
              <a:t>předpisem</a:t>
            </a:r>
            <a:r>
              <a:rPr lang="en-US" dirty="0">
                <a:solidFill>
                  <a:schemeClr val="tx2"/>
                </a:solidFill>
              </a:rPr>
              <a:t>, </a:t>
            </a:r>
            <a:r>
              <a:rPr lang="en-US" dirty="0" err="1">
                <a:solidFill>
                  <a:schemeClr val="tx2"/>
                </a:solidFill>
              </a:rPr>
              <a:t>jejíž</a:t>
            </a:r>
            <a:r>
              <a:rPr lang="en-US" dirty="0">
                <a:solidFill>
                  <a:schemeClr val="tx2"/>
                </a:solidFill>
              </a:rPr>
              <a:t> </a:t>
            </a:r>
            <a:r>
              <a:rPr lang="en-US" dirty="0" err="1">
                <a:solidFill>
                  <a:schemeClr val="tx2"/>
                </a:solidFill>
              </a:rPr>
              <a:t>výroba</a:t>
            </a:r>
            <a:r>
              <a:rPr lang="en-US" dirty="0">
                <a:solidFill>
                  <a:schemeClr val="tx2"/>
                </a:solidFill>
              </a:rPr>
              <a:t> </a:t>
            </a:r>
            <a:r>
              <a:rPr lang="en-US" dirty="0" err="1">
                <a:solidFill>
                  <a:schemeClr val="tx2"/>
                </a:solidFill>
              </a:rPr>
              <a:t>proběhla</a:t>
            </a:r>
            <a:r>
              <a:rPr lang="en-US" dirty="0">
                <a:solidFill>
                  <a:schemeClr val="tx2"/>
                </a:solidFill>
              </a:rPr>
              <a:t> </a:t>
            </a:r>
            <a:r>
              <a:rPr lang="en-US" dirty="0" err="1">
                <a:solidFill>
                  <a:schemeClr val="tx2"/>
                </a:solidFill>
              </a:rPr>
              <a:t>na</a:t>
            </a:r>
            <a:r>
              <a:rPr lang="en-US" dirty="0">
                <a:solidFill>
                  <a:schemeClr val="tx2"/>
                </a:solidFill>
              </a:rPr>
              <a:t> </a:t>
            </a:r>
            <a:r>
              <a:rPr lang="en-US" dirty="0" err="1">
                <a:solidFill>
                  <a:schemeClr val="tx2"/>
                </a:solidFill>
              </a:rPr>
              <a:t>území</a:t>
            </a:r>
            <a:r>
              <a:rPr lang="en-US" dirty="0">
                <a:solidFill>
                  <a:schemeClr val="tx2"/>
                </a:solidFill>
              </a:rPr>
              <a:t> </a:t>
            </a:r>
            <a:r>
              <a:rPr lang="en-US" dirty="0" err="1">
                <a:solidFill>
                  <a:schemeClr val="tx2"/>
                </a:solidFill>
              </a:rPr>
              <a:t>České</a:t>
            </a:r>
            <a:r>
              <a:rPr lang="en-US" dirty="0">
                <a:solidFill>
                  <a:schemeClr val="tx2"/>
                </a:solidFill>
              </a:rPr>
              <a:t> </a:t>
            </a:r>
            <a:r>
              <a:rPr lang="en-US" dirty="0" err="1">
                <a:solidFill>
                  <a:schemeClr val="tx2"/>
                </a:solidFill>
              </a:rPr>
              <a:t>republiky</a:t>
            </a:r>
            <a:r>
              <a:rPr lang="en-US" dirty="0">
                <a:solidFill>
                  <a:schemeClr val="tx2"/>
                </a:solidFill>
              </a:rPr>
              <a:t>.</a:t>
            </a:r>
          </a:p>
        </p:txBody>
      </p:sp>
      <p:sp>
        <p:nvSpPr>
          <p:cNvPr id="2" name="Nadpis 1">
            <a:extLst>
              <a:ext uri="{FF2B5EF4-FFF2-40B4-BE49-F238E27FC236}">
                <a16:creationId xmlns:a16="http://schemas.microsoft.com/office/drawing/2014/main" id="{A2242ED3-33E9-4E8C-B476-150E43500CA2}"/>
              </a:ext>
            </a:extLst>
          </p:cNvPr>
          <p:cNvSpPr>
            <a:spLocks noGrp="1"/>
          </p:cNvSpPr>
          <p:nvPr>
            <p:ph type="title"/>
          </p:nvPr>
        </p:nvSpPr>
        <p:spPr>
          <a:xfrm>
            <a:off x="3181372" y="643718"/>
            <a:ext cx="5418806" cy="457862"/>
          </a:xfrm>
        </p:spPr>
        <p:txBody>
          <a:bodyPr vert="horz" lIns="91440" tIns="45720" rIns="91440" bIns="45720" rtlCol="0" anchor="b">
            <a:normAutofit fontScale="90000"/>
          </a:bodyPr>
          <a:lstStyle/>
          <a:p>
            <a:pPr algn="ctr"/>
            <a:r>
              <a:rPr lang="en-US" dirty="0" err="1">
                <a:solidFill>
                  <a:schemeClr val="accent1"/>
                </a:solidFill>
              </a:rPr>
              <a:t>Česká</a:t>
            </a:r>
            <a:r>
              <a:rPr lang="en-US" dirty="0">
                <a:solidFill>
                  <a:schemeClr val="accent1"/>
                </a:solidFill>
              </a:rPr>
              <a:t> </a:t>
            </a:r>
            <a:r>
              <a:rPr lang="en-US" dirty="0" err="1">
                <a:solidFill>
                  <a:schemeClr val="accent1"/>
                </a:solidFill>
              </a:rPr>
              <a:t>potravina</a:t>
            </a:r>
            <a:endParaRPr lang="en-US" dirty="0">
              <a:solidFill>
                <a:schemeClr val="accent1"/>
              </a:solidFill>
            </a:endParaRPr>
          </a:p>
        </p:txBody>
      </p:sp>
      <p:grpSp>
        <p:nvGrpSpPr>
          <p:cNvPr id="73" name="Group 72">
            <a:extLst>
              <a:ext uri="{FF2B5EF4-FFF2-40B4-BE49-F238E27FC236}">
                <a16:creationId xmlns:a16="http://schemas.microsoft.com/office/drawing/2014/main" id="{B4B0B915-9AC5-4E4B-84C4-8B377E6878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453643"/>
            <a:ext cx="8474200" cy="98554"/>
            <a:chOff x="446534" y="453643"/>
            <a:chExt cx="11298933" cy="98554"/>
          </a:xfrm>
        </p:grpSpPr>
        <p:sp>
          <p:nvSpPr>
            <p:cNvPr id="74" name="Rectangle 73">
              <a:extLst>
                <a:ext uri="{FF2B5EF4-FFF2-40B4-BE49-F238E27FC236}">
                  <a16:creationId xmlns:a16="http://schemas.microsoft.com/office/drawing/2014/main" id="{388827FC-FEA8-43FF-B709-9696594AA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C82A3A24-9A7A-4135-BB21-051DB62C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8AC290C3-45C0-4820-9036-CA1E9D9EC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3" name="Obrázek 2">
            <a:extLst>
              <a:ext uri="{FF2B5EF4-FFF2-40B4-BE49-F238E27FC236}">
                <a16:creationId xmlns:a16="http://schemas.microsoft.com/office/drawing/2014/main" id="{30DC9E5C-09C1-4C9F-A45D-E5E3E2BA209B}"/>
              </a:ext>
            </a:extLst>
          </p:cNvPr>
          <p:cNvPicPr>
            <a:picLocks noChangeAspect="1"/>
          </p:cNvPicPr>
          <p:nvPr/>
        </p:nvPicPr>
        <p:blipFill>
          <a:blip r:embed="rId2"/>
          <a:stretch>
            <a:fillRect/>
          </a:stretch>
        </p:blipFill>
        <p:spPr>
          <a:xfrm>
            <a:off x="39393" y="726031"/>
            <a:ext cx="3200400" cy="5943600"/>
          </a:xfrm>
          <a:prstGeom prst="rect">
            <a:avLst/>
          </a:prstGeom>
        </p:spPr>
      </p:pic>
    </p:spTree>
    <p:extLst>
      <p:ext uri="{BB962C8B-B14F-4D97-AF65-F5344CB8AC3E}">
        <p14:creationId xmlns:p14="http://schemas.microsoft.com/office/powerpoint/2010/main" val="2655264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KLASA</a:t>
            </a:r>
          </a:p>
        </p:txBody>
      </p:sp>
      <p:sp>
        <p:nvSpPr>
          <p:cNvPr id="3" name="Zástupný symbol pro obsah 2"/>
          <p:cNvSpPr>
            <a:spLocks noGrp="1"/>
          </p:cNvSpPr>
          <p:nvPr>
            <p:ph idx="1"/>
          </p:nvPr>
        </p:nvSpPr>
        <p:spPr>
          <a:xfrm>
            <a:off x="558451" y="2204864"/>
            <a:ext cx="7989752" cy="3630795"/>
          </a:xfrm>
        </p:spPr>
        <p:txBody>
          <a:bodyPr>
            <a:normAutofit/>
          </a:bodyPr>
          <a:lstStyle/>
          <a:p>
            <a:r>
              <a:rPr lang="cs-CZ" sz="2400" dirty="0"/>
              <a:t>Národní značka kvality</a:t>
            </a:r>
          </a:p>
          <a:p>
            <a:r>
              <a:rPr lang="cs-CZ" sz="2400" dirty="0"/>
              <a:t>Uděluje ministerstvo zemědělství od roku 2003</a:t>
            </a:r>
          </a:p>
          <a:p>
            <a:r>
              <a:rPr lang="cs-CZ" sz="2400" dirty="0"/>
              <a:t>Slouží spotřebitelům a odběratelům k lepší orientaci při výběru produktů, k prezentaci jejich kvality v porovnání s konkurenčními potravinami</a:t>
            </a:r>
          </a:p>
        </p:txBody>
      </p:sp>
      <p:pic>
        <p:nvPicPr>
          <p:cNvPr id="1026" name="Picture 2" descr="Logo KLASA"/>
          <p:cNvPicPr>
            <a:picLocks noChangeAspect="1" noChangeArrowheads="1"/>
          </p:cNvPicPr>
          <p:nvPr/>
        </p:nvPicPr>
        <p:blipFill>
          <a:blip r:embed="rId2" cstate="print"/>
          <a:srcRect/>
          <a:stretch>
            <a:fillRect/>
          </a:stretch>
        </p:blipFill>
        <p:spPr bwMode="auto">
          <a:xfrm>
            <a:off x="7596336" y="385383"/>
            <a:ext cx="1100549" cy="168751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9144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782" y="614407"/>
            <a:ext cx="2780608"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450941" y="702156"/>
            <a:ext cx="2557337" cy="1013800"/>
          </a:xfrm>
        </p:spPr>
        <p:txBody>
          <a:bodyPr>
            <a:normAutofit/>
          </a:bodyPr>
          <a:lstStyle/>
          <a:p>
            <a:r>
              <a:rPr lang="cs-CZ" dirty="0"/>
              <a:t>Ekologická produkce</a:t>
            </a:r>
          </a:p>
        </p:txBody>
      </p:sp>
      <p:sp>
        <p:nvSpPr>
          <p:cNvPr id="3" name="Zástupný symbol pro obsah 2"/>
          <p:cNvSpPr>
            <a:spLocks noGrp="1"/>
          </p:cNvSpPr>
          <p:nvPr>
            <p:ph idx="1"/>
          </p:nvPr>
        </p:nvSpPr>
        <p:spPr>
          <a:xfrm>
            <a:off x="450941" y="1964168"/>
            <a:ext cx="2557336" cy="4036582"/>
          </a:xfrm>
        </p:spPr>
        <p:txBody>
          <a:bodyPr>
            <a:normAutofit/>
          </a:bodyPr>
          <a:lstStyle/>
          <a:p>
            <a:r>
              <a:rPr lang="cs-CZ">
                <a:solidFill>
                  <a:schemeClr val="bg1"/>
                </a:solidFill>
              </a:rPr>
              <a:t>Minimalizace stresu rostliny</a:t>
            </a:r>
          </a:p>
          <a:p>
            <a:r>
              <a:rPr lang="cs-CZ">
                <a:solidFill>
                  <a:schemeClr val="bg1"/>
                </a:solidFill>
              </a:rPr>
              <a:t>Syntetická minerální hnojiva nejsou povolena – ozelenění meziřadí vinice – regulace množství živin + užitečných organismů</a:t>
            </a:r>
          </a:p>
          <a:p>
            <a:r>
              <a:rPr lang="cs-CZ">
                <a:solidFill>
                  <a:schemeClr val="bg1"/>
                </a:solidFill>
              </a:rPr>
              <a:t>Nejsou povoleny herbicidy – důležitá volba mechanizace</a:t>
            </a:r>
          </a:p>
          <a:p>
            <a:endParaRPr lang="cs-CZ">
              <a:solidFill>
                <a:schemeClr val="bg1"/>
              </a:solidFill>
            </a:endParaRPr>
          </a:p>
          <a:p>
            <a:endParaRPr lang="cs-CZ">
              <a:solidFill>
                <a:schemeClr val="bg1"/>
              </a:solidFill>
            </a:endParaRPr>
          </a:p>
        </p:txBody>
      </p:sp>
      <p:pic>
        <p:nvPicPr>
          <p:cNvPr id="4" name="Picture 2" descr="Výsledek obrázku pro bio vinohrad"/>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593641" y="1614053"/>
            <a:ext cx="4867364" cy="3650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B4B31A2-9609-4E8A-980A-93496401B613}"/>
              </a:ext>
            </a:extLst>
          </p:cNvPr>
          <p:cNvPicPr>
            <a:picLocks noChangeAspect="1"/>
          </p:cNvPicPr>
          <p:nvPr/>
        </p:nvPicPr>
        <p:blipFill rotWithShape="1">
          <a:blip r:embed="rId2"/>
          <a:srcRect l="1963" t="21986" r="1963" b="5179"/>
          <a:stretch/>
        </p:blipFill>
        <p:spPr>
          <a:xfrm>
            <a:off x="179512" y="1916832"/>
            <a:ext cx="8784976" cy="3744417"/>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Regionální potravina</a:t>
            </a:r>
          </a:p>
        </p:txBody>
      </p:sp>
      <p:sp>
        <p:nvSpPr>
          <p:cNvPr id="3" name="Zástupný symbol pro obsah 2"/>
          <p:cNvSpPr>
            <a:spLocks noGrp="1"/>
          </p:cNvSpPr>
          <p:nvPr>
            <p:ph idx="1"/>
          </p:nvPr>
        </p:nvSpPr>
        <p:spPr>
          <a:xfrm>
            <a:off x="457200" y="1935480"/>
            <a:ext cx="8435280" cy="4589864"/>
          </a:xfrm>
        </p:spPr>
        <p:txBody>
          <a:bodyPr>
            <a:noAutofit/>
          </a:bodyPr>
          <a:lstStyle/>
          <a:p>
            <a:r>
              <a:rPr lang="cs-CZ" sz="2800" dirty="0"/>
              <a:t>Celostátní projekt Ministerstva zemědělství</a:t>
            </a:r>
          </a:p>
          <a:p>
            <a:r>
              <a:rPr lang="cs-CZ" sz="2800" dirty="0"/>
              <a:t>Podpora malých a středních pěstitelů a výrobků v krajích ČR</a:t>
            </a:r>
          </a:p>
          <a:p>
            <a:r>
              <a:rPr lang="cs-CZ" sz="2800" dirty="0"/>
              <a:t>Uděluje </a:t>
            </a:r>
            <a:r>
              <a:rPr lang="cs-CZ" sz="2800" dirty="0" err="1"/>
              <a:t>MZe</a:t>
            </a:r>
            <a:r>
              <a:rPr lang="cs-CZ" sz="2800" dirty="0"/>
              <a:t> výrobkům, které zvítězí v krajských soutěžích</a:t>
            </a:r>
          </a:p>
          <a:p>
            <a:r>
              <a:rPr lang="cs-CZ" sz="2800" dirty="0"/>
              <a:t>Výrobek má pak právo na 4 roky nést značku Regionální potravina daného kraje</a:t>
            </a:r>
          </a:p>
          <a:p>
            <a:r>
              <a:rPr lang="cs-CZ" sz="2800" dirty="0"/>
              <a:t>Produkt musí být vyroben na území kraje, ve kterém bylo ocenění uděleno</a:t>
            </a:r>
          </a:p>
        </p:txBody>
      </p:sp>
      <p:pic>
        <p:nvPicPr>
          <p:cNvPr id="50178" name="Picture 2" descr="http://eagri.cz/public/web/file/3429/logo_20regionalni_20potravina_2002.jpg"/>
          <p:cNvPicPr>
            <a:picLocks noChangeAspect="1" noChangeArrowheads="1"/>
          </p:cNvPicPr>
          <p:nvPr/>
        </p:nvPicPr>
        <p:blipFill>
          <a:blip r:embed="rId2" cstate="print"/>
          <a:srcRect/>
          <a:stretch>
            <a:fillRect/>
          </a:stretch>
        </p:blipFill>
        <p:spPr bwMode="auto">
          <a:xfrm>
            <a:off x="6804248" y="0"/>
            <a:ext cx="1947342" cy="1944041"/>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7B19451-E54E-40D2-93DD-CE44A22CB975}"/>
              </a:ext>
            </a:extLst>
          </p:cNvPr>
          <p:cNvPicPr>
            <a:picLocks noChangeAspect="1"/>
          </p:cNvPicPr>
          <p:nvPr/>
        </p:nvPicPr>
        <p:blipFill rotWithShape="1">
          <a:blip r:embed="rId2"/>
          <a:srcRect l="28738" t="17801" r="27950" b="9400"/>
          <a:stretch/>
        </p:blipFill>
        <p:spPr>
          <a:xfrm>
            <a:off x="3995936" y="116631"/>
            <a:ext cx="4680520" cy="4425219"/>
          </a:xfrm>
          <a:prstGeom prst="rect">
            <a:avLst/>
          </a:prstGeom>
        </p:spPr>
      </p:pic>
      <p:pic>
        <p:nvPicPr>
          <p:cNvPr id="2" name="Obrázek 1">
            <a:extLst>
              <a:ext uri="{FF2B5EF4-FFF2-40B4-BE49-F238E27FC236}">
                <a16:creationId xmlns:a16="http://schemas.microsoft.com/office/drawing/2014/main" id="{D414A877-1AD4-4AA5-AA7A-A0E68587B667}"/>
              </a:ext>
            </a:extLst>
          </p:cNvPr>
          <p:cNvPicPr>
            <a:picLocks noChangeAspect="1"/>
          </p:cNvPicPr>
          <p:nvPr/>
        </p:nvPicPr>
        <p:blipFill rotWithShape="1">
          <a:blip r:embed="rId3"/>
          <a:srcRect l="22183" t="11831" r="23470" b="11269"/>
          <a:stretch/>
        </p:blipFill>
        <p:spPr>
          <a:xfrm>
            <a:off x="179512" y="2614870"/>
            <a:ext cx="5184576" cy="4126498"/>
          </a:xfrm>
          <a:prstGeom prst="rect">
            <a:avLst/>
          </a:prstGeom>
        </p:spPr>
      </p:pic>
      <p:pic>
        <p:nvPicPr>
          <p:cNvPr id="4" name="Obrázek 3">
            <a:extLst>
              <a:ext uri="{FF2B5EF4-FFF2-40B4-BE49-F238E27FC236}">
                <a16:creationId xmlns:a16="http://schemas.microsoft.com/office/drawing/2014/main" id="{228237B6-E5DC-458E-AAC8-5AAD31EBE44F}"/>
              </a:ext>
            </a:extLst>
          </p:cNvPr>
          <p:cNvPicPr>
            <a:picLocks noChangeAspect="1"/>
          </p:cNvPicPr>
          <p:nvPr/>
        </p:nvPicPr>
        <p:blipFill rotWithShape="1">
          <a:blip r:embed="rId4"/>
          <a:srcRect l="47638" t="15001" r="31888" b="42619"/>
          <a:stretch/>
        </p:blipFill>
        <p:spPr>
          <a:xfrm>
            <a:off x="323528" y="169000"/>
            <a:ext cx="1872208" cy="217988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76571"/>
            <a:ext cx="8229600" cy="1143000"/>
          </a:xfrm>
        </p:spPr>
        <p:txBody>
          <a:bodyPr>
            <a:normAutofit/>
          </a:bodyPr>
          <a:lstStyle/>
          <a:p>
            <a:r>
              <a:rPr lang="cs-CZ" dirty="0"/>
              <a:t>Asociace regionálních značek - Regionální produkt</a:t>
            </a:r>
          </a:p>
        </p:txBody>
      </p:sp>
      <p:sp>
        <p:nvSpPr>
          <p:cNvPr id="3" name="Zástupný symbol pro obsah 2"/>
          <p:cNvSpPr>
            <a:spLocks noGrp="1"/>
          </p:cNvSpPr>
          <p:nvPr>
            <p:ph idx="1"/>
          </p:nvPr>
        </p:nvSpPr>
        <p:spPr>
          <a:xfrm>
            <a:off x="323528" y="2484160"/>
            <a:ext cx="7499176" cy="4373840"/>
          </a:xfrm>
        </p:spPr>
        <p:txBody>
          <a:bodyPr>
            <a:normAutofit fontScale="92500" lnSpcReduction="10000"/>
          </a:bodyPr>
          <a:lstStyle/>
          <a:p>
            <a:r>
              <a:rPr lang="cs-CZ" sz="3600" dirty="0"/>
              <a:t> Každý region v České republice má svůj vlastní neopakovatelný charakter, daný přírodním bohatstvím, kulturou a staletými tradicemi jeho obyvatel. Také výrobky a produkty pocházející z určité oblasti nesou část tohoto charakteru – je do nich vložena práce tamních řemeslníků a zemědělců i část jejich duše.</a:t>
            </a:r>
          </a:p>
          <a:p>
            <a:endParaRPr lang="cs-CZ" dirty="0"/>
          </a:p>
        </p:txBody>
      </p:sp>
      <p:pic>
        <p:nvPicPr>
          <p:cNvPr id="58370" name="Picture 2" descr="ARZ"/>
          <p:cNvPicPr>
            <a:picLocks noChangeAspect="1" noChangeArrowheads="1"/>
          </p:cNvPicPr>
          <p:nvPr/>
        </p:nvPicPr>
        <p:blipFill>
          <a:blip r:embed="rId2" cstate="print"/>
          <a:srcRect/>
          <a:stretch>
            <a:fillRect/>
          </a:stretch>
        </p:blipFill>
        <p:spPr bwMode="auto">
          <a:xfrm>
            <a:off x="7380312" y="5094312"/>
            <a:ext cx="1763688" cy="1763688"/>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9143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723899"/>
            <a:ext cx="277749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extovéPole 4"/>
          <p:cNvSpPr txBox="1"/>
          <p:nvPr/>
        </p:nvSpPr>
        <p:spPr>
          <a:xfrm>
            <a:off x="6222206" y="1419225"/>
            <a:ext cx="2311182" cy="2085869"/>
          </a:xfrm>
          <a:prstGeom prst="rect">
            <a:avLst/>
          </a:prstGeom>
        </p:spPr>
        <p:txBody>
          <a:bodyPr vert="horz" lIns="91440" tIns="45720" rIns="91440" bIns="45720" rtlCol="0" anchor="b">
            <a:normAutofit/>
          </a:bodyPr>
          <a:lstStyle/>
          <a:p>
            <a:pPr>
              <a:spcBef>
                <a:spcPct val="0"/>
              </a:spcBef>
              <a:spcAft>
                <a:spcPts val="600"/>
              </a:spcAft>
            </a:pPr>
            <a:r>
              <a:rPr lang="en-US" sz="3600" cap="all">
                <a:solidFill>
                  <a:srgbClr val="FFFFFF"/>
                </a:solidFill>
                <a:latin typeface="+mj-lt"/>
                <a:ea typeface="+mj-ea"/>
                <a:cs typeface="+mj-cs"/>
              </a:rPr>
              <a:t>27 regionů</a:t>
            </a:r>
          </a:p>
        </p:txBody>
      </p:sp>
      <p:pic>
        <p:nvPicPr>
          <p:cNvPr id="2" name="Obrázek 1">
            <a:extLst>
              <a:ext uri="{FF2B5EF4-FFF2-40B4-BE49-F238E27FC236}">
                <a16:creationId xmlns:a16="http://schemas.microsoft.com/office/drawing/2014/main" id="{40F3D441-A4A1-445D-84DE-3EF165C91A99}"/>
              </a:ext>
            </a:extLst>
          </p:cNvPr>
          <p:cNvPicPr>
            <a:picLocks noChangeAspect="1"/>
          </p:cNvPicPr>
          <p:nvPr/>
        </p:nvPicPr>
        <p:blipFill rotWithShape="1">
          <a:blip r:embed="rId2"/>
          <a:srcRect l="34038" t="13601" r="20863" b="19200"/>
          <a:stretch/>
        </p:blipFill>
        <p:spPr>
          <a:xfrm>
            <a:off x="492575" y="723899"/>
            <a:ext cx="5290373" cy="4434039"/>
          </a:xfrm>
          <a:prstGeom prst="rect">
            <a:avLst/>
          </a:prstGeom>
        </p:spPr>
      </p:pic>
      <p:pic>
        <p:nvPicPr>
          <p:cNvPr id="4" name="Obrázek 3">
            <a:extLst>
              <a:ext uri="{FF2B5EF4-FFF2-40B4-BE49-F238E27FC236}">
                <a16:creationId xmlns:a16="http://schemas.microsoft.com/office/drawing/2014/main" id="{95905D29-209E-44E3-9CC7-961F274E0662}"/>
              </a:ext>
            </a:extLst>
          </p:cNvPr>
          <p:cNvPicPr>
            <a:picLocks noChangeAspect="1"/>
          </p:cNvPicPr>
          <p:nvPr/>
        </p:nvPicPr>
        <p:blipFill rotWithShape="1">
          <a:blip r:embed="rId3"/>
          <a:srcRect l="18900" t="12725" r="21250" b="66401"/>
          <a:stretch/>
        </p:blipFill>
        <p:spPr>
          <a:xfrm>
            <a:off x="767637" y="5171634"/>
            <a:ext cx="6899995" cy="135371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C4B9B68-CFE3-4A13-A68A-CF2B531CDB6E}"/>
              </a:ext>
            </a:extLst>
          </p:cNvPr>
          <p:cNvPicPr>
            <a:picLocks noChangeAspect="1"/>
          </p:cNvPicPr>
          <p:nvPr/>
        </p:nvPicPr>
        <p:blipFill rotWithShape="1">
          <a:blip r:embed="rId2"/>
          <a:srcRect l="33464" t="9401" r="20074" b="15000"/>
          <a:stretch/>
        </p:blipFill>
        <p:spPr>
          <a:xfrm>
            <a:off x="2376264" y="548680"/>
            <a:ext cx="6552728" cy="5997411"/>
          </a:xfrm>
          <a:prstGeom prst="rect">
            <a:avLst/>
          </a:prstGeom>
        </p:spPr>
      </p:pic>
      <p:pic>
        <p:nvPicPr>
          <p:cNvPr id="5" name="Obrázek 4">
            <a:extLst>
              <a:ext uri="{FF2B5EF4-FFF2-40B4-BE49-F238E27FC236}">
                <a16:creationId xmlns:a16="http://schemas.microsoft.com/office/drawing/2014/main" id="{0D661613-28F1-4673-BBCD-DBA110921C6D}"/>
              </a:ext>
            </a:extLst>
          </p:cNvPr>
          <p:cNvPicPr>
            <a:picLocks noChangeAspect="1"/>
          </p:cNvPicPr>
          <p:nvPr/>
        </p:nvPicPr>
        <p:blipFill rotWithShape="1">
          <a:blip r:embed="rId3"/>
          <a:srcRect l="45275" t="38800" r="28738" b="20601"/>
          <a:stretch/>
        </p:blipFill>
        <p:spPr>
          <a:xfrm>
            <a:off x="0" y="33788"/>
            <a:ext cx="2376264" cy="2088232"/>
          </a:xfrm>
          <a:prstGeom prst="rect">
            <a:avLst/>
          </a:prstGeom>
        </p:spPr>
      </p:pic>
    </p:spTree>
    <p:extLst>
      <p:ext uri="{BB962C8B-B14F-4D97-AF65-F5344CB8AC3E}">
        <p14:creationId xmlns:p14="http://schemas.microsoft.com/office/powerpoint/2010/main" val="10914918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282F36-261B-49B3-8CA9-FB857C475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5422"/>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87215C3-3B83-4BE7-9213-26E084BD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5"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3A105D4-2907-419E-8223-4C266BA1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5873675"/>
            <a:ext cx="8472550"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3" name="Obrázek 2">
            <a:extLst>
              <a:ext uri="{FF2B5EF4-FFF2-40B4-BE49-F238E27FC236}">
                <a16:creationId xmlns:a16="http://schemas.microsoft.com/office/drawing/2014/main" id="{816FF0A0-9814-44B1-9851-6A0590DDF2F0}"/>
              </a:ext>
            </a:extLst>
          </p:cNvPr>
          <p:cNvPicPr>
            <a:picLocks noChangeAspect="1"/>
          </p:cNvPicPr>
          <p:nvPr/>
        </p:nvPicPr>
        <p:blipFill rotWithShape="1">
          <a:blip r:embed="rId2"/>
          <a:srcRect l="34038" t="13601" r="20863" b="16401"/>
          <a:stretch/>
        </p:blipFill>
        <p:spPr>
          <a:xfrm>
            <a:off x="1156479" y="229203"/>
            <a:ext cx="6829389" cy="596243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8AEBAA3-D061-49C9-AFC8-979632197740}"/>
              </a:ext>
            </a:extLst>
          </p:cNvPr>
          <p:cNvPicPr>
            <a:picLocks noChangeAspect="1"/>
          </p:cNvPicPr>
          <p:nvPr/>
        </p:nvPicPr>
        <p:blipFill rotWithShape="1">
          <a:blip r:embed="rId2"/>
          <a:srcRect l="27949" t="30390" r="9051" b="10781"/>
          <a:stretch/>
        </p:blipFill>
        <p:spPr>
          <a:xfrm>
            <a:off x="395536" y="620688"/>
            <a:ext cx="6552728" cy="3440183"/>
          </a:xfrm>
          <a:prstGeom prst="rect">
            <a:avLst/>
          </a:prstGeom>
        </p:spPr>
      </p:pic>
      <p:pic>
        <p:nvPicPr>
          <p:cNvPr id="4" name="Obrázek 3">
            <a:extLst>
              <a:ext uri="{FF2B5EF4-FFF2-40B4-BE49-F238E27FC236}">
                <a16:creationId xmlns:a16="http://schemas.microsoft.com/office/drawing/2014/main" id="{4D96E88B-04E9-423E-A611-DD23440A2A6A}"/>
              </a:ext>
            </a:extLst>
          </p:cNvPr>
          <p:cNvPicPr>
            <a:picLocks noChangeAspect="1"/>
          </p:cNvPicPr>
          <p:nvPr/>
        </p:nvPicPr>
        <p:blipFill rotWithShape="1">
          <a:blip r:embed="rId3"/>
          <a:srcRect l="26375" t="14983" r="7475" b="18100"/>
          <a:stretch/>
        </p:blipFill>
        <p:spPr>
          <a:xfrm>
            <a:off x="2699792" y="3140968"/>
            <a:ext cx="6048672" cy="344018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l="26710" t="17350" r="8496" b="5678"/>
          <a:stretch>
            <a:fillRect/>
          </a:stretch>
        </p:blipFill>
        <p:spPr bwMode="auto">
          <a:xfrm>
            <a:off x="539552" y="836712"/>
            <a:ext cx="7560840" cy="4968552"/>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p:nvPr/>
        </p:nvPicPr>
        <p:blipFill>
          <a:blip r:embed="rId2" cstate="print"/>
          <a:srcRect l="11831" t="29653" r="37368" b="17349"/>
          <a:stretch>
            <a:fillRect/>
          </a:stretch>
        </p:blipFill>
        <p:spPr bwMode="auto">
          <a:xfrm>
            <a:off x="683568" y="1772816"/>
            <a:ext cx="7272808" cy="4536504"/>
          </a:xfrm>
          <a:prstGeom prst="rect">
            <a:avLst/>
          </a:prstGeom>
          <a:noFill/>
          <a:ln w="9525">
            <a:noFill/>
            <a:miter lim="800000"/>
            <a:headEnd/>
            <a:tailEnd/>
          </a:ln>
        </p:spPr>
      </p:pic>
      <p:sp>
        <p:nvSpPr>
          <p:cNvPr id="2" name="Nadpis 1"/>
          <p:cNvSpPr>
            <a:spLocks noGrp="1"/>
          </p:cNvSpPr>
          <p:nvPr>
            <p:ph type="title"/>
          </p:nvPr>
        </p:nvSpPr>
        <p:spPr>
          <a:xfrm>
            <a:off x="395536" y="476672"/>
            <a:ext cx="8229600" cy="1143000"/>
          </a:xfrm>
        </p:spPr>
        <p:txBody>
          <a:bodyPr>
            <a:normAutofit/>
          </a:bodyPr>
          <a:lstStyle/>
          <a:p>
            <a:r>
              <a:rPr lang="cs-CZ" sz="4000" dirty="0"/>
              <a:t>Vím, co jím</a:t>
            </a:r>
          </a:p>
        </p:txBody>
      </p:sp>
      <p:pic>
        <p:nvPicPr>
          <p:cNvPr id="62466" name="Picture 2" descr="Vím, co jím – usnadní vaši volbu p&amp;rcaron;i nákupu potravin"/>
          <p:cNvPicPr>
            <a:picLocks noChangeAspect="1" noChangeArrowheads="1"/>
          </p:cNvPicPr>
          <p:nvPr/>
        </p:nvPicPr>
        <p:blipFill>
          <a:blip r:embed="rId3" cstate="print"/>
          <a:srcRect/>
          <a:stretch>
            <a:fillRect/>
          </a:stretch>
        </p:blipFill>
        <p:spPr bwMode="auto">
          <a:xfrm>
            <a:off x="6804248" y="476672"/>
            <a:ext cx="2088232" cy="2021410"/>
          </a:xfrm>
          <a:prstGeom prst="rect">
            <a:avLst/>
          </a:prstGeom>
          <a:noFill/>
        </p:spPr>
      </p:pic>
      <p:pic>
        <p:nvPicPr>
          <p:cNvPr id="3" name="Obrázek 2">
            <a:extLst>
              <a:ext uri="{FF2B5EF4-FFF2-40B4-BE49-F238E27FC236}">
                <a16:creationId xmlns:a16="http://schemas.microsoft.com/office/drawing/2014/main" id="{F9A7E911-E3A7-4C65-8795-7E627D68ADB8}"/>
              </a:ext>
            </a:extLst>
          </p:cNvPr>
          <p:cNvPicPr>
            <a:picLocks noChangeAspect="1"/>
          </p:cNvPicPr>
          <p:nvPr/>
        </p:nvPicPr>
        <p:blipFill rotWithShape="1">
          <a:blip r:embed="rId4"/>
          <a:srcRect l="31888" t="36000" r="53149" b="41601"/>
          <a:stretch/>
        </p:blipFill>
        <p:spPr>
          <a:xfrm>
            <a:off x="4285444" y="950409"/>
            <a:ext cx="2088232" cy="17585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9282F36-261B-49B3-8CA9-FB857C475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5422"/>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B87215C3-3B83-4BE7-9213-26E084BD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5"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13A105D4-2907-419E-8223-4C266BA1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Výsledek obrázku pro organic farming principles">
            <a:extLst>
              <a:ext uri="{FF2B5EF4-FFF2-40B4-BE49-F238E27FC236}">
                <a16:creationId xmlns:a16="http://schemas.microsoft.com/office/drawing/2014/main" id="{560EC480-C943-49AF-8713-CF1A432CA7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99792" y="599724"/>
            <a:ext cx="4469821" cy="4469821"/>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5873675"/>
            <a:ext cx="8472550"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extovéPole 1">
            <a:extLst>
              <a:ext uri="{FF2B5EF4-FFF2-40B4-BE49-F238E27FC236}">
                <a16:creationId xmlns:a16="http://schemas.microsoft.com/office/drawing/2014/main" id="{D967EAB9-232B-4BC6-884A-3788B59F80C5}"/>
              </a:ext>
            </a:extLst>
          </p:cNvPr>
          <p:cNvSpPr txBox="1"/>
          <p:nvPr/>
        </p:nvSpPr>
        <p:spPr>
          <a:xfrm>
            <a:off x="467544" y="5155450"/>
            <a:ext cx="7488832" cy="646331"/>
          </a:xfrm>
          <a:prstGeom prst="rect">
            <a:avLst/>
          </a:prstGeom>
          <a:noFill/>
        </p:spPr>
        <p:txBody>
          <a:bodyPr wrap="square" rtlCol="0">
            <a:spAutoFit/>
          </a:bodyPr>
          <a:lstStyle/>
          <a:p>
            <a:r>
              <a:rPr lang="cs-CZ" dirty="0"/>
              <a:t>https://eagri.cz/public/web/mze/zemedelstvi/ekologicke-zemedelstvi/aktualni-temata/videa-o-ekologickem-zemedelstvi/</a:t>
            </a:r>
          </a:p>
        </p:txBody>
      </p:sp>
    </p:spTree>
    <p:extLst>
      <p:ext uri="{BB962C8B-B14F-4D97-AF65-F5344CB8AC3E}">
        <p14:creationId xmlns:p14="http://schemas.microsoft.com/office/powerpoint/2010/main" val="36214832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ferpotravina.cz/images/fp_logo4.png"/>
          <p:cNvPicPr>
            <a:picLocks noChangeAspect="1" noChangeArrowheads="1"/>
          </p:cNvPicPr>
          <p:nvPr/>
        </p:nvPicPr>
        <p:blipFill>
          <a:blip r:embed="rId2" cstate="print"/>
          <a:srcRect/>
          <a:stretch>
            <a:fillRect/>
          </a:stretch>
        </p:blipFill>
        <p:spPr bwMode="auto">
          <a:xfrm>
            <a:off x="6660232" y="548680"/>
            <a:ext cx="1988840" cy="1988840"/>
          </a:xfrm>
          <a:prstGeom prst="rect">
            <a:avLst/>
          </a:prstGeom>
          <a:noFill/>
        </p:spPr>
      </p:pic>
      <p:pic>
        <p:nvPicPr>
          <p:cNvPr id="3" name="Obrázek 2"/>
          <p:cNvPicPr/>
          <p:nvPr/>
        </p:nvPicPr>
        <p:blipFill>
          <a:blip r:embed="rId3" cstate="print"/>
          <a:srcRect l="2797" t="22397" r="28865" b="45426"/>
          <a:stretch>
            <a:fillRect/>
          </a:stretch>
        </p:blipFill>
        <p:spPr bwMode="auto">
          <a:xfrm>
            <a:off x="323528" y="2567045"/>
            <a:ext cx="8820472" cy="2592288"/>
          </a:xfrm>
          <a:prstGeom prst="rect">
            <a:avLst/>
          </a:prstGeom>
          <a:noFill/>
          <a:ln w="9525">
            <a:noFill/>
            <a:miter lim="800000"/>
            <a:headEnd/>
            <a:tailEnd/>
          </a:ln>
        </p:spPr>
      </p:pic>
    </p:spTree>
    <p:extLst>
      <p:ext uri="{BB962C8B-B14F-4D97-AF65-F5344CB8AC3E}">
        <p14:creationId xmlns:p14="http://schemas.microsoft.com/office/powerpoint/2010/main" val="20157683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BDB802E-DC5C-40F4-AF76-993D62D7361D}"/>
              </a:ext>
            </a:extLst>
          </p:cNvPr>
          <p:cNvPicPr>
            <a:picLocks noChangeAspect="1"/>
          </p:cNvPicPr>
          <p:nvPr/>
        </p:nvPicPr>
        <p:blipFill rotWithShape="1">
          <a:blip r:embed="rId2"/>
          <a:srcRect l="3538" t="35993" r="29525" b="30391"/>
          <a:stretch/>
        </p:blipFill>
        <p:spPr>
          <a:xfrm>
            <a:off x="539552" y="1052736"/>
            <a:ext cx="8415930" cy="2376264"/>
          </a:xfrm>
          <a:prstGeom prst="rect">
            <a:avLst/>
          </a:prstGeom>
        </p:spPr>
      </p:pic>
      <p:pic>
        <p:nvPicPr>
          <p:cNvPr id="4" name="Obrázek 3">
            <a:extLst>
              <a:ext uri="{FF2B5EF4-FFF2-40B4-BE49-F238E27FC236}">
                <a16:creationId xmlns:a16="http://schemas.microsoft.com/office/drawing/2014/main" id="{BE25059B-1818-4308-B14F-D61BE974A1C4}"/>
              </a:ext>
            </a:extLst>
          </p:cNvPr>
          <p:cNvPicPr>
            <a:picLocks noChangeAspect="1"/>
          </p:cNvPicPr>
          <p:nvPr/>
        </p:nvPicPr>
        <p:blipFill rotWithShape="1">
          <a:blip r:embed="rId3"/>
          <a:srcRect l="18500" t="19201" r="36612" b="19200"/>
          <a:stretch/>
        </p:blipFill>
        <p:spPr>
          <a:xfrm>
            <a:off x="4283968" y="2636912"/>
            <a:ext cx="4477588" cy="3456384"/>
          </a:xfrm>
          <a:prstGeom prst="rect">
            <a:avLst/>
          </a:prstGeom>
        </p:spPr>
      </p:pic>
      <p:pic>
        <p:nvPicPr>
          <p:cNvPr id="5" name="Obrázek 4">
            <a:extLst>
              <a:ext uri="{FF2B5EF4-FFF2-40B4-BE49-F238E27FC236}">
                <a16:creationId xmlns:a16="http://schemas.microsoft.com/office/drawing/2014/main" id="{93908943-7274-4005-AF6C-D5306EEFB4F5}"/>
              </a:ext>
            </a:extLst>
          </p:cNvPr>
          <p:cNvPicPr>
            <a:picLocks noChangeAspect="1"/>
          </p:cNvPicPr>
          <p:nvPr/>
        </p:nvPicPr>
        <p:blipFill rotWithShape="1">
          <a:blip r:embed="rId4"/>
          <a:srcRect l="29525" t="40200" r="35826" b="15000"/>
          <a:stretch/>
        </p:blipFill>
        <p:spPr>
          <a:xfrm>
            <a:off x="251520" y="3459828"/>
            <a:ext cx="3918052" cy="2849492"/>
          </a:xfrm>
          <a:prstGeom prst="rect">
            <a:avLst/>
          </a:prstGeom>
        </p:spPr>
      </p:pic>
    </p:spTree>
    <p:extLst>
      <p:ext uri="{BB962C8B-B14F-4D97-AF65-F5344CB8AC3E}">
        <p14:creationId xmlns:p14="http://schemas.microsoft.com/office/powerpoint/2010/main" val="2363583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AF2C700-9DCC-4A82-86F8-1061129710D2}"/>
              </a:ext>
            </a:extLst>
          </p:cNvPr>
          <p:cNvSpPr>
            <a:spLocks noGrp="1"/>
          </p:cNvSpPr>
          <p:nvPr>
            <p:ph idx="1"/>
          </p:nvPr>
        </p:nvSpPr>
        <p:spPr/>
        <p:txBody>
          <a:bodyPr>
            <a:normAutofit/>
          </a:bodyPr>
          <a:lstStyle/>
          <a:p>
            <a:r>
              <a:rPr lang="cs-CZ" sz="2800" dirty="0"/>
              <a:t> ZNAČKY JAKOSTI PRODUKTŮ PRVOVÝROBY</a:t>
            </a:r>
          </a:p>
        </p:txBody>
      </p:sp>
    </p:spTree>
    <p:extLst>
      <p:ext uri="{BB962C8B-B14F-4D97-AF65-F5344CB8AC3E}">
        <p14:creationId xmlns:p14="http://schemas.microsoft.com/office/powerpoint/2010/main" val="1822503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586DA0-E797-4124-BA37-17EA8FF9A2E8}"/>
              </a:ext>
            </a:extLst>
          </p:cNvPr>
          <p:cNvSpPr>
            <a:spLocks noGrp="1"/>
          </p:cNvSpPr>
          <p:nvPr>
            <p:ph type="title"/>
          </p:nvPr>
        </p:nvSpPr>
        <p:spPr>
          <a:xfrm>
            <a:off x="435894" y="702156"/>
            <a:ext cx="8272212" cy="1013800"/>
          </a:xfrm>
        </p:spPr>
        <p:txBody>
          <a:bodyPr>
            <a:normAutofit/>
          </a:bodyPr>
          <a:lstStyle/>
          <a:p>
            <a:r>
              <a:rPr lang="cs-CZ" dirty="0"/>
              <a:t>OCHRANNÁ ZNÁMKA SISPO</a:t>
            </a:r>
            <a:r>
              <a:rPr lang="cs-CZ" baseline="30000" dirty="0"/>
              <a:t>®</a:t>
            </a:r>
          </a:p>
        </p:txBody>
      </p:sp>
      <p:sp>
        <p:nvSpPr>
          <p:cNvPr id="71" name="Rectangle 70">
            <a:extLst>
              <a:ext uri="{FF2B5EF4-FFF2-40B4-BE49-F238E27FC236}">
                <a16:creationId xmlns:a16="http://schemas.microsoft.com/office/drawing/2014/main" id="{6F306C00-E0A9-4E79-AF25-3D295CA90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2180496"/>
            <a:ext cx="405348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953D78CE-8A23-4CDA-94A0-C075285716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2918" y="2719695"/>
            <a:ext cx="3721894" cy="293194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22A165E2-5D9E-494E-B810-FD855A848AEA}"/>
              </a:ext>
            </a:extLst>
          </p:cNvPr>
          <p:cNvSpPr>
            <a:spLocks noGrp="1"/>
          </p:cNvSpPr>
          <p:nvPr>
            <p:ph idx="1"/>
          </p:nvPr>
        </p:nvSpPr>
        <p:spPr>
          <a:xfrm>
            <a:off x="4751853" y="2180496"/>
            <a:ext cx="3899229" cy="4560872"/>
          </a:xfrm>
        </p:spPr>
        <p:txBody>
          <a:bodyPr>
            <a:normAutofit/>
          </a:bodyPr>
          <a:lstStyle/>
          <a:p>
            <a:pPr>
              <a:lnSpc>
                <a:spcPct val="90000"/>
              </a:lnSpc>
            </a:pPr>
            <a:r>
              <a:rPr lang="cs-CZ" sz="1400" dirty="0"/>
              <a:t>O právu užívání ochranné známky členem SISPO rozhoduje předsednictvo na základě návrhu kontrolní komise</a:t>
            </a:r>
          </a:p>
          <a:p>
            <a:pPr>
              <a:lnSpc>
                <a:spcPct val="90000"/>
              </a:lnSpc>
            </a:pPr>
            <a:r>
              <a:rPr lang="cs-CZ" sz="1400" dirty="0"/>
              <a:t>Ovoce prodávané pod touto ochrannou známkou je vyrobeno za výrazně omezeného používání pesticidů a umělých hnojiv.</a:t>
            </a:r>
          </a:p>
          <a:p>
            <a:pPr>
              <a:lnSpc>
                <a:spcPct val="90000"/>
              </a:lnSpc>
            </a:pPr>
            <a:r>
              <a:rPr lang="cs-CZ" sz="1400" dirty="0"/>
              <a:t>Proti škůdcům a chorobám se přednostně používá biologická ochrana</a:t>
            </a:r>
            <a:br>
              <a:rPr lang="cs-CZ" sz="1400" dirty="0"/>
            </a:br>
            <a:r>
              <a:rPr lang="cs-CZ" sz="1400" dirty="0"/>
              <a:t>(draví roztoči, ptactvo, slunéčka atd.).</a:t>
            </a:r>
          </a:p>
          <a:p>
            <a:pPr>
              <a:lnSpc>
                <a:spcPct val="90000"/>
              </a:lnSpc>
            </a:pPr>
            <a:r>
              <a:rPr lang="cs-CZ" sz="1400" dirty="0"/>
              <a:t>Nezávadnost ovoce je garantována rozbory na obsah těžkých kovů.</a:t>
            </a:r>
          </a:p>
          <a:p>
            <a:pPr>
              <a:lnSpc>
                <a:spcPct val="90000"/>
              </a:lnSpc>
            </a:pPr>
            <a:r>
              <a:rPr lang="cs-CZ" sz="1400" dirty="0"/>
              <a:t>Výroba ovoce je kontrolována Svazem pro integrované systémy pěstování ovoce.</a:t>
            </a:r>
          </a:p>
          <a:p>
            <a:pPr>
              <a:lnSpc>
                <a:spcPct val="90000"/>
              </a:lnSpc>
            </a:pPr>
            <a:r>
              <a:rPr lang="cs-CZ" sz="1400" dirty="0"/>
              <a:t>Právo používat ochrannou známku je udělováno pěstitelům vždy pouze pro jeden rok.</a:t>
            </a:r>
          </a:p>
          <a:p>
            <a:pPr>
              <a:lnSpc>
                <a:spcPct val="90000"/>
              </a:lnSpc>
            </a:pPr>
            <a:r>
              <a:rPr lang="cs-CZ" sz="1400" b="1" dirty="0"/>
              <a:t>SISPO OVOCE JE PRODUKOVÁNO VÝHRADNĚ V ČESKÝCH ZEMÍCH</a:t>
            </a:r>
          </a:p>
          <a:p>
            <a:pPr>
              <a:lnSpc>
                <a:spcPct val="90000"/>
              </a:lnSpc>
            </a:pPr>
            <a:endParaRPr lang="cs-CZ" sz="1300" dirty="0"/>
          </a:p>
          <a:p>
            <a:pPr marL="0" indent="0">
              <a:lnSpc>
                <a:spcPct val="90000"/>
              </a:lnSpc>
              <a:buNone/>
            </a:pPr>
            <a:endParaRPr lang="cs-CZ" sz="1300" dirty="0"/>
          </a:p>
        </p:txBody>
      </p:sp>
    </p:spTree>
    <p:extLst>
      <p:ext uri="{BB962C8B-B14F-4D97-AF65-F5344CB8AC3E}">
        <p14:creationId xmlns:p14="http://schemas.microsoft.com/office/powerpoint/2010/main" val="31115413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17BF094-909D-445D-9458-D0E9A6E15A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8494" y="646767"/>
            <a:ext cx="4507012" cy="620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6129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AF2C700-9DCC-4A82-86F8-1061129710D2}"/>
              </a:ext>
            </a:extLst>
          </p:cNvPr>
          <p:cNvSpPr>
            <a:spLocks noGrp="1"/>
          </p:cNvSpPr>
          <p:nvPr>
            <p:ph idx="1"/>
          </p:nvPr>
        </p:nvSpPr>
        <p:spPr/>
        <p:txBody>
          <a:bodyPr>
            <a:normAutofit/>
          </a:bodyPr>
          <a:lstStyle/>
          <a:p>
            <a:r>
              <a:rPr lang="cs-CZ" sz="2800" dirty="0"/>
              <a:t> MEZINÁRODNÍ STANDARDY PRODUKCE POTRAVIN A PRODUKTŮ PRVOVÝROBY</a:t>
            </a:r>
          </a:p>
        </p:txBody>
      </p:sp>
    </p:spTree>
    <p:extLst>
      <p:ext uri="{BB962C8B-B14F-4D97-AF65-F5344CB8AC3E}">
        <p14:creationId xmlns:p14="http://schemas.microsoft.com/office/powerpoint/2010/main" val="24002273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D69B089-D57D-45C6-AC38-39A837F312DA}"/>
              </a:ext>
            </a:extLst>
          </p:cNvPr>
          <p:cNvPicPr>
            <a:picLocks noChangeAspect="1"/>
          </p:cNvPicPr>
          <p:nvPr/>
        </p:nvPicPr>
        <p:blipFill rotWithShape="1">
          <a:blip r:embed="rId2"/>
          <a:srcRect l="25588" t="28990" r="38975" b="20586"/>
          <a:stretch/>
        </p:blipFill>
        <p:spPr>
          <a:xfrm>
            <a:off x="102253" y="2852936"/>
            <a:ext cx="4556759" cy="3645408"/>
          </a:xfrm>
          <a:prstGeom prst="rect">
            <a:avLst/>
          </a:prstGeom>
        </p:spPr>
      </p:pic>
      <p:pic>
        <p:nvPicPr>
          <p:cNvPr id="3" name="Obrázek 2">
            <a:extLst>
              <a:ext uri="{FF2B5EF4-FFF2-40B4-BE49-F238E27FC236}">
                <a16:creationId xmlns:a16="http://schemas.microsoft.com/office/drawing/2014/main" id="{C7EEE639-644D-432B-913D-E618AD343F72}"/>
              </a:ext>
            </a:extLst>
          </p:cNvPr>
          <p:cNvPicPr>
            <a:picLocks noChangeAspect="1"/>
          </p:cNvPicPr>
          <p:nvPr/>
        </p:nvPicPr>
        <p:blipFill rotWithShape="1">
          <a:blip r:embed="rId3"/>
          <a:srcRect l="31100" t="37394" r="33463" b="45798"/>
          <a:stretch/>
        </p:blipFill>
        <p:spPr>
          <a:xfrm>
            <a:off x="136739" y="1772816"/>
            <a:ext cx="4755092" cy="1268026"/>
          </a:xfrm>
          <a:prstGeom prst="rect">
            <a:avLst/>
          </a:prstGeom>
        </p:spPr>
      </p:pic>
      <p:pic>
        <p:nvPicPr>
          <p:cNvPr id="1026" name="Picture 2" descr="Výsledek obrázku pro ifs food">
            <a:extLst>
              <a:ext uri="{FF2B5EF4-FFF2-40B4-BE49-F238E27FC236}">
                <a16:creationId xmlns:a16="http://schemas.microsoft.com/office/drawing/2014/main" id="{57BB781C-E486-4DA7-958F-473BFF736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772816"/>
            <a:ext cx="3439972" cy="48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0604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9C38CBC-71EF-418A-AF7F-54CB6035A6D7}"/>
              </a:ext>
            </a:extLst>
          </p:cNvPr>
          <p:cNvSpPr>
            <a:spLocks noGrp="1"/>
          </p:cNvSpPr>
          <p:nvPr>
            <p:ph idx="1"/>
          </p:nvPr>
        </p:nvSpPr>
        <p:spPr>
          <a:xfrm>
            <a:off x="376284" y="5855727"/>
            <a:ext cx="8391432" cy="629598"/>
          </a:xfrm>
        </p:spPr>
        <p:txBody>
          <a:bodyPr>
            <a:normAutofit lnSpcReduction="10000"/>
          </a:bodyPr>
          <a:lstStyle/>
          <a:p>
            <a:r>
              <a:rPr lang="cs-CZ" dirty="0">
                <a:hlinkClick r:id="rId2"/>
              </a:rPr>
              <a:t>https://mygfsi.com/video/how-codex-alimentarius-and-gfsi-collaborate-to-promote-food-safety-standards/</a:t>
            </a:r>
            <a:endParaRPr lang="cs-CZ" dirty="0"/>
          </a:p>
        </p:txBody>
      </p:sp>
      <p:pic>
        <p:nvPicPr>
          <p:cNvPr id="4" name="Obrázek 3">
            <a:extLst>
              <a:ext uri="{FF2B5EF4-FFF2-40B4-BE49-F238E27FC236}">
                <a16:creationId xmlns:a16="http://schemas.microsoft.com/office/drawing/2014/main" id="{17C122AA-0583-4B04-BB12-139FF265C4DB}"/>
              </a:ext>
            </a:extLst>
          </p:cNvPr>
          <p:cNvPicPr>
            <a:picLocks noChangeAspect="1"/>
          </p:cNvPicPr>
          <p:nvPr/>
        </p:nvPicPr>
        <p:blipFill rotWithShape="1">
          <a:blip r:embed="rId3"/>
          <a:srcRect l="12988" t="19185" r="15351" b="17785"/>
          <a:stretch/>
        </p:blipFill>
        <p:spPr>
          <a:xfrm>
            <a:off x="459544" y="1844824"/>
            <a:ext cx="8110934" cy="4010903"/>
          </a:xfrm>
          <a:prstGeom prst="rect">
            <a:avLst/>
          </a:prstGeom>
        </p:spPr>
      </p:pic>
    </p:spTree>
    <p:extLst>
      <p:ext uri="{BB962C8B-B14F-4D97-AF65-F5344CB8AC3E}">
        <p14:creationId xmlns:p14="http://schemas.microsoft.com/office/powerpoint/2010/main" val="15643482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3DF73B5-001D-4492-A101-4841A9258FF4}"/>
              </a:ext>
            </a:extLst>
          </p:cNvPr>
          <p:cNvPicPr>
            <a:picLocks noChangeAspect="1"/>
          </p:cNvPicPr>
          <p:nvPr/>
        </p:nvPicPr>
        <p:blipFill rotWithShape="1">
          <a:blip r:embed="rId2"/>
          <a:srcRect l="27163" t="12182" r="6268" b="17746"/>
          <a:stretch/>
        </p:blipFill>
        <p:spPr>
          <a:xfrm>
            <a:off x="1177998" y="2420888"/>
            <a:ext cx="6788004" cy="4017168"/>
          </a:xfrm>
          <a:prstGeom prst="rect">
            <a:avLst/>
          </a:prstGeom>
        </p:spPr>
      </p:pic>
      <p:pic>
        <p:nvPicPr>
          <p:cNvPr id="4" name="Obrázek 3">
            <a:extLst>
              <a:ext uri="{FF2B5EF4-FFF2-40B4-BE49-F238E27FC236}">
                <a16:creationId xmlns:a16="http://schemas.microsoft.com/office/drawing/2014/main" id="{775EDC21-9368-4BA1-9FF6-CBD1E7858BD2}"/>
              </a:ext>
            </a:extLst>
          </p:cNvPr>
          <p:cNvPicPr>
            <a:picLocks noChangeAspect="1"/>
          </p:cNvPicPr>
          <p:nvPr/>
        </p:nvPicPr>
        <p:blipFill rotWithShape="1">
          <a:blip r:embed="rId3"/>
          <a:srcRect l="27951" t="52801" r="4326" b="30391"/>
          <a:stretch/>
        </p:blipFill>
        <p:spPr>
          <a:xfrm>
            <a:off x="827584" y="980728"/>
            <a:ext cx="7740858" cy="1080121"/>
          </a:xfrm>
          <a:prstGeom prst="rect">
            <a:avLst/>
          </a:prstGeom>
        </p:spPr>
      </p:pic>
      <p:sp>
        <p:nvSpPr>
          <p:cNvPr id="5" name="Ovál 4">
            <a:extLst>
              <a:ext uri="{FF2B5EF4-FFF2-40B4-BE49-F238E27FC236}">
                <a16:creationId xmlns:a16="http://schemas.microsoft.com/office/drawing/2014/main" id="{EED8BB5A-9063-47C5-BE29-C76EC1227C97}"/>
              </a:ext>
            </a:extLst>
          </p:cNvPr>
          <p:cNvSpPr/>
          <p:nvPr/>
        </p:nvSpPr>
        <p:spPr>
          <a:xfrm>
            <a:off x="611560" y="3573016"/>
            <a:ext cx="8136904"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16243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7A1791-7E11-4B8D-BC5B-6997B07D9742}"/>
              </a:ext>
            </a:extLst>
          </p:cNvPr>
          <p:cNvSpPr>
            <a:spLocks noGrp="1"/>
          </p:cNvSpPr>
          <p:nvPr>
            <p:ph type="title"/>
          </p:nvPr>
        </p:nvSpPr>
        <p:spPr/>
        <p:txBody>
          <a:bodyPr/>
          <a:lstStyle/>
          <a:p>
            <a:r>
              <a:rPr lang="cs-CZ" dirty="0" err="1"/>
              <a:t>Ehk</a:t>
            </a:r>
            <a:r>
              <a:rPr lang="cs-CZ" dirty="0"/>
              <a:t>/OSN NORMY </a:t>
            </a:r>
          </a:p>
        </p:txBody>
      </p:sp>
      <p:sp>
        <p:nvSpPr>
          <p:cNvPr id="3" name="Zástupný obsah 2">
            <a:extLst>
              <a:ext uri="{FF2B5EF4-FFF2-40B4-BE49-F238E27FC236}">
                <a16:creationId xmlns:a16="http://schemas.microsoft.com/office/drawing/2014/main" id="{094898D6-486A-4A5E-9BFE-856B28E31325}"/>
              </a:ext>
            </a:extLst>
          </p:cNvPr>
          <p:cNvSpPr>
            <a:spLocks noGrp="1"/>
          </p:cNvSpPr>
          <p:nvPr>
            <p:ph idx="1"/>
          </p:nvPr>
        </p:nvSpPr>
        <p:spPr>
          <a:xfrm>
            <a:off x="581192" y="2228003"/>
            <a:ext cx="7735224" cy="408909"/>
          </a:xfrm>
        </p:spPr>
        <p:txBody>
          <a:bodyPr/>
          <a:lstStyle/>
          <a:p>
            <a:r>
              <a:rPr lang="cs-CZ" dirty="0">
                <a:hlinkClick r:id="rId2"/>
              </a:rPr>
              <a:t>http://www.unece.org/trade/agr/standard/fresh/ffv-standardse.html</a:t>
            </a:r>
            <a:endParaRPr lang="cs-CZ" dirty="0"/>
          </a:p>
        </p:txBody>
      </p:sp>
      <p:pic>
        <p:nvPicPr>
          <p:cNvPr id="5" name="Obrázek 4">
            <a:extLst>
              <a:ext uri="{FF2B5EF4-FFF2-40B4-BE49-F238E27FC236}">
                <a16:creationId xmlns:a16="http://schemas.microsoft.com/office/drawing/2014/main" id="{5CDB494C-EA50-4688-B3C5-A7BBBA3024F0}"/>
              </a:ext>
            </a:extLst>
          </p:cNvPr>
          <p:cNvPicPr>
            <a:picLocks noChangeAspect="1"/>
          </p:cNvPicPr>
          <p:nvPr/>
        </p:nvPicPr>
        <p:blipFill rotWithShape="1">
          <a:blip r:embed="rId3"/>
          <a:srcRect l="35038" t="14983" r="36613" b="6579"/>
          <a:stretch/>
        </p:blipFill>
        <p:spPr>
          <a:xfrm>
            <a:off x="6156176" y="2671697"/>
            <a:ext cx="2592288" cy="4032449"/>
          </a:xfrm>
          <a:prstGeom prst="rect">
            <a:avLst/>
          </a:prstGeom>
        </p:spPr>
      </p:pic>
      <p:sp>
        <p:nvSpPr>
          <p:cNvPr id="6" name="Ovál 5">
            <a:extLst>
              <a:ext uri="{FF2B5EF4-FFF2-40B4-BE49-F238E27FC236}">
                <a16:creationId xmlns:a16="http://schemas.microsoft.com/office/drawing/2014/main" id="{5E1447DF-3094-4EB8-BB4D-0C33E6239F13}"/>
              </a:ext>
            </a:extLst>
          </p:cNvPr>
          <p:cNvSpPr/>
          <p:nvPr/>
        </p:nvSpPr>
        <p:spPr>
          <a:xfrm>
            <a:off x="6319409" y="3094112"/>
            <a:ext cx="2592289" cy="784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9923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7C862A-96E7-4612-B234-0A41EBDDE100}"/>
              </a:ext>
            </a:extLst>
          </p:cNvPr>
          <p:cNvSpPr>
            <a:spLocks noGrp="1"/>
          </p:cNvSpPr>
          <p:nvPr>
            <p:ph type="title"/>
          </p:nvPr>
        </p:nvSpPr>
        <p:spPr/>
        <p:txBody>
          <a:bodyPr/>
          <a:lstStyle/>
          <a:p>
            <a:r>
              <a:rPr lang="en-US" dirty="0" err="1"/>
              <a:t>Legislativa</a:t>
            </a:r>
            <a:r>
              <a:rPr lang="en-US" dirty="0"/>
              <a:t> EU</a:t>
            </a:r>
            <a:r>
              <a:rPr lang="cs-CZ" dirty="0"/>
              <a:t> – účinná od </a:t>
            </a:r>
            <a:r>
              <a:rPr lang="cs-CZ" u="sng" dirty="0"/>
              <a:t>1.1.2022</a:t>
            </a:r>
          </a:p>
        </p:txBody>
      </p:sp>
      <p:sp>
        <p:nvSpPr>
          <p:cNvPr id="3" name="Zástupný symbol pro obsah 2">
            <a:extLst>
              <a:ext uri="{FF2B5EF4-FFF2-40B4-BE49-F238E27FC236}">
                <a16:creationId xmlns:a16="http://schemas.microsoft.com/office/drawing/2014/main" id="{D42959B6-C8E1-4A21-BDF6-13251F4834CF}"/>
              </a:ext>
            </a:extLst>
          </p:cNvPr>
          <p:cNvSpPr>
            <a:spLocks noGrp="1"/>
          </p:cNvSpPr>
          <p:nvPr>
            <p:ph idx="1"/>
          </p:nvPr>
        </p:nvSpPr>
        <p:spPr>
          <a:xfrm>
            <a:off x="323528" y="2060849"/>
            <a:ext cx="8352928" cy="4608512"/>
          </a:xfrm>
        </p:spPr>
        <p:txBody>
          <a:bodyPr>
            <a:normAutofit fontScale="85000" lnSpcReduction="20000"/>
          </a:bodyPr>
          <a:lstStyle/>
          <a:p>
            <a:r>
              <a:rPr lang="cs-CZ" sz="2100" dirty="0"/>
              <a:t>Nařízení Evropského parlamentu a Rady (EU) </a:t>
            </a:r>
            <a:r>
              <a:rPr lang="cs-CZ" sz="2100" b="1" u="sng" dirty="0">
                <a:solidFill>
                  <a:srgbClr val="C00000"/>
                </a:solidFill>
              </a:rPr>
              <a:t>2018/848</a:t>
            </a:r>
            <a:r>
              <a:rPr lang="cs-CZ" sz="2100" dirty="0"/>
              <a:t>, o ekologické produkci a označování ekologických produktů a o zrušení nařízení Rady (ES) č. 834/2007</a:t>
            </a:r>
          </a:p>
          <a:p>
            <a:pPr lvl="1"/>
            <a:r>
              <a:rPr lang="cs-CZ" dirty="0"/>
              <a:t>Prováděcí nařízení Komise (EU) </a:t>
            </a:r>
            <a:r>
              <a:rPr lang="cs-CZ" u="sng" dirty="0">
                <a:solidFill>
                  <a:srgbClr val="C00000"/>
                </a:solidFill>
              </a:rPr>
              <a:t>2020/464</a:t>
            </a:r>
            <a:r>
              <a:rPr lang="cs-CZ" dirty="0"/>
              <a:t>, kterým se stanoví některá prováděcí pravidla k nařízení Evropského parlamentu a Rady (EU) 2018/848, pokud jde o doklady potřebné ke zpětnému uznání období pro účely přechodu, produkci ekologických produktů a informace, jež mají členské státy poskytovat</a:t>
            </a:r>
          </a:p>
          <a:p>
            <a:pPr lvl="1"/>
            <a:r>
              <a:rPr lang="cs-CZ" dirty="0"/>
              <a:t>Prováděcí nařízení Komise (EU) </a:t>
            </a:r>
            <a:r>
              <a:rPr lang="cs-CZ" u="sng" dirty="0">
                <a:solidFill>
                  <a:srgbClr val="C00000"/>
                </a:solidFill>
              </a:rPr>
              <a:t>2021/279</a:t>
            </a:r>
            <a:r>
              <a:rPr lang="cs-CZ" dirty="0"/>
              <a:t>, kterým se stanoví prováděcí pravidla k nařízení Evropského parlamentu a Rady (EU) 2018/848, pokud jde o kontroly a další opatření zajišťující sledovatelnost a soulad s pravidly pro ekologickou produkci a označování ekologických produktů</a:t>
            </a:r>
          </a:p>
          <a:p>
            <a:pPr lvl="1"/>
            <a:r>
              <a:rPr lang="cs-CZ" dirty="0"/>
              <a:t>Nařízení Komise v přenesené pravomoci (EU) </a:t>
            </a:r>
            <a:r>
              <a:rPr lang="cs-CZ" u="sng" dirty="0">
                <a:solidFill>
                  <a:srgbClr val="C00000"/>
                </a:solidFill>
              </a:rPr>
              <a:t>2021/771</a:t>
            </a:r>
            <a:r>
              <a:rPr lang="cs-CZ" dirty="0"/>
              <a:t>, kterým se doplňuje nařízení Evropského parlamentu a Rady (EU) 2018/848 stanovením zvláštních kritérií a podmínek pro kontroly účetních dokladů v rámci úředních kontrol ekologické produkce a úředních kontrol skupin hospodářských subjektů</a:t>
            </a:r>
          </a:p>
          <a:p>
            <a:pPr lvl="1"/>
            <a:r>
              <a:rPr lang="cs-CZ" dirty="0"/>
              <a:t>Prováděcí nařízení Komise (EU) </a:t>
            </a:r>
            <a:r>
              <a:rPr lang="cs-CZ" u="sng" dirty="0">
                <a:solidFill>
                  <a:srgbClr val="C00000"/>
                </a:solidFill>
              </a:rPr>
              <a:t>2021/1165,</a:t>
            </a:r>
            <a:r>
              <a:rPr lang="cs-CZ" dirty="0"/>
              <a:t> kterým se povolují některé produkty a látky pro použití v ekologické produkci a stanoví jejich seznamy</a:t>
            </a:r>
          </a:p>
          <a:p>
            <a:pPr lvl="1"/>
            <a:r>
              <a:rPr lang="cs-CZ" dirty="0"/>
              <a:t>Prováděcí nařízení Komise (EU) </a:t>
            </a:r>
            <a:r>
              <a:rPr lang="cs-CZ" u="sng" dirty="0">
                <a:solidFill>
                  <a:srgbClr val="C00000"/>
                </a:solidFill>
              </a:rPr>
              <a:t>2021/1378</a:t>
            </a:r>
            <a:r>
              <a:rPr lang="cs-CZ" dirty="0"/>
              <a:t>, kterým se v souladu s nařízením Evropského parlamentu a Rady (EU) 2018/848 stanoví některá pravidla týkající se certifikátu vydávaného hospodářským subjektům, skupinám hospodářských subjektů a vývozcům ve třetích zemích, kteří se zabývají dovozem ekologických produktů a produktů z přechodného období do Unie, a seznam uznaných kontrolních orgánů a kontrolních subjektů</a:t>
            </a:r>
          </a:p>
        </p:txBody>
      </p:sp>
    </p:spTree>
    <p:extLst>
      <p:ext uri="{BB962C8B-B14F-4D97-AF65-F5344CB8AC3E}">
        <p14:creationId xmlns:p14="http://schemas.microsoft.com/office/powerpoint/2010/main" val="4494484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FE023-B4D8-4F6D-97D6-C48E75A9934C}"/>
              </a:ext>
            </a:extLst>
          </p:cNvPr>
          <p:cNvSpPr>
            <a:spLocks noGrp="1"/>
          </p:cNvSpPr>
          <p:nvPr>
            <p:ph type="title"/>
          </p:nvPr>
        </p:nvSpPr>
        <p:spPr/>
        <p:txBody>
          <a:bodyPr/>
          <a:lstStyle/>
          <a:p>
            <a:r>
              <a:rPr lang="cs-CZ" dirty="0"/>
              <a:t>GLOBALG.A.P. – správná zemědělská praxe</a:t>
            </a:r>
          </a:p>
        </p:txBody>
      </p:sp>
      <p:pic>
        <p:nvPicPr>
          <p:cNvPr id="4" name="Obrázek 3">
            <a:extLst>
              <a:ext uri="{FF2B5EF4-FFF2-40B4-BE49-F238E27FC236}">
                <a16:creationId xmlns:a16="http://schemas.microsoft.com/office/drawing/2014/main" id="{170FADB5-8F98-4E55-A729-7622FABFF73A}"/>
              </a:ext>
            </a:extLst>
          </p:cNvPr>
          <p:cNvPicPr>
            <a:picLocks noChangeAspect="1"/>
          </p:cNvPicPr>
          <p:nvPr/>
        </p:nvPicPr>
        <p:blipFill rotWithShape="1">
          <a:blip r:embed="rId2"/>
          <a:srcRect l="14563" t="10781" r="14563" b="10781"/>
          <a:stretch/>
        </p:blipFill>
        <p:spPr>
          <a:xfrm>
            <a:off x="1475656" y="1988840"/>
            <a:ext cx="6480720" cy="4032449"/>
          </a:xfrm>
          <a:prstGeom prst="rect">
            <a:avLst/>
          </a:prstGeom>
        </p:spPr>
      </p:pic>
      <p:sp>
        <p:nvSpPr>
          <p:cNvPr id="5" name="TextovéPole 4">
            <a:extLst>
              <a:ext uri="{FF2B5EF4-FFF2-40B4-BE49-F238E27FC236}">
                <a16:creationId xmlns:a16="http://schemas.microsoft.com/office/drawing/2014/main" id="{7EC8E789-7F6E-486B-9696-3ABCA3473ADC}"/>
              </a:ext>
            </a:extLst>
          </p:cNvPr>
          <p:cNvSpPr txBox="1"/>
          <p:nvPr/>
        </p:nvSpPr>
        <p:spPr>
          <a:xfrm>
            <a:off x="395536" y="6165304"/>
            <a:ext cx="7560840" cy="646331"/>
          </a:xfrm>
          <a:prstGeom prst="rect">
            <a:avLst/>
          </a:prstGeom>
          <a:noFill/>
        </p:spPr>
        <p:txBody>
          <a:bodyPr wrap="square" rtlCol="0">
            <a:spAutoFit/>
          </a:bodyPr>
          <a:lstStyle/>
          <a:p>
            <a:r>
              <a:rPr lang="cs-CZ" dirty="0">
                <a:hlinkClick r:id="rId3"/>
              </a:rPr>
              <a:t>https://www.youtube.com/watch?v=d5s02d_GmkA</a:t>
            </a:r>
            <a:endParaRPr lang="cs-CZ" dirty="0"/>
          </a:p>
          <a:p>
            <a:r>
              <a:rPr lang="cs-CZ" dirty="0">
                <a:hlinkClick r:id="rId4"/>
              </a:rPr>
              <a:t>https://www.youtube.com/watch?v=7qQCLMFjRew&amp;t=99s</a:t>
            </a:r>
            <a:endParaRPr lang="cs-CZ" dirty="0"/>
          </a:p>
        </p:txBody>
      </p:sp>
    </p:spTree>
    <p:extLst>
      <p:ext uri="{BB962C8B-B14F-4D97-AF65-F5344CB8AC3E}">
        <p14:creationId xmlns:p14="http://schemas.microsoft.com/office/powerpoint/2010/main" val="35657141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116EF46C-6088-4EA0-98EF-A20BCF09A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ýsledek obrázku pro gmo">
            <a:extLst>
              <a:ext uri="{FF2B5EF4-FFF2-40B4-BE49-F238E27FC236}">
                <a16:creationId xmlns:a16="http://schemas.microsoft.com/office/drawing/2014/main" id="{E6D95D4A-511C-4152-8D02-5FEC413DB0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19394"/>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9EB3C9E9-B079-4FB7-B61A-A243C12BF0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457200"/>
            <a:ext cx="2777491" cy="5935132"/>
            <a:chOff x="438068" y="457200"/>
            <a:chExt cx="3703320" cy="5935132"/>
          </a:xfrm>
        </p:grpSpPr>
        <p:sp>
          <p:nvSpPr>
            <p:cNvPr id="82" name="Rectangle 81">
              <a:extLst>
                <a:ext uri="{FF2B5EF4-FFF2-40B4-BE49-F238E27FC236}">
                  <a16:creationId xmlns:a16="http://schemas.microsoft.com/office/drawing/2014/main" id="{9EE557F1-3F95-4462-8122-987673D8A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BEDB2D38-6A36-438C-9448-E704F02A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Nadpis 1"/>
          <p:cNvSpPr>
            <a:spLocks noGrp="1"/>
          </p:cNvSpPr>
          <p:nvPr>
            <p:ph type="title"/>
          </p:nvPr>
        </p:nvSpPr>
        <p:spPr>
          <a:xfrm>
            <a:off x="438150" y="2142067"/>
            <a:ext cx="2559050" cy="2971801"/>
          </a:xfrm>
        </p:spPr>
        <p:txBody>
          <a:bodyPr vert="horz" lIns="91440" tIns="45720" rIns="91440" bIns="45720" rtlCol="0" anchor="b">
            <a:normAutofit/>
          </a:bodyPr>
          <a:lstStyle/>
          <a:p>
            <a:r>
              <a:rPr lang="en-US" sz="2500"/>
              <a:t>Geneticky modifikované potraviny</a:t>
            </a:r>
          </a:p>
        </p:txBody>
      </p:sp>
    </p:spTree>
    <p:extLst>
      <p:ext uri="{BB962C8B-B14F-4D97-AF65-F5344CB8AC3E}">
        <p14:creationId xmlns:p14="http://schemas.microsoft.com/office/powerpoint/2010/main" val="6782696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35894" y="702156"/>
            <a:ext cx="8272212" cy="1013800"/>
          </a:xfrm>
        </p:spPr>
        <p:txBody>
          <a:bodyPr>
            <a:normAutofit/>
          </a:bodyPr>
          <a:lstStyle/>
          <a:p>
            <a:r>
              <a:rPr lang="cs-CZ">
                <a:solidFill>
                  <a:srgbClr val="FFFEFF"/>
                </a:solidFill>
              </a:rPr>
              <a:t>Nařízení EP a R (ES) č. 1829/2003 o geneticky modifikovaných potravinách a krmivech</a:t>
            </a:r>
          </a:p>
        </p:txBody>
      </p:sp>
      <p:graphicFrame>
        <p:nvGraphicFramePr>
          <p:cNvPr id="5" name="Zástupný symbol pro obsah 2">
            <a:extLst>
              <a:ext uri="{FF2B5EF4-FFF2-40B4-BE49-F238E27FC236}">
                <a16:creationId xmlns:a16="http://schemas.microsoft.com/office/drawing/2014/main" id="{26897EFD-5353-4C4F-97C7-218A6D1D16FC}"/>
              </a:ext>
            </a:extLst>
          </p:cNvPr>
          <p:cNvGraphicFramePr>
            <a:graphicFrameLocks noGrp="1"/>
          </p:cNvGraphicFramePr>
          <p:nvPr>
            <p:ph idx="1"/>
            <p:extLst>
              <p:ext uri="{D42A27DB-BD31-4B8C-83A1-F6EECF244321}">
                <p14:modId xmlns:p14="http://schemas.microsoft.com/office/powerpoint/2010/main" val="3659053048"/>
              </p:ext>
            </p:extLst>
          </p:nvPr>
        </p:nvGraphicFramePr>
        <p:xfrm>
          <a:off x="435768" y="2181225"/>
          <a:ext cx="8272463"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42629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Článek 4 - Požadavky</a:t>
            </a:r>
          </a:p>
        </p:txBody>
      </p:sp>
      <p:sp>
        <p:nvSpPr>
          <p:cNvPr id="3" name="Zástupný symbol pro obsah 2"/>
          <p:cNvSpPr>
            <a:spLocks noGrp="1"/>
          </p:cNvSpPr>
          <p:nvPr>
            <p:ph idx="1"/>
          </p:nvPr>
        </p:nvSpPr>
        <p:spPr/>
        <p:txBody>
          <a:bodyPr>
            <a:normAutofit lnSpcReduction="10000"/>
          </a:bodyPr>
          <a:lstStyle/>
          <a:p>
            <a:r>
              <a:rPr lang="cs-CZ" sz="2800" dirty="0"/>
              <a:t>1. Potraviny obsahující GMO nesmějí:</a:t>
            </a:r>
          </a:p>
          <a:p>
            <a:pPr lvl="1"/>
            <a:r>
              <a:rPr lang="cs-CZ" sz="2800" dirty="0"/>
              <a:t>mít nepříznivé účinky na lidské zdraví, zdraví zvířat nebo na životní prostředí</a:t>
            </a:r>
          </a:p>
          <a:p>
            <a:pPr lvl="1"/>
            <a:r>
              <a:rPr lang="cs-CZ" sz="2800" dirty="0"/>
              <a:t>uvádět spotřebitele v omyl</a:t>
            </a:r>
          </a:p>
          <a:p>
            <a:pPr lvl="1"/>
            <a:r>
              <a:rPr lang="cs-CZ" sz="2800" dirty="0"/>
              <a:t>lišit se od potravin, které mají nahradit, do té míry, že by jejich běžná spotřeba byla z hlediska výživové hodnoty pro spotřebitele nevýhodná</a:t>
            </a:r>
          </a:p>
          <a:p>
            <a:pPr lvl="1"/>
            <a:endParaRPr lang="cs-CZ" dirty="0"/>
          </a:p>
        </p:txBody>
      </p:sp>
    </p:spTree>
    <p:extLst>
      <p:ext uri="{BB962C8B-B14F-4D97-AF65-F5344CB8AC3E}">
        <p14:creationId xmlns:p14="http://schemas.microsoft.com/office/powerpoint/2010/main" val="42940708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385392"/>
            <a:ext cx="7992888" cy="5472608"/>
          </a:xfrm>
        </p:spPr>
        <p:txBody>
          <a:bodyPr>
            <a:normAutofit/>
          </a:bodyPr>
          <a:lstStyle/>
          <a:p>
            <a:r>
              <a:rPr lang="cs-CZ" sz="2400" dirty="0"/>
              <a:t>2. Nikdo nesmí uvést na trh GMO pro použití v potravinách nebo potravinu obsahující GMO, pokud se na GMO nebo potravinu nevztahuje povolení udělené v souladu s tímto oddílem a pokud nejsou splněny odpovídající podmínky povolení.</a:t>
            </a:r>
          </a:p>
          <a:p>
            <a:r>
              <a:rPr lang="cs-CZ" sz="2400" dirty="0"/>
              <a:t>3.  Žádný GMO pro použití v potravinách ani žádná potravina obsahující  GMO nesmějí být povoleny, pokud žadatel o toto povolení řádně a dostatečně neprokázal, že splňují požadavky odstavce 1 tohoto článku.</a:t>
            </a:r>
          </a:p>
          <a:p>
            <a:r>
              <a:rPr lang="cs-CZ" sz="2400" dirty="0"/>
              <a:t>http://eagri.cz/public/web/file/445850/Letak_Bezpecnost_GMO.pdf</a:t>
            </a:r>
          </a:p>
        </p:txBody>
      </p:sp>
    </p:spTree>
    <p:extLst>
      <p:ext uri="{BB962C8B-B14F-4D97-AF65-F5344CB8AC3E}">
        <p14:creationId xmlns:p14="http://schemas.microsoft.com/office/powerpoint/2010/main" val="26432761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8D6473-F9B4-4C15-B498-A2411FE0425D}"/>
              </a:ext>
            </a:extLst>
          </p:cNvPr>
          <p:cNvSpPr>
            <a:spLocks noGrp="1"/>
          </p:cNvSpPr>
          <p:nvPr>
            <p:ph type="title"/>
          </p:nvPr>
        </p:nvSpPr>
        <p:spPr/>
        <p:txBody>
          <a:bodyPr/>
          <a:lstStyle/>
          <a:p>
            <a:r>
              <a:rPr lang="cs-CZ" dirty="0"/>
              <a:t>POVOLENÍ</a:t>
            </a:r>
          </a:p>
        </p:txBody>
      </p:sp>
      <p:sp>
        <p:nvSpPr>
          <p:cNvPr id="3" name="Zástupný obsah 2">
            <a:extLst>
              <a:ext uri="{FF2B5EF4-FFF2-40B4-BE49-F238E27FC236}">
                <a16:creationId xmlns:a16="http://schemas.microsoft.com/office/drawing/2014/main" id="{92FAEFE9-5B96-497F-9FD2-DE094643044F}"/>
              </a:ext>
            </a:extLst>
          </p:cNvPr>
          <p:cNvSpPr>
            <a:spLocks noGrp="1"/>
          </p:cNvSpPr>
          <p:nvPr>
            <p:ph idx="1"/>
          </p:nvPr>
        </p:nvSpPr>
        <p:spPr/>
        <p:txBody>
          <a:bodyPr/>
          <a:lstStyle/>
          <a:p>
            <a:r>
              <a:rPr lang="cs-CZ" sz="2000" dirty="0"/>
              <a:t> Povolení uvedené v odstavci 2 se může vztahovat na</a:t>
            </a:r>
          </a:p>
          <a:p>
            <a:pPr marL="0" indent="0">
              <a:buNone/>
            </a:pPr>
            <a:r>
              <a:rPr lang="cs-CZ" sz="2000" dirty="0"/>
              <a:t>	a) GMO a potraviny, které jej obsahují nebo z něj sestávají, jakož i potraviny, které jsou vyrobeny ze složek vyrobených z tohoto GMO nebo které takové složky obsahují;</a:t>
            </a:r>
          </a:p>
          <a:p>
            <a:pPr marL="0" indent="0">
              <a:buNone/>
            </a:pPr>
            <a:r>
              <a:rPr lang="cs-CZ" sz="2000" dirty="0"/>
              <a:t>	b) potravinu vyrobenou z GMO, jakož i potraviny, které jsou vyrobeny z této potraviny nebo ji obsahují;</a:t>
            </a:r>
          </a:p>
          <a:p>
            <a:pPr marL="0" indent="0">
              <a:buNone/>
            </a:pPr>
            <a:r>
              <a:rPr lang="cs-CZ" sz="2000" dirty="0"/>
              <a:t>	c) složku vyrobenou z GMO, jakož i potraviny obsahující tuto složku.</a:t>
            </a:r>
          </a:p>
          <a:p>
            <a:endParaRPr lang="cs-CZ" dirty="0"/>
          </a:p>
        </p:txBody>
      </p:sp>
    </p:spTree>
    <p:extLst>
      <p:ext uri="{BB962C8B-B14F-4D97-AF65-F5344CB8AC3E}">
        <p14:creationId xmlns:p14="http://schemas.microsoft.com/office/powerpoint/2010/main" val="41900529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Označování</a:t>
            </a:r>
          </a:p>
        </p:txBody>
      </p:sp>
      <p:sp>
        <p:nvSpPr>
          <p:cNvPr id="3" name="Zástupný symbol pro obsah 2"/>
          <p:cNvSpPr>
            <a:spLocks noGrp="1"/>
          </p:cNvSpPr>
          <p:nvPr>
            <p:ph idx="1"/>
          </p:nvPr>
        </p:nvSpPr>
        <p:spPr/>
        <p:txBody>
          <a:bodyPr>
            <a:normAutofit lnSpcReduction="10000"/>
          </a:bodyPr>
          <a:lstStyle/>
          <a:p>
            <a:r>
              <a:rPr lang="cs-CZ" dirty="0"/>
              <a:t>sestává-li potravina z více než jedné složky, uvedou se v seznamu složek slova „geneticky modifikovaný/á/é“ nebo „vyrobený/á/é z geneticky modifikovaného/é (název složky)“ v závorkách bezprostředně za dotyčnou složkou;</a:t>
            </a:r>
          </a:p>
          <a:p>
            <a:r>
              <a:rPr lang="cs-CZ" dirty="0"/>
              <a:t>neexistuje-li seznam složek, uvedou se slova „geneticky modifikováno“ nebo „vyrobeno z geneticky modifikovaného/é (název organismu)“ zřetelně na označení</a:t>
            </a:r>
          </a:p>
          <a:p>
            <a:r>
              <a:rPr lang="cs-CZ" dirty="0"/>
              <a:t>je-li potravina nabízena k prodeji konečnému spotřebiteli jako nebalená potravina nebo jako balená potravina v malých baleních, jejichž největší plocha je menší než 10 cm</a:t>
            </a:r>
            <a:r>
              <a:rPr lang="cs-CZ" baseline="30000" dirty="0"/>
              <a:t>2</a:t>
            </a:r>
            <a:r>
              <a:rPr lang="cs-CZ" dirty="0"/>
              <a:t>, musí být informace požadované podle tohoto odstavce trvale a viditelně umístěny buď na ploše s vystavenou potravinou či bezprostředně vedle ní, nebo na obalu, a to dostatečně velkým písmem, aby byly snadno rozpoznatelné a čitelné.</a:t>
            </a:r>
          </a:p>
        </p:txBody>
      </p:sp>
    </p:spTree>
    <p:extLst>
      <p:ext uri="{BB962C8B-B14F-4D97-AF65-F5344CB8AC3E}">
        <p14:creationId xmlns:p14="http://schemas.microsoft.com/office/powerpoint/2010/main" val="39628745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E2E6537-695C-46A1-B0CB-916E2D8C1998}"/>
              </a:ext>
            </a:extLst>
          </p:cNvPr>
          <p:cNvPicPr>
            <a:picLocks noChangeAspect="1"/>
          </p:cNvPicPr>
          <p:nvPr/>
        </p:nvPicPr>
        <p:blipFill rotWithShape="1">
          <a:blip r:embed="rId2"/>
          <a:srcRect l="6688" t="19185" r="9837" b="13582"/>
          <a:stretch/>
        </p:blipFill>
        <p:spPr>
          <a:xfrm>
            <a:off x="437542" y="1556792"/>
            <a:ext cx="8268916" cy="3744416"/>
          </a:xfrm>
          <a:prstGeom prst="rect">
            <a:avLst/>
          </a:prstGeom>
        </p:spPr>
      </p:pic>
      <p:sp>
        <p:nvSpPr>
          <p:cNvPr id="3" name="TextovéPole 2"/>
          <p:cNvSpPr txBox="1"/>
          <p:nvPr/>
        </p:nvSpPr>
        <p:spPr>
          <a:xfrm>
            <a:off x="755576" y="5517232"/>
            <a:ext cx="5472608" cy="369332"/>
          </a:xfrm>
          <a:prstGeom prst="rect">
            <a:avLst/>
          </a:prstGeom>
          <a:noFill/>
        </p:spPr>
        <p:txBody>
          <a:bodyPr wrap="square" rtlCol="0">
            <a:spAutoFit/>
          </a:bodyPr>
          <a:lstStyle/>
          <a:p>
            <a:r>
              <a:rPr lang="cs-CZ" dirty="0"/>
              <a:t>https://ec.europa.eu/food/plant/gmo/eu_register_en</a:t>
            </a:r>
          </a:p>
        </p:txBody>
      </p:sp>
    </p:spTree>
    <p:extLst>
      <p:ext uri="{BB962C8B-B14F-4D97-AF65-F5344CB8AC3E}">
        <p14:creationId xmlns:p14="http://schemas.microsoft.com/office/powerpoint/2010/main" val="27726587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B220725-8CA9-465A-BBD0-027C217365DE}"/>
              </a:ext>
            </a:extLst>
          </p:cNvPr>
          <p:cNvPicPr>
            <a:picLocks noChangeAspect="1"/>
          </p:cNvPicPr>
          <p:nvPr/>
        </p:nvPicPr>
        <p:blipFill rotWithShape="1">
          <a:blip r:embed="rId2"/>
          <a:srcRect l="6688" t="13583" r="10625" b="6579"/>
          <a:stretch/>
        </p:blipFill>
        <p:spPr>
          <a:xfrm>
            <a:off x="611560" y="1376771"/>
            <a:ext cx="7560840" cy="4104457"/>
          </a:xfrm>
          <a:prstGeom prst="rect">
            <a:avLst/>
          </a:prstGeom>
        </p:spPr>
      </p:pic>
    </p:spTree>
    <p:extLst>
      <p:ext uri="{BB962C8B-B14F-4D97-AF65-F5344CB8AC3E}">
        <p14:creationId xmlns:p14="http://schemas.microsoft.com/office/powerpoint/2010/main" val="32647334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89E19-DCFD-484B-B7CD-CF7931B988A2}"/>
              </a:ext>
            </a:extLst>
          </p:cNvPr>
          <p:cNvSpPr>
            <a:spLocks noGrp="1"/>
          </p:cNvSpPr>
          <p:nvPr>
            <p:ph type="title"/>
          </p:nvPr>
        </p:nvSpPr>
        <p:spPr/>
        <p:txBody>
          <a:bodyPr/>
          <a:lstStyle/>
          <a:p>
            <a:r>
              <a:rPr lang="cs-CZ" dirty="0"/>
              <a:t>Zákon č. 78/2004 Sb., o nakládání s </a:t>
            </a:r>
            <a:r>
              <a:rPr lang="cs-CZ" dirty="0" err="1"/>
              <a:t>gmo</a:t>
            </a:r>
            <a:r>
              <a:rPr lang="cs-CZ" dirty="0"/>
              <a:t> a genetickými produkty</a:t>
            </a:r>
          </a:p>
        </p:txBody>
      </p:sp>
      <p:sp>
        <p:nvSpPr>
          <p:cNvPr id="5" name="Zástupný obsah 4">
            <a:extLst>
              <a:ext uri="{FF2B5EF4-FFF2-40B4-BE49-F238E27FC236}">
                <a16:creationId xmlns:a16="http://schemas.microsoft.com/office/drawing/2014/main" id="{53FD5D87-E512-4E31-AE98-3A5BB96036CB}"/>
              </a:ext>
            </a:extLst>
          </p:cNvPr>
          <p:cNvSpPr>
            <a:spLocks noGrp="1"/>
          </p:cNvSpPr>
          <p:nvPr>
            <p:ph idx="1"/>
          </p:nvPr>
        </p:nvSpPr>
        <p:spPr>
          <a:xfrm>
            <a:off x="395536" y="1916833"/>
            <a:ext cx="8424936" cy="4536504"/>
          </a:xfrm>
        </p:spPr>
        <p:txBody>
          <a:bodyPr>
            <a:normAutofit fontScale="92500" lnSpcReduction="10000"/>
          </a:bodyPr>
          <a:lstStyle/>
          <a:p>
            <a:pPr marL="0" indent="0">
              <a:buNone/>
            </a:pPr>
            <a:r>
              <a:rPr lang="cs-CZ" sz="1700" b="1" dirty="0"/>
              <a:t>Nakládání s geneticky modifikovanými organismy a genetickými produkty</a:t>
            </a:r>
          </a:p>
          <a:p>
            <a:r>
              <a:rPr lang="cs-CZ" sz="1700" b="1" dirty="0"/>
              <a:t>(1)</a:t>
            </a:r>
            <a:r>
              <a:rPr lang="cs-CZ" sz="1700" dirty="0"/>
              <a:t> Nakládáním s geneticky modifikovanými organismy a genetickými produkty se pro účely tohoto zákona rozumí</a:t>
            </a:r>
          </a:p>
          <a:p>
            <a:pPr lvl="1"/>
            <a:r>
              <a:rPr lang="cs-CZ" sz="1700" b="1" dirty="0"/>
              <a:t>a)</a:t>
            </a:r>
            <a:r>
              <a:rPr lang="cs-CZ" sz="1700" dirty="0"/>
              <a:t> uzavřené nakládání s geneticky modifikovanými organismy (dále jen "uzavřené nakládání"), za které se považuje každá činnost, při níž jsou organismy geneticky modifikovány nebo při níž jsou geneticky modifikované organismy pěstovány, uchovávány, dopravovány, ničeny, zneškodňovány nebo jakýmkoli jiným způsobem používány v uzavřeném prostoru, nejde-li o geneticky modifikované organismy schválené pro uvádění na trh podle § 23 odst. 1,</a:t>
            </a:r>
          </a:p>
          <a:p>
            <a:pPr lvl="1"/>
            <a:r>
              <a:rPr lang="cs-CZ" sz="1700" b="1" dirty="0"/>
              <a:t>b)</a:t>
            </a:r>
            <a:r>
              <a:rPr lang="cs-CZ" sz="1700" dirty="0"/>
              <a:t> uvádění geneticky modifikovaných organismů do životního prostředí (dále jen "uvádění do životního prostředí"), za které se považuje uvádění geneticky modifikovaných organismů do životního prostředí mimo uzavřený prostor, nejde-li o geneticky modifikované organismy schválené pro uvádění na trh podle § 23 odst. 1,</a:t>
            </a:r>
          </a:p>
          <a:p>
            <a:pPr lvl="1"/>
            <a:r>
              <a:rPr lang="cs-CZ" sz="1700" b="1" dirty="0"/>
              <a:t>c)</a:t>
            </a:r>
            <a:r>
              <a:rPr lang="cs-CZ" sz="1700" dirty="0"/>
              <a:t> uvádění geneticky modifikovaných organismů nebo genetických produktů na trh (dále jen "uvádění na trh"), za které se považuje jejich úplatné nebo bezúplatné předání jiné osobě, nejde-li o předání výlučně za účelem uzavřeného nakládání nebo uvádění do životního prostředí osobě oprávněné k tomuto způsobu nakládání.</a:t>
            </a:r>
          </a:p>
          <a:p>
            <a:endParaRPr lang="cs-CZ" dirty="0"/>
          </a:p>
        </p:txBody>
      </p:sp>
    </p:spTree>
    <p:extLst>
      <p:ext uri="{BB962C8B-B14F-4D97-AF65-F5344CB8AC3E}">
        <p14:creationId xmlns:p14="http://schemas.microsoft.com/office/powerpoint/2010/main" val="2688314507"/>
      </p:ext>
    </p:extLst>
  </p:cSld>
  <p:clrMapOvr>
    <a:masterClrMapping/>
  </p:clrMapOvr>
</p:sld>
</file>

<file path=ppt/theme/theme1.xml><?xml version="1.0" encoding="utf-8"?>
<a:theme xmlns:a="http://schemas.openxmlformats.org/drawingml/2006/main" name="Dividenda">
  <a:themeElements>
    <a:clrScheme name="Dividenda">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a">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1E87290A3B7E04E990A64CD8B601484" ma:contentTypeVersion="2" ma:contentTypeDescription="Vytvoří nový dokument" ma:contentTypeScope="" ma:versionID="a0391c4a944fd9418a5e2c42be6e35fa">
  <xsd:schema xmlns:xsd="http://www.w3.org/2001/XMLSchema" xmlns:xs="http://www.w3.org/2001/XMLSchema" xmlns:p="http://schemas.microsoft.com/office/2006/metadata/properties" xmlns:ns2="9c3970af-1343-451c-b460-77896d70bf64" targetNamespace="http://schemas.microsoft.com/office/2006/metadata/properties" ma:root="true" ma:fieldsID="c4a4c22df9b177cf8d55e11bf33ede4c" ns2:_="">
    <xsd:import namespace="9c3970af-1343-451c-b460-77896d70bf6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3970af-1343-451c-b460-77896d70bf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957078-9056-4E5A-A697-D25CFB06BF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3970af-1343-451c-b460-77896d70bf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723868-9B55-4B01-A407-A1E8829D6BBB}">
  <ds:schemaRefs>
    <ds:schemaRef ds:uri="http://schemas.microsoft.com/sharepoint/v3/contenttype/forms"/>
  </ds:schemaRefs>
</ds:datastoreItem>
</file>

<file path=customXml/itemProps3.xml><?xml version="1.0" encoding="utf-8"?>
<ds:datastoreItem xmlns:ds="http://schemas.openxmlformats.org/officeDocument/2006/customXml" ds:itemID="{B8B846F9-09EB-49CB-AEE0-C5C7A91BD994}">
  <ds:schemaRefs>
    <ds:schemaRef ds:uri="9c3970af-1343-451c-b460-77896d70bf64"/>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http://www.w3.org/XML/1998/namespac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356</TotalTime>
  <Words>4810</Words>
  <Application>Microsoft Office PowerPoint</Application>
  <PresentationFormat>Předvádění na obrazovce (4:3)</PresentationFormat>
  <Paragraphs>297</Paragraphs>
  <Slides>104</Slides>
  <Notes>2</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104</vt:i4>
      </vt:variant>
    </vt:vector>
  </HeadingPairs>
  <TitlesOfParts>
    <vt:vector size="111" baseType="lpstr">
      <vt:lpstr>Arial</vt:lpstr>
      <vt:lpstr>Calibri</vt:lpstr>
      <vt:lpstr>Gill Sans MT</vt:lpstr>
      <vt:lpstr>Verdana</vt:lpstr>
      <vt:lpstr>Wingdings</vt:lpstr>
      <vt:lpstr>Wingdings 2</vt:lpstr>
      <vt:lpstr>Dividenda</vt:lpstr>
      <vt:lpstr>Označování biopotravin, systém chráněných značení potravin, MEZINÁRODNÍ STANDARDY PRODUKCE POTRAVIN, GMO</vt:lpstr>
      <vt:lpstr>EKOLOGICKÉ ZEMĚDĚLSTVÍ, OZNAČOVÁNÍ BIOPOTRAVIN</vt:lpstr>
      <vt:lpstr>Konvenční zemědělství</vt:lpstr>
      <vt:lpstr>Integrovaná produkce</vt:lpstr>
      <vt:lpstr>Prezentace aplikace PowerPoint</vt:lpstr>
      <vt:lpstr>Prezentace aplikace PowerPoint</vt:lpstr>
      <vt:lpstr>Ekologická produkce</vt:lpstr>
      <vt:lpstr>Prezentace aplikace PowerPoint</vt:lpstr>
      <vt:lpstr>Legislativa EU – účinná od 1.1.2022</vt:lpstr>
      <vt:lpstr>nařízení eu 2018/848</vt:lpstr>
      <vt:lpstr>cíle EKOLOGICKÉ PRODUKCE</vt:lpstr>
      <vt:lpstr>obecné ZÁSADY EKOLOGICKÉ PRODUKCE</vt:lpstr>
      <vt:lpstr>obecné ZÁSADY EKOLOGICKÉ PRODUKCE</vt:lpstr>
      <vt:lpstr>ZVLÁŠTNÍ ZÁSADY</vt:lpstr>
      <vt:lpstr>Prezentace aplikace PowerPoint</vt:lpstr>
      <vt:lpstr>PRAVIDLA PRODUKCE</vt:lpstr>
      <vt:lpstr>Pravidla produkce zpracovaných potravin</vt:lpstr>
      <vt:lpstr>Označování</vt:lpstr>
      <vt:lpstr>Prezentace aplikace PowerPoint</vt:lpstr>
      <vt:lpstr>Prezentace aplikace PowerPoint</vt:lpstr>
      <vt:lpstr>Prezentace aplikace PowerPoint</vt:lpstr>
      <vt:lpstr>Prezentace aplikace PowerPoint</vt:lpstr>
      <vt:lpstr>Prezentace aplikace PowerPoint</vt:lpstr>
      <vt:lpstr>Povinné údaje</vt:lpstr>
      <vt:lpstr>Kontrola ekologického zemědělství v ČR</vt:lpstr>
      <vt:lpstr>Kontrola ekologického zemědělství v čr</vt:lpstr>
      <vt:lpstr>Prezentace aplikace PowerPoint</vt:lpstr>
      <vt:lpstr>CERTIFIKACE</vt:lpstr>
      <vt:lpstr>Národní legislativa</vt:lpstr>
      <vt:lpstr>Zákon č. 242/2000 Sb., o ekologickém zemědělství </vt:lpstr>
      <vt:lpstr>Prezentace aplikace PowerPoint</vt:lpstr>
      <vt:lpstr>Systém chráněných označení potravin</vt:lpstr>
      <vt:lpstr>Systém chráněných označení potravin – důvody vzniku</vt:lpstr>
      <vt:lpstr>Proč by měli zemědělci a provozovatelé potravinářských podniků o tato označení usilovat?</vt:lpstr>
      <vt:lpstr>Mezinárodní ochrana práv v oblasti označování potravin a zemědělských výrobků</vt:lpstr>
      <vt:lpstr>Ochranná známka</vt:lpstr>
      <vt:lpstr>zákon č. 441/2003 Sb. o ochranných známkách </vt:lpstr>
      <vt:lpstr>zákon č. 441/2003 Sb. o ochranných známkách </vt:lpstr>
      <vt:lpstr>Prezentace aplikace PowerPoint</vt:lpstr>
      <vt:lpstr>Prezentace aplikace PowerPoint</vt:lpstr>
      <vt:lpstr>Prezentace aplikace PowerPoint</vt:lpstr>
      <vt:lpstr>Nařízení Evropského parlamentu a Rady (EU) 2017/1001 o ochranné známce Evropské unie</vt:lpstr>
      <vt:lpstr>Prezentace aplikace PowerPoint</vt:lpstr>
      <vt:lpstr>Prezentace aplikace PowerPoint</vt:lpstr>
      <vt:lpstr>Prezentace aplikace PowerPoint</vt:lpstr>
      <vt:lpstr>Prezentace aplikace PowerPoint</vt:lpstr>
      <vt:lpstr>CHOP, CHZO, ZTS</vt:lpstr>
      <vt:lpstr>Platná právní úprava – legislativa EU</vt:lpstr>
      <vt:lpstr>Platná právní úprava – národní legislativa</vt:lpstr>
      <vt:lpstr>Prezentace aplikace PowerPoint</vt:lpstr>
      <vt:lpstr>Chráněné zeměpisné označení</vt:lpstr>
      <vt:lpstr>Prezentace aplikace PowerPoint</vt:lpstr>
      <vt:lpstr>Prezentace aplikace PowerPoint</vt:lpstr>
      <vt:lpstr>Prezentace aplikace PowerPoint</vt:lpstr>
      <vt:lpstr>Prezentace aplikace PowerPoint</vt:lpstr>
      <vt:lpstr>Chráněné označení původu</vt:lpstr>
      <vt:lpstr>Prezentace aplikace PowerPoint</vt:lpstr>
      <vt:lpstr>Prezentace aplikace PowerPoint</vt:lpstr>
      <vt:lpstr>Prezentace aplikace PowerPoint</vt:lpstr>
      <vt:lpstr>Prezentace aplikace PowerPoint</vt:lpstr>
      <vt:lpstr>Prezentace aplikace PowerPoint</vt:lpstr>
      <vt:lpstr>Zaručená tradiční specialita</vt:lpstr>
      <vt:lpstr>Prezentace aplikace PowerPoint</vt:lpstr>
      <vt:lpstr>Prezentace aplikace PowerPoint</vt:lpstr>
      <vt:lpstr>Zapsání žádosti do seznamu EK</vt:lpstr>
      <vt:lpstr>Uvádění výrobku s chráněným názvem na trh</vt:lpstr>
      <vt:lpstr>národní značky jakosti potravin</vt:lpstr>
      <vt:lpstr>Česká potravina</vt:lpstr>
      <vt:lpstr>KLASA</vt:lpstr>
      <vt:lpstr>Prezentace aplikace PowerPoint</vt:lpstr>
      <vt:lpstr>Regionální potravina</vt:lpstr>
      <vt:lpstr>Prezentace aplikace PowerPoint</vt:lpstr>
      <vt:lpstr>Asociace regionálních značek - Regionální produkt</vt:lpstr>
      <vt:lpstr>Prezentace aplikace PowerPoint</vt:lpstr>
      <vt:lpstr>Prezentace aplikace PowerPoint</vt:lpstr>
      <vt:lpstr>Prezentace aplikace PowerPoint</vt:lpstr>
      <vt:lpstr>Prezentace aplikace PowerPoint</vt:lpstr>
      <vt:lpstr>Prezentace aplikace PowerPoint</vt:lpstr>
      <vt:lpstr>Vím, co jím</vt:lpstr>
      <vt:lpstr>Prezentace aplikace PowerPoint</vt:lpstr>
      <vt:lpstr>Prezentace aplikace PowerPoint</vt:lpstr>
      <vt:lpstr>Prezentace aplikace PowerPoint</vt:lpstr>
      <vt:lpstr>OCHRANNÁ ZNÁMKA SISPO®</vt:lpstr>
      <vt:lpstr>Prezentace aplikace PowerPoint</vt:lpstr>
      <vt:lpstr>Prezentace aplikace PowerPoint</vt:lpstr>
      <vt:lpstr>Prezentace aplikace PowerPoint</vt:lpstr>
      <vt:lpstr>Prezentace aplikace PowerPoint</vt:lpstr>
      <vt:lpstr>Prezentace aplikace PowerPoint</vt:lpstr>
      <vt:lpstr>Ehk/OSN NORMY </vt:lpstr>
      <vt:lpstr>GLOBALG.A.P. – správná zemědělská praxe</vt:lpstr>
      <vt:lpstr>Geneticky modifikované potraviny</vt:lpstr>
      <vt:lpstr>Nařízení EP a R (ES) č. 1829/2003 o geneticky modifikovaných potravinách a krmivech</vt:lpstr>
      <vt:lpstr>Článek 4 - Požadavky</vt:lpstr>
      <vt:lpstr>Prezentace aplikace PowerPoint</vt:lpstr>
      <vt:lpstr>POVOLENÍ</vt:lpstr>
      <vt:lpstr>Označování</vt:lpstr>
      <vt:lpstr>Prezentace aplikace PowerPoint</vt:lpstr>
      <vt:lpstr>Prezentace aplikace PowerPoint</vt:lpstr>
      <vt:lpstr>Zákon č. 78/2004 Sb., o nakládání s gmo a genetickými produkty</vt:lpstr>
      <vt:lpstr>Zákon č. 78/2004 Sb., o nakládání s gmo a genetickými produkty</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Označování biopotravin, systém chráněných značení potravin, MEZINÁRODNÍ STANDARDY PRODUKCE POTRAVIN, GMO</dc:title>
  <dc:creator>Pavla Sehonová</dc:creator>
  <cp:lastModifiedBy>Petra Mačáková</cp:lastModifiedBy>
  <cp:revision>27</cp:revision>
  <cp:lastPrinted>2021-11-23T14:22:37Z</cp:lastPrinted>
  <dcterms:created xsi:type="dcterms:W3CDTF">2019-11-24T14:38:26Z</dcterms:created>
  <dcterms:modified xsi:type="dcterms:W3CDTF">2022-11-16T13:23:10Z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0x01010031E87290A3B7E04E990A64CD8B601484</vt:lpwstr>
  </property>
</Properties>
</file>