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4"/>
  </p:sldMasterIdLst>
  <p:notesMasterIdLst>
    <p:notesMasterId r:id="rId43"/>
  </p:notesMasterIdLst>
  <p:handoutMasterIdLst>
    <p:handoutMasterId r:id="rId44"/>
  </p:handoutMasterIdLst>
  <p:sldIdLst>
    <p:sldId id="256" r:id="rId5"/>
    <p:sldId id="257" r:id="rId6"/>
    <p:sldId id="258" r:id="rId7"/>
    <p:sldId id="300" r:id="rId8"/>
    <p:sldId id="335" r:id="rId9"/>
    <p:sldId id="333" r:id="rId10"/>
    <p:sldId id="336" r:id="rId11"/>
    <p:sldId id="318" r:id="rId12"/>
    <p:sldId id="337" r:id="rId13"/>
    <p:sldId id="262" r:id="rId14"/>
    <p:sldId id="263" r:id="rId15"/>
    <p:sldId id="324" r:id="rId16"/>
    <p:sldId id="264" r:id="rId17"/>
    <p:sldId id="325" r:id="rId18"/>
    <p:sldId id="267" r:id="rId19"/>
    <p:sldId id="266" r:id="rId20"/>
    <p:sldId id="305" r:id="rId21"/>
    <p:sldId id="342" r:id="rId22"/>
    <p:sldId id="341" r:id="rId23"/>
    <p:sldId id="308" r:id="rId24"/>
    <p:sldId id="270" r:id="rId25"/>
    <p:sldId id="271" r:id="rId26"/>
    <p:sldId id="331" r:id="rId27"/>
    <p:sldId id="272" r:id="rId28"/>
    <p:sldId id="273" r:id="rId29"/>
    <p:sldId id="322" r:id="rId30"/>
    <p:sldId id="274" r:id="rId31"/>
    <p:sldId id="304" r:id="rId32"/>
    <p:sldId id="275" r:id="rId33"/>
    <p:sldId id="285" r:id="rId34"/>
    <p:sldId id="286" r:id="rId35"/>
    <p:sldId id="287" r:id="rId36"/>
    <p:sldId id="288" r:id="rId37"/>
    <p:sldId id="289" r:id="rId38"/>
    <p:sldId id="328" r:id="rId39"/>
    <p:sldId id="329" r:id="rId40"/>
    <p:sldId id="330" r:id="rId41"/>
    <p:sldId id="334" r:id="rId42"/>
  </p:sldIdLst>
  <p:sldSz cx="9144000" cy="6858000" type="screen4x3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EFFFD9"/>
    <a:srgbClr val="E1FFB9"/>
    <a:srgbClr val="B7FFD8"/>
    <a:srgbClr val="FFCCCC"/>
    <a:srgbClr val="666699"/>
    <a:srgbClr val="CCCCFF"/>
    <a:srgbClr val="CC99FF"/>
    <a:srgbClr val="CCEC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67" autoAdjust="0"/>
    <p:restoredTop sz="75673" autoAdjust="0"/>
  </p:normalViewPr>
  <p:slideViewPr>
    <p:cSldViewPr snapToGrid="0">
      <p:cViewPr varScale="1">
        <p:scale>
          <a:sx n="67" d="100"/>
          <a:sy n="67" d="100"/>
        </p:scale>
        <p:origin x="528" y="66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99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viewProps" Target="view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293" cy="494338"/>
          </a:xfrm>
          <a:prstGeom prst="rect">
            <a:avLst/>
          </a:prstGeom>
        </p:spPr>
        <p:txBody>
          <a:bodyPr vert="horz" lIns="90160" tIns="45080" rIns="90160" bIns="45080" rtlCol="0"/>
          <a:lstStyle>
            <a:lvl1pPr algn="l">
              <a:defRPr sz="1200"/>
            </a:lvl1pPr>
          </a:lstStyle>
          <a:p>
            <a:endParaRPr lang="cs-CZ" dirty="0">
              <a:latin typeface="Arial Nova" panose="020B0504020202020204" pitchFamily="34" charset="0"/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815" y="0"/>
            <a:ext cx="2945293" cy="494338"/>
          </a:xfrm>
          <a:prstGeom prst="rect">
            <a:avLst/>
          </a:prstGeom>
        </p:spPr>
        <p:txBody>
          <a:bodyPr vert="horz" lIns="90160" tIns="45080" rIns="90160" bIns="45080" rtlCol="0"/>
          <a:lstStyle>
            <a:lvl1pPr algn="r">
              <a:defRPr sz="1200"/>
            </a:lvl1pPr>
          </a:lstStyle>
          <a:p>
            <a:fld id="{C60569CB-302F-4621-B66D-499EE9F094E0}" type="datetimeFigureOut">
              <a:rPr lang="cs-CZ" smtClean="0">
                <a:latin typeface="Arial Nova" panose="020B0504020202020204" pitchFamily="34" charset="0"/>
              </a:rPr>
              <a:t>23.11.2022</a:t>
            </a:fld>
            <a:endParaRPr lang="cs-CZ" dirty="0">
              <a:latin typeface="Arial Nova" panose="020B0504020202020204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348"/>
            <a:ext cx="2945293" cy="494338"/>
          </a:xfrm>
          <a:prstGeom prst="rect">
            <a:avLst/>
          </a:prstGeom>
        </p:spPr>
        <p:txBody>
          <a:bodyPr vert="horz" lIns="90160" tIns="45080" rIns="90160" bIns="45080" rtlCol="0" anchor="b"/>
          <a:lstStyle>
            <a:lvl1pPr algn="l">
              <a:defRPr sz="1200"/>
            </a:lvl1pPr>
          </a:lstStyle>
          <a:p>
            <a:endParaRPr lang="cs-CZ" dirty="0">
              <a:latin typeface="Arial Nova" panose="020B050402020202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815" y="9378348"/>
            <a:ext cx="2945293" cy="494338"/>
          </a:xfrm>
          <a:prstGeom prst="rect">
            <a:avLst/>
          </a:prstGeom>
        </p:spPr>
        <p:txBody>
          <a:bodyPr vert="horz" lIns="90160" tIns="45080" rIns="90160" bIns="45080" rtlCol="0" anchor="b"/>
          <a:lstStyle>
            <a:lvl1pPr algn="r">
              <a:defRPr sz="1200"/>
            </a:lvl1pPr>
          </a:lstStyle>
          <a:p>
            <a:fld id="{7314505D-78A6-441D-AD5C-812076ACE978}" type="slidenum">
              <a:rPr lang="cs-CZ" smtClean="0">
                <a:latin typeface="Arial Nova" panose="020B0504020202020204" pitchFamily="34" charset="0"/>
              </a:rPr>
              <a:t>‹#›</a:t>
            </a:fld>
            <a:endParaRPr lang="cs-CZ" dirty="0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571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293" cy="494338"/>
          </a:xfrm>
          <a:prstGeom prst="rect">
            <a:avLst/>
          </a:prstGeom>
        </p:spPr>
        <p:txBody>
          <a:bodyPr vert="horz" lIns="90160" tIns="45080" rIns="90160" bIns="4508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815" y="0"/>
            <a:ext cx="2945293" cy="494338"/>
          </a:xfrm>
          <a:prstGeom prst="rect">
            <a:avLst/>
          </a:prstGeom>
        </p:spPr>
        <p:txBody>
          <a:bodyPr vert="horz" lIns="90160" tIns="45080" rIns="90160" bIns="45080" rtlCol="0"/>
          <a:lstStyle>
            <a:lvl1pPr algn="r">
              <a:defRPr sz="1200"/>
            </a:lvl1pPr>
          </a:lstStyle>
          <a:p>
            <a:fld id="{3744E5D2-928C-4505-A91A-B126EAC1F975}" type="datetimeFigureOut">
              <a:rPr lang="cs-CZ" smtClean="0"/>
              <a:t>23.11.2022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160" tIns="45080" rIns="90160" bIns="4508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924" y="4752530"/>
            <a:ext cx="5437827" cy="3887439"/>
          </a:xfrm>
          <a:prstGeom prst="rect">
            <a:avLst/>
          </a:prstGeom>
        </p:spPr>
        <p:txBody>
          <a:bodyPr vert="horz" lIns="90160" tIns="45080" rIns="90160" bIns="4508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9912"/>
            <a:ext cx="2945293" cy="494338"/>
          </a:xfrm>
          <a:prstGeom prst="rect">
            <a:avLst/>
          </a:prstGeom>
        </p:spPr>
        <p:txBody>
          <a:bodyPr vert="horz" lIns="90160" tIns="45080" rIns="90160" bIns="4508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815" y="9379912"/>
            <a:ext cx="2945293" cy="494338"/>
          </a:xfrm>
          <a:prstGeom prst="rect">
            <a:avLst/>
          </a:prstGeom>
        </p:spPr>
        <p:txBody>
          <a:bodyPr vert="horz" lIns="90160" tIns="45080" rIns="90160" bIns="45080" rtlCol="0" anchor="b"/>
          <a:lstStyle>
            <a:lvl1pPr algn="r">
              <a:defRPr sz="1200"/>
            </a:lvl1pPr>
          </a:lstStyle>
          <a:p>
            <a:fld id="{B6FEC9CE-805B-4BC0-AC96-C5800B517D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122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FEC9CE-805B-4BC0-AC96-C5800B517D7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13804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FEC9CE-805B-4BC0-AC96-C5800B517D71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65775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FEC9CE-805B-4BC0-AC96-C5800B517D71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6663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FEC9CE-805B-4BC0-AC96-C5800B517D71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56889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FEC9CE-805B-4BC0-AC96-C5800B517D71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1142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FEC9CE-805B-4BC0-AC96-C5800B517D71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48799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FEC9CE-805B-4BC0-AC96-C5800B517D71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73018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FEC9CE-805B-4BC0-AC96-C5800B517D71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42710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EC9CE-805B-4BC0-AC96-C5800B517D7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12983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EC9CE-805B-4BC0-AC96-C5800B517D7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04026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FEC9CE-805B-4BC0-AC96-C5800B517D71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4895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FEC9CE-805B-4BC0-AC96-C5800B517D7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8356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FEC9CE-805B-4BC0-AC96-C5800B517D71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64074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FEC9CE-805B-4BC0-AC96-C5800B517D71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932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1598"/>
            <a:r>
              <a:rPr lang="cs-CZ" dirty="0"/>
              <a:t> 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FEC9CE-805B-4BC0-AC96-C5800B517D71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0497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FEC9CE-805B-4BC0-AC96-C5800B517D71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167323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FEC9CE-805B-4BC0-AC96-C5800B517D71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563167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77925" y="227013"/>
            <a:ext cx="4441825" cy="3332162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79925" y="3746563"/>
            <a:ext cx="5648664" cy="572655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FEC9CE-805B-4BC0-AC96-C5800B517D71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44913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FEC9CE-805B-4BC0-AC96-C5800B517D71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9166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FEC9CE-805B-4BC0-AC96-C5800B517D71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142000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FEC9CE-805B-4BC0-AC96-C5800B517D71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24734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FEC9CE-805B-4BC0-AC96-C5800B517D71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336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FEC9CE-805B-4BC0-AC96-C5800B517D7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584739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FEC9CE-805B-4BC0-AC96-C5800B517D71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143626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FEC9CE-805B-4BC0-AC96-C5800B517D71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778192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FEC9CE-805B-4BC0-AC96-C5800B517D71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66804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FEC9CE-805B-4BC0-AC96-C5800B517D71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55946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FEC9CE-805B-4BC0-AC96-C5800B517D71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47354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FEC9CE-805B-4BC0-AC96-C5800B517D71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037849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FEC9CE-805B-4BC0-AC96-C5800B517D71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820069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FEC9CE-805B-4BC0-AC96-C5800B517D71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1989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FEC9CE-805B-4BC0-AC96-C5800B517D7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47571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FEC9CE-805B-4BC0-AC96-C5800B517D7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835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FEC9CE-805B-4BC0-AC96-C5800B517D7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7643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FEC9CE-805B-4BC0-AC96-C5800B517D7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7643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FEC9CE-805B-4BC0-AC96-C5800B517D71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21855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FEC9CE-805B-4BC0-AC96-C5800B517D71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043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4B890-206A-44CC-B5CD-1FDC3F918900}" type="datetimeFigureOut">
              <a:rPr lang="cs-CZ" smtClean="0"/>
              <a:pPr/>
              <a:t>23.11.2022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8CA3-D3E2-4BC1-9A6C-E5928F07C93A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96107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4B890-206A-44CC-B5CD-1FDC3F918900}" type="datetimeFigureOut">
              <a:rPr lang="cs-CZ" smtClean="0"/>
              <a:pPr/>
              <a:t>23.11.2022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8CA3-D3E2-4BC1-9A6C-E5928F07C93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4630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4B890-206A-44CC-B5CD-1FDC3F918900}" type="datetimeFigureOut">
              <a:rPr lang="cs-CZ" smtClean="0"/>
              <a:pPr/>
              <a:t>23.11.2022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8CA3-D3E2-4BC1-9A6C-E5928F07C93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131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4B890-206A-44CC-B5CD-1FDC3F918900}" type="datetimeFigureOut">
              <a:rPr lang="cs-CZ" smtClean="0"/>
              <a:pPr/>
              <a:t>23.11.2022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8CA3-D3E2-4BC1-9A6C-E5928F07C93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8432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4B890-206A-44CC-B5CD-1FDC3F918900}" type="datetimeFigureOut">
              <a:rPr lang="cs-CZ" smtClean="0"/>
              <a:pPr/>
              <a:t>23.11.2022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8CA3-D3E2-4BC1-9A6C-E5928F07C93A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11150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4B890-206A-44CC-B5CD-1FDC3F918900}" type="datetimeFigureOut">
              <a:rPr lang="cs-CZ" smtClean="0"/>
              <a:pPr/>
              <a:t>23.11.2022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8CA3-D3E2-4BC1-9A6C-E5928F07C93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4064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4B890-206A-44CC-B5CD-1FDC3F918900}" type="datetimeFigureOut">
              <a:rPr lang="cs-CZ" smtClean="0"/>
              <a:pPr/>
              <a:t>23.11.2022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8CA3-D3E2-4BC1-9A6C-E5928F07C93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0608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4B890-206A-44CC-B5CD-1FDC3F918900}" type="datetimeFigureOut">
              <a:rPr lang="cs-CZ" smtClean="0"/>
              <a:pPr/>
              <a:t>23.11.2022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8CA3-D3E2-4BC1-9A6C-E5928F07C93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2853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4B890-206A-44CC-B5CD-1FDC3F918900}" type="datetimeFigureOut">
              <a:rPr lang="cs-CZ" smtClean="0"/>
              <a:pPr/>
              <a:t>23.11.2022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8CA3-D3E2-4BC1-9A6C-E5928F07C93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312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2C94B890-206A-44CC-B5CD-1FDC3F918900}" type="datetimeFigureOut">
              <a:rPr lang="cs-CZ" smtClean="0"/>
              <a:pPr/>
              <a:t>23.11.2022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538CA3-D3E2-4BC1-9A6C-E5928F07C93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2414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4B890-206A-44CC-B5CD-1FDC3F918900}" type="datetimeFigureOut">
              <a:rPr lang="cs-CZ" smtClean="0"/>
              <a:pPr/>
              <a:t>23.11.2022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8CA3-D3E2-4BC1-9A6C-E5928F07C93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683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C94B890-206A-44CC-B5CD-1FDC3F918900}" type="datetimeFigureOut">
              <a:rPr lang="cs-CZ" smtClean="0"/>
              <a:pPr/>
              <a:t>23.11.2022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C538CA3-D3E2-4BC1-9A6C-E5928F07C93A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304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vosmerovap\AppData\Local\Temp\ASPI'&amp;link='54\2004%20Sb.%2523'&amp;ucin-k-dni='26.10.2022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travinynapranyri.cz/ESearch.aspx?lang=cs&amp;design=default&amp;archive=actual&amp;listtype=tiles&amp;page=1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zpi.gov.cz/clanek/e-shop-prodej-potravin-na-internetu-prirucka-pro-ppp.asp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4525F1-BD30-4E4E-9188-F115DA89C0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200" y="1070864"/>
            <a:ext cx="8737601" cy="2674620"/>
          </a:xfrm>
        </p:spPr>
        <p:txBody>
          <a:bodyPr>
            <a:normAutofit/>
          </a:bodyPr>
          <a:lstStyle/>
          <a:p>
            <a:r>
              <a:rPr lang="cs-CZ" sz="4950" dirty="0">
                <a:solidFill>
                  <a:schemeClr val="accent4">
                    <a:lumMod val="75000"/>
                  </a:schemeClr>
                </a:solidFill>
              </a:rPr>
              <a:t>Prodej potravin na dálku, nové potraviny, doplňky stravy, ověřování autenticity potravin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2C81974-8AF9-4819-B804-EA4C4F320C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4447" y="4511024"/>
            <a:ext cx="7756814" cy="1276112"/>
          </a:xfrm>
        </p:spPr>
        <p:txBody>
          <a:bodyPr/>
          <a:lstStyle/>
          <a:p>
            <a:r>
              <a:rPr lang="cs-CZ" dirty="0"/>
              <a:t>11. Přednáška</a:t>
            </a:r>
            <a:endParaRPr lang="cs-CZ" cap="none" dirty="0"/>
          </a:p>
        </p:txBody>
      </p:sp>
    </p:spTree>
    <p:extLst>
      <p:ext uri="{BB962C8B-B14F-4D97-AF65-F5344CB8AC3E}">
        <p14:creationId xmlns:p14="http://schemas.microsoft.com/office/powerpoint/2010/main" val="3780660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855ECD-F45E-4315-A5C2-47B25D6B9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180" y="958817"/>
            <a:ext cx="7886700" cy="701582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Nové potraviny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E81523-4076-4A83-BE98-471C592C3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180" y="1968285"/>
            <a:ext cx="8373341" cy="4417017"/>
          </a:xfrm>
        </p:spPr>
        <p:txBody>
          <a:bodyPr>
            <a:noAutofit/>
          </a:bodyPr>
          <a:lstStyle/>
          <a:p>
            <a:pPr algn="just"/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Nařízení EP a R (ES) </a:t>
            </a:r>
            <a:r>
              <a:rPr lang="cs-CZ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2015/2283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 nových potravinách</a:t>
            </a:r>
          </a:p>
          <a:p>
            <a:pPr marL="635508" lvl="1" indent="-342900" algn="just"/>
            <a:r>
              <a:rPr lang="cs-CZ" sz="2200" dirty="0"/>
              <a:t>Prováděcí nařízení Komise (EU) 2017/2468 ze dne 20. prosince 2017, kterým se stanoví administrativní a vědecké požadavky na tradiční potraviny ze třetích zemí</a:t>
            </a:r>
          </a:p>
          <a:p>
            <a:pPr marL="635508" lvl="1" indent="-342900" algn="just"/>
            <a:r>
              <a:rPr lang="cs-CZ" sz="2200" dirty="0"/>
              <a:t>Prováděcí nařízení Komise (EU) 2017/2469 ze dne 20. prosince 2017, kterým se stanoví administrativní a vědecké požadavky na žádosti</a:t>
            </a:r>
          </a:p>
          <a:p>
            <a:pPr marL="635508" lvl="1" indent="-342900" algn="just"/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Prováděcí nařízení Komise (EU) </a:t>
            </a:r>
            <a:r>
              <a:rPr lang="cs-CZ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2017/2470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kterým se zřizuje seznam Unie pro nové potraviny v souladu s n. EP a R. č. 2015/2283</a:t>
            </a:r>
          </a:p>
          <a:p>
            <a:pPr marL="635508" lvl="1" indent="-342900" algn="just"/>
            <a:r>
              <a:rPr lang="cs-CZ" sz="2200" dirty="0"/>
              <a:t>Prováděcí nařízení Komise (EU) 2018/456 o procedurálních krocích konzultačního postupu pro určování statusu nových potravin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86426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25855ECD-F45E-4315-A5C2-47B25D6B9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611" y="1080535"/>
            <a:ext cx="7886700" cy="733646"/>
          </a:xfrm>
        </p:spPr>
        <p:txBody>
          <a:bodyPr>
            <a:normAutofit/>
          </a:bodyPr>
          <a:lstStyle/>
          <a:p>
            <a:r>
              <a:rPr lang="cs-CZ" dirty="0"/>
              <a:t>Nové potraviny - 2015/2283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564452" y="2198331"/>
            <a:ext cx="786785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700" dirty="0"/>
              <a:t>„novými potravinami“ se rozumí jakékoli potraviny, které se ve významné míře nepoužívaly k lidské spotřebě v Unii před 15. květnem 1997, bez ohledu na den přistoupení Členských států k Unii, a které spadají alespoň do jedné z níže uvedených kategorií:</a:t>
            </a:r>
          </a:p>
          <a:p>
            <a:pPr algn="just"/>
            <a:endParaRPr lang="cs-CZ" sz="2700" dirty="0"/>
          </a:p>
        </p:txBody>
      </p:sp>
    </p:spTree>
    <p:extLst>
      <p:ext uri="{BB962C8B-B14F-4D97-AF65-F5344CB8AC3E}">
        <p14:creationId xmlns:p14="http://schemas.microsoft.com/office/powerpoint/2010/main" val="826029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54984" y="230046"/>
            <a:ext cx="8787538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400" dirty="0"/>
              <a:t>i) potraviny s novou nebo záměrně modifikovanou molekulární strukturou, pokud tato struktura nebyla v Unii před 15. květnem 1997 používána jako součást potraviny či přímo jako potravina;</a:t>
            </a:r>
          </a:p>
          <a:p>
            <a:pPr algn="just"/>
            <a:r>
              <a:rPr lang="cs-CZ" sz="1400" dirty="0" err="1"/>
              <a:t>ii</a:t>
            </a:r>
            <a:r>
              <a:rPr lang="cs-CZ" sz="1400" dirty="0"/>
              <a:t>) potraviny sestávající, izolované nebo vyrobené z mikroorganismů, hub nebo řas;</a:t>
            </a:r>
          </a:p>
          <a:p>
            <a:pPr algn="just"/>
            <a:r>
              <a:rPr lang="cs-CZ" sz="1400" dirty="0" err="1"/>
              <a:t>iii</a:t>
            </a:r>
            <a:r>
              <a:rPr lang="cs-CZ" sz="1400" dirty="0"/>
              <a:t>) potraviny sestávající, izolované nebo vyrobené z látek minerálního původu;</a:t>
            </a:r>
          </a:p>
          <a:p>
            <a:pPr algn="just"/>
            <a:r>
              <a:rPr lang="cs-CZ" sz="1400" dirty="0" err="1"/>
              <a:t>iv</a:t>
            </a:r>
            <a:r>
              <a:rPr lang="cs-CZ" sz="1400" dirty="0"/>
              <a:t>) potraviny sestávající, izolované nebo vyrobené z rostlin nebo jejich částí, s výjimkou potravin s historií bezpečného používání v rámci Unie, které sestávají, jsou izolované nebo vyrobené z rostlin nebo odrůd stejného druhu a byly získány:</a:t>
            </a:r>
          </a:p>
          <a:p>
            <a:pPr lvl="1" algn="just"/>
            <a:r>
              <a:rPr lang="cs-CZ" sz="1400" dirty="0"/>
              <a:t>— tradičními rozmnožovacími postupy, které se používaly pro produkci potravin v Unii před 15. květnem 1997; nebo</a:t>
            </a:r>
          </a:p>
          <a:p>
            <a:pPr lvl="1" algn="just"/>
            <a:r>
              <a:rPr lang="cs-CZ" sz="1400" dirty="0"/>
              <a:t>— netradičními rozmnožovacími postupy, které nebyly používány před 15. květnem 1997 v Unii pro produkci potravin a které nevedou k významným změnám ve složení nebo struktuře potraviny majícím vliv na její výživovou hodnotu, </a:t>
            </a:r>
            <a:r>
              <a:rPr lang="cs-CZ" sz="1400" dirty="0" err="1"/>
              <a:t>metabolizaci</a:t>
            </a:r>
            <a:r>
              <a:rPr lang="cs-CZ" sz="1400" dirty="0"/>
              <a:t> nebo množství nežádoucích látek;</a:t>
            </a:r>
          </a:p>
          <a:p>
            <a:pPr algn="just"/>
            <a:r>
              <a:rPr lang="cs-CZ" sz="1400" dirty="0"/>
              <a:t>v) potraviny, které sestávají z těl živočichů nebo jejich částí, jsou z nich izolovány nebo vyrobeny, s výjimkou živočichů získaných tradičními chovatelskými postupy používanými k produkci potravin před 15. květnem 1997, mají-li potraviny z těl těchto živočichů historii bezpečného používání jako potraviny v Unii;</a:t>
            </a:r>
          </a:p>
          <a:p>
            <a:pPr algn="just"/>
            <a:r>
              <a:rPr lang="cs-CZ" sz="1400" dirty="0" err="1"/>
              <a:t>vi</a:t>
            </a:r>
            <a:r>
              <a:rPr lang="cs-CZ" sz="1400" dirty="0"/>
              <a:t>) potraviny sestávající, izolované nebo vyrobené z buněčné nebo tkáňové kultury získané ze zvířat, rostlin, mikroorganismů, hub či řas;</a:t>
            </a:r>
          </a:p>
          <a:p>
            <a:pPr algn="just"/>
            <a:r>
              <a:rPr lang="cs-CZ" sz="1400" dirty="0" err="1"/>
              <a:t>vii</a:t>
            </a:r>
            <a:r>
              <a:rPr lang="cs-CZ" sz="1400" dirty="0"/>
              <a:t>) potraviny získávané za použití výrobního postupu, který se v Unii před 15. květnem 1997 k produkci potravin nepoužíval a který způsobuje významné změny složení nebo struktury potraviny, jež mají vliv na její výživovou hodnotu, </a:t>
            </a:r>
            <a:r>
              <a:rPr lang="cs-CZ" sz="1400" dirty="0" err="1"/>
              <a:t>metabolizaci</a:t>
            </a:r>
            <a:r>
              <a:rPr lang="cs-CZ" sz="1400" dirty="0"/>
              <a:t> nebo množství nežádoucích látek;</a:t>
            </a:r>
          </a:p>
          <a:p>
            <a:pPr algn="just"/>
            <a:r>
              <a:rPr lang="cs-CZ" sz="1400" dirty="0" err="1"/>
              <a:t>viii</a:t>
            </a:r>
            <a:r>
              <a:rPr lang="cs-CZ" sz="1400" dirty="0"/>
              <a:t>) potraviny, které obsahují umělé </a:t>
            </a:r>
            <a:r>
              <a:rPr lang="cs-CZ" sz="1400" dirty="0" err="1"/>
              <a:t>nanomateriály</a:t>
            </a:r>
            <a:r>
              <a:rPr lang="cs-CZ" sz="1400" dirty="0"/>
              <a:t> podle definice v písmeni f) tohoto odstavce;</a:t>
            </a:r>
          </a:p>
          <a:p>
            <a:pPr algn="just"/>
            <a:r>
              <a:rPr lang="cs-CZ" sz="1400" dirty="0" err="1"/>
              <a:t>ix</a:t>
            </a:r>
            <a:r>
              <a:rPr lang="cs-CZ" sz="1400" dirty="0"/>
              <a:t>) vitaminy, minerální látky a jiné látky používané v souladu se směrnicí 2002/46/ES, nařízením (ES) č. 1925/2006 nebo nařízením (EU) č. 609/2013, pokud:</a:t>
            </a:r>
          </a:p>
          <a:p>
            <a:pPr lvl="1" algn="just"/>
            <a:r>
              <a:rPr lang="cs-CZ" sz="1400" dirty="0"/>
              <a:t>— byl uplatněn postup výroby uvedený v písm. a) bodě </a:t>
            </a:r>
            <a:r>
              <a:rPr lang="cs-CZ" sz="1400" dirty="0" err="1"/>
              <a:t>vii</a:t>
            </a:r>
            <a:r>
              <a:rPr lang="cs-CZ" sz="1400" dirty="0"/>
              <a:t>) tohoto odstavce, který nebyl v Unii využíván před 15. květnem 1997 k produkci potravin; nebo</a:t>
            </a:r>
          </a:p>
          <a:p>
            <a:pPr lvl="1" algn="just"/>
            <a:r>
              <a:rPr lang="cs-CZ" sz="1400" dirty="0"/>
              <a:t>— obsahují umělé </a:t>
            </a:r>
            <a:r>
              <a:rPr lang="cs-CZ" sz="1400" dirty="0" err="1"/>
              <a:t>nanomateriály</a:t>
            </a:r>
            <a:r>
              <a:rPr lang="cs-CZ" sz="1400" dirty="0"/>
              <a:t> podle definice v písmeni f) tohoto odstavce;</a:t>
            </a:r>
          </a:p>
          <a:p>
            <a:pPr algn="just"/>
            <a:r>
              <a:rPr lang="cs-CZ" sz="1400" dirty="0"/>
              <a:t>x) potraviny používané výlučně jako doplňky stravy v Unii před 15. květnem 1997, pokud jsou určeny k použití v jiných potravinách, než jsou doplňky stravy podle definice v čl. 2 písm. a) směrnice 2002/46/ES;</a:t>
            </a:r>
          </a:p>
        </p:txBody>
      </p:sp>
    </p:spTree>
    <p:extLst>
      <p:ext uri="{BB962C8B-B14F-4D97-AF65-F5344CB8AC3E}">
        <p14:creationId xmlns:p14="http://schemas.microsoft.com/office/powerpoint/2010/main" val="1418482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/>
          <p:nvPr/>
        </p:nvSpPr>
        <p:spPr>
          <a:xfrm>
            <a:off x="508247" y="2279923"/>
            <a:ext cx="843219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>
                <a:latin typeface="Calibri "/>
              </a:rPr>
              <a:t>Obecné podmínky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>
                <a:latin typeface="Calibri "/>
              </a:rPr>
              <a:t>na základě dostupných vědeckých důkazů nepředstavuje uvedená potravina žádné bezpečnostní riziko pro lidské zdraví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>
                <a:latin typeface="Calibri "/>
              </a:rPr>
              <a:t>zamýšlené použití neuvádí spotřebitele v omyl, zejména je-li určena k tomu, aby nahradila jinou potravinu a v případě významného rozdílu ve výživové hodnotě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>
                <a:latin typeface="Calibri "/>
              </a:rPr>
              <a:t>pokud má nahradit jinou potravinu, pak se nesmí odlišovat od uvedené potraviny tak, aby její běžná spotřeba byla pro spotřebitele z hlediska výživy méně prospěšná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1B8E5A56-B8E7-4533-8850-E381DBC96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611" y="1080535"/>
            <a:ext cx="7886700" cy="733646"/>
          </a:xfrm>
        </p:spPr>
        <p:txBody>
          <a:bodyPr>
            <a:normAutofit/>
          </a:bodyPr>
          <a:lstStyle/>
          <a:p>
            <a:r>
              <a:rPr lang="cs-CZ" dirty="0"/>
              <a:t>Nové potraviny - 2015/2283</a:t>
            </a:r>
          </a:p>
        </p:txBody>
      </p:sp>
    </p:spTree>
    <p:extLst>
      <p:ext uri="{BB962C8B-B14F-4D97-AF65-F5344CB8AC3E}">
        <p14:creationId xmlns:p14="http://schemas.microsoft.com/office/powerpoint/2010/main" val="39832675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1B8E5A56-B8E7-4533-8850-E381DBC96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91" y="934016"/>
            <a:ext cx="8989018" cy="733646"/>
          </a:xfrm>
        </p:spPr>
        <p:txBody>
          <a:bodyPr>
            <a:noAutofit/>
          </a:bodyPr>
          <a:lstStyle/>
          <a:p>
            <a:r>
              <a:rPr lang="pl-PL" sz="3400" dirty="0"/>
              <a:t>SEZNAM UNIE PRO NOVÉ POTRAVINY </a:t>
            </a:r>
            <a:r>
              <a:rPr lang="cs-CZ" sz="3400" dirty="0"/>
              <a:t>- 2017/2470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AB6C39C-D2DE-43B8-BD22-3A5FE86ADBD0}"/>
              </a:ext>
            </a:extLst>
          </p:cNvPr>
          <p:cNvSpPr txBox="1"/>
          <p:nvPr/>
        </p:nvSpPr>
        <p:spPr>
          <a:xfrm>
            <a:off x="371960" y="1814181"/>
            <a:ext cx="83380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/>
              <a:t>SEZNAM UNIE PRO NOVÉ POTRAVINY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Obsah seznamu</a:t>
            </a:r>
          </a:p>
          <a:p>
            <a:pPr algn="just"/>
            <a:r>
              <a:rPr lang="cs-CZ" dirty="0"/>
              <a:t>Seznam Unie se skládá z tabulek 1 a 2.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Tabulka 1 obsahuje povolené nové potraviny a následující informace: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Sloupec 1: Povolená nová potravina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Sloupec 2: Podmínky, za nichž smí být nová potravina používána; rozdělen na dvě části: Specifikovaná kategorie potravin a Maximální množství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Sloupec 3: Doplňkové zvláštní požadavky na označování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Sloupec 4: Další požadavky (ochrana dat – 5 let)</a:t>
            </a:r>
          </a:p>
          <a:p>
            <a:pPr algn="just"/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3. Tabulka 2 obsahuje specifikace nových potravin a následující informace: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Sloupec 1: Povolená nová potravina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Sloupec 2: Specifikace</a:t>
            </a:r>
          </a:p>
        </p:txBody>
      </p:sp>
    </p:spTree>
    <p:extLst>
      <p:ext uri="{BB962C8B-B14F-4D97-AF65-F5344CB8AC3E}">
        <p14:creationId xmlns:p14="http://schemas.microsoft.com/office/powerpoint/2010/main" val="8806907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8">
            <a:extLst>
              <a:ext uri="{FF2B5EF4-FFF2-40B4-BE49-F238E27FC236}">
                <a16:creationId xmlns:a16="http://schemas.microsoft.com/office/drawing/2014/main" id="{145EDB8F-0E9C-4DC6-82FF-EFA645750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891" y="970479"/>
            <a:ext cx="7543800" cy="1088068"/>
          </a:xfrm>
        </p:spPr>
        <p:txBody>
          <a:bodyPr>
            <a:normAutofit/>
          </a:bodyPr>
          <a:lstStyle/>
          <a:p>
            <a:r>
              <a:rPr lang="cs-CZ" sz="3300" b="1" dirty="0"/>
              <a:t>Příklady nových potravin</a:t>
            </a:r>
            <a:br>
              <a:rPr lang="cs-CZ" sz="3300" b="1" dirty="0"/>
            </a:br>
            <a:endParaRPr lang="cs-CZ" sz="33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D9A014F-FBC8-4884-BBB6-ED3952993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248" y="2308728"/>
            <a:ext cx="7886700" cy="3263504"/>
          </a:xfrm>
        </p:spPr>
        <p:txBody>
          <a:bodyPr/>
          <a:lstStyle/>
          <a:p>
            <a:r>
              <a:rPr lang="cs-CZ" dirty="0">
                <a:effectLst/>
              </a:rPr>
              <a:t>Chia - </a:t>
            </a:r>
            <a:r>
              <a:rPr lang="cs-CZ" i="1" dirty="0" err="1">
                <a:effectLst/>
              </a:rPr>
              <a:t>Salvia</a:t>
            </a:r>
            <a:r>
              <a:rPr lang="cs-CZ" i="1" dirty="0">
                <a:effectLst/>
              </a:rPr>
              <a:t> </a:t>
            </a:r>
            <a:r>
              <a:rPr lang="cs-CZ" i="1" dirty="0" err="1">
                <a:effectLst/>
              </a:rPr>
              <a:t>hispanica</a:t>
            </a:r>
            <a:r>
              <a:rPr lang="cs-CZ" dirty="0">
                <a:effectLst/>
              </a:rPr>
              <a:t>: Jedná se o drobná semínka byliny z rodu máty pocházející z hornatých oblastí Jižní i Severní Ameriky, která byla užívána již Aztéky. Vyznačují se příznivým složením mastných kyselin a výraznou schopností želírovat ve vodě.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7353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id="{145EDB8F-0E9C-4DC6-82FF-EFA645750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891" y="970479"/>
            <a:ext cx="7543800" cy="1088068"/>
          </a:xfrm>
        </p:spPr>
        <p:txBody>
          <a:bodyPr>
            <a:normAutofit/>
          </a:bodyPr>
          <a:lstStyle/>
          <a:p>
            <a:r>
              <a:rPr lang="cs-CZ" sz="3300" b="1" dirty="0"/>
              <a:t>Příklady nových potravin</a:t>
            </a:r>
            <a:br>
              <a:rPr lang="cs-CZ" sz="3300" b="1" dirty="0"/>
            </a:br>
            <a:endParaRPr lang="cs-CZ" sz="3300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9337683-7332-40C5-80BC-8205AE852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499" y="2157889"/>
            <a:ext cx="4555746" cy="1831181"/>
          </a:xfrm>
        </p:spPr>
        <p:txBody>
          <a:bodyPr>
            <a:noAutofit/>
          </a:bodyPr>
          <a:lstStyle/>
          <a:p>
            <a:pPr algn="just"/>
            <a:r>
              <a:rPr lang="cs-CZ" sz="1800" i="1" dirty="0" err="1"/>
              <a:t>Morinda</a:t>
            </a:r>
            <a:r>
              <a:rPr lang="cs-CZ" sz="1800" i="1" dirty="0"/>
              <a:t> </a:t>
            </a:r>
            <a:r>
              <a:rPr lang="cs-CZ" sz="1800" i="1" dirty="0" err="1"/>
              <a:t>citrifolia</a:t>
            </a:r>
            <a:r>
              <a:rPr lang="cs-CZ" sz="1800" i="1" dirty="0"/>
              <a:t> </a:t>
            </a:r>
            <a:r>
              <a:rPr lang="cs-CZ" sz="1800" dirty="0"/>
              <a:t>= NONI </a:t>
            </a:r>
            <a:r>
              <a:rPr lang="cs-CZ" sz="1800" dirty="0" err="1"/>
              <a:t>juice</a:t>
            </a:r>
            <a:r>
              <a:rPr lang="cs-CZ" sz="1800" dirty="0"/>
              <a:t>: Šťáva „</a:t>
            </a:r>
            <a:r>
              <a:rPr lang="cs-CZ" sz="1800" dirty="0" err="1"/>
              <a:t>noni</a:t>
            </a:r>
            <a:r>
              <a:rPr lang="cs-CZ" sz="1800" dirty="0"/>
              <a:t>“ se vyrábí z plodů rostliny </a:t>
            </a:r>
            <a:r>
              <a:rPr lang="cs-CZ" sz="1800" i="1" dirty="0" err="1"/>
              <a:t>Morinda</a:t>
            </a:r>
            <a:r>
              <a:rPr lang="cs-CZ" sz="1800" i="1" dirty="0"/>
              <a:t> </a:t>
            </a:r>
            <a:r>
              <a:rPr lang="cs-CZ" sz="1800" i="1" dirty="0" err="1"/>
              <a:t>citrifolia</a:t>
            </a:r>
            <a:r>
              <a:rPr lang="cs-CZ" sz="1800" dirty="0"/>
              <a:t> patřící do čeledi </a:t>
            </a:r>
            <a:r>
              <a:rPr lang="cs-CZ" sz="1800" i="1" dirty="0" err="1"/>
              <a:t>Rubiceae</a:t>
            </a:r>
            <a:r>
              <a:rPr lang="cs-CZ" sz="1800" dirty="0"/>
              <a:t>. Tato rostlina pochází původně z Indie, během kolonizace se dostala do oblastí Fidži, Tahiti a Havaje, kde se dodnes pěstuje a její plody a kořeny se zpracovávají na nejrůznější léčivé extrakty. Jako nápoj se tato šťáva v Polynésii a jihovýchodní Asii obvykle konzumuje ve směsi s jinými šťávami (např. z hroznů a borůvek).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1316638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208" y="1693063"/>
            <a:ext cx="8718491" cy="4077437"/>
          </a:xfrm>
        </p:spPr>
        <p:txBody>
          <a:bodyPr>
            <a:noAutofit/>
          </a:bodyPr>
          <a:lstStyle/>
          <a:p>
            <a:pPr marL="12456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</a:pPr>
            <a:r>
              <a:rPr lang="cs-CZ" sz="1500" dirty="0"/>
              <a:t>Před 2018:</a:t>
            </a:r>
          </a:p>
          <a:p>
            <a:pPr marL="216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1500" dirty="0"/>
              <a:t>byl neschválenou novou potravinou podle tenkrát platného nařízení Evropského parlamentu a Rady (ES) č. 258/1997 ze dne 27. ledna 1997 o nových potravinách a nových složkách potravin a nemohl se jako potravina uvádět na trh.  </a:t>
            </a:r>
          </a:p>
          <a:p>
            <a:pPr marL="216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1500" dirty="0"/>
              <a:t>několik zemí hmyz za novou potravinu nepovažovalo a tak mohl být hmyz na základě národních předpisů konkrétní země uváděn na trh. </a:t>
            </a:r>
          </a:p>
          <a:p>
            <a:pPr marL="216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1500" dirty="0"/>
              <a:t>situaci vyřešilo nařízení Evropského parlamentu a Rady (EU) 2015/2283 ze dne 25. listopadu 2015 o nových potravinách, o změně nařízení Evropského parlamentu a Rady (EU) č. 1169/2011 a o zrušení nařízení Evropského parlamentu a Rady (ES) č. 258/97 a nařízení Komise (ES) č. 1852/2001 (dále nařízení o nových potravinách)</a:t>
            </a:r>
          </a:p>
          <a:p>
            <a:pPr marL="12456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</a:pPr>
            <a:endParaRPr lang="cs-CZ" sz="1500" dirty="0"/>
          </a:p>
          <a:p>
            <a:pPr marL="12456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</a:pPr>
            <a:r>
              <a:rPr lang="cs-CZ" sz="1500" dirty="0"/>
              <a:t>Povolovací proces</a:t>
            </a:r>
          </a:p>
          <a:p>
            <a:pPr marL="216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1500" dirty="0"/>
              <a:t>Přechodné období: pokud bude do 2.1.2019 podána žádost o zařazení jako nová potravina</a:t>
            </a:r>
          </a:p>
          <a:p>
            <a:pPr marL="216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1500" dirty="0"/>
              <a:t>Ministerstvo zemědělství (2018) připravilo na základě informací z Dánska, Belgie, Finska, Velké Británie a Rakouska přehled druhů hmyzu, u kterých je známo, že byly legálně uvedeny na trh před 1. lednem 2018 a lze je tedy v souladu s platnými právními předpisy uvádět na trh v rámci EU do 1. ledna 2020. Jedná se o následující druhy:</a:t>
            </a:r>
          </a:p>
        </p:txBody>
      </p:sp>
      <p:sp>
        <p:nvSpPr>
          <p:cNvPr id="4" name="Nadpis 8">
            <a:extLst>
              <a:ext uri="{FF2B5EF4-FFF2-40B4-BE49-F238E27FC236}">
                <a16:creationId xmlns:a16="http://schemas.microsoft.com/office/drawing/2014/main" id="{145EDB8F-0E9C-4DC6-82FF-EFA6457503A0}"/>
              </a:ext>
            </a:extLst>
          </p:cNvPr>
          <p:cNvSpPr txBox="1">
            <a:spLocks/>
          </p:cNvSpPr>
          <p:nvPr/>
        </p:nvSpPr>
        <p:spPr>
          <a:xfrm>
            <a:off x="592891" y="1087500"/>
            <a:ext cx="7543800" cy="705922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300" b="1" dirty="0">
                <a:latin typeface="Arial Nova" panose="020B0504020202020204" pitchFamily="34" charset="0"/>
              </a:rPr>
              <a:t>Příklady nových potravin: HMYZ</a:t>
            </a:r>
            <a:endParaRPr lang="cs-CZ" sz="3300" dirty="0">
              <a:latin typeface="Arial Nova" panose="020B050402020202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1CA792F-DCC2-4346-95A1-5F717EB45FE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204" t="43166" r="38065" b="35233"/>
          <a:stretch/>
        </p:blipFill>
        <p:spPr>
          <a:xfrm>
            <a:off x="5447071" y="5456903"/>
            <a:ext cx="3148157" cy="1429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3539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855ECD-F45E-4315-A5C2-47B25D6B9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180" y="958817"/>
            <a:ext cx="7886700" cy="701582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Povolené druhy hmyzu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E81523-4076-4A83-BE98-471C592C3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180" y="1968286"/>
            <a:ext cx="8373341" cy="364077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Prováděcí nařízení Komise (EU) č. 2021/882 - sušené larvy potemníka moučného </a:t>
            </a:r>
            <a:r>
              <a:rPr lang="cs-CZ" sz="2400" dirty="0" err="1"/>
              <a:t>Tenebrio</a:t>
            </a:r>
            <a:r>
              <a:rPr lang="cs-CZ" sz="2400" dirty="0"/>
              <a:t> </a:t>
            </a:r>
            <a:r>
              <a:rPr lang="cs-CZ" sz="2400" dirty="0" err="1"/>
              <a:t>molitor</a:t>
            </a: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Prováděcí nařízení Komise (EU) č. 2021/1975 – zmrazené, sušené a práškové formy </a:t>
            </a:r>
            <a:r>
              <a:rPr lang="cs-CZ" sz="2400" dirty="0" err="1"/>
              <a:t>Locusta</a:t>
            </a:r>
            <a:r>
              <a:rPr lang="cs-CZ" sz="2400" dirty="0"/>
              <a:t> </a:t>
            </a:r>
            <a:r>
              <a:rPr lang="cs-CZ" sz="2400" dirty="0" err="1"/>
              <a:t>mignatoria</a:t>
            </a: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Prováděcí nařízení Komise (EU) č. 2022/169 – zmrazené, sušené a práškové formy moučných červů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Prováděcí nařízení Komise (EU) č. 2022/188 – zmrazené, sušené a práškové formy </a:t>
            </a:r>
            <a:r>
              <a:rPr lang="cs-CZ" sz="2400" dirty="0" err="1"/>
              <a:t>Acheta</a:t>
            </a:r>
            <a:r>
              <a:rPr lang="cs-CZ" sz="2400" dirty="0"/>
              <a:t> </a:t>
            </a:r>
            <a:r>
              <a:rPr lang="cs-CZ" sz="2400" dirty="0" err="1"/>
              <a:t>domesticus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260822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855ECD-F45E-4315-A5C2-47B25D6B9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180" y="958817"/>
            <a:ext cx="7886700" cy="701582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Národní legislativa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E81523-4076-4A83-BE98-471C592C3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180" y="2230244"/>
            <a:ext cx="8373341" cy="196261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800" dirty="0"/>
              <a:t>Zákon č. 110/1997 Sb. – definice jako potravina ŽP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/>
              <a:t>Zákon č. 166/1999 Sb. – uvádění potravin z hmyzu na trh, požadavky na PPP – registrace a schvalování, požadavky na chovatele - registrace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59597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95C64F-04BA-4235-8D7E-2080AD76C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435" y="1030665"/>
            <a:ext cx="7543800" cy="734617"/>
          </a:xfrm>
        </p:spPr>
        <p:txBody>
          <a:bodyPr>
            <a:normAutofit/>
          </a:bodyPr>
          <a:lstStyle/>
          <a:p>
            <a:r>
              <a:rPr lang="cs-CZ" sz="3300" dirty="0"/>
              <a:t>Prodej potravin na dálku – n. 1169/2011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163FE3-766C-4DA0-AE9D-9357319AE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2241551"/>
            <a:ext cx="7543800" cy="3017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100" b="1" u="sng" dirty="0"/>
              <a:t>Článek 14 Prodej na dálku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100" b="1" dirty="0"/>
              <a:t>povinné informace o potravinách</a:t>
            </a:r>
            <a:r>
              <a:rPr lang="cs-CZ" sz="2100" dirty="0"/>
              <a:t>, s výjimkou údajů uvedených v čl. 9 odst. 1 písm. f) </a:t>
            </a:r>
            <a:r>
              <a:rPr lang="cs-CZ" sz="2100" dirty="0">
                <a:solidFill>
                  <a:srgbClr val="FF0000"/>
                </a:solidFill>
              </a:rPr>
              <a:t>(datum minimální trvanlivosti nebo datum použitelnosti</a:t>
            </a:r>
            <a:r>
              <a:rPr lang="cs-CZ" sz="2100" dirty="0"/>
              <a:t>), </a:t>
            </a:r>
            <a:r>
              <a:rPr lang="cs-CZ" sz="2100" b="1" dirty="0"/>
              <a:t>musí být k dispozici před dokončením nákupu </a:t>
            </a:r>
            <a:r>
              <a:rPr lang="cs-CZ" sz="2100" dirty="0"/>
              <a:t>a uvedeny na materiálu podporujícím prodej na dálku nebo musí být poskytnuty jinými vhodnými prostředky jasně určenými provozovatelem potravinářského podniku</a:t>
            </a:r>
          </a:p>
        </p:txBody>
      </p:sp>
    </p:spTree>
    <p:extLst>
      <p:ext uri="{BB962C8B-B14F-4D97-AF65-F5344CB8AC3E}">
        <p14:creationId xmlns:p14="http://schemas.microsoft.com/office/powerpoint/2010/main" val="11201361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734465" y="2559758"/>
            <a:ext cx="3996928" cy="298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cs-CZ" sz="1350" dirty="0"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https://www.youtube.com/watch?v=Ocl1yHJAgww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2AACE2D3-FC8B-41C0-901F-15F16895FDB7}"/>
              </a:ext>
            </a:extLst>
          </p:cNvPr>
          <p:cNvSpPr/>
          <p:nvPr/>
        </p:nvSpPr>
        <p:spPr>
          <a:xfrm>
            <a:off x="620956" y="5523571"/>
            <a:ext cx="74226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https://eagri.cz/public/web/file/576476/Zasady_produkce_hmyzu_4__2_.pdf</a:t>
            </a:r>
          </a:p>
        </p:txBody>
      </p:sp>
    </p:spTree>
    <p:extLst>
      <p:ext uri="{BB962C8B-B14F-4D97-AF65-F5344CB8AC3E}">
        <p14:creationId xmlns:p14="http://schemas.microsoft.com/office/powerpoint/2010/main" val="27535726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39F0A5-0CF6-48B3-89D6-75E8BC100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448" y="1068509"/>
            <a:ext cx="7543800" cy="606780"/>
          </a:xfrm>
        </p:spPr>
        <p:txBody>
          <a:bodyPr>
            <a:normAutofit fontScale="90000"/>
          </a:bodyPr>
          <a:lstStyle/>
          <a:p>
            <a:r>
              <a:rPr lang="cs-CZ" dirty="0"/>
              <a:t>Doplňky stravy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7A84EFE-C24E-4624-8B3A-7F12044B9B8A}"/>
              </a:ext>
            </a:extLst>
          </p:cNvPr>
          <p:cNvSpPr txBox="1"/>
          <p:nvPr/>
        </p:nvSpPr>
        <p:spPr>
          <a:xfrm>
            <a:off x="403122" y="1976283"/>
            <a:ext cx="817060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Nařízení EP a R (ES) č. 1169/2011, o poskytování informací o potravinách spotřebitelům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Zákon č. 110/1997 Sb. o potravinách a tabákových výrobcích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/>
              <a:t>Vyhláška č. 58/2018 o doplňcích stravy a složení potravin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Nařízení Evropského parlamentu a Rady (ES) č. 1924/2006 o výživových a zdravotních tvrzeních při označování potravin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Nařízení Evropského parlamentu a Rady(ES) č. 1925/2006 o přidávání vitaminů a minerálních látek a některých dalších látek do potravin</a:t>
            </a:r>
          </a:p>
        </p:txBody>
      </p:sp>
    </p:spTree>
    <p:extLst>
      <p:ext uri="{BB962C8B-B14F-4D97-AF65-F5344CB8AC3E}">
        <p14:creationId xmlns:p14="http://schemas.microsoft.com/office/powerpoint/2010/main" val="104777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9EB7F0-E5E0-4A8F-A2D5-ADACABF7A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493" y="586182"/>
            <a:ext cx="8621633" cy="1088068"/>
          </a:xfrm>
        </p:spPr>
        <p:txBody>
          <a:bodyPr>
            <a:normAutofit fontScale="90000"/>
          </a:bodyPr>
          <a:lstStyle/>
          <a:p>
            <a:r>
              <a:rPr lang="cs-CZ" dirty="0"/>
              <a:t>Doplňky stravy - Zákon č. 110/1997 Sb.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CA5B99-EA13-4FE7-8B34-9E985051A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5" y="2241551"/>
            <a:ext cx="7974875" cy="3017520"/>
          </a:xfrm>
        </p:spPr>
        <p:txBody>
          <a:bodyPr>
            <a:normAutofit/>
          </a:bodyPr>
          <a:lstStyle/>
          <a:p>
            <a:pPr algn="just"/>
            <a:r>
              <a:rPr lang="cs-CZ" sz="2700" b="1" dirty="0"/>
              <a:t>§ 2 (1) g) doplněk stravy </a:t>
            </a:r>
            <a:r>
              <a:rPr lang="cs-CZ" sz="2700" dirty="0"/>
              <a:t>= </a:t>
            </a:r>
            <a:r>
              <a:rPr lang="cs-CZ" sz="2700" b="1" dirty="0"/>
              <a:t>potravina</a:t>
            </a:r>
            <a:r>
              <a:rPr lang="cs-CZ" sz="2700" dirty="0"/>
              <a:t>, jejímž ú</a:t>
            </a:r>
            <a:r>
              <a:rPr lang="cs-CZ" sz="2700" b="1" dirty="0"/>
              <a:t>čelem je doplňovat běžnou stravu</a:t>
            </a:r>
            <a:r>
              <a:rPr lang="cs-CZ" sz="2700" dirty="0"/>
              <a:t> a která je </a:t>
            </a:r>
            <a:r>
              <a:rPr lang="cs-CZ" sz="2700" b="1" dirty="0"/>
              <a:t>koncentrovaným</a:t>
            </a:r>
            <a:r>
              <a:rPr lang="cs-CZ" sz="2700" dirty="0"/>
              <a:t> zdrojem vitaminů a minerálních látek nebo dalších látek s nutričním nebo fyziologickým účinkem, obsažených v potravině samostatně nebo v kombinaci, určená k přímé spotřebě v malých odměřených množstvích</a:t>
            </a:r>
          </a:p>
        </p:txBody>
      </p:sp>
    </p:spTree>
    <p:extLst>
      <p:ext uri="{BB962C8B-B14F-4D97-AF65-F5344CB8AC3E}">
        <p14:creationId xmlns:p14="http://schemas.microsoft.com/office/powerpoint/2010/main" val="10794597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9EB7F0-E5E0-4A8F-A2D5-ADACABF7A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493" y="586182"/>
            <a:ext cx="8621633" cy="1088068"/>
          </a:xfrm>
        </p:spPr>
        <p:txBody>
          <a:bodyPr>
            <a:normAutofit/>
          </a:bodyPr>
          <a:lstStyle/>
          <a:p>
            <a:r>
              <a:rPr lang="cs-CZ" dirty="0"/>
              <a:t>Doplňky stravy – n. 1925/2006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CA5B99-EA13-4FE7-8B34-9E985051A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5" y="1773044"/>
            <a:ext cx="7974875" cy="3486027"/>
          </a:xfrm>
        </p:spPr>
        <p:txBody>
          <a:bodyPr>
            <a:normAutofit fontScale="85000" lnSpcReduction="20000"/>
          </a:bodyPr>
          <a:lstStyle/>
          <a:p>
            <a:pPr marL="180000" indent="-1800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dirty="0"/>
              <a:t>Do potravin smějí být při dodržení pravidel stanovených v tomto nařízení přidávány pouze vitaminy nebo minerální látky uvedené v seznamu obsaženém v příloze I ve formách uvedených v seznamu obsaženém příloze II.</a:t>
            </a:r>
          </a:p>
          <a:p>
            <a:pPr marL="180000" indent="-1800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dirty="0"/>
              <a:t>Vitaminy a minerální látky lze přidávat do potravin ve formě biologicky přijatelné pro lidské tělo bez ohledu na to, zda jsou v nich běžně obsaženy, aby se zejména vzalo v úvahu,</a:t>
            </a:r>
          </a:p>
          <a:p>
            <a:pPr marL="180000" indent="-1800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dirty="0"/>
              <a:t>že u obyvatelstva nebo u určitých skupin obyvatelstva existuje nedostatek jednoho nebo více vitaminů nebo minerálních látek, který je možné klinicky nebo </a:t>
            </a:r>
            <a:r>
              <a:rPr lang="cs-CZ" dirty="0" err="1"/>
              <a:t>subklinicky</a:t>
            </a:r>
            <a:r>
              <a:rPr lang="cs-CZ" dirty="0"/>
              <a:t> prokázat nebo pro nějž svědčí předpokládané malé množství přijímání živin, nebo</a:t>
            </a:r>
          </a:p>
          <a:p>
            <a:pPr marL="180000" indent="-1800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dirty="0"/>
              <a:t>že je možné zlepšit stav výživy obyvatelstva nebo určitých skupin obyvatelstva nebo napravit případné nedostatky v příjmu vitaminů nebo minerálních látek v potravě způsobené změnami stravovacích návyků, nebo</a:t>
            </a:r>
          </a:p>
          <a:p>
            <a:pPr marL="180000" indent="-1800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dirty="0"/>
              <a:t>že došlo k pokroku u obecně uznávaných vědeckých poznatků o úloze vitaminů a minerálních látek ve výživě a z toho vyplývajících vlivů na zdraví.</a:t>
            </a:r>
          </a:p>
          <a:p>
            <a:pPr algn="just"/>
            <a:endParaRPr lang="cs-CZ" sz="2700" dirty="0"/>
          </a:p>
        </p:txBody>
      </p:sp>
    </p:spTree>
    <p:extLst>
      <p:ext uri="{BB962C8B-B14F-4D97-AF65-F5344CB8AC3E}">
        <p14:creationId xmlns:p14="http://schemas.microsoft.com/office/powerpoint/2010/main" val="20365402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D45CAE-A884-4FBB-BFF6-6387511C6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714" y="810972"/>
            <a:ext cx="8298571" cy="862733"/>
          </a:xfrm>
        </p:spPr>
        <p:txBody>
          <a:bodyPr>
            <a:normAutofit fontScale="90000"/>
          </a:bodyPr>
          <a:lstStyle/>
          <a:p>
            <a:r>
              <a:rPr lang="cs-CZ" dirty="0"/>
              <a:t>Doplňky stravy: N. č. 1169/2011- čl. 9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7200D3F-117D-4AD1-B3AF-DED49BFAD3E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99832" y="2018813"/>
            <a:ext cx="8298571" cy="3762568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název potraviny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seznam složek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 a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lergeny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množství určitých složek nebo skupin složek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čisté množství potraviny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datum minimální trvanlivosti nebo datum použitelnosti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zvláštní podmínky uchování nebo podmínky použití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jméno nebo obchodní název a adresu provozovatele potravinářského podniku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zemi původu nebo místo provenience 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návod k použití v případě potraviny, kterou by bez tohoto návodu bylo obtížné odpovídajícím způsobem použít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výživové údaje</a:t>
            </a:r>
            <a:endParaRPr lang="cs-CZ" altLang="cs-CZ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0072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35CCAB-070A-4FAF-A4F8-D3ED57C8D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499" y="572116"/>
            <a:ext cx="8832501" cy="1088068"/>
          </a:xfrm>
        </p:spPr>
        <p:txBody>
          <a:bodyPr>
            <a:normAutofit/>
          </a:bodyPr>
          <a:lstStyle/>
          <a:p>
            <a:r>
              <a:rPr lang="cs-CZ" sz="4400" dirty="0"/>
              <a:t>Vyhláška č. 58/2018 Sb.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9D666D2-FF42-4263-AC01-C1C06A71C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7" y="2188796"/>
            <a:ext cx="8912887" cy="3054384"/>
          </a:xfrm>
        </p:spPr>
        <p:txBody>
          <a:bodyPr>
            <a:noAutofit/>
          </a:bodyPr>
          <a:lstStyle/>
          <a:p>
            <a:pPr algn="just"/>
            <a:r>
              <a:rPr lang="cs-CZ" sz="2400" b="1" dirty="0"/>
              <a:t>(1)</a:t>
            </a:r>
            <a:r>
              <a:rPr lang="cs-CZ" sz="2400" dirty="0"/>
              <a:t> Vitaminy a minerální látky a jejich formy, které lze použít pro výrobu doplňků stravy, jsou stanoveny v přílohách č. I a II směrnice 2002/46/ES o sbližování právních předpisů členských států týkajících se doplňků stravy, ve znění přímo použitelných předpisů Evropské unie</a:t>
            </a:r>
          </a:p>
          <a:p>
            <a:pPr algn="just"/>
            <a:r>
              <a:rPr lang="cs-CZ" sz="2400" b="1" dirty="0"/>
              <a:t>(2)</a:t>
            </a:r>
            <a:r>
              <a:rPr lang="cs-CZ" sz="2400" dirty="0"/>
              <a:t> Některé další látky, které lze použít pro výrobu doplňků stravy, a podmínky, za kterých je lze použít, jsou uvedeny v příloze č. 1 k této vyhlášce.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1350" dirty="0"/>
          </a:p>
        </p:txBody>
      </p:sp>
    </p:spTree>
    <p:extLst>
      <p:ext uri="{BB962C8B-B14F-4D97-AF65-F5344CB8AC3E}">
        <p14:creationId xmlns:p14="http://schemas.microsoft.com/office/powerpoint/2010/main" val="12002103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86813" y="1660184"/>
            <a:ext cx="864568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označení </a:t>
            </a:r>
            <a:r>
              <a:rPr lang="cs-CZ" sz="1600" b="1" dirty="0"/>
              <a:t>"doplněk stravy"</a:t>
            </a:r>
            <a:r>
              <a:rPr lang="cs-CZ" sz="1600" dirty="0"/>
              <a:t> jako součást názvu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název vitaminů, minerálních látek nebo dalších látek charakterizujících výrobek,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číselný </a:t>
            </a:r>
            <a:r>
              <a:rPr lang="cs-CZ" sz="1600" b="1" dirty="0"/>
              <a:t>údaj o množství vitaminů, minerálních látek nebo dalších látek </a:t>
            </a:r>
            <a:r>
              <a:rPr lang="cs-CZ" sz="1600" dirty="0"/>
              <a:t>vztažený na doporučenou denní dávku, přičemž u vitaminů a minerálních látek se použijí jednotky uvedené v př. I směrnice 2002/46/ES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údaj o obsahu vitaminu a minerálních látek i v procentech doporučené denní dávky uvedené </a:t>
            </a:r>
            <a:r>
              <a:rPr lang="cs-CZ" sz="1600" dirty="0" err="1"/>
              <a:t>vpříloze</a:t>
            </a:r>
            <a:r>
              <a:rPr lang="cs-CZ" sz="1600" dirty="0"/>
              <a:t> XIII n. 1169/2011, přičemž tento údaj lze uvést i v grafické podobě,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doporučené denní </a:t>
            </a:r>
            <a:r>
              <a:rPr lang="cs-CZ" sz="1600" b="1" dirty="0"/>
              <a:t>dávkování </a:t>
            </a:r>
            <a:r>
              <a:rPr lang="cs-CZ" sz="1600" dirty="0"/>
              <a:t>a popřípadě další podmínky použití,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b="1" dirty="0"/>
              <a:t>varování</a:t>
            </a:r>
            <a:r>
              <a:rPr lang="cs-CZ" sz="1600" dirty="0"/>
              <a:t> před překročením doporučeného denního dávkování,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upozornění, aby byly výrobky uloženy mimo dosah dětí,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upozornění, že doplňky stravy nejsou náhradou pestré stravy,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upozornění </a:t>
            </a:r>
            <a:r>
              <a:rPr lang="cs-CZ" sz="1600" b="1" i="1" dirty="0"/>
              <a:t>"Nevhodné pro těhotné ženy"</a:t>
            </a:r>
            <a:r>
              <a:rPr lang="cs-CZ" sz="1600" dirty="0"/>
              <a:t> u doplňků stravy obsahujících více než 800 µg (RE) vitaminu A v denní dávce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upozornění "Může snižovat srážlivost krve" u doplňků stravy obsahujících rostlinu Ginkgo </a:t>
            </a:r>
            <a:r>
              <a:rPr lang="cs-CZ" sz="1600" dirty="0" err="1"/>
              <a:t>biloba</a:t>
            </a:r>
            <a:endParaRPr lang="cs-CZ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upozornění na nutnost přerušení konzumace a vyhledání lékaře při jakémkoliv podezření na jaterní onemocnění u doplňků stravy obsahujících rostlinu </a:t>
            </a:r>
            <a:r>
              <a:rPr lang="cs-CZ" sz="1600" dirty="0" err="1"/>
              <a:t>Cimicifuga</a:t>
            </a:r>
            <a:r>
              <a:rPr lang="cs-CZ" sz="1600" dirty="0"/>
              <a:t> </a:t>
            </a:r>
            <a:r>
              <a:rPr lang="cs-CZ" sz="1600" dirty="0" err="1"/>
              <a:t>racemosa</a:t>
            </a:r>
            <a:r>
              <a:rPr lang="cs-CZ" sz="1600" dirty="0"/>
              <a:t> (ploštičník hroznovitý) nebo její extrakty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upozornění na nevhodnost pro děti, mládež, těhotné a kojící ženy, dále pro osoby užívající </a:t>
            </a:r>
            <a:r>
              <a:rPr lang="cs-CZ" sz="1600" dirty="0" err="1"/>
              <a:t>hypolipidemika</a:t>
            </a:r>
            <a:r>
              <a:rPr lang="cs-CZ" sz="1600" dirty="0"/>
              <a:t> a osoby s onemocněním ledvin, jater a se svalovými poruchami u doplňků stravy s obsahem </a:t>
            </a:r>
            <a:r>
              <a:rPr lang="cs-CZ" sz="1600" dirty="0" err="1"/>
              <a:t>monakolinu</a:t>
            </a:r>
            <a:r>
              <a:rPr lang="cs-CZ" sz="1600" dirty="0"/>
              <a:t> K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4CE41437-B034-45D6-A606-A282A489C17D}"/>
              </a:ext>
            </a:extLst>
          </p:cNvPr>
          <p:cNvSpPr txBox="1">
            <a:spLocks/>
          </p:cNvSpPr>
          <p:nvPr/>
        </p:nvSpPr>
        <p:spPr>
          <a:xfrm>
            <a:off x="311499" y="572116"/>
            <a:ext cx="8832501" cy="10880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400"/>
              <a:t>Vyhláška č. 58/2018 Sb.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9723799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DDF9F1-119C-4D43-953E-057406CDB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078" y="2462704"/>
            <a:ext cx="4209071" cy="2682680"/>
          </a:xfrm>
        </p:spPr>
        <p:txBody>
          <a:bodyPr>
            <a:noAutofit/>
          </a:bodyPr>
          <a:lstStyle/>
          <a:p>
            <a:r>
              <a:rPr lang="cs-CZ" sz="2100" dirty="0"/>
              <a:t>U doplňku stravy obsahujícího rostlinu </a:t>
            </a:r>
            <a:r>
              <a:rPr lang="cs-CZ" sz="2100" i="1" dirty="0" err="1"/>
              <a:t>Cimicifuga</a:t>
            </a:r>
            <a:r>
              <a:rPr lang="cs-CZ" sz="2100" i="1" dirty="0"/>
              <a:t> </a:t>
            </a:r>
            <a:r>
              <a:rPr lang="cs-CZ" sz="2100" i="1" dirty="0" err="1"/>
              <a:t>racemosa</a:t>
            </a:r>
            <a:r>
              <a:rPr lang="cs-CZ" sz="2100" i="1" dirty="0"/>
              <a:t> </a:t>
            </a:r>
            <a:r>
              <a:rPr lang="cs-CZ" sz="2100" dirty="0"/>
              <a:t>(ploštičník hroznovitý) nebo její extrakty se dále na obalu pro spotřebitele uvede </a:t>
            </a:r>
            <a:r>
              <a:rPr lang="cs-CZ" sz="2100" b="1" u="sng" dirty="0"/>
              <a:t>upozornění</a:t>
            </a:r>
            <a:r>
              <a:rPr lang="cs-CZ" sz="2100" dirty="0"/>
              <a:t> na nutnost přerušení konzumace a vyhledání lékaře při jakémkoliv podezření na jaterní onemocnění.</a:t>
            </a: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676675E7-C39C-47B2-9605-A819920A5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499" y="572116"/>
            <a:ext cx="8832501" cy="1088068"/>
          </a:xfrm>
        </p:spPr>
        <p:txBody>
          <a:bodyPr>
            <a:normAutofit/>
          </a:bodyPr>
          <a:lstStyle/>
          <a:p>
            <a:r>
              <a:rPr lang="cs-CZ" sz="4400" dirty="0"/>
              <a:t>Vyhláška č. 58/2018 Sb.</a:t>
            </a:r>
          </a:p>
        </p:txBody>
      </p:sp>
    </p:spTree>
    <p:extLst>
      <p:ext uri="{BB962C8B-B14F-4D97-AF65-F5344CB8AC3E}">
        <p14:creationId xmlns:p14="http://schemas.microsoft.com/office/powerpoint/2010/main" val="8806433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18551" y="2268983"/>
            <a:ext cx="8148209" cy="3017520"/>
          </a:xfrm>
        </p:spPr>
        <p:txBody>
          <a:bodyPr>
            <a:normAutofit/>
          </a:bodyPr>
          <a:lstStyle/>
          <a:p>
            <a:pPr algn="just"/>
            <a:r>
              <a:rPr lang="cs-CZ" sz="1800" b="1" dirty="0"/>
              <a:t>Označování doplňků stravy nesmí</a:t>
            </a:r>
          </a:p>
          <a:p>
            <a:pPr lvl="1" algn="just"/>
            <a:r>
              <a:rPr lang="cs-CZ" sz="1800" b="1" dirty="0"/>
              <a:t>doplňkům stravy přisuzovat vlastnosti týkající se prevence</a:t>
            </a:r>
            <a:r>
              <a:rPr lang="cs-CZ" sz="1800" dirty="0"/>
              <a:t>, </a:t>
            </a:r>
            <a:r>
              <a:rPr lang="cs-CZ" sz="1800" b="1" dirty="0"/>
              <a:t>léčby nebo vyléčení lidských onemocnění</a:t>
            </a:r>
            <a:r>
              <a:rPr lang="cs-CZ" sz="1800" dirty="0"/>
              <a:t> nebo na tyto vlastnosti odkazovat</a:t>
            </a:r>
          </a:p>
          <a:p>
            <a:pPr lvl="1" algn="just"/>
            <a:r>
              <a:rPr lang="cs-CZ" sz="1800" b="1" dirty="0"/>
              <a:t>obsahovat </a:t>
            </a:r>
            <a:r>
              <a:rPr lang="cs-CZ" sz="1800" dirty="0"/>
              <a:t>žádné </a:t>
            </a:r>
            <a:r>
              <a:rPr lang="cs-CZ" sz="1800" b="1" dirty="0"/>
              <a:t>tvrzení uvádějící nebo naznačující, že vyvážená a pestrá strava obecně nemůže poskytnout dostatečné množství vitaminů anebo minerálních látek</a:t>
            </a:r>
          </a:p>
          <a:p>
            <a:pPr algn="just"/>
            <a:r>
              <a:rPr lang="cs-CZ" sz="1800" dirty="0"/>
              <a:t>Výživová a zdravotní tvrzení u doplňků stravy se mohou uvést za podmínek nařízení EP a Rady č. 1924/2006 o výživových a zdravotních tvrzeních při označování potravin</a:t>
            </a:r>
            <a:endParaRPr lang="cs-CZ" dirty="0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20DF1195-71DC-488A-BDA9-4ECE66920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499" y="572116"/>
            <a:ext cx="8832501" cy="1088068"/>
          </a:xfrm>
        </p:spPr>
        <p:txBody>
          <a:bodyPr>
            <a:normAutofit/>
          </a:bodyPr>
          <a:lstStyle/>
          <a:p>
            <a:r>
              <a:rPr lang="cs-CZ" sz="4400" dirty="0"/>
              <a:t>Vyhláška č. 58/2018 Sb.</a:t>
            </a:r>
          </a:p>
        </p:txBody>
      </p:sp>
    </p:spTree>
    <p:extLst>
      <p:ext uri="{BB962C8B-B14F-4D97-AF65-F5344CB8AC3E}">
        <p14:creationId xmlns:p14="http://schemas.microsoft.com/office/powerpoint/2010/main" val="17297572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7D3549D-3005-443F-9E1F-84C81FA52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3338" y="2295180"/>
            <a:ext cx="7543800" cy="3017520"/>
          </a:xfrm>
        </p:spPr>
        <p:txBody>
          <a:bodyPr>
            <a:normAutofit/>
          </a:bodyPr>
          <a:lstStyle/>
          <a:p>
            <a:pPr algn="just"/>
            <a:r>
              <a:rPr lang="cs-CZ" sz="2400" dirty="0"/>
              <a:t>§ 4 </a:t>
            </a:r>
            <a:r>
              <a:rPr lang="cs-CZ" sz="2400" b="1" dirty="0"/>
              <a:t>Způsob použití doplňků stravy</a:t>
            </a:r>
          </a:p>
          <a:p>
            <a:r>
              <a:rPr lang="cs-CZ" dirty="0"/>
              <a:t>Doplňky stravy se používají upravené do formy tobolek, pastilek, tablet, pilulek a v jiných obdobných formách, dále ve formě sypků, jako kapalina v ampulích, v lahvičkách s kapátkem a v jiných podobných formách kapalných nebo sypkých výrobků určených k příjmu v malých odměřených množstvích, a takto se uvádějí na trh. 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34CA3C72-D383-4A2D-8AA8-6530920A4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499" y="572116"/>
            <a:ext cx="8832501" cy="1088068"/>
          </a:xfrm>
        </p:spPr>
        <p:txBody>
          <a:bodyPr>
            <a:normAutofit/>
          </a:bodyPr>
          <a:lstStyle/>
          <a:p>
            <a:r>
              <a:rPr lang="cs-CZ" sz="4400" dirty="0"/>
              <a:t>Vyhláška č. 58/2018 Sb.</a:t>
            </a:r>
          </a:p>
        </p:txBody>
      </p:sp>
    </p:spTree>
    <p:extLst>
      <p:ext uri="{BB962C8B-B14F-4D97-AF65-F5344CB8AC3E}">
        <p14:creationId xmlns:p14="http://schemas.microsoft.com/office/powerpoint/2010/main" val="1992826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D8E86E-721C-4B0F-B192-96F167495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398" y="2037995"/>
            <a:ext cx="8125313" cy="3524162"/>
          </a:xfrm>
        </p:spPr>
        <p:txBody>
          <a:bodyPr>
            <a:noAutofit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sz="2400" b="1" u="sng" dirty="0"/>
              <a:t>Článek 14 Prodej na dálku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veškeré povinné údaje musí být k dispozici v okamžiku doručení.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v případě nebalených potravin nabízených k prodeji komunikačními prostředky na dálku musí být údaje vyžadované podle článku 44 dány k dispozici podle odstavce 1 tohoto článku: … vnitrostátní opatření</a:t>
            </a:r>
            <a:r>
              <a:rPr lang="cs-CZ" sz="1950" dirty="0"/>
              <a:t>… </a:t>
            </a:r>
            <a:r>
              <a:rPr lang="cs-CZ" sz="2400" dirty="0"/>
              <a:t>alergeny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390D6ECD-C415-468E-BB11-7D80D2A1AC7C}"/>
              </a:ext>
            </a:extLst>
          </p:cNvPr>
          <p:cNvSpPr txBox="1">
            <a:spLocks/>
          </p:cNvSpPr>
          <p:nvPr/>
        </p:nvSpPr>
        <p:spPr>
          <a:xfrm>
            <a:off x="596435" y="1030665"/>
            <a:ext cx="7543800" cy="7346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300"/>
              <a:t>Prodej potravin na dálku – n. 1169/2011</a:t>
            </a:r>
            <a:endParaRPr lang="cs-CZ" sz="3300" dirty="0"/>
          </a:p>
        </p:txBody>
      </p:sp>
    </p:spTree>
    <p:extLst>
      <p:ext uri="{BB962C8B-B14F-4D97-AF65-F5344CB8AC3E}">
        <p14:creationId xmlns:p14="http://schemas.microsoft.com/office/powerpoint/2010/main" val="20368286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E461669-B51F-4DFB-8270-4B328ED64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444" y="1884711"/>
            <a:ext cx="8240752" cy="4475503"/>
          </a:xfrm>
        </p:spPr>
        <p:txBody>
          <a:bodyPr>
            <a:normAutofit fontScale="92500" lnSpcReduction="10000"/>
          </a:bodyPr>
          <a:lstStyle/>
          <a:p>
            <a:pPr marL="284400" indent="-284400">
              <a:buFont typeface="Arial" panose="020B0604020202020204" pitchFamily="34" charset="0"/>
              <a:buChar char="•"/>
            </a:pPr>
            <a:r>
              <a:rPr lang="cs-CZ" sz="2300" dirty="0"/>
              <a:t>Nařízení EP a R (ES) č. 178/2002, kterým se stanoví obecné zásady a požadavky potravinového práva</a:t>
            </a:r>
          </a:p>
          <a:p>
            <a:pPr marL="284400" indent="-284400">
              <a:buFont typeface="Arial" panose="020B0604020202020204" pitchFamily="34" charset="0"/>
              <a:buChar char="•"/>
            </a:pPr>
            <a:r>
              <a:rPr lang="cs-CZ" sz="2300" dirty="0"/>
              <a:t>Nařízení EP a R (ES) č. 1924/2006 o výživových a zdravotních tvrzeních při označování potravin</a:t>
            </a:r>
          </a:p>
          <a:p>
            <a:pPr marL="284400" indent="-284400">
              <a:buFont typeface="Arial" panose="020B0604020202020204" pitchFamily="34" charset="0"/>
              <a:buChar char="•"/>
            </a:pPr>
            <a:r>
              <a:rPr lang="cs-CZ" sz="2300" dirty="0"/>
              <a:t>Nařízení Komise (EU) č. 432/2012, kterým se zřizuje seznam schválených zdravotních tvrzení při označování potravin jiných než tvrzení o snížení rizika onemocnění a o vývoji zdraví dětí</a:t>
            </a:r>
          </a:p>
          <a:p>
            <a:pPr marL="284400" indent="-284400">
              <a:buFont typeface="Arial" panose="020B0604020202020204" pitchFamily="34" charset="0"/>
              <a:buChar char="•"/>
            </a:pPr>
            <a:r>
              <a:rPr lang="cs-CZ" sz="2300" dirty="0"/>
              <a:t>Nařízení EP a R (EU) č. 609/2013 o potravinách určených pro kojence a malé děti, potravinách pro zvláštní lékařské účely a náhradě celodenní stravy pro regulaci hmotnosti</a:t>
            </a:r>
          </a:p>
          <a:p>
            <a:pPr marL="284400" indent="-284400">
              <a:buFont typeface="Arial" panose="020B0604020202020204" pitchFamily="34" charset="0"/>
              <a:buChar char="•"/>
            </a:pPr>
            <a:r>
              <a:rPr lang="cs-CZ" sz="2300" dirty="0"/>
              <a:t>Zákon č. 110/1997 Sb. o potravinách a tabákových výrobcích </a:t>
            </a:r>
          </a:p>
          <a:p>
            <a:pPr marL="577008" lvl="1" indent="-284400">
              <a:buFont typeface="Arial" panose="020B0604020202020204" pitchFamily="34" charset="0"/>
              <a:buChar char="•"/>
            </a:pPr>
            <a:r>
              <a:rPr lang="cs-CZ" sz="2300" dirty="0"/>
              <a:t>Vyhláška č. 54/2004 o potravinách určených pro zvláštní výživu a o způsobu jejich použití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1800" dirty="0"/>
          </a:p>
          <a:p>
            <a:pPr>
              <a:buFont typeface="Arial" panose="020B0604020202020204" pitchFamily="34" charset="0"/>
              <a:buChar char="•"/>
            </a:pPr>
            <a:endParaRPr lang="cs-CZ" sz="1800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A3DF92F-EA49-4E6B-AEA7-9358EF859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286" y="497785"/>
            <a:ext cx="7975910" cy="1088068"/>
          </a:xfrm>
        </p:spPr>
        <p:txBody>
          <a:bodyPr>
            <a:normAutofit fontScale="90000"/>
          </a:bodyPr>
          <a:lstStyle/>
          <a:p>
            <a:r>
              <a:rPr lang="cs-CZ" dirty="0"/>
              <a:t>Potraviny určené pro zvláštní výživu</a:t>
            </a:r>
          </a:p>
        </p:txBody>
      </p:sp>
    </p:spTree>
    <p:extLst>
      <p:ext uri="{BB962C8B-B14F-4D97-AF65-F5344CB8AC3E}">
        <p14:creationId xmlns:p14="http://schemas.microsoft.com/office/powerpoint/2010/main" val="24759778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D45CAE-A884-4FBB-BFF6-6387511C6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185" y="690227"/>
            <a:ext cx="8481069" cy="864548"/>
          </a:xfrm>
        </p:spPr>
        <p:txBody>
          <a:bodyPr>
            <a:noAutofit/>
          </a:bodyPr>
          <a:lstStyle/>
          <a:p>
            <a:br>
              <a:rPr lang="cs-CZ" sz="3000" dirty="0"/>
            </a:br>
            <a:r>
              <a:rPr lang="cs-CZ" sz="3000" dirty="0"/>
              <a:t> Potraviny určené pro zvláštní výživu- čl. 9 n. 1169/2011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7200D3F-117D-4AD1-B3AF-DED49BFAD3E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39185" y="1736612"/>
            <a:ext cx="8904815" cy="3747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kumimoji="0" lang="cs-CZ" altLang="cs-CZ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80000" indent="-1800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cs-CZ" altLang="cs-CZ" sz="1800" dirty="0">
                <a:solidFill>
                  <a:schemeClr val="tx1"/>
                </a:solidFill>
              </a:rPr>
              <a:t>název potraviny</a:t>
            </a:r>
          </a:p>
          <a:p>
            <a:pPr marL="180000" indent="-1800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cs-CZ" altLang="cs-CZ" sz="1800" dirty="0">
                <a:solidFill>
                  <a:schemeClr val="tx1"/>
                </a:solidFill>
              </a:rPr>
              <a:t>seznam složek</a:t>
            </a:r>
          </a:p>
          <a:p>
            <a:pPr marL="180000" indent="-1800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cs-CZ" altLang="cs-CZ" sz="1800" dirty="0">
                <a:solidFill>
                  <a:schemeClr val="tx1"/>
                </a:solidFill>
              </a:rPr>
              <a:t>alergeny</a:t>
            </a:r>
          </a:p>
          <a:p>
            <a:pPr marL="180000" indent="-1800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cs-CZ" altLang="cs-CZ" sz="1800" dirty="0">
                <a:solidFill>
                  <a:schemeClr val="tx1"/>
                </a:solidFill>
              </a:rPr>
              <a:t>množství určitých složek nebo skupin složek</a:t>
            </a:r>
          </a:p>
          <a:p>
            <a:pPr marL="180000" indent="-1800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cs-CZ" altLang="cs-CZ" sz="1800" dirty="0">
                <a:solidFill>
                  <a:schemeClr val="tx1"/>
                </a:solidFill>
              </a:rPr>
              <a:t>čisté množství potraviny</a:t>
            </a:r>
          </a:p>
          <a:p>
            <a:pPr marL="180000" indent="-1800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cs-CZ" altLang="cs-CZ" sz="1800" dirty="0">
                <a:solidFill>
                  <a:schemeClr val="tx1"/>
                </a:solidFill>
              </a:rPr>
              <a:t>datum minimální trvanlivosti nebo datum použitelnosti </a:t>
            </a:r>
          </a:p>
          <a:p>
            <a:pPr marL="180000" indent="-1800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cs-CZ" altLang="cs-CZ" sz="1800" dirty="0">
                <a:solidFill>
                  <a:schemeClr val="tx1"/>
                </a:solidFill>
              </a:rPr>
              <a:t>zvláštní podmínky uchování nebo podmínky použití </a:t>
            </a:r>
          </a:p>
          <a:p>
            <a:pPr marL="180000" indent="-1800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cs-CZ" altLang="cs-CZ" sz="1800" dirty="0">
                <a:solidFill>
                  <a:schemeClr val="tx1"/>
                </a:solidFill>
              </a:rPr>
              <a:t>jméno nebo obchodní název a adresu provozovatele potravinářského podniku </a:t>
            </a:r>
          </a:p>
          <a:p>
            <a:pPr marL="180000" indent="-1800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cs-CZ" altLang="cs-CZ" sz="1800" dirty="0">
                <a:solidFill>
                  <a:schemeClr val="tx1"/>
                </a:solidFill>
              </a:rPr>
              <a:t>zemi původu nebo místo provenience</a:t>
            </a:r>
          </a:p>
          <a:p>
            <a:pPr marL="180000" indent="-1800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cs-CZ" altLang="cs-CZ" sz="1800" dirty="0">
                <a:solidFill>
                  <a:schemeClr val="tx1"/>
                </a:solidFill>
              </a:rPr>
              <a:t>návod k použití v případě potraviny, kterou by bez tohoto návodu bylo obtížné odpovídajícím způsobem použít</a:t>
            </a:r>
          </a:p>
          <a:p>
            <a:pPr marL="180000" indent="-1800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cs-CZ" altLang="cs-CZ" sz="1800" dirty="0">
                <a:solidFill>
                  <a:schemeClr val="tx1"/>
                </a:solidFill>
              </a:rPr>
              <a:t>výživové údaje</a:t>
            </a:r>
            <a:endParaRPr lang="cs-CZ" altLang="cs-CZ" sz="2100" dirty="0">
              <a:solidFill>
                <a:schemeClr val="tx1"/>
              </a:solidFill>
            </a:endParaRP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6F0EB866-5B0A-46F6-BF35-5FEA6F8B15B4}"/>
              </a:ext>
            </a:extLst>
          </p:cNvPr>
          <p:cNvSpPr txBox="1">
            <a:spLocks/>
          </p:cNvSpPr>
          <p:nvPr/>
        </p:nvSpPr>
        <p:spPr>
          <a:xfrm>
            <a:off x="800100" y="1010741"/>
            <a:ext cx="7543800" cy="1088068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3600" dirty="0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1477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80F0B3-7AFE-40BD-A5CB-6E3DEB5B2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420" y="2197099"/>
            <a:ext cx="8697952" cy="43263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dirty="0"/>
              <a:t>§ 3 </a:t>
            </a:r>
            <a:r>
              <a:rPr lang="cs-CZ" i="1" dirty="0"/>
              <a:t>m)</a:t>
            </a:r>
            <a:r>
              <a:rPr lang="cs-CZ" dirty="0"/>
              <a:t> potraviny určené pro zvláštní výživu a doplňky stravy uvádět na trh </a:t>
            </a:r>
            <a:r>
              <a:rPr lang="cs-CZ" b="1" dirty="0"/>
              <a:t>pouze balené</a:t>
            </a:r>
          </a:p>
          <a:p>
            <a:pPr marL="0" indent="0" algn="just">
              <a:buNone/>
            </a:pPr>
            <a:r>
              <a:rPr lang="cs-CZ" dirty="0"/>
              <a:t>§ 3c </a:t>
            </a:r>
            <a:r>
              <a:rPr lang="cs-CZ" b="1" dirty="0"/>
              <a:t>Povinnosti provozovatelů potravinářských podniků, kteří vyrábějí nebo dovážejí potraviny určené pro zvláštní výživu</a:t>
            </a:r>
          </a:p>
          <a:p>
            <a:pPr algn="just"/>
            <a:r>
              <a:rPr lang="cs-CZ" i="1" dirty="0"/>
              <a:t>(1)</a:t>
            </a:r>
            <a:r>
              <a:rPr lang="cs-CZ" dirty="0"/>
              <a:t> PPP, který vyrábí nebo dováží z třetí země potravinu určenou pro zvláštní výživu, která není stanovena v prováděcím právním předpisu, je </a:t>
            </a:r>
            <a:r>
              <a:rPr lang="cs-CZ" b="1" dirty="0"/>
              <a:t>povinen před jejím prvním uvedením na trh zaslat Ministerstvu zdravotnictví český text označení,</a:t>
            </a:r>
            <a:r>
              <a:rPr lang="cs-CZ" dirty="0"/>
              <a:t> který má být uveden na obale výrobku.</a:t>
            </a:r>
          </a:p>
          <a:p>
            <a:pPr algn="just"/>
            <a:r>
              <a:rPr lang="cs-CZ" i="1" dirty="0"/>
              <a:t>(2)</a:t>
            </a:r>
            <a:r>
              <a:rPr lang="cs-CZ" dirty="0"/>
              <a:t> </a:t>
            </a:r>
            <a:r>
              <a:rPr lang="cs-CZ" dirty="0" err="1"/>
              <a:t>MZd</a:t>
            </a:r>
            <a:r>
              <a:rPr lang="cs-CZ" dirty="0"/>
              <a:t> je </a:t>
            </a:r>
            <a:r>
              <a:rPr lang="cs-CZ" b="1" dirty="0"/>
              <a:t>oprávněno vyžádat s</a:t>
            </a:r>
            <a:r>
              <a:rPr lang="cs-CZ" dirty="0"/>
              <a:t>i od PPP, který podal oznámení podle odst. 1, </a:t>
            </a:r>
            <a:r>
              <a:rPr lang="cs-CZ" b="1" dirty="0"/>
              <a:t>odborné ověření oznámené potraviny </a:t>
            </a:r>
            <a:r>
              <a:rPr lang="cs-CZ" dirty="0"/>
              <a:t>včetně údajů o tom, že je vhodná pro označené výživové účely, splňuje označené výživové požadavky, je označena způsobem stanoveným prováděcím PP nebo rozhodnutím příslušného správního úřadu a je uváděna na trh s označením účelu použití</a:t>
            </a:r>
            <a:endParaRPr lang="cs-CZ" sz="1800" dirty="0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CB7D3078-7772-403F-8400-A758301AA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185" y="690227"/>
            <a:ext cx="8481069" cy="864548"/>
          </a:xfrm>
        </p:spPr>
        <p:txBody>
          <a:bodyPr>
            <a:noAutofit/>
          </a:bodyPr>
          <a:lstStyle/>
          <a:p>
            <a:br>
              <a:rPr lang="cs-CZ" sz="3000" dirty="0"/>
            </a:br>
            <a:r>
              <a:rPr lang="cs-CZ" sz="3000" dirty="0"/>
              <a:t> Potraviny určené pro zvláštní výživu- 110/1997 Sb.</a:t>
            </a:r>
          </a:p>
        </p:txBody>
      </p:sp>
    </p:spTree>
    <p:extLst>
      <p:ext uri="{BB962C8B-B14F-4D97-AF65-F5344CB8AC3E}">
        <p14:creationId xmlns:p14="http://schemas.microsoft.com/office/powerpoint/2010/main" val="36941570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596B08-F1DC-483C-AE0B-20071153F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185" y="1749339"/>
            <a:ext cx="8455118" cy="2745048"/>
          </a:xfrm>
        </p:spPr>
        <p:txBody>
          <a:bodyPr>
            <a:noAutofit/>
          </a:bodyPr>
          <a:lstStyle/>
          <a:p>
            <a:pPr algn="just"/>
            <a:r>
              <a:rPr lang="cs-CZ" i="1" dirty="0"/>
              <a:t>(3)</a:t>
            </a:r>
            <a:r>
              <a:rPr lang="cs-CZ" dirty="0"/>
              <a:t> Ministerstvo zdravotnictví je </a:t>
            </a:r>
            <a:r>
              <a:rPr lang="cs-CZ" b="1" dirty="0"/>
              <a:t>oprávněno zakázat nebo omezit uvádění na trh potraviny pro zvláštní výživu neupravené v prováděcím právním předpisu, která nesplňuje označené výživové účely</a:t>
            </a:r>
            <a:r>
              <a:rPr lang="cs-CZ" dirty="0"/>
              <a:t>, není označena způsobem stanoveným prováděcím právním předpisem nebo rozhodnutím příslušného správního úřadu, není uváděna na trh s označením účelu použití nebo ohrožuje zdraví, ačkoli je na trhu v jednom nebo ve více členských státech Evropské unie, jakož i rozhodnout o zrušení tohoto opatření. O tomto postupu a jeho důvodech je povinno neprodleně informovat ostatní členské státy Evropské unie a Evropskou komisi.</a:t>
            </a:r>
          </a:p>
          <a:p>
            <a:endParaRPr lang="cs-CZ" dirty="0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9B0D5D9F-3AAA-4A1A-ADF6-0E6FBD709D69}"/>
              </a:ext>
            </a:extLst>
          </p:cNvPr>
          <p:cNvSpPr txBox="1">
            <a:spLocks/>
          </p:cNvSpPr>
          <p:nvPr/>
        </p:nvSpPr>
        <p:spPr>
          <a:xfrm>
            <a:off x="239185" y="690227"/>
            <a:ext cx="8481069" cy="8645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cs-CZ" sz="3000" dirty="0"/>
            </a:br>
            <a:r>
              <a:rPr lang="cs-CZ" sz="3000" dirty="0"/>
              <a:t> Potraviny určené pro zvláštní výživu- Z. 110/1997 Sb.</a:t>
            </a:r>
          </a:p>
        </p:txBody>
      </p:sp>
    </p:spTree>
    <p:extLst>
      <p:ext uri="{BB962C8B-B14F-4D97-AF65-F5344CB8AC3E}">
        <p14:creationId xmlns:p14="http://schemas.microsoft.com/office/powerpoint/2010/main" val="9395708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8965835-A0A3-4000-9242-FBBC6B1E4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930" y="2330451"/>
            <a:ext cx="8481069" cy="3017520"/>
          </a:xfrm>
        </p:spPr>
        <p:txBody>
          <a:bodyPr>
            <a:normAutofit/>
          </a:bodyPr>
          <a:lstStyle/>
          <a:p>
            <a:pPr marL="180000" indent="-180000">
              <a:buClrTx/>
              <a:buFont typeface="Arial" panose="020B0604020202020204" pitchFamily="34" charset="0"/>
              <a:buChar char="•"/>
            </a:pPr>
            <a:r>
              <a:rPr lang="cs-CZ" sz="2800" dirty="0"/>
              <a:t>mléčná výživa malých dětí</a:t>
            </a:r>
          </a:p>
          <a:p>
            <a:pPr marL="180000" indent="-180000">
              <a:buClrTx/>
              <a:buFont typeface="Arial" panose="020B0604020202020204" pitchFamily="34" charset="0"/>
              <a:buChar char="•"/>
            </a:pPr>
            <a:r>
              <a:rPr lang="cs-CZ" sz="2800" dirty="0"/>
              <a:t>obilné příkrmy a potraviny pro malé děti</a:t>
            </a:r>
          </a:p>
          <a:p>
            <a:pPr marL="180000" indent="-180000">
              <a:buClrTx/>
              <a:buFont typeface="Arial" panose="020B0604020202020204" pitchFamily="34" charset="0"/>
              <a:buChar char="•"/>
            </a:pPr>
            <a:r>
              <a:rPr lang="cs-CZ" sz="2800" dirty="0"/>
              <a:t>potraviny s nízkým obsahem laktózy nebo </a:t>
            </a:r>
            <a:r>
              <a:rPr lang="cs-CZ" sz="2800" dirty="0" err="1"/>
              <a:t>bezlaktózové</a:t>
            </a:r>
            <a:endParaRPr lang="cs-CZ" sz="2800" dirty="0"/>
          </a:p>
          <a:p>
            <a:endParaRPr lang="cs-CZ" dirty="0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A4E6095C-4C5F-4EEE-A503-B9167FAB7EB5}"/>
              </a:ext>
            </a:extLst>
          </p:cNvPr>
          <p:cNvSpPr txBox="1">
            <a:spLocks/>
          </p:cNvSpPr>
          <p:nvPr/>
        </p:nvSpPr>
        <p:spPr>
          <a:xfrm>
            <a:off x="239185" y="690227"/>
            <a:ext cx="8481069" cy="8645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cs-CZ" sz="3000" dirty="0"/>
            </a:br>
            <a:r>
              <a:rPr lang="cs-CZ" sz="3000" dirty="0"/>
              <a:t> Potraviny určené pro zvláštní výživu- V. 54/2004 Sb.</a:t>
            </a:r>
          </a:p>
        </p:txBody>
      </p:sp>
    </p:spTree>
    <p:extLst>
      <p:ext uri="{BB962C8B-B14F-4D97-AF65-F5344CB8AC3E}">
        <p14:creationId xmlns:p14="http://schemas.microsoft.com/office/powerpoint/2010/main" val="14782836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8965835-A0A3-4000-9242-FBBC6B1E4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930" y="1895706"/>
            <a:ext cx="8481069" cy="3958683"/>
          </a:xfrm>
        </p:spPr>
        <p:txBody>
          <a:bodyPr>
            <a:normAutofit fontScale="92500" lnSpcReduction="10000"/>
          </a:bodyPr>
          <a:lstStyle/>
          <a:p>
            <a:pPr marL="0" indent="0">
              <a:buClrTx/>
              <a:buNone/>
            </a:pPr>
            <a:r>
              <a:rPr lang="cs-CZ" sz="2800" dirty="0"/>
              <a:t>Na obalu mléčné výživy malých dětí musí být uvedena </a:t>
            </a:r>
          </a:p>
          <a:p>
            <a:pPr marL="180000" indent="-180000">
              <a:buClrTx/>
              <a:buFont typeface="Arial" panose="020B0604020202020204" pitchFamily="34" charset="0"/>
              <a:buChar char="•"/>
            </a:pPr>
            <a:r>
              <a:rPr lang="cs-CZ" sz="2400" dirty="0"/>
              <a:t>v názvu potraviny slova "mléčná výživa malých dětí", jde-li o výživu malých dětí vyrobenou výhradně z bílkovin kravského nebo kozího mléka</a:t>
            </a:r>
          </a:p>
          <a:p>
            <a:pPr marL="180000" indent="-180000">
              <a:buClrTx/>
              <a:buFont typeface="Arial" panose="020B0604020202020204" pitchFamily="34" charset="0"/>
              <a:buChar char="•"/>
            </a:pPr>
            <a:r>
              <a:rPr lang="cs-CZ" sz="2400" dirty="0"/>
              <a:t>informace o tom, že by potravina měla tvořit pouze součást smíšené a vyvážené stravy malého dítěte</a:t>
            </a:r>
          </a:p>
          <a:p>
            <a:pPr marL="0" indent="0">
              <a:buClrTx/>
              <a:buNone/>
            </a:pPr>
            <a:r>
              <a:rPr lang="cs-CZ" sz="2800" dirty="0"/>
              <a:t>U mléčné výživy malých dětí může označení kromě číselných údajů o množství vitaminů a minerálních látek obsahovat také vyjádření procentního podílu referenční hodnoty podle tabulky č. 2 přílohy č. 5 k této vyhlášce ve 100 ml výrobku připraveného k použití podle návodu výrobce. </a:t>
            </a:r>
          </a:p>
          <a:p>
            <a:pPr marL="180000" indent="-180000">
              <a:buClrTx/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180000" indent="-180000">
              <a:buClrTx/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A4E6095C-4C5F-4EEE-A503-B9167FAB7EB5}"/>
              </a:ext>
            </a:extLst>
          </p:cNvPr>
          <p:cNvSpPr txBox="1">
            <a:spLocks/>
          </p:cNvSpPr>
          <p:nvPr/>
        </p:nvSpPr>
        <p:spPr>
          <a:xfrm>
            <a:off x="239185" y="690227"/>
            <a:ext cx="8481069" cy="8645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cs-CZ" sz="3000" dirty="0"/>
            </a:br>
            <a:r>
              <a:rPr lang="cs-CZ" sz="2800" dirty="0"/>
              <a:t> Označování mléčné výživy malých dětí - V. 54/2004 Sb.</a:t>
            </a:r>
          </a:p>
        </p:txBody>
      </p:sp>
    </p:spTree>
    <p:extLst>
      <p:ext uri="{BB962C8B-B14F-4D97-AF65-F5344CB8AC3E}">
        <p14:creationId xmlns:p14="http://schemas.microsoft.com/office/powerpoint/2010/main" val="7951481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8965835-A0A3-4000-9242-FBBC6B1E4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328" y="1895706"/>
            <a:ext cx="8644672" cy="4272067"/>
          </a:xfrm>
        </p:spPr>
        <p:txBody>
          <a:bodyPr>
            <a:normAutofit fontScale="47500" lnSpcReduction="20000"/>
          </a:bodyPr>
          <a:lstStyle/>
          <a:p>
            <a:r>
              <a:rPr lang="cs-CZ" sz="2900" dirty="0"/>
              <a:t> Na obalu obilných příkrmů nebo potravin pro malé děti se uvede </a:t>
            </a:r>
          </a:p>
          <a:p>
            <a:pPr marL="180000" indent="-18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cs-CZ" sz="2900" dirty="0"/>
              <a:t>označení věku kojence nebo malého dítěte, kterému je příkrm určen</a:t>
            </a:r>
          </a:p>
          <a:p>
            <a:pPr marL="180000" indent="-18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cs-CZ" sz="2900" dirty="0"/>
              <a:t> informace, zda potravina obsahuje lepek, je-li vyznačený věk pro použití potraviny nižší šesti měsíců</a:t>
            </a:r>
          </a:p>
          <a:p>
            <a:pPr marL="180000" indent="-18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cs-CZ" sz="2900" dirty="0"/>
              <a:t>využitelná energetická hodnota vyjádřená v </a:t>
            </a:r>
            <a:r>
              <a:rPr lang="cs-CZ" sz="2900" dirty="0" err="1"/>
              <a:t>kJ</a:t>
            </a:r>
            <a:r>
              <a:rPr lang="cs-CZ" sz="2900" dirty="0"/>
              <a:t> i v kcal na 100 g nebo 100 ml výrobku a číselně vyjádřený obsah bílkovin, tuků a sacharidů ve 100 g nebo 100 ml potraviny tak, jak je prodávána, nebo tam, kde je to vhodné, po přípravě k použití podle návodu výrobce</a:t>
            </a:r>
          </a:p>
          <a:p>
            <a:pPr marL="180000" indent="-18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cs-CZ" sz="2900" dirty="0"/>
              <a:t>číselně vyjádřená průměrná hodnota obsahu vitaminů a minerálních ve 100 g nebo 100 ml potraviny tak, jak je prodávána, nebo tam, kde je to vhodné, po přípravě k použití podle návodu výrobce</a:t>
            </a:r>
          </a:p>
          <a:p>
            <a:r>
              <a:rPr lang="cs-CZ" sz="2900" dirty="0"/>
              <a:t>Na obalu obilných příkrmů a potravin pro malé děti lze dále uvést pouze </a:t>
            </a:r>
          </a:p>
          <a:p>
            <a:pPr marL="180000" indent="-18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cs-CZ" sz="2900" dirty="0"/>
              <a:t>číselně vyjádřené průměrné množství vitaminů, minerálních látek a dalších látek uvedených v příloze 9 ve 100 g nebo 100 ml potraviny</a:t>
            </a:r>
          </a:p>
          <a:p>
            <a:pPr marL="180000" indent="-18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cs-CZ" sz="2900" dirty="0"/>
              <a:t>číselné údaje o vitaminech a minerálních látkách uvedených v tabulce č. 1 </a:t>
            </a:r>
            <a:r>
              <a:rPr lang="cs-CZ" sz="2900" u="sng" dirty="0">
                <a:hlinkClick r:id="rId3" action="ppaction://hlinkfile"/>
              </a:rPr>
              <a:t>přílohy č. 5</a:t>
            </a:r>
            <a:r>
              <a:rPr lang="cs-CZ" sz="2900" dirty="0"/>
              <a:t> vyjádřených jako procentní podíl tam uvedených referenčních hodnot ve 100 g nebo 100 ml potraviny, jak je prodávána, a je-li to vhodné, ve stanoveném množství potraviny připravené k použití podle návodu výrobce, pokud množství přítomných látek představuje nejméně 15 % jejich referenční hodnoty, </a:t>
            </a:r>
          </a:p>
          <a:p>
            <a:pPr marL="180000" indent="-18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cs-CZ" sz="2900" dirty="0"/>
              <a:t>výživové nebo zdravotní tvrzení za podmínek stanovených přímo použitelným předpisem Evropské unie o výživových a zdravotních tvrzeních při označování potravin</a:t>
            </a:r>
          </a:p>
          <a:p>
            <a:pPr>
              <a:lnSpc>
                <a:spcPct val="120000"/>
              </a:lnSpc>
            </a:pPr>
            <a:r>
              <a:rPr lang="cs-CZ" dirty="0"/>
              <a:t> </a:t>
            </a:r>
          </a:p>
          <a:p>
            <a:pPr marL="180000" indent="-180000">
              <a:buClrTx/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180000" indent="-180000">
              <a:buClrTx/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A4E6095C-4C5F-4EEE-A503-B9167FAB7EB5}"/>
              </a:ext>
            </a:extLst>
          </p:cNvPr>
          <p:cNvSpPr txBox="1">
            <a:spLocks/>
          </p:cNvSpPr>
          <p:nvPr/>
        </p:nvSpPr>
        <p:spPr>
          <a:xfrm>
            <a:off x="111513" y="690227"/>
            <a:ext cx="8778486" cy="8645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cs-CZ" sz="3000" dirty="0"/>
            </a:br>
            <a:r>
              <a:rPr lang="cs-CZ" sz="2400" dirty="0"/>
              <a:t>Označování obilných příkrmů a potravin pro malé děti - 54/2004 Sb.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2478908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8965835-A0A3-4000-9242-FBBC6B1E4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930" y="2330451"/>
            <a:ext cx="8481069" cy="3017520"/>
          </a:xfrm>
        </p:spPr>
        <p:txBody>
          <a:bodyPr>
            <a:normAutofit/>
          </a:bodyPr>
          <a:lstStyle/>
          <a:p>
            <a:pPr marL="180000" indent="-180000">
              <a:buClrTx/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180000" indent="-180000" algn="just">
              <a:buClrTx/>
              <a:buFont typeface="Arial" panose="020B0604020202020204" pitchFamily="34" charset="0"/>
              <a:buChar char="•"/>
            </a:pPr>
            <a:r>
              <a:rPr lang="cs-CZ" sz="2800" dirty="0"/>
              <a:t>kromě informací o potravinách stanovených n. 1169/2011 se na obalu potravin s nízkým obsahem laktózy nebo </a:t>
            </a:r>
            <a:r>
              <a:rPr lang="cs-CZ" sz="2800" dirty="0" err="1"/>
              <a:t>bezlaktózových</a:t>
            </a:r>
            <a:r>
              <a:rPr lang="cs-CZ" sz="2800" dirty="0"/>
              <a:t> uvede informace o obsahu laktózy v gramech ve 100 g nebo 100 ml potraviny </a:t>
            </a:r>
          </a:p>
          <a:p>
            <a:pPr marL="180000" indent="-180000">
              <a:buClrTx/>
              <a:buFont typeface="Arial" panose="020B0604020202020204" pitchFamily="34" charset="0"/>
              <a:buChar char="•"/>
            </a:pPr>
            <a:endParaRPr lang="cs-CZ" sz="2800" dirty="0"/>
          </a:p>
          <a:p>
            <a:endParaRPr lang="cs-CZ" dirty="0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A4E6095C-4C5F-4EEE-A503-B9167FAB7EB5}"/>
              </a:ext>
            </a:extLst>
          </p:cNvPr>
          <p:cNvSpPr txBox="1">
            <a:spLocks/>
          </p:cNvSpPr>
          <p:nvPr/>
        </p:nvSpPr>
        <p:spPr>
          <a:xfrm>
            <a:off x="239185" y="690227"/>
            <a:ext cx="8481069" cy="8645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cs-CZ" sz="3000" dirty="0"/>
            </a:br>
            <a:r>
              <a:rPr lang="cs-CZ" sz="3200" dirty="0"/>
              <a:t>Označování potravin s nízkým obsahem laktózy nebo </a:t>
            </a:r>
            <a:r>
              <a:rPr lang="cs-CZ" sz="3200" dirty="0" err="1"/>
              <a:t>bezlaktózových</a:t>
            </a:r>
            <a:r>
              <a:rPr lang="cs-CZ" sz="3200" dirty="0"/>
              <a:t> - </a:t>
            </a:r>
            <a:r>
              <a:rPr lang="cs-CZ" sz="3000" dirty="0"/>
              <a:t>V. 54/2004 Sb.</a:t>
            </a:r>
          </a:p>
        </p:txBody>
      </p:sp>
    </p:spTree>
    <p:extLst>
      <p:ext uri="{BB962C8B-B14F-4D97-AF65-F5344CB8AC3E}">
        <p14:creationId xmlns:p14="http://schemas.microsoft.com/office/powerpoint/2010/main" val="31563365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8965835-A0A3-4000-9242-FBBC6B1E4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930" y="2330451"/>
            <a:ext cx="8481069" cy="3017520"/>
          </a:xfrm>
        </p:spPr>
        <p:txBody>
          <a:bodyPr>
            <a:normAutofit fontScale="85000" lnSpcReduction="20000"/>
          </a:bodyPr>
          <a:lstStyle/>
          <a:p>
            <a:pPr marL="180000" indent="-180000">
              <a:buClrTx/>
              <a:buFont typeface="Arial" panose="020B0604020202020204" pitchFamily="34" charset="0"/>
              <a:buChar char="•"/>
            </a:pPr>
            <a:r>
              <a:rPr lang="cs-CZ" sz="2800" dirty="0"/>
              <a:t>počáteční a pokračovací kojenecká výživa</a:t>
            </a:r>
          </a:p>
          <a:p>
            <a:pPr marL="472608" lvl="1" indent="-180000">
              <a:buClrTx/>
              <a:buFont typeface="Arial" panose="020B0604020202020204" pitchFamily="34" charset="0"/>
              <a:buChar char="•"/>
            </a:pPr>
            <a:r>
              <a:rPr lang="cs-CZ" sz="2600" dirty="0"/>
              <a:t>neodrazovat od kojení</a:t>
            </a:r>
          </a:p>
          <a:p>
            <a:pPr marL="180000" indent="-180000">
              <a:buClrTx/>
              <a:buFont typeface="Arial" panose="020B0604020202020204" pitchFamily="34" charset="0"/>
              <a:buChar char="•"/>
            </a:pPr>
            <a:r>
              <a:rPr lang="cs-CZ" sz="2800" dirty="0"/>
              <a:t>obilné příkrmy a potraviny pro malé děti</a:t>
            </a:r>
          </a:p>
          <a:p>
            <a:pPr marL="180000" indent="-180000">
              <a:buClrTx/>
              <a:buFont typeface="Arial" panose="020B0604020202020204" pitchFamily="34" charset="0"/>
              <a:buChar char="•"/>
            </a:pPr>
            <a:r>
              <a:rPr lang="cs-CZ" sz="2800" dirty="0"/>
              <a:t>potraviny pro zvláštní lékařské účely</a:t>
            </a:r>
          </a:p>
          <a:p>
            <a:pPr marL="180000" indent="-180000">
              <a:buClrTx/>
              <a:buFont typeface="Arial" panose="020B0604020202020204" pitchFamily="34" charset="0"/>
              <a:buChar char="•"/>
            </a:pPr>
            <a:r>
              <a:rPr lang="cs-CZ" sz="2800" dirty="0"/>
              <a:t>náhrada celodenní stravy pro regulaci hmotnosti</a:t>
            </a:r>
          </a:p>
          <a:p>
            <a:pPr marL="180000" indent="-180000">
              <a:buClrTx/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180000" indent="-180000">
              <a:buClrTx/>
              <a:buFont typeface="Arial" panose="020B0604020202020204" pitchFamily="34" charset="0"/>
              <a:buChar char="•"/>
            </a:pPr>
            <a:r>
              <a:rPr lang="cs-CZ" sz="2800" dirty="0"/>
              <a:t>do maloobchodních prodejen pouze jako balené</a:t>
            </a:r>
          </a:p>
          <a:p>
            <a:endParaRPr lang="cs-CZ" dirty="0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A4E6095C-4C5F-4EEE-A503-B9167FAB7EB5}"/>
              </a:ext>
            </a:extLst>
          </p:cNvPr>
          <p:cNvSpPr txBox="1">
            <a:spLocks/>
          </p:cNvSpPr>
          <p:nvPr/>
        </p:nvSpPr>
        <p:spPr>
          <a:xfrm>
            <a:off x="239185" y="690227"/>
            <a:ext cx="8481069" cy="8645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cs-CZ" sz="3000" dirty="0"/>
            </a:br>
            <a:r>
              <a:rPr lang="cs-CZ" sz="3000" dirty="0"/>
              <a:t> Potraviny určené pro zvláštní výživu- n. 603/2013</a:t>
            </a:r>
          </a:p>
        </p:txBody>
      </p:sp>
    </p:spTree>
    <p:extLst>
      <p:ext uri="{BB962C8B-B14F-4D97-AF65-F5344CB8AC3E}">
        <p14:creationId xmlns:p14="http://schemas.microsoft.com/office/powerpoint/2010/main" val="3952301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7345" y="1218253"/>
            <a:ext cx="8449310" cy="629598"/>
          </a:xfrm>
        </p:spPr>
        <p:txBody>
          <a:bodyPr>
            <a:normAutofit/>
          </a:bodyPr>
          <a:lstStyle/>
          <a:p>
            <a:r>
              <a:rPr lang="cs-CZ" sz="2700" dirty="0"/>
              <a:t>Zákon č. 110/1997 Sb., o potravinách a tabákových výrobcích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0050" y="2241551"/>
            <a:ext cx="7966710" cy="3017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100" dirty="0"/>
              <a:t>§ 3 </a:t>
            </a:r>
            <a:r>
              <a:rPr lang="cs-CZ" sz="2100" b="1" dirty="0"/>
              <a:t>Povinnosti provozovatelů potravinářského podniku</a:t>
            </a:r>
          </a:p>
          <a:p>
            <a:r>
              <a:rPr lang="cs-CZ" sz="2100" i="1" dirty="0"/>
              <a:t>(1)</a:t>
            </a:r>
            <a:r>
              <a:rPr lang="cs-CZ" sz="2100" dirty="0"/>
              <a:t> Provozovatel potravinářského podniku je povinen:</a:t>
            </a:r>
          </a:p>
          <a:p>
            <a:pPr marL="150876" lvl="1" indent="0" algn="just">
              <a:buNone/>
            </a:pPr>
            <a:r>
              <a:rPr lang="cs-CZ" sz="2100" i="1" dirty="0"/>
              <a:t>p)</a:t>
            </a:r>
            <a:r>
              <a:rPr lang="cs-CZ" sz="2100" dirty="0"/>
              <a:t> při nabízení potravin spotřebiteli komunikačními prostředky na dálku poskytnout </a:t>
            </a:r>
            <a:r>
              <a:rPr lang="cs-CZ" sz="2100" b="1" dirty="0"/>
              <a:t>údaje podle § 7, 8 a 9a</a:t>
            </a:r>
            <a:r>
              <a:rPr lang="cs-CZ" sz="2100" dirty="0"/>
              <a:t>, s výjimkou údajů podle </a:t>
            </a:r>
            <a:r>
              <a:rPr lang="cs-CZ" sz="2100" b="1" dirty="0"/>
              <a:t>§ 7 odst. 1 písm. g)</a:t>
            </a:r>
            <a:r>
              <a:rPr lang="cs-CZ" sz="2100" dirty="0"/>
              <a:t> a </a:t>
            </a:r>
            <a:r>
              <a:rPr lang="cs-CZ" sz="2100" b="1" dirty="0"/>
              <a:t>§ 8 odst. 2 písm. a)</a:t>
            </a:r>
            <a:r>
              <a:rPr lang="cs-CZ" sz="2100" dirty="0"/>
              <a:t>, před dokončením nákupu a uvést je v materiálu podporujícím prodej na dálku nebo je poskytnout jinými prostředky; v případě využití jiných prostředků musí být povinné informace o potravinách poskytnuty spotřebiteli bezplatně a veškeré povinné údaje musí být spotřebiteli k dispozici v okamžiku doručení,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95C64F-04BA-4235-8D7E-2080AD76C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89" y="1041816"/>
            <a:ext cx="7543800" cy="734617"/>
          </a:xfrm>
        </p:spPr>
        <p:txBody>
          <a:bodyPr>
            <a:normAutofit/>
          </a:bodyPr>
          <a:lstStyle/>
          <a:p>
            <a:r>
              <a:rPr lang="cs-CZ" sz="3300" dirty="0"/>
              <a:t>Status internetového prodejce potravin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163FE3-766C-4DA0-AE9D-9357319AE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889" y="2241551"/>
            <a:ext cx="8034609" cy="301752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2100" b="1" dirty="0"/>
              <a:t>provozovatel e-</a:t>
            </a:r>
            <a:r>
              <a:rPr lang="cs-CZ" sz="2100" b="1" dirty="0" err="1"/>
              <a:t>shopu</a:t>
            </a:r>
            <a:r>
              <a:rPr lang="cs-CZ" sz="2100" b="1" dirty="0"/>
              <a:t> s potravinami = provozovatel potravinářského podniku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100" b="1" dirty="0"/>
              <a:t>internetový prodej potravin = uvádění potravin na trh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100" b="1" dirty="0"/>
              <a:t>uzavření smlouvy na dálku: provozovatel e-</a:t>
            </a:r>
            <a:r>
              <a:rPr lang="cs-CZ" sz="2100" b="1" dirty="0" err="1"/>
              <a:t>shopu</a:t>
            </a:r>
            <a:r>
              <a:rPr lang="cs-CZ" sz="2100" b="1" dirty="0"/>
              <a:t> a spotřebitel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2100" b="1" dirty="0"/>
          </a:p>
          <a:p>
            <a:pPr algn="just">
              <a:buFont typeface="Wingdings" panose="05000000000000000000" pitchFamily="2" charset="2"/>
              <a:buChar char="Ø"/>
            </a:pP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2571008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0277CE1-4970-42F1-B711-3FE1128EE43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464" t="18890" r="33658" b="5446"/>
          <a:stretch/>
        </p:blipFill>
        <p:spPr>
          <a:xfrm>
            <a:off x="1388439" y="60942"/>
            <a:ext cx="5469562" cy="6674395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80A6D48A-D3AD-4739-B5AC-FF4937DD94D6}"/>
              </a:ext>
            </a:extLst>
          </p:cNvPr>
          <p:cNvSpPr txBox="1"/>
          <p:nvPr/>
        </p:nvSpPr>
        <p:spPr>
          <a:xfrm>
            <a:off x="6858001" y="5809785"/>
            <a:ext cx="21856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i="1" dirty="0"/>
              <a:t>Zdroj: Ing. Kamila Novotná, Ph.D., přednáška LH dny</a:t>
            </a:r>
          </a:p>
        </p:txBody>
      </p:sp>
    </p:spTree>
    <p:extLst>
      <p:ext uri="{BB962C8B-B14F-4D97-AF65-F5344CB8AC3E}">
        <p14:creationId xmlns:p14="http://schemas.microsoft.com/office/powerpoint/2010/main" val="319534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95C64F-04BA-4235-8D7E-2080AD76C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107" y="735980"/>
            <a:ext cx="8195758" cy="1012979"/>
          </a:xfrm>
        </p:spPr>
        <p:txBody>
          <a:bodyPr>
            <a:normAutofit fontScale="90000"/>
          </a:bodyPr>
          <a:lstStyle/>
          <a:p>
            <a:r>
              <a:rPr lang="cs-CZ" sz="3600" b="1" dirty="0"/>
              <a:t>Zákon č. 146/2002 Sb. o Státní zemědělské a potravinářské inspekci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EFE8C85-3421-4FB6-9F0F-4D84BDD2E331}"/>
              </a:ext>
            </a:extLst>
          </p:cNvPr>
          <p:cNvSpPr txBox="1"/>
          <p:nvPr/>
        </p:nvSpPr>
        <p:spPr>
          <a:xfrm>
            <a:off x="405107" y="2025523"/>
            <a:ext cx="8333785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kontrolní nákup – zahájení kontroly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zastírání skutečné totožnosti při kontrole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provozovatel doručovací služby musí předat inspektorovi zásilku objednanou kontrolním nákupem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možnost odstoupení od kupní smlouvy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uložení opatření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oprávnění požadovat informace od bank – údaje o majiteli bankovního účtu</a:t>
            </a:r>
          </a:p>
        </p:txBody>
      </p:sp>
    </p:spTree>
    <p:extLst>
      <p:ext uri="{BB962C8B-B14F-4D97-AF65-F5344CB8AC3E}">
        <p14:creationId xmlns:p14="http://schemas.microsoft.com/office/powerpoint/2010/main" val="1491713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95C64F-04BA-4235-8D7E-2080AD76C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25" y="1047796"/>
            <a:ext cx="7543800" cy="734617"/>
          </a:xfrm>
        </p:spPr>
        <p:txBody>
          <a:bodyPr>
            <a:normAutofit/>
          </a:bodyPr>
          <a:lstStyle/>
          <a:p>
            <a:r>
              <a:rPr lang="cs-CZ" sz="3300" dirty="0"/>
              <a:t>Prodej potravin na dálku-tipy pro spotřebitele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29340" y="2388541"/>
            <a:ext cx="6554972" cy="2633708"/>
          </a:xfrm>
        </p:spPr>
        <p:txBody>
          <a:bodyPr numCol="2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800" dirty="0"/>
              <a:t>Důvěryhodnost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800" dirty="0"/>
              <a:t>Jazyk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800" dirty="0"/>
              <a:t>Název a sídlo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800" dirty="0"/>
              <a:t>Obchodní podmínky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800" dirty="0"/>
              <a:t>Přehlednost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800" dirty="0"/>
              <a:t>Informace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800" dirty="0"/>
              <a:t>Způsob platby za zboží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sz="1800" dirty="0"/>
          </a:p>
          <a:p>
            <a:pPr lvl="1">
              <a:buFont typeface="Wingdings" panose="05000000000000000000" pitchFamily="2" charset="2"/>
              <a:buChar char="Ø"/>
            </a:pPr>
            <a:endParaRPr lang="cs-CZ" sz="1800" dirty="0"/>
          </a:p>
          <a:p>
            <a:pPr marL="150876" lvl="1" indent="0">
              <a:buNone/>
            </a:pPr>
            <a:endParaRPr lang="cs-CZ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 err="1"/>
              <a:t>Info</a:t>
            </a:r>
            <a:r>
              <a:rPr lang="cs-CZ" sz="1800" dirty="0"/>
              <a:t> o prodávajícím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/>
              <a:t>Obchodní podmínky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 err="1"/>
              <a:t>Info</a:t>
            </a:r>
            <a:r>
              <a:rPr lang="cs-CZ" sz="1800" dirty="0"/>
              <a:t> o potravině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/>
              <a:t>Nekalé obchodní praktiky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/>
              <a:t>Chraňte své osobní údaje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sz="18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EFE8C85-3421-4FB6-9F0F-4D84BDD2E331}"/>
              </a:ext>
            </a:extLst>
          </p:cNvPr>
          <p:cNvSpPr txBox="1"/>
          <p:nvPr/>
        </p:nvSpPr>
        <p:spPr>
          <a:xfrm>
            <a:off x="446049" y="4779874"/>
            <a:ext cx="8333785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350" dirty="0"/>
              <a:t>Seznam rizikových stránek: </a:t>
            </a:r>
            <a:r>
              <a:rPr lang="cs-CZ" sz="1350" dirty="0">
                <a:hlinkClick r:id="rId3"/>
              </a:rPr>
              <a:t>https://www.potravinynapranyri.cz/ESearch.aspx?lang=cs&amp;design=default&amp;archive=actual&amp;listtype=tiles&amp;page=1</a:t>
            </a:r>
            <a:endParaRPr lang="cs-CZ" sz="1350" dirty="0"/>
          </a:p>
        </p:txBody>
      </p:sp>
    </p:spTree>
    <p:extLst>
      <p:ext uri="{BB962C8B-B14F-4D97-AF65-F5344CB8AC3E}">
        <p14:creationId xmlns:p14="http://schemas.microsoft.com/office/powerpoint/2010/main" val="1760078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95C64F-04BA-4235-8D7E-2080AD76C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738" y="71931"/>
            <a:ext cx="7543800" cy="734617"/>
          </a:xfrm>
        </p:spPr>
        <p:txBody>
          <a:bodyPr>
            <a:normAutofit/>
          </a:bodyPr>
          <a:lstStyle/>
          <a:p>
            <a:r>
              <a:rPr lang="cs-CZ" sz="3300" dirty="0"/>
              <a:t>Informační materiály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71C30D36-7455-410F-8B67-AFC113F15D23}"/>
              </a:ext>
            </a:extLst>
          </p:cNvPr>
          <p:cNvSpPr/>
          <p:nvPr/>
        </p:nvSpPr>
        <p:spPr>
          <a:xfrm>
            <a:off x="122664" y="5868445"/>
            <a:ext cx="87189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>
                <a:hlinkClick r:id="rId3"/>
              </a:rPr>
              <a:t>https://www.szpi.gov.cz/clanek/e-shop-prodej-potravin-na-internetu-prirucka-pro-ppp.aspx</a:t>
            </a:r>
            <a:endParaRPr lang="cs-CZ" sz="1200" dirty="0"/>
          </a:p>
          <a:p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68449015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1E87290A3B7E04E990A64CD8B601484" ma:contentTypeVersion="2" ma:contentTypeDescription="Vytvoří nový dokument" ma:contentTypeScope="" ma:versionID="a0391c4a944fd9418a5e2c42be6e35fa">
  <xsd:schema xmlns:xsd="http://www.w3.org/2001/XMLSchema" xmlns:xs="http://www.w3.org/2001/XMLSchema" xmlns:p="http://schemas.microsoft.com/office/2006/metadata/properties" xmlns:ns2="9c3970af-1343-451c-b460-77896d70bf64" targetNamespace="http://schemas.microsoft.com/office/2006/metadata/properties" ma:root="true" ma:fieldsID="c4a4c22df9b177cf8d55e11bf33ede4c" ns2:_="">
    <xsd:import namespace="9c3970af-1343-451c-b460-77896d70bf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3970af-1343-451c-b460-77896d70bf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C5C3FD6-0BC2-490D-A66F-A290BD8907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3970af-1343-451c-b460-77896d70bf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682834-7577-4C9D-9365-D8006D23EC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B42C0B-3984-4325-B3CF-DC848A8AA4E8}">
  <ds:schemaRefs>
    <ds:schemaRef ds:uri="http://purl.org/dc/dcmitype/"/>
    <ds:schemaRef ds:uri="http://purl.org/dc/terms/"/>
    <ds:schemaRef ds:uri="http://schemas.microsoft.com/office/2006/documentManagement/types"/>
    <ds:schemaRef ds:uri="http://purl.org/dc/elements/1.1/"/>
    <ds:schemaRef ds:uri="9c3970af-1343-451c-b460-77896d70bf64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1136</TotalTime>
  <Words>3601</Words>
  <Application>Microsoft Office PowerPoint</Application>
  <PresentationFormat>Předvádění na obrazovce (4:3)</PresentationFormat>
  <Paragraphs>259</Paragraphs>
  <Slides>38</Slides>
  <Notes>37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6" baseType="lpstr">
      <vt:lpstr>Arial</vt:lpstr>
      <vt:lpstr>Arial Nova</vt:lpstr>
      <vt:lpstr>Calibri</vt:lpstr>
      <vt:lpstr>Calibri </vt:lpstr>
      <vt:lpstr>Calibri Light</vt:lpstr>
      <vt:lpstr>Times New Roman</vt:lpstr>
      <vt:lpstr>Wingdings</vt:lpstr>
      <vt:lpstr>Retrospektiva</vt:lpstr>
      <vt:lpstr>Prodej potravin na dálku, nové potraviny, doplňky stravy, ověřování autenticity potravin</vt:lpstr>
      <vt:lpstr>Prodej potravin na dálku – n. 1169/2011</vt:lpstr>
      <vt:lpstr>Prezentace aplikace PowerPoint</vt:lpstr>
      <vt:lpstr>Zákon č. 110/1997 Sb., o potravinách a tabákových výrobcích</vt:lpstr>
      <vt:lpstr>Status internetového prodejce potravin</vt:lpstr>
      <vt:lpstr>Prezentace aplikace PowerPoint</vt:lpstr>
      <vt:lpstr>Zákon č. 146/2002 Sb. o Státní zemědělské a potravinářské inspekci</vt:lpstr>
      <vt:lpstr>Prodej potravin na dálku-tipy pro spotřebitele</vt:lpstr>
      <vt:lpstr>Informační materiály</vt:lpstr>
      <vt:lpstr>Nové potraviny</vt:lpstr>
      <vt:lpstr>Nové potraviny - 2015/2283</vt:lpstr>
      <vt:lpstr>Prezentace aplikace PowerPoint</vt:lpstr>
      <vt:lpstr>Nové potraviny - 2015/2283</vt:lpstr>
      <vt:lpstr>SEZNAM UNIE PRO NOVÉ POTRAVINY - 2017/2470</vt:lpstr>
      <vt:lpstr>Příklady nových potravin </vt:lpstr>
      <vt:lpstr>Příklady nových potravin </vt:lpstr>
      <vt:lpstr>Prezentace aplikace PowerPoint</vt:lpstr>
      <vt:lpstr>Povolené druhy hmyzu</vt:lpstr>
      <vt:lpstr>Národní legislativa </vt:lpstr>
      <vt:lpstr>Prezentace aplikace PowerPoint</vt:lpstr>
      <vt:lpstr>Doplňky stravy</vt:lpstr>
      <vt:lpstr>Doplňky stravy - Zákon č. 110/1997 Sb.</vt:lpstr>
      <vt:lpstr>Doplňky stravy – n. 1925/2006</vt:lpstr>
      <vt:lpstr>Doplňky stravy: N. č. 1169/2011- čl. 9</vt:lpstr>
      <vt:lpstr>Vyhláška č. 58/2018 Sb.</vt:lpstr>
      <vt:lpstr>Prezentace aplikace PowerPoint</vt:lpstr>
      <vt:lpstr>Vyhláška č. 58/2018 Sb.</vt:lpstr>
      <vt:lpstr>Vyhláška č. 58/2018 Sb.</vt:lpstr>
      <vt:lpstr>Vyhláška č. 58/2018 Sb.</vt:lpstr>
      <vt:lpstr>Potraviny určené pro zvláštní výživu</vt:lpstr>
      <vt:lpstr>  Potraviny určené pro zvláštní výživu- čl. 9 n. 1169/2011</vt:lpstr>
      <vt:lpstr>  Potraviny určené pro zvláštní výživu- 110/1997 Sb.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Prodej potravin na dálku, potraviny nového typu, ověřování autenticity potravin</dc:title>
  <dc:creator>Sehon Tomáš (160897)</dc:creator>
  <cp:lastModifiedBy>Petra Mačáková</cp:lastModifiedBy>
  <cp:revision>98</cp:revision>
  <cp:lastPrinted>2021-11-30T09:38:03Z</cp:lastPrinted>
  <dcterms:created xsi:type="dcterms:W3CDTF">2017-11-18T17:57:00Z</dcterms:created>
  <dcterms:modified xsi:type="dcterms:W3CDTF">2022-11-23T13:55:10Z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0x01010031E87290A3B7E04E990A64CD8B601484</vt:lpwstr>
  </property>
</Properties>
</file>