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54"/>
  </p:notesMasterIdLst>
  <p:sldIdLst>
    <p:sldId id="297" r:id="rId5"/>
    <p:sldId id="311" r:id="rId6"/>
    <p:sldId id="352" r:id="rId7"/>
    <p:sldId id="312" r:id="rId8"/>
    <p:sldId id="313" r:id="rId9"/>
    <p:sldId id="314" r:id="rId10"/>
    <p:sldId id="315" r:id="rId11"/>
    <p:sldId id="316" r:id="rId12"/>
    <p:sldId id="318" r:id="rId13"/>
    <p:sldId id="319" r:id="rId14"/>
    <p:sldId id="322" r:id="rId15"/>
    <p:sldId id="320" r:id="rId16"/>
    <p:sldId id="321" r:id="rId17"/>
    <p:sldId id="323" r:id="rId18"/>
    <p:sldId id="324" r:id="rId19"/>
    <p:sldId id="325" r:id="rId20"/>
    <p:sldId id="326" r:id="rId21"/>
    <p:sldId id="327" r:id="rId22"/>
    <p:sldId id="328" r:id="rId23"/>
    <p:sldId id="329" r:id="rId24"/>
    <p:sldId id="330" r:id="rId25"/>
    <p:sldId id="331" r:id="rId26"/>
    <p:sldId id="332" r:id="rId27"/>
    <p:sldId id="334" r:id="rId28"/>
    <p:sldId id="335" r:id="rId29"/>
    <p:sldId id="336" r:id="rId30"/>
    <p:sldId id="337" r:id="rId31"/>
    <p:sldId id="354" r:id="rId32"/>
    <p:sldId id="338" r:id="rId33"/>
    <p:sldId id="339" r:id="rId34"/>
    <p:sldId id="340" r:id="rId35"/>
    <p:sldId id="341" r:id="rId36"/>
    <p:sldId id="342" r:id="rId37"/>
    <p:sldId id="343" r:id="rId38"/>
    <p:sldId id="344" r:id="rId39"/>
    <p:sldId id="345" r:id="rId40"/>
    <p:sldId id="346" r:id="rId41"/>
    <p:sldId id="348" r:id="rId42"/>
    <p:sldId id="349" r:id="rId43"/>
    <p:sldId id="350" r:id="rId44"/>
    <p:sldId id="347" r:id="rId45"/>
    <p:sldId id="301" r:id="rId46"/>
    <p:sldId id="298" r:id="rId47"/>
    <p:sldId id="351" r:id="rId48"/>
    <p:sldId id="355" r:id="rId49"/>
    <p:sldId id="333" r:id="rId50"/>
    <p:sldId id="353" r:id="rId51"/>
    <p:sldId id="317" r:id="rId52"/>
    <p:sldId id="356" r:id="rId53"/>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899"/>
    <a:srgbClr val="CCECFF"/>
    <a:srgbClr val="66CCFF"/>
    <a:srgbClr val="66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00" autoAdjust="0"/>
  </p:normalViewPr>
  <p:slideViewPr>
    <p:cSldViewPr>
      <p:cViewPr varScale="1">
        <p:scale>
          <a:sx n="63" d="100"/>
          <a:sy n="63" d="100"/>
        </p:scale>
        <p:origin x="84" y="45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2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entury" panose="02040604050505020304" pitchFamily="18" charset="0"/>
              </a:defRPr>
            </a:lvl1pPr>
          </a:lstStyle>
          <a:p>
            <a:endParaRPr lang="cs-CZ"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entury" panose="02040604050505020304" pitchFamily="18" charset="0"/>
              </a:defRPr>
            </a:lvl1pPr>
          </a:lstStyle>
          <a:p>
            <a:endParaRPr lang="cs-CZ" dirty="0"/>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entury" panose="02040604050505020304" pitchFamily="18" charset="0"/>
              </a:defRPr>
            </a:lvl1pPr>
          </a:lstStyle>
          <a:p>
            <a:endParaRPr lang="cs-CZ"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entury" panose="02040604050505020304" pitchFamily="18" charset="0"/>
              </a:defRPr>
            </a:lvl1pPr>
          </a:lstStyle>
          <a:p>
            <a:fld id="{63DF8CF1-2E04-435D-9A48-664382D795AD}" type="slidenum">
              <a:rPr lang="cs-CZ" smtClean="0"/>
              <a:pPr/>
              <a:t>‹#›</a:t>
            </a:fld>
            <a:endParaRPr lang="cs-CZ" dirty="0"/>
          </a:p>
        </p:txBody>
      </p:sp>
    </p:spTree>
    <p:extLst>
      <p:ext uri="{BB962C8B-B14F-4D97-AF65-F5344CB8AC3E}">
        <p14:creationId xmlns:p14="http://schemas.microsoft.com/office/powerpoint/2010/main" val="23882662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entury" panose="02040604050505020304" pitchFamily="18" charset="0"/>
        <a:ea typeface="+mn-ea"/>
        <a:cs typeface="+mn-cs"/>
      </a:defRPr>
    </a:lvl1pPr>
    <a:lvl2pPr marL="457200" algn="l" rtl="0" fontAlgn="base">
      <a:spcBef>
        <a:spcPct val="30000"/>
      </a:spcBef>
      <a:spcAft>
        <a:spcPct val="0"/>
      </a:spcAft>
      <a:defRPr sz="1200" kern="1200">
        <a:solidFill>
          <a:schemeClr val="tx1"/>
        </a:solidFill>
        <a:latin typeface="Century" panose="02040604050505020304" pitchFamily="18" charset="0"/>
        <a:ea typeface="+mn-ea"/>
        <a:cs typeface="+mn-cs"/>
      </a:defRPr>
    </a:lvl2pPr>
    <a:lvl3pPr marL="914400" algn="l" rtl="0" fontAlgn="base">
      <a:spcBef>
        <a:spcPct val="30000"/>
      </a:spcBef>
      <a:spcAft>
        <a:spcPct val="0"/>
      </a:spcAft>
      <a:defRPr sz="1200" kern="1200">
        <a:solidFill>
          <a:schemeClr val="tx1"/>
        </a:solidFill>
        <a:latin typeface="Century" panose="02040604050505020304" pitchFamily="18" charset="0"/>
        <a:ea typeface="+mn-ea"/>
        <a:cs typeface="+mn-cs"/>
      </a:defRPr>
    </a:lvl3pPr>
    <a:lvl4pPr marL="1371600" algn="l" rtl="0" fontAlgn="base">
      <a:spcBef>
        <a:spcPct val="30000"/>
      </a:spcBef>
      <a:spcAft>
        <a:spcPct val="0"/>
      </a:spcAft>
      <a:defRPr sz="1200" kern="1200">
        <a:solidFill>
          <a:schemeClr val="tx1"/>
        </a:solidFill>
        <a:latin typeface="Century" panose="02040604050505020304" pitchFamily="18" charset="0"/>
        <a:ea typeface="+mn-ea"/>
        <a:cs typeface="+mn-cs"/>
      </a:defRPr>
    </a:lvl4pPr>
    <a:lvl5pPr marL="1828800" algn="l" rtl="0" fontAlgn="base">
      <a:spcBef>
        <a:spcPct val="30000"/>
      </a:spcBef>
      <a:spcAft>
        <a:spcPct val="0"/>
      </a:spcAft>
      <a:defRPr sz="1200" kern="1200">
        <a:solidFill>
          <a:schemeClr val="tx1"/>
        </a:solidFill>
        <a:latin typeface="Century" panose="020406040505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3DF8CF1-2E04-435D-9A48-664382D795AD}" type="slidenum">
              <a:rPr lang="cs-CZ" smtClean="0"/>
              <a:pPr/>
              <a:t>21</a:t>
            </a:fld>
            <a:endParaRPr lang="cs-CZ" dirty="0"/>
          </a:p>
        </p:txBody>
      </p:sp>
    </p:spTree>
    <p:extLst>
      <p:ext uri="{BB962C8B-B14F-4D97-AF65-F5344CB8AC3E}">
        <p14:creationId xmlns:p14="http://schemas.microsoft.com/office/powerpoint/2010/main" val="150736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3DF8CF1-2E04-435D-9A48-664382D795AD}" type="slidenum">
              <a:rPr lang="cs-CZ" smtClean="0"/>
              <a:pPr/>
              <a:t>48</a:t>
            </a:fld>
            <a:endParaRPr lang="cs-CZ" dirty="0"/>
          </a:p>
        </p:txBody>
      </p:sp>
    </p:spTree>
    <p:extLst>
      <p:ext uri="{BB962C8B-B14F-4D97-AF65-F5344CB8AC3E}">
        <p14:creationId xmlns:p14="http://schemas.microsoft.com/office/powerpoint/2010/main" val="268046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cs-CZ" dirty="0"/>
          </a:p>
        </p:txBody>
      </p:sp>
      <p:sp>
        <p:nvSpPr>
          <p:cNvPr id="17" name="Footer Placeholder 16"/>
          <p:cNvSpPr>
            <a:spLocks noGrp="1"/>
          </p:cNvSpPr>
          <p:nvPr>
            <p:ph type="ftr" sz="quarter" idx="11"/>
          </p:nvPr>
        </p:nvSpPr>
        <p:spPr/>
        <p:txBody>
          <a:bodyPr/>
          <a:lstStyle/>
          <a:p>
            <a:endParaRPr lang="cs-CZ"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008B475-645A-42A3-A219-EBEE7C869FCE}" type="slidenum">
              <a:rPr lang="cs-CZ" smtClean="0"/>
              <a:pPr/>
              <a:t>‹#›</a:t>
            </a:fld>
            <a:endParaRPr lang="cs-CZ"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5AAEA788-FE8E-4E72-8FB4-B33299BCE317}" type="slidenum">
              <a:rPr lang="cs-CZ" smtClean="0"/>
              <a:pPr/>
              <a:t>‹#›</a:t>
            </a:fld>
            <a:endParaRPr lang="cs-CZ"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68A8CDAF-B8A9-4DB9-8028-4F71CA0B8BEE}" type="slidenum">
              <a:rPr lang="cs-CZ" smtClean="0"/>
              <a:pPr/>
              <a:t>‹#›</a:t>
            </a:fld>
            <a:endParaRPr lang="cs-CZ"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cs-CZ" dirty="0"/>
          </a:p>
        </p:txBody>
      </p:sp>
      <p:sp>
        <p:nvSpPr>
          <p:cNvPr id="5" name="Footer Placeholder 4"/>
          <p:cNvSpPr>
            <a:spLocks noGrp="1"/>
          </p:cNvSpPr>
          <p:nvPr>
            <p:ph type="ftr" sz="quarter" idx="11"/>
          </p:nvPr>
        </p:nvSpPr>
        <p:spPr/>
        <p:txBody>
          <a:bodyPr/>
          <a:lstStyle/>
          <a:p>
            <a:endParaRPr lang="cs-CZ"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a:xfrm>
            <a:off x="4361688" y="1026372"/>
            <a:ext cx="457200" cy="441325"/>
          </a:xfrm>
        </p:spPr>
        <p:txBody>
          <a:bodyPr/>
          <a:lstStyle/>
          <a:p>
            <a:fld id="{FF7003A4-65C5-4AA3-9A48-861B718E7846}" type="slidenum">
              <a:rPr lang="cs-CZ" smtClean="0"/>
              <a:pPr/>
              <a:t>‹#›</a:t>
            </a:fld>
            <a:endParaRPr lang="cs-CZ"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cs-CZ" dirty="0"/>
          </a:p>
        </p:txBody>
      </p:sp>
      <p:sp>
        <p:nvSpPr>
          <p:cNvPr id="4" name="Date Placeholder 3"/>
          <p:cNvSpPr>
            <a:spLocks noGrp="1"/>
          </p:cNvSpPr>
          <p:nvPr>
            <p:ph type="dt" sz="half" idx="10"/>
          </p:nvPr>
        </p:nvSpPr>
        <p:spPr/>
        <p:txBody>
          <a:bodyPr/>
          <a:lstStyle/>
          <a:p>
            <a:endParaRPr lang="cs-CZ"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65D16F9-A2A1-492F-B3A6-0533FFB13992}" type="slidenum">
              <a:rPr lang="cs-CZ" smtClean="0"/>
              <a:pPr/>
              <a:t>‹#›</a:t>
            </a:fld>
            <a:endParaRPr lang="cs-CZ"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2A269D98-2A38-4BAC-A1CC-94E0EF91FAB7}" type="slidenum">
              <a:rPr lang="cs-CZ" smtClean="0"/>
              <a:pPr/>
              <a:t>‹#›</a:t>
            </a:fld>
            <a:endParaRPr lang="cs-CZ"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cs-CZ" dirty="0"/>
          </a:p>
        </p:txBody>
      </p:sp>
      <p:sp>
        <p:nvSpPr>
          <p:cNvPr id="8" name="Footer Placeholder 7"/>
          <p:cNvSpPr>
            <a:spLocks noGrp="1"/>
          </p:cNvSpPr>
          <p:nvPr>
            <p:ph type="ftr" sz="quarter" idx="11"/>
          </p:nvPr>
        </p:nvSpPr>
        <p:spPr>
          <a:xfrm>
            <a:off x="304800" y="6409944"/>
            <a:ext cx="3581400" cy="365760"/>
          </a:xfrm>
        </p:spPr>
        <p:txBody>
          <a:bodyPr/>
          <a:lstStyle/>
          <a:p>
            <a:endParaRPr lang="cs-CZ"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5A82C46-7A43-4F92-A75A-A186CD59BD04}" type="slidenum">
              <a:rPr lang="cs-CZ" smtClean="0"/>
              <a:pPr/>
              <a:t>‹#›</a:t>
            </a:fld>
            <a:endParaRPr lang="cs-CZ"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a:xfrm>
            <a:off x="4343400" y="1036020"/>
            <a:ext cx="457200" cy="441325"/>
          </a:xfrm>
        </p:spPr>
        <p:txBody>
          <a:bodyPr/>
          <a:lstStyle/>
          <a:p>
            <a:fld id="{A14CB3BB-48C0-4CD5-8FFC-754A0FC67C6F}" type="slidenum">
              <a:rPr lang="cs-CZ" smtClean="0"/>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cs-CZ" dirty="0"/>
          </a:p>
        </p:txBody>
      </p:sp>
      <p:sp>
        <p:nvSpPr>
          <p:cNvPr id="3" name="Footer Placeholder 2"/>
          <p:cNvSpPr>
            <a:spLocks noGrp="1"/>
          </p:cNvSpPr>
          <p:nvPr>
            <p:ph type="ftr" sz="quarter" idx="11"/>
          </p:nvPr>
        </p:nvSpPr>
        <p:spPr/>
        <p:txBody>
          <a:bodyPr/>
          <a:lstStyle/>
          <a:p>
            <a:endParaRPr lang="cs-CZ"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B527AB1-0E11-4864-8C4B-A564D4C08684}" type="slidenum">
              <a:rPr lang="cs-CZ" smtClean="0"/>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979C54B-6151-48A2-B397-0E27C61B0AE5}" type="slidenum">
              <a:rPr lang="cs-CZ" smtClean="0"/>
              <a:pPr/>
              <a:t>‹#›</a:t>
            </a:fld>
            <a:endParaRPr lang="cs-CZ"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endParaRPr lang="cs-CZ" dirty="0"/>
          </a:p>
        </p:txBody>
      </p:sp>
      <p:sp>
        <p:nvSpPr>
          <p:cNvPr id="6" name="Footer Placeholder 5"/>
          <p:cNvSpPr>
            <a:spLocks noGrp="1"/>
          </p:cNvSpPr>
          <p:nvPr>
            <p:ph type="ftr" sz="quarter" idx="11"/>
          </p:nvPr>
        </p:nvSpPr>
        <p:spPr>
          <a:xfrm>
            <a:off x="301752" y="6410848"/>
            <a:ext cx="3383280" cy="365760"/>
          </a:xfrm>
        </p:spPr>
        <p:txBody>
          <a:bodyPr/>
          <a:lstStyle/>
          <a:p>
            <a:endParaRPr lang="cs-CZ"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3FD5762D-3A7F-449C-A13B-5CBED42C2B67}" type="slidenum">
              <a:rPr lang="cs-CZ" smtClean="0"/>
              <a:pPr/>
              <a:t>‹#›</a:t>
            </a:fld>
            <a:endParaRPr lang="cs-CZ"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endParaRPr lang="cs-CZ" dirty="0"/>
          </a:p>
        </p:txBody>
      </p:sp>
      <p:sp>
        <p:nvSpPr>
          <p:cNvPr id="6" name="Footer Placeholder 5"/>
          <p:cNvSpPr>
            <a:spLocks noGrp="1"/>
          </p:cNvSpPr>
          <p:nvPr>
            <p:ph type="ftr" sz="quarter" idx="11"/>
          </p:nvPr>
        </p:nvSpPr>
        <p:spPr>
          <a:xfrm>
            <a:off x="301752" y="6410848"/>
            <a:ext cx="3584448" cy="365760"/>
          </a:xfrm>
        </p:spPr>
        <p:txBody>
          <a:bodyPr/>
          <a:lstStyle/>
          <a:p>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cs-CZ"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B0D1D88-021A-480A-8CF2-02985E70E580}" type="slidenum">
              <a:rPr lang="cs-CZ" smtClean="0"/>
              <a:pPr/>
              <a:t>‹#›</a:t>
            </a:fld>
            <a:endParaRPr lang="cs-CZ"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google.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www.google.com/"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61864" y="1052736"/>
            <a:ext cx="7772400" cy="1752600"/>
          </a:xfrm>
        </p:spPr>
        <p:txBody>
          <a:bodyPr>
            <a:normAutofit fontScale="90000"/>
          </a:bodyPr>
          <a:lstStyle/>
          <a:p>
            <a:pPr algn="ctr"/>
            <a:r>
              <a:rPr lang="cs-CZ" b="1" dirty="0">
                <a:solidFill>
                  <a:schemeClr val="bg2">
                    <a:lumMod val="50000"/>
                  </a:schemeClr>
                </a:solidFill>
                <a:latin typeface="Century Gothic" panose="020B0502020202020204" pitchFamily="34" charset="0"/>
              </a:rPr>
              <a:t>OSTATNÍ PRÁVNÍ PŘEDPISY TÝKAJÍCÍ SE BEZEPEČNOSTI POTRAVIN</a:t>
            </a:r>
            <a:br>
              <a:rPr lang="cs-CZ" b="1" dirty="0">
                <a:solidFill>
                  <a:srgbClr val="0070C0"/>
                </a:solidFill>
                <a:latin typeface="Century Gothic" panose="020B0502020202020204" pitchFamily="34" charset="0"/>
              </a:rPr>
            </a:br>
            <a:endParaRPr lang="cs-CZ" b="1" dirty="0">
              <a:solidFill>
                <a:srgbClr val="0070C0"/>
              </a:solidFill>
              <a:latin typeface="Century Gothic" panose="020B0502020202020204" pitchFamily="34" charset="0"/>
            </a:endParaRPr>
          </a:p>
        </p:txBody>
      </p:sp>
      <p:sp>
        <p:nvSpPr>
          <p:cNvPr id="4" name="TextovéPole 1"/>
          <p:cNvSpPr txBox="1"/>
          <p:nvPr/>
        </p:nvSpPr>
        <p:spPr>
          <a:xfrm>
            <a:off x="2022104" y="6381328"/>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
        <p:nvSpPr>
          <p:cNvPr id="5" name="Podnadpis 4"/>
          <p:cNvSpPr>
            <a:spLocks noGrp="1"/>
          </p:cNvSpPr>
          <p:nvPr>
            <p:ph type="subTitle" idx="1"/>
          </p:nvPr>
        </p:nvSpPr>
        <p:spPr>
          <a:xfrm>
            <a:off x="1403648" y="3068960"/>
            <a:ext cx="6400800" cy="1752600"/>
          </a:xfrm>
        </p:spPr>
        <p:txBody>
          <a:bodyPr>
            <a:normAutofit/>
          </a:bodyPr>
          <a:lstStyle/>
          <a:p>
            <a:r>
              <a:rPr lang="cs-CZ" sz="2000" dirty="0"/>
              <a:t>13. PŘEDNÁŠKA</a:t>
            </a:r>
          </a:p>
          <a:p>
            <a:r>
              <a:rPr lang="cs-CZ" sz="2000" dirty="0"/>
              <a:t>Legislativa a dozor v potravinách</a:t>
            </a:r>
          </a:p>
        </p:txBody>
      </p:sp>
    </p:spTree>
    <p:extLst>
      <p:ext uri="{BB962C8B-B14F-4D97-AF65-F5344CB8AC3E}">
        <p14:creationId xmlns:p14="http://schemas.microsoft.com/office/powerpoint/2010/main" val="71821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628800"/>
            <a:ext cx="8503920" cy="4710264"/>
          </a:xfrm>
        </p:spPr>
        <p:txBody>
          <a:bodyPr>
            <a:normAutofit fontScale="85000" lnSpcReduction="20000"/>
          </a:bodyPr>
          <a:lstStyle/>
          <a:p>
            <a:r>
              <a:rPr lang="cs-CZ" dirty="0"/>
              <a:t>Článek 15 Označování</a:t>
            </a:r>
          </a:p>
          <a:p>
            <a:pPr lvl="1"/>
            <a:r>
              <a:rPr lang="cs-CZ" dirty="0"/>
              <a:t>K materiálům a předmětům, které při uvedení na trh ještě nejsou ve styku s potravinami, se připojí:</a:t>
            </a:r>
          </a:p>
          <a:p>
            <a:pPr lvl="2"/>
            <a:r>
              <a:rPr lang="cs-CZ" dirty="0"/>
              <a:t>a) slova „pro styk s potravinami“ nebo konkrétní označení týkající se jejich použití, jako kávovar, láhev na víno, polévková lžíce, nebo symbol znázorněný v příloze II; a </a:t>
            </a:r>
          </a:p>
          <a:p>
            <a:pPr lvl="2"/>
            <a:r>
              <a:rPr lang="cs-CZ" dirty="0"/>
              <a:t>b) pokud je to nezbytné, konkrétní pokyny, které se mají dodržovat při bezpečném a vhodném užívání</a:t>
            </a:r>
          </a:p>
          <a:p>
            <a:pPr lvl="2"/>
            <a:r>
              <a:rPr lang="cs-CZ" dirty="0"/>
              <a:t>c) jméno nebo obchodní jméno a v obou případech adresa nebo sídlo výrobce, zpracovatele nebo prodejce odpovědného za jejich uvádění na trh v rámci Společenství a</a:t>
            </a:r>
          </a:p>
          <a:p>
            <a:pPr lvl="2"/>
            <a:r>
              <a:rPr lang="cs-CZ" dirty="0"/>
              <a:t>d) odpovídající označení nebo identifikace, které umožní sledovatelnost materiálu nebo předmětu v souladu s článkem 17</a:t>
            </a:r>
          </a:p>
          <a:p>
            <a:pPr lvl="2"/>
            <a:r>
              <a:rPr lang="cs-CZ" dirty="0"/>
              <a:t>e) v případě aktivních materiálů a předmětů informace o povolených způsobech užívání a další významné informace, například názvy a množství látek uvolňovaných aktivní složkou, aby provozovatelé potravinářských podniků, které používají tyto materiály a předměty, mohly dodržet ostatní odpovídající předpisy Společenství, nebo pokud takové předpisy neexistují, vnitrostátní předpisy upravující potraviny, včetně předpisů o označování potravin</a:t>
            </a:r>
          </a:p>
        </p:txBody>
      </p:sp>
      <p:sp>
        <p:nvSpPr>
          <p:cNvPr id="4" name="Nadpis 1"/>
          <p:cNvSpPr>
            <a:spLocks noGrp="1"/>
          </p:cNvSpPr>
          <p:nvPr>
            <p:ph type="title"/>
          </p:nvPr>
        </p:nvSpPr>
        <p:spPr>
          <a:xfrm>
            <a:off x="323528" y="332656"/>
            <a:ext cx="8534400" cy="758952"/>
          </a:xfrm>
        </p:spPr>
        <p:txBody>
          <a:bodyPr>
            <a:noAutofit/>
          </a:bodyPr>
          <a:lstStyle/>
          <a:p>
            <a:r>
              <a:rPr lang="cs-CZ" sz="2800" b="1" dirty="0">
                <a:solidFill>
                  <a:schemeClr val="bg2">
                    <a:lumMod val="50000"/>
                  </a:schemeClr>
                </a:solidFill>
                <a:effectLst>
                  <a:outerShdw blurRad="38100" dist="38100" dir="2700000" algn="tl">
                    <a:srgbClr val="000000">
                      <a:alpha val="43137"/>
                    </a:srgbClr>
                  </a:outerShdw>
                </a:effectLst>
              </a:rPr>
              <a:t>Materiály a předměty určené pro styk s potravinou - nařízení EP a R (ES) č. 1935/2004 </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2695862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solidFill>
                  <a:schemeClr val="bg2">
                    <a:lumMod val="50000"/>
                  </a:schemeClr>
                </a:solidFill>
                <a:effectLst>
                  <a:outerShdw blurRad="38100" dist="38100" dir="2700000" algn="tl">
                    <a:srgbClr val="000000">
                      <a:alpha val="43137"/>
                    </a:srgbClr>
                  </a:outerShdw>
                </a:effectLst>
              </a:rPr>
              <a:t>Příloha II n</a:t>
            </a:r>
            <a:r>
              <a:rPr lang="pt-BR" b="1" dirty="0">
                <a:solidFill>
                  <a:schemeClr val="bg2">
                    <a:lumMod val="50000"/>
                  </a:schemeClr>
                </a:solidFill>
                <a:effectLst>
                  <a:outerShdw blurRad="38100" dist="38100" dir="2700000" algn="tl">
                    <a:srgbClr val="000000">
                      <a:alpha val="43137"/>
                    </a:srgbClr>
                  </a:outerShdw>
                </a:effectLst>
              </a:rPr>
              <a:t>ařízení EP a R (ES) č. 1935/2004 </a:t>
            </a:r>
            <a:r>
              <a:rPr lang="cs-CZ" b="1" dirty="0">
                <a:solidFill>
                  <a:schemeClr val="bg2">
                    <a:lumMod val="50000"/>
                  </a:schemeClr>
                </a:solidFill>
                <a:effectLst>
                  <a:outerShdw blurRad="38100" dist="38100" dir="2700000" algn="tl">
                    <a:srgbClr val="000000">
                      <a:alpha val="43137"/>
                    </a:srgbClr>
                  </a:outerShdw>
                </a:effectLst>
              </a:rPr>
              <a:t>- symbol</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pic>
        <p:nvPicPr>
          <p:cNvPr id="1026" name="Picture 2" descr="Symbol sklenice a vidličky – Wikiped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132856"/>
            <a:ext cx="3516250" cy="3551413"/>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79512" y="6032354"/>
            <a:ext cx="3201774" cy="307777"/>
          </a:xfrm>
          <a:prstGeom prst="rect">
            <a:avLst/>
          </a:prstGeom>
          <a:noFill/>
        </p:spPr>
        <p:txBody>
          <a:bodyPr wrap="none" rtlCol="0">
            <a:spAutoFit/>
          </a:bodyPr>
          <a:lstStyle/>
          <a:p>
            <a:r>
              <a:rPr lang="cs-CZ" sz="1400" dirty="0"/>
              <a:t>Zdroj obrázku: </a:t>
            </a:r>
            <a:r>
              <a:rPr lang="cs-CZ" sz="1400" dirty="0">
                <a:hlinkClick r:id="rId3"/>
              </a:rPr>
              <a:t>www.google.com</a:t>
            </a:r>
            <a:r>
              <a:rPr lang="cs-CZ" sz="1400" dirty="0"/>
              <a:t> </a:t>
            </a:r>
          </a:p>
        </p:txBody>
      </p:sp>
    </p:spTree>
    <p:extLst>
      <p:ext uri="{BB962C8B-B14F-4D97-AF65-F5344CB8AC3E}">
        <p14:creationId xmlns:p14="http://schemas.microsoft.com/office/powerpoint/2010/main" val="293892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a:bodyPr>
          <a:lstStyle/>
          <a:p>
            <a:r>
              <a:rPr lang="cs-CZ" dirty="0"/>
              <a:t>Článek 17 Sledovatelnost</a:t>
            </a:r>
          </a:p>
          <a:p>
            <a:pPr lvl="1"/>
            <a:r>
              <a:rPr lang="cs-CZ" dirty="0"/>
              <a:t>1. Sledovatelnost materiálů a předmětů musí být zajištěna ve všech fázích procesu, aby byla usnadněna kontrola, stažení vadných výrobků, informovanost spotřebitele a vymezení odpovědnosti.</a:t>
            </a:r>
          </a:p>
          <a:p>
            <a:pPr lvl="1"/>
            <a:r>
              <a:rPr lang="cs-CZ" dirty="0"/>
              <a:t>2. S přihlédnutím k technologickým možnostem jsou provozovatelé podniků povinni zavést systémy a postupy, které umožní identifikaci podniků, které dodaly nebo jimž byly dodány materiály či předměty, případně látky nebo výrobky, na něž se vztahuje toto nařízení a jeho prováděcí předpisy, použité při jejich výrobě. Tyto informace poskytnou příslušným orgánům, pokud o to požádají.</a:t>
            </a:r>
          </a:p>
          <a:p>
            <a:endParaRPr lang="cs-CZ" dirty="0"/>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
        <p:nvSpPr>
          <p:cNvPr id="6" name="Nadpis 1"/>
          <p:cNvSpPr>
            <a:spLocks noGrp="1"/>
          </p:cNvSpPr>
          <p:nvPr>
            <p:ph type="title"/>
          </p:nvPr>
        </p:nvSpPr>
        <p:spPr>
          <a:xfrm>
            <a:off x="323528" y="332656"/>
            <a:ext cx="8534400" cy="758952"/>
          </a:xfrm>
        </p:spPr>
        <p:txBody>
          <a:bodyPr>
            <a:noAutofit/>
          </a:bodyPr>
          <a:lstStyle/>
          <a:p>
            <a:r>
              <a:rPr lang="cs-CZ" sz="2800" b="1" dirty="0">
                <a:solidFill>
                  <a:schemeClr val="bg2">
                    <a:lumMod val="50000"/>
                  </a:schemeClr>
                </a:solidFill>
                <a:effectLst>
                  <a:outerShdw blurRad="38100" dist="38100" dir="2700000" algn="tl">
                    <a:srgbClr val="000000">
                      <a:alpha val="43137"/>
                    </a:srgbClr>
                  </a:outerShdw>
                </a:effectLst>
              </a:rPr>
              <a:t>Materiály a předměty určené pro styk s potravinou - nařízení EP a R (ES) č. 1935/2004 </a:t>
            </a:r>
          </a:p>
        </p:txBody>
      </p:sp>
    </p:spTree>
    <p:extLst>
      <p:ext uri="{BB962C8B-B14F-4D97-AF65-F5344CB8AC3E}">
        <p14:creationId xmlns:p14="http://schemas.microsoft.com/office/powerpoint/2010/main" val="3503969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332656"/>
            <a:ext cx="8534400" cy="758952"/>
          </a:xfrm>
        </p:spPr>
        <p:txBody>
          <a:bodyPr>
            <a:normAutofit fontScale="90000"/>
          </a:bodyPr>
          <a:lstStyle/>
          <a:p>
            <a:r>
              <a:rPr lang="cs-CZ" b="1" dirty="0">
                <a:solidFill>
                  <a:schemeClr val="bg2">
                    <a:lumMod val="50000"/>
                  </a:schemeClr>
                </a:solidFill>
                <a:effectLst>
                  <a:outerShdw blurRad="38100" dist="38100" dir="2700000" algn="tl">
                    <a:srgbClr val="000000">
                      <a:alpha val="43137"/>
                    </a:srgbClr>
                  </a:outerShdw>
                </a:effectLst>
              </a:rPr>
              <a:t>Materiály a předměty určené pro styk s potravinou - plastové - nařízení K (EU) č. 10/2011</a:t>
            </a:r>
          </a:p>
        </p:txBody>
      </p:sp>
      <p:sp>
        <p:nvSpPr>
          <p:cNvPr id="3" name="Zástupný symbol pro obsah 2"/>
          <p:cNvSpPr>
            <a:spLocks noGrp="1"/>
          </p:cNvSpPr>
          <p:nvPr>
            <p:ph sz="quarter" idx="1"/>
          </p:nvPr>
        </p:nvSpPr>
        <p:spPr>
          <a:xfrm>
            <a:off x="301752" y="1628800"/>
            <a:ext cx="8503920" cy="4572000"/>
          </a:xfrm>
        </p:spPr>
        <p:txBody>
          <a:bodyPr>
            <a:normAutofit lnSpcReduction="10000"/>
          </a:bodyPr>
          <a:lstStyle/>
          <a:p>
            <a:r>
              <a:rPr lang="cs-CZ" dirty="0"/>
              <a:t>Článek 4 Uvádění materiálů a předmětů z plastů na trh</a:t>
            </a:r>
          </a:p>
          <a:p>
            <a:pPr lvl="1"/>
            <a:r>
              <a:rPr lang="cs-CZ" dirty="0"/>
              <a:t>Materiály a předměty z plastů mohou být uváděny na trh pouze tehdy, pokud:</a:t>
            </a:r>
          </a:p>
          <a:p>
            <a:pPr lvl="2"/>
            <a:r>
              <a:rPr lang="cs-CZ" dirty="0"/>
              <a:t>a) při zamýšleném a předvídatelném použití splňují příslušné požadavky stanovené v článku 3 nařízení (ES) č. 1935/2004 a</a:t>
            </a:r>
          </a:p>
          <a:p>
            <a:pPr lvl="2"/>
            <a:r>
              <a:rPr lang="cs-CZ" dirty="0"/>
              <a:t>b) splňují požadavky na označování stanovené v článku 15 nařízení (ES) č. 1935/2004 a</a:t>
            </a:r>
          </a:p>
          <a:p>
            <a:pPr lvl="2"/>
            <a:r>
              <a:rPr lang="cs-CZ" dirty="0"/>
              <a:t>c) splňují požadavky na sledovatelnost stanovené v článku 17 nařízení (ES) č. 1935/2004 a</a:t>
            </a:r>
          </a:p>
          <a:p>
            <a:pPr lvl="2"/>
            <a:r>
              <a:rPr lang="cs-CZ" dirty="0"/>
              <a:t>d) byly vyrobeny v souladu se správnou výrobní praxí stanovenou v nařízení Komise (ES) č. 2023/2006 ( 1 ) a</a:t>
            </a:r>
          </a:p>
          <a:p>
            <a:pPr lvl="2"/>
            <a:r>
              <a:rPr lang="cs-CZ" dirty="0"/>
              <a:t>e) splňují požadavky na složení a požadavky na prohlášení stanovené v kapitolách II, III a IV tohoto nařízení</a:t>
            </a:r>
          </a:p>
          <a:p>
            <a:endParaRPr lang="cs-CZ" dirty="0"/>
          </a:p>
        </p:txBody>
      </p:sp>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251527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lstStyle/>
          <a:p>
            <a:r>
              <a:rPr lang="cs-CZ" dirty="0"/>
              <a:t>Článek 11 Specifické migrační limity</a:t>
            </a:r>
          </a:p>
          <a:p>
            <a:pPr lvl="1"/>
            <a:r>
              <a:rPr lang="cs-CZ" dirty="0"/>
              <a:t>1.  Materiály a předměty z plastů nesmějí uvolňovat své složky do potravin v množstvích překračujících specifické migrační limity (SML) stanovené v příloze I. Tyto specifické migrační limity (SML) jsou vyjádřeny v mg látky na 1 kg potravin (mg/kg)</a:t>
            </a:r>
          </a:p>
          <a:p>
            <a:endParaRPr lang="cs-CZ" dirty="0"/>
          </a:p>
          <a:p>
            <a:pPr lvl="1"/>
            <a:r>
              <a:rPr lang="cs-CZ" dirty="0"/>
              <a:t>specifickým migračním limitem“ (SML) se rozumí nejvyšší povolené množství určité látky uvolňované z materiálu nebo předmětu do potravin nebo do simulantů potravin</a:t>
            </a:r>
          </a:p>
          <a:p>
            <a:endParaRPr lang="cs-CZ" dirty="0"/>
          </a:p>
          <a:p>
            <a:endParaRPr lang="cs-CZ" dirty="0"/>
          </a:p>
          <a:p>
            <a:endParaRPr lang="cs-CZ" dirty="0"/>
          </a:p>
        </p:txBody>
      </p:sp>
      <p:sp>
        <p:nvSpPr>
          <p:cNvPr id="4" name="Nadpis 1"/>
          <p:cNvSpPr>
            <a:spLocks noGrp="1"/>
          </p:cNvSpPr>
          <p:nvPr>
            <p:ph type="title"/>
          </p:nvPr>
        </p:nvSpPr>
        <p:spPr>
          <a:xfrm>
            <a:off x="301752" y="332656"/>
            <a:ext cx="8534400" cy="758952"/>
          </a:xfrm>
        </p:spPr>
        <p:txBody>
          <a:bodyPr>
            <a:normAutofit fontScale="90000"/>
          </a:bodyPr>
          <a:lstStyle/>
          <a:p>
            <a:r>
              <a:rPr lang="cs-CZ" b="1" dirty="0">
                <a:solidFill>
                  <a:schemeClr val="bg2">
                    <a:lumMod val="50000"/>
                  </a:schemeClr>
                </a:solidFill>
                <a:effectLst>
                  <a:outerShdw blurRad="38100" dist="38100" dir="2700000" algn="tl">
                    <a:srgbClr val="000000">
                      <a:alpha val="43137"/>
                    </a:srgbClr>
                  </a:outerShdw>
                </a:effectLst>
              </a:rPr>
              <a:t>Materiály a předměty určené pro styk s potravinou - plastové - nařízení K (EU) č. 10/2011</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3117301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2">
                    <a:lumMod val="50000"/>
                  </a:schemeClr>
                </a:solidFill>
                <a:effectLst>
                  <a:outerShdw blurRad="38100" dist="38100" dir="2700000" algn="tl">
                    <a:srgbClr val="000000">
                      <a:alpha val="43137"/>
                    </a:srgbClr>
                  </a:outerShdw>
                </a:effectLst>
              </a:rPr>
              <a:t>N</a:t>
            </a:r>
            <a:r>
              <a:rPr lang="pt-BR" b="1" dirty="0">
                <a:solidFill>
                  <a:schemeClr val="bg2">
                    <a:lumMod val="50000"/>
                  </a:schemeClr>
                </a:solidFill>
                <a:effectLst>
                  <a:outerShdw blurRad="38100" dist="38100" dir="2700000" algn="tl">
                    <a:srgbClr val="000000">
                      <a:alpha val="43137"/>
                    </a:srgbClr>
                  </a:outerShdw>
                </a:effectLst>
              </a:rPr>
              <a:t>ařízení K (EU) č. 10/2011</a:t>
            </a:r>
            <a:r>
              <a:rPr lang="cs-CZ" b="1" dirty="0">
                <a:solidFill>
                  <a:schemeClr val="bg2">
                    <a:lumMod val="50000"/>
                  </a:schemeClr>
                </a:solidFill>
                <a:effectLst>
                  <a:outerShdw blurRad="38100" dist="38100" dir="2700000" algn="tl">
                    <a:srgbClr val="000000">
                      <a:alpha val="43137"/>
                    </a:srgbClr>
                  </a:outerShdw>
                </a:effectLst>
              </a:rPr>
              <a:t> – příloha I</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pic>
        <p:nvPicPr>
          <p:cNvPr id="3" name="Obrázek 2"/>
          <p:cNvPicPr>
            <a:picLocks noChangeAspect="1"/>
          </p:cNvPicPr>
          <p:nvPr/>
        </p:nvPicPr>
        <p:blipFill rotWithShape="1">
          <a:blip r:embed="rId2"/>
          <a:srcRect l="8043" t="12061" r="11531" b="16449"/>
          <a:stretch/>
        </p:blipFill>
        <p:spPr>
          <a:xfrm>
            <a:off x="716524" y="1772816"/>
            <a:ext cx="7704856" cy="4280476"/>
          </a:xfrm>
          <a:prstGeom prst="rect">
            <a:avLst/>
          </a:prstGeom>
        </p:spPr>
      </p:pic>
    </p:spTree>
    <p:extLst>
      <p:ext uri="{BB962C8B-B14F-4D97-AF65-F5344CB8AC3E}">
        <p14:creationId xmlns:p14="http://schemas.microsoft.com/office/powerpoint/2010/main" val="815230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2">
                    <a:lumMod val="50000"/>
                  </a:schemeClr>
                </a:solidFill>
                <a:effectLst>
                  <a:outerShdw blurRad="38100" dist="38100" dir="2700000" algn="tl">
                    <a:srgbClr val="000000">
                      <a:alpha val="43137"/>
                    </a:srgbClr>
                  </a:outerShdw>
                </a:effectLst>
              </a:rPr>
              <a:t>N</a:t>
            </a:r>
            <a:r>
              <a:rPr lang="pt-BR" b="1" dirty="0">
                <a:solidFill>
                  <a:schemeClr val="bg2">
                    <a:lumMod val="50000"/>
                  </a:schemeClr>
                </a:solidFill>
                <a:effectLst>
                  <a:outerShdw blurRad="38100" dist="38100" dir="2700000" algn="tl">
                    <a:srgbClr val="000000">
                      <a:alpha val="43137"/>
                    </a:srgbClr>
                  </a:outerShdw>
                </a:effectLst>
              </a:rPr>
              <a:t>ařízení K (EU) č. 10/2011</a:t>
            </a:r>
            <a:r>
              <a:rPr lang="cs-CZ" b="1" dirty="0">
                <a:solidFill>
                  <a:schemeClr val="bg2">
                    <a:lumMod val="50000"/>
                  </a:schemeClr>
                </a:solidFill>
                <a:effectLst>
                  <a:outerShdw blurRad="38100" dist="38100" dir="2700000" algn="tl">
                    <a:srgbClr val="000000">
                      <a:alpha val="43137"/>
                    </a:srgbClr>
                  </a:outerShdw>
                </a:effectLst>
              </a:rPr>
              <a:t> – příloha I</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pic>
        <p:nvPicPr>
          <p:cNvPr id="3" name="Obrázek 2"/>
          <p:cNvPicPr>
            <a:picLocks noChangeAspect="1"/>
          </p:cNvPicPr>
          <p:nvPr/>
        </p:nvPicPr>
        <p:blipFill rotWithShape="1">
          <a:blip r:embed="rId2"/>
          <a:srcRect l="11128" t="66522" r="13918" b="9053"/>
          <a:stretch/>
        </p:blipFill>
        <p:spPr>
          <a:xfrm>
            <a:off x="305714" y="2790352"/>
            <a:ext cx="8592081" cy="1749972"/>
          </a:xfrm>
          <a:prstGeom prst="rect">
            <a:avLst/>
          </a:prstGeom>
        </p:spPr>
      </p:pic>
    </p:spTree>
    <p:extLst>
      <p:ext uri="{BB962C8B-B14F-4D97-AF65-F5344CB8AC3E}">
        <p14:creationId xmlns:p14="http://schemas.microsoft.com/office/powerpoint/2010/main" val="3877583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6512" y="332656"/>
            <a:ext cx="8534400" cy="758952"/>
          </a:xfrm>
        </p:spPr>
        <p:txBody>
          <a:bodyPr>
            <a:noAutofit/>
          </a:bodyPr>
          <a:lstStyle/>
          <a:p>
            <a:r>
              <a:rPr lang="cs-CZ" sz="2800" b="1" dirty="0">
                <a:solidFill>
                  <a:schemeClr val="bg2">
                    <a:lumMod val="50000"/>
                  </a:schemeClr>
                </a:solidFill>
                <a:effectLst>
                  <a:outerShdw blurRad="38100" dist="38100" dir="2700000" algn="tl">
                    <a:srgbClr val="000000">
                      <a:alpha val="43137"/>
                    </a:srgbClr>
                  </a:outerShdw>
                </a:effectLst>
              </a:rPr>
              <a:t>Nařízení K (ES) č. 2023/2006 o správné výrobní praxi pro materiály a předměty určené pro styk s potravinami</a:t>
            </a:r>
          </a:p>
        </p:txBody>
      </p:sp>
      <p:sp>
        <p:nvSpPr>
          <p:cNvPr id="3" name="Zástupný symbol pro obsah 2"/>
          <p:cNvSpPr>
            <a:spLocks noGrp="1"/>
          </p:cNvSpPr>
          <p:nvPr>
            <p:ph sz="quarter" idx="1"/>
          </p:nvPr>
        </p:nvSpPr>
        <p:spPr>
          <a:xfrm>
            <a:off x="301752" y="1628800"/>
            <a:ext cx="8503920" cy="4572000"/>
          </a:xfrm>
        </p:spPr>
        <p:txBody>
          <a:bodyPr>
            <a:normAutofit/>
          </a:bodyPr>
          <a:lstStyle/>
          <a:p>
            <a:r>
              <a:rPr lang="cs-CZ" dirty="0"/>
              <a:t>Článek 3 Definice</a:t>
            </a:r>
          </a:p>
          <a:p>
            <a:pPr lvl="1"/>
            <a:r>
              <a:rPr lang="cs-CZ" dirty="0"/>
              <a:t>Pro účely tohoto nařízení se použijí tyto definice:</a:t>
            </a:r>
          </a:p>
          <a:p>
            <a:pPr lvl="2"/>
            <a:r>
              <a:rPr lang="cs-CZ" dirty="0"/>
              <a:t>a) „správnou výrobní praxí (SVP)“ se rozumí taková hlediska zabezpečování jakosti, která zajistí, že materiály a předměty se soustavně vyrábějí a kontrolují tak, aby se zajistil soulad s pravidly, která se na ně vztahují, a s normami jakosti přiměřenými jejich zamýšlenému použití, a aby neohrožovaly lidské zdraví nebo nezpůsobovaly nepřijatelnou změnu ve složení potravin nebo nezpůsobovaly zhoršení jejich organoleptických vlastností</a:t>
            </a:r>
          </a:p>
        </p:txBody>
      </p:sp>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2784896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a:bodyPr>
          <a:lstStyle/>
          <a:p>
            <a:r>
              <a:rPr lang="cs-CZ" dirty="0"/>
              <a:t>Článek 5 Systém zabezpečování jakosti</a:t>
            </a:r>
          </a:p>
          <a:p>
            <a:endParaRPr lang="cs-CZ" dirty="0"/>
          </a:p>
          <a:p>
            <a:pPr lvl="1"/>
            <a:r>
              <a:rPr lang="cs-CZ" dirty="0"/>
              <a:t>1.  Provozovatel podniku vytvoří a zavede účinný a zdokumentovaný systém zabezpečování jakosti a zajistí jeho uplatňování. Uvedený systém:</a:t>
            </a:r>
          </a:p>
          <a:p>
            <a:pPr lvl="2"/>
            <a:r>
              <a:rPr lang="cs-CZ" dirty="0"/>
              <a:t>a) přihlíží k tomu, zda počet pracovníků a jejich znalosti a dovednosti mají odpovídající úroveň, k uspořádání prostor a k vybavení, a to takovým způsobem, který je nutný k tomu, aby se zajistilo, že konečné materiály a předměty jsou v souladu s pravidly, která se na ně vztahují;</a:t>
            </a:r>
          </a:p>
          <a:p>
            <a:pPr lvl="2"/>
            <a:r>
              <a:rPr lang="cs-CZ" dirty="0"/>
              <a:t>b) se použije s přihlédnutím k velikosti podniku, který provozovatel provozuje, tak, aby nebyl pro podnik nadměrnou zátěží</a:t>
            </a:r>
          </a:p>
        </p:txBody>
      </p:sp>
      <p:sp>
        <p:nvSpPr>
          <p:cNvPr id="4" name="Nadpis 1"/>
          <p:cNvSpPr>
            <a:spLocks noGrp="1"/>
          </p:cNvSpPr>
          <p:nvPr>
            <p:ph type="title"/>
          </p:nvPr>
        </p:nvSpPr>
        <p:spPr>
          <a:xfrm>
            <a:off x="286512" y="332656"/>
            <a:ext cx="8534400" cy="758952"/>
          </a:xfrm>
        </p:spPr>
        <p:txBody>
          <a:bodyPr>
            <a:noAutofit/>
          </a:bodyPr>
          <a:lstStyle/>
          <a:p>
            <a:r>
              <a:rPr lang="cs-CZ" sz="2800" b="1" dirty="0">
                <a:effectLst>
                  <a:outerShdw blurRad="38100" dist="38100" dir="2700000" algn="tl">
                    <a:srgbClr val="000000">
                      <a:alpha val="43137"/>
                    </a:srgbClr>
                  </a:outerShdw>
                </a:effectLst>
              </a:rPr>
              <a:t>Nařízení K (ES) č. 2023/2006 o správné výrobní praxi pro materiály a předměty určené pro styk s potravinami</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55162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a:bodyPr>
          <a:lstStyle/>
          <a:p>
            <a:r>
              <a:rPr lang="cs-CZ" dirty="0"/>
              <a:t>Článek 6 Systém kontroly jakosti</a:t>
            </a:r>
          </a:p>
          <a:p>
            <a:endParaRPr lang="cs-CZ" dirty="0"/>
          </a:p>
          <a:p>
            <a:pPr lvl="1"/>
            <a:r>
              <a:rPr lang="cs-CZ" dirty="0"/>
              <a:t>1.  Provozovatel podniku vytvoří a udržuje účinný systém kontroly jakosti</a:t>
            </a:r>
          </a:p>
          <a:p>
            <a:pPr lvl="1"/>
            <a:r>
              <a:rPr lang="cs-CZ" dirty="0"/>
              <a:t>2.  Systém kontroly jakosti mimo jiné sleduje zavádění a dosažení správné výrobní praxe a stanoví opatření, jejichž cílem je napravit případné nedostatky při prosazování správné výrobní praxe. Uvedená nápravná opatření se provedou neprodleně a jsou k dispozici příslušným orgánům ke kontrole</a:t>
            </a:r>
          </a:p>
        </p:txBody>
      </p:sp>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
        <p:nvSpPr>
          <p:cNvPr id="5" name="Nadpis 1"/>
          <p:cNvSpPr>
            <a:spLocks noGrp="1"/>
          </p:cNvSpPr>
          <p:nvPr>
            <p:ph type="title"/>
          </p:nvPr>
        </p:nvSpPr>
        <p:spPr>
          <a:xfrm>
            <a:off x="286512" y="332656"/>
            <a:ext cx="8534400" cy="758952"/>
          </a:xfrm>
        </p:spPr>
        <p:txBody>
          <a:bodyPr>
            <a:noAutofit/>
          </a:bodyPr>
          <a:lstStyle/>
          <a:p>
            <a:r>
              <a:rPr lang="cs-CZ" sz="2800" b="1" dirty="0">
                <a:solidFill>
                  <a:schemeClr val="bg2">
                    <a:lumMod val="50000"/>
                  </a:schemeClr>
                </a:solidFill>
                <a:effectLst>
                  <a:outerShdw blurRad="38100" dist="38100" dir="2700000" algn="tl">
                    <a:srgbClr val="000000">
                      <a:alpha val="43137"/>
                    </a:srgbClr>
                  </a:outerShdw>
                </a:effectLst>
              </a:rPr>
              <a:t>Nařízení K (ES) č. 2023/2006 o správné výrobní praxi pro materiály a předměty určené pro styk s potravinami</a:t>
            </a:r>
          </a:p>
        </p:txBody>
      </p:sp>
    </p:spTree>
    <p:extLst>
      <p:ext uri="{BB962C8B-B14F-4D97-AF65-F5344CB8AC3E}">
        <p14:creationId xmlns:p14="http://schemas.microsoft.com/office/powerpoint/2010/main" val="374934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625" y="1628800"/>
            <a:ext cx="8503920" cy="4572000"/>
          </a:xfrm>
        </p:spPr>
        <p:txBody>
          <a:bodyPr>
            <a:noAutofit/>
          </a:bodyPr>
          <a:lstStyle/>
          <a:p>
            <a:r>
              <a:rPr lang="cs-CZ" sz="2400" dirty="0"/>
              <a:t>Nařízení EP a R (ES) č. 1935/2004 o materiálech a předmětech určených pro styk s potravinami</a:t>
            </a:r>
          </a:p>
          <a:p>
            <a:r>
              <a:rPr lang="cs-CZ" sz="2400" dirty="0"/>
              <a:t>Nařízení K (ES) č. 2023/2006 o správné výrobní praxi pro materiály a předměty určené pro styk s potravinami</a:t>
            </a:r>
          </a:p>
          <a:p>
            <a:r>
              <a:rPr lang="cs-CZ" sz="2400" dirty="0"/>
              <a:t>Nařízení K (EU) č. 10/2011 o  materiálech a  předmětech z  plastů určených pro styk s  potravinami</a:t>
            </a:r>
          </a:p>
          <a:p>
            <a:r>
              <a:rPr lang="cs-CZ" sz="2400" dirty="0"/>
              <a:t>Nařízení K (ES) č. 282/2008 o materiálech a předmětech z recyklovaných plastů určených pro styk s potravinami a o změně nařízení Komise (ES) č. 2023/2006</a:t>
            </a:r>
          </a:p>
          <a:p>
            <a:r>
              <a:rPr lang="cs-CZ" sz="2400" dirty="0"/>
              <a:t>Nařízení K (ES) č. 450/2009 o aktivních a inteligentních materiálech a předmětech určených pro styk s potravinami</a:t>
            </a:r>
          </a:p>
          <a:p>
            <a:endParaRPr lang="pl-PL" sz="1600" dirty="0"/>
          </a:p>
        </p:txBody>
      </p:sp>
      <p:sp>
        <p:nvSpPr>
          <p:cNvPr id="4" name="TextovéPole 1"/>
          <p:cNvSpPr txBox="1"/>
          <p:nvPr/>
        </p:nvSpPr>
        <p:spPr>
          <a:xfrm>
            <a:off x="1979712" y="6381328"/>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
        <p:nvSpPr>
          <p:cNvPr id="5" name="Nadpis 1"/>
          <p:cNvSpPr txBox="1">
            <a:spLocks noGrp="1"/>
          </p:cNvSpPr>
          <p:nvPr>
            <p:ph type="title"/>
          </p:nvPr>
        </p:nvSpPr>
        <p:spPr>
          <a:xfrm>
            <a:off x="301625" y="393837"/>
            <a:ext cx="8534400" cy="758825"/>
          </a:xfrm>
          <a:prstGeom prst="rect">
            <a:avLst/>
          </a:prstGeom>
        </p:spPr>
        <p:txBody>
          <a:bodyPr vert="horz" anchor="b">
            <a:normAutofit fontScale="9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b="1" dirty="0">
                <a:solidFill>
                  <a:schemeClr val="bg2">
                    <a:lumMod val="50000"/>
                  </a:schemeClr>
                </a:solidFill>
                <a:effectLst>
                  <a:outerShdw blurRad="38100" dist="38100" dir="2700000" algn="tl">
                    <a:srgbClr val="000000">
                      <a:alpha val="43137"/>
                    </a:srgbClr>
                  </a:outerShdw>
                </a:effectLst>
              </a:rPr>
              <a:t>Přehled právních předpisů týkajících se bezpečnosti potravin</a:t>
            </a:r>
          </a:p>
        </p:txBody>
      </p:sp>
    </p:spTree>
    <p:extLst>
      <p:ext uri="{BB962C8B-B14F-4D97-AF65-F5344CB8AC3E}">
        <p14:creationId xmlns:p14="http://schemas.microsoft.com/office/powerpoint/2010/main" val="259753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lnSpcReduction="10000"/>
          </a:bodyPr>
          <a:lstStyle/>
          <a:p>
            <a:r>
              <a:rPr lang="cs-CZ" dirty="0"/>
              <a:t>Článek 7 Dokumentace</a:t>
            </a:r>
          </a:p>
          <a:p>
            <a:endParaRPr lang="cs-CZ" dirty="0"/>
          </a:p>
          <a:p>
            <a:pPr lvl="1"/>
            <a:r>
              <a:rPr lang="cs-CZ" dirty="0"/>
              <a:t>1. Provozovatel podniku vytvoří a vede v papírové či elektronické podobě odpovídající dokumentaci o specifikacích, výrobních recepturách a zpracování, které jsou významné pro soulad a bezpečnost konečného materiálu či předmětu</a:t>
            </a:r>
          </a:p>
          <a:p>
            <a:pPr lvl="1"/>
            <a:r>
              <a:rPr lang="cs-CZ" dirty="0"/>
              <a:t>2. Provozovatel podniku vytvoří a vede v papírové či elektronické podobě odpovídající dokumentaci, pokud jde o záznamy o různých prováděných výrobních činnostech, které jsou významné pro soulad a bezpečnost konečného materiálu či předmětu, a pokud jde o výsledky systému kontroly jakosti</a:t>
            </a:r>
          </a:p>
          <a:p>
            <a:pPr lvl="1"/>
            <a:r>
              <a:rPr lang="cs-CZ" dirty="0"/>
              <a:t>3. Dokumentaci provozovatel podniku poskytne na požádání příslušným orgánům</a:t>
            </a:r>
          </a:p>
        </p:txBody>
      </p:sp>
      <p:sp>
        <p:nvSpPr>
          <p:cNvPr id="4" name="Nadpis 1"/>
          <p:cNvSpPr>
            <a:spLocks noGrp="1"/>
          </p:cNvSpPr>
          <p:nvPr>
            <p:ph type="title"/>
          </p:nvPr>
        </p:nvSpPr>
        <p:spPr>
          <a:xfrm>
            <a:off x="286512" y="332656"/>
            <a:ext cx="8534400" cy="758952"/>
          </a:xfrm>
        </p:spPr>
        <p:txBody>
          <a:bodyPr>
            <a:noAutofit/>
          </a:bodyPr>
          <a:lstStyle/>
          <a:p>
            <a:r>
              <a:rPr lang="cs-CZ" sz="2800" b="1" dirty="0">
                <a:solidFill>
                  <a:schemeClr val="bg2">
                    <a:lumMod val="50000"/>
                  </a:schemeClr>
                </a:solidFill>
                <a:effectLst>
                  <a:outerShdw blurRad="38100" dist="38100" dir="2700000" algn="tl">
                    <a:srgbClr val="000000">
                      <a:alpha val="43137"/>
                    </a:srgbClr>
                  </a:outerShdw>
                </a:effectLst>
              </a:rPr>
              <a:t>Nařízení K (ES) č. 2023/2006 o správné výrobní praxi pro materiály a předměty určené pro styk s potravinami</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3262071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rotWithShape="1">
          <a:blip r:embed="rId3" cstate="print"/>
          <a:srcRect l="21587" t="19622" r="35924" b="37390"/>
          <a:stretch/>
        </p:blipFill>
        <p:spPr bwMode="auto">
          <a:xfrm>
            <a:off x="1187624" y="1844824"/>
            <a:ext cx="6818574" cy="4042224"/>
          </a:xfrm>
          <a:prstGeom prst="rect">
            <a:avLst/>
          </a:prstGeom>
          <a:noFill/>
          <a:ln w="9525">
            <a:noFill/>
            <a:miter lim="800000"/>
            <a:headEnd/>
            <a:tailEnd/>
          </a:ln>
        </p:spPr>
      </p:pic>
      <p:sp>
        <p:nvSpPr>
          <p:cNvPr id="5" name="Nadpis 1"/>
          <p:cNvSpPr>
            <a:spLocks noGrp="1"/>
          </p:cNvSpPr>
          <p:nvPr>
            <p:ph type="title"/>
          </p:nvPr>
        </p:nvSpPr>
        <p:spPr>
          <a:xfrm>
            <a:off x="286512" y="332656"/>
            <a:ext cx="8534400" cy="758952"/>
          </a:xfrm>
        </p:spPr>
        <p:txBody>
          <a:bodyPr>
            <a:noAutofit/>
          </a:bodyPr>
          <a:lstStyle/>
          <a:p>
            <a:r>
              <a:rPr lang="cs-CZ" sz="2800" b="1" dirty="0">
                <a:solidFill>
                  <a:schemeClr val="bg2">
                    <a:lumMod val="50000"/>
                  </a:schemeClr>
                </a:solidFill>
                <a:effectLst>
                  <a:outerShdw blurRad="38100" dist="38100" dir="2700000" algn="tl">
                    <a:srgbClr val="000000">
                      <a:alpha val="43137"/>
                    </a:srgbClr>
                  </a:outerShdw>
                </a:effectLst>
              </a:rPr>
              <a:t>Nařízení K (ES) č. 2023/2006 o správné výrobní praxi pro materiály a předměty určené pro styk s potravinami</a:t>
            </a:r>
          </a:p>
        </p:txBody>
      </p:sp>
      <p:sp>
        <p:nvSpPr>
          <p:cNvPr id="6"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3160641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solidFill>
                  <a:schemeClr val="bg2">
                    <a:lumMod val="50000"/>
                  </a:schemeClr>
                </a:solidFill>
                <a:effectLst>
                  <a:outerShdw blurRad="38100" dist="38100" dir="2700000" algn="tl">
                    <a:srgbClr val="000000">
                      <a:alpha val="43137"/>
                    </a:srgbClr>
                  </a:outerShdw>
                </a:effectLst>
              </a:rPr>
              <a:t>Zákon č. 258/2000 Sb., o ochraně veřejného zdraví</a:t>
            </a:r>
          </a:p>
        </p:txBody>
      </p:sp>
      <p:sp>
        <p:nvSpPr>
          <p:cNvPr id="3" name="Zástupný symbol pro obsah 2"/>
          <p:cNvSpPr>
            <a:spLocks noGrp="1"/>
          </p:cNvSpPr>
          <p:nvPr>
            <p:ph sz="quarter" idx="1"/>
          </p:nvPr>
        </p:nvSpPr>
        <p:spPr>
          <a:xfrm>
            <a:off x="301752" y="1628800"/>
            <a:ext cx="8503920" cy="4572000"/>
          </a:xfrm>
        </p:spPr>
        <p:txBody>
          <a:bodyPr>
            <a:normAutofit/>
          </a:bodyPr>
          <a:lstStyle/>
          <a:p>
            <a:r>
              <a:rPr lang="cs-CZ" dirty="0"/>
              <a:t>Díl 5 Hygienické požadavky na předměty běžného užívání</a:t>
            </a:r>
          </a:p>
          <a:p>
            <a:r>
              <a:rPr lang="cs-CZ" dirty="0"/>
              <a:t>§ 25</a:t>
            </a:r>
          </a:p>
          <a:p>
            <a:r>
              <a:rPr lang="cs-CZ" dirty="0"/>
              <a:t>Vymezení předmětů běžného užívání</a:t>
            </a:r>
          </a:p>
          <a:p>
            <a:pPr lvl="1"/>
            <a:r>
              <a:rPr lang="cs-CZ" dirty="0"/>
              <a:t>Předměty běžného užívání se pro účely tohoto zákona rozumějí</a:t>
            </a:r>
          </a:p>
          <a:p>
            <a:pPr lvl="2"/>
            <a:r>
              <a:rPr lang="cs-CZ" dirty="0"/>
              <a:t>a) materiály a předměty určené pro styk s potravinami upravené přímo použitelným předpisem Evropské unie o materiálech a předmětech určených pro styk s potravinami,</a:t>
            </a:r>
          </a:p>
          <a:p>
            <a:pPr lvl="2"/>
            <a:r>
              <a:rPr lang="cs-CZ" dirty="0"/>
              <a:t>b) kosmetické přípravky upravené přímo použitelným předpisem Evropské unie o kosmetických přípravcích a</a:t>
            </a:r>
          </a:p>
          <a:p>
            <a:pPr lvl="2"/>
            <a:r>
              <a:rPr lang="cs-CZ" dirty="0"/>
              <a:t>c) výrobky pro děti ve věku do 3 let, s výjimkou výrobků uvedených v písmenech a) a b), hraček a potravin</a:t>
            </a:r>
          </a:p>
          <a:p>
            <a:endParaRPr lang="cs-CZ" dirty="0"/>
          </a:p>
          <a:p>
            <a:endParaRPr lang="cs-CZ" dirty="0"/>
          </a:p>
        </p:txBody>
      </p:sp>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1134125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00808"/>
            <a:ext cx="8503920" cy="4572000"/>
          </a:xfrm>
        </p:spPr>
        <p:txBody>
          <a:bodyPr>
            <a:normAutofit fontScale="92500" lnSpcReduction="20000"/>
          </a:bodyPr>
          <a:lstStyle/>
          <a:p>
            <a:r>
              <a:rPr lang="cs-CZ" dirty="0"/>
              <a:t>§ 26</a:t>
            </a:r>
            <a:br>
              <a:rPr lang="cs-CZ" dirty="0"/>
            </a:br>
            <a:r>
              <a:rPr lang="cs-CZ" dirty="0"/>
              <a:t>Povinnosti výrobce, dovozce, prodávajícího a distributora předmětů běžného užívání</a:t>
            </a:r>
          </a:p>
          <a:p>
            <a:pPr lvl="1"/>
            <a:r>
              <a:rPr lang="cs-CZ" dirty="0"/>
              <a:t>(1) Výrobce nebo dovozce předmětů běžného užívání uvedených v § 25 písm. a) a c) je povinen zajistit, aby jím vyráběné nebo dovážené předměty běžného užívání byly při uvedení na trh bezpečné, zejména aby</a:t>
            </a:r>
          </a:p>
          <a:p>
            <a:pPr lvl="2"/>
            <a:r>
              <a:rPr lang="cs-CZ" dirty="0"/>
              <a:t>a) za obvyklých nebo běžně předvídatelných podmínek nezpůsobily poškození zdraví fyzických osob nebo nepříznivé ovlivnění potraviny nebo pokrmu</a:t>
            </a:r>
          </a:p>
          <a:p>
            <a:pPr lvl="2"/>
            <a:r>
              <a:rPr lang="cs-CZ" dirty="0"/>
              <a:t>b) vyhovovaly prováděcím právním předpisem stanoveným hygienickým požadavkům na jejich složení, vlastnosti a mikrobiologickou čistotu; dodržení hygienických požadavků na složení a vlastnosti výrobků a materiálů uvedených v § 25 písm. a) a c) je výrobce nebo dovozce povinen zkoušet a hodnotit za podmínek stanovených prováděcím právním předpisem a o provedení a výsledcích stanovených zkoušek a o hodnocení vést dokumentaci</a:t>
            </a:r>
          </a:p>
          <a:p>
            <a:endParaRPr lang="cs-CZ" dirty="0"/>
          </a:p>
        </p:txBody>
      </p:sp>
      <p:sp>
        <p:nvSpPr>
          <p:cNvPr id="4" name="Nadpis 1"/>
          <p:cNvSpPr>
            <a:spLocks noGrp="1"/>
          </p:cNvSpPr>
          <p:nvPr>
            <p:ph type="title"/>
          </p:nvPr>
        </p:nvSpPr>
        <p:spPr>
          <a:xfrm>
            <a:off x="301752" y="228600"/>
            <a:ext cx="8534400" cy="758952"/>
          </a:xfrm>
        </p:spPr>
        <p:txBody>
          <a:bodyPr>
            <a:normAutofit/>
          </a:bodyPr>
          <a:lstStyle/>
          <a:p>
            <a:r>
              <a:rPr lang="cs-CZ" b="1" dirty="0">
                <a:solidFill>
                  <a:schemeClr val="bg2">
                    <a:lumMod val="50000"/>
                  </a:schemeClr>
                </a:solidFill>
                <a:effectLst>
                  <a:outerShdw blurRad="38100" dist="38100" dir="2700000" algn="tl">
                    <a:srgbClr val="000000">
                      <a:alpha val="43137"/>
                    </a:srgbClr>
                  </a:outerShdw>
                </a:effectLst>
              </a:rPr>
              <a:t>Zákon č. 258/2000 Sb., o ochraně veřejného zdraví</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256434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332656"/>
            <a:ext cx="8534400" cy="758952"/>
          </a:xfrm>
        </p:spPr>
        <p:txBody>
          <a:bodyPr>
            <a:noAutofit/>
          </a:bodyPr>
          <a:lstStyle/>
          <a:p>
            <a:r>
              <a:rPr lang="cs-CZ" sz="2800" b="1" dirty="0">
                <a:solidFill>
                  <a:schemeClr val="bg2">
                    <a:lumMod val="50000"/>
                  </a:schemeClr>
                </a:solidFill>
                <a:effectLst>
                  <a:outerShdw blurRad="38100" dist="38100" dir="2700000" algn="tl">
                    <a:srgbClr val="000000">
                      <a:alpha val="43137"/>
                    </a:srgbClr>
                  </a:outerShdw>
                </a:effectLst>
              </a:rPr>
              <a:t>Vyhláška č. 38/2001 Sb., o hygienických požadavcích na výrobky určené pro styk s potravinami</a:t>
            </a:r>
          </a:p>
        </p:txBody>
      </p:sp>
      <p:sp>
        <p:nvSpPr>
          <p:cNvPr id="3" name="Zástupný symbol pro obsah 2"/>
          <p:cNvSpPr>
            <a:spLocks noGrp="1"/>
          </p:cNvSpPr>
          <p:nvPr>
            <p:ph sz="quarter" idx="1"/>
          </p:nvPr>
        </p:nvSpPr>
        <p:spPr>
          <a:xfrm>
            <a:off x="301752" y="1700808"/>
            <a:ext cx="8503920" cy="4572000"/>
          </a:xfrm>
        </p:spPr>
        <p:txBody>
          <a:bodyPr>
            <a:normAutofit lnSpcReduction="10000"/>
          </a:bodyPr>
          <a:lstStyle/>
          <a:p>
            <a:r>
              <a:rPr lang="cs-CZ" dirty="0"/>
              <a:t>ČÁST PRVNÍ Obecné hygienické požadavky na výrobky určené pro styk s potravinami a pokrmy</a:t>
            </a:r>
          </a:p>
          <a:p>
            <a:r>
              <a:rPr lang="cs-CZ" dirty="0"/>
              <a:t>§ 2 Definice</a:t>
            </a:r>
          </a:p>
          <a:p>
            <a:r>
              <a:rPr lang="cs-CZ" dirty="0"/>
              <a:t>§ 3 Požadavky na složení výrobků určených pro styk s potravinami</a:t>
            </a:r>
          </a:p>
          <a:p>
            <a:r>
              <a:rPr lang="cs-CZ" dirty="0"/>
              <a:t>§ 4 Ověření dodržení hygienických požadavků</a:t>
            </a:r>
          </a:p>
          <a:p>
            <a:r>
              <a:rPr lang="cs-CZ" dirty="0"/>
              <a:t>§ 5 Konstrukce výrobků určených pro styk s potravinami</a:t>
            </a:r>
          </a:p>
          <a:p>
            <a:r>
              <a:rPr lang="cs-CZ" dirty="0"/>
              <a:t>§ 6 Barvení, potiskování a dekorace výrobků určených pro styk s potravinami</a:t>
            </a:r>
          </a:p>
          <a:p>
            <a:r>
              <a:rPr lang="cs-CZ" dirty="0"/>
              <a:t>§ 7 Plniva pro výrobky určené pro styk s potravinami </a:t>
            </a:r>
          </a:p>
          <a:p>
            <a:endParaRPr lang="cs-CZ" dirty="0"/>
          </a:p>
        </p:txBody>
      </p:sp>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215637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6057" y="1700808"/>
            <a:ext cx="8503920" cy="4572000"/>
          </a:xfrm>
        </p:spPr>
        <p:txBody>
          <a:bodyPr>
            <a:normAutofit fontScale="85000" lnSpcReduction="20000"/>
          </a:bodyPr>
          <a:lstStyle/>
          <a:p>
            <a:r>
              <a:rPr lang="cs-CZ" dirty="0"/>
              <a:t>ČÁST DRUHÁ Hygienické požadavky na jednotlivé materiály, z nichž jsou vyrobeny výrobky určené pro styk s potravinami</a:t>
            </a:r>
          </a:p>
          <a:p>
            <a:endParaRPr lang="cs-CZ" dirty="0"/>
          </a:p>
          <a:p>
            <a:r>
              <a:rPr lang="cs-CZ" dirty="0"/>
              <a:t>Požadavky na výrobky z plastů</a:t>
            </a:r>
          </a:p>
          <a:p>
            <a:r>
              <a:rPr lang="cs-CZ" dirty="0"/>
              <a:t>Požadavky na výrobky z elastomerů a materiálů na základě přírodního a syntetického kaučuku</a:t>
            </a:r>
          </a:p>
          <a:p>
            <a:r>
              <a:rPr lang="cs-CZ" dirty="0"/>
              <a:t>Požadavky na výrobky z kovových materiálů</a:t>
            </a:r>
          </a:p>
          <a:p>
            <a:r>
              <a:rPr lang="cs-CZ" dirty="0"/>
              <a:t>Požadavky na výrobky ze silikátových materiálů</a:t>
            </a:r>
          </a:p>
          <a:p>
            <a:r>
              <a:rPr lang="cs-CZ" dirty="0"/>
              <a:t>Požadavky na povrchovou úpravu výrobků určených pro styk s potravinami</a:t>
            </a:r>
          </a:p>
          <a:p>
            <a:r>
              <a:rPr lang="cs-CZ" dirty="0"/>
              <a:t>Požadavky na výrobky z papíru, kartonu a lepenky</a:t>
            </a:r>
          </a:p>
          <a:p>
            <a:r>
              <a:rPr lang="cs-CZ" dirty="0"/>
              <a:t>Požadavky na výrobky z celofánu</a:t>
            </a:r>
          </a:p>
          <a:p>
            <a:r>
              <a:rPr lang="cs-CZ" dirty="0"/>
              <a:t>Požadavky na výrobky z korku</a:t>
            </a:r>
          </a:p>
          <a:p>
            <a:endParaRPr lang="cs-CZ" dirty="0"/>
          </a:p>
        </p:txBody>
      </p:sp>
      <p:sp>
        <p:nvSpPr>
          <p:cNvPr id="4" name="Nadpis 1"/>
          <p:cNvSpPr>
            <a:spLocks noGrp="1"/>
          </p:cNvSpPr>
          <p:nvPr>
            <p:ph type="title"/>
          </p:nvPr>
        </p:nvSpPr>
        <p:spPr>
          <a:xfrm>
            <a:off x="301752" y="332656"/>
            <a:ext cx="8534400" cy="758952"/>
          </a:xfrm>
        </p:spPr>
        <p:txBody>
          <a:bodyPr>
            <a:noAutofit/>
          </a:bodyPr>
          <a:lstStyle/>
          <a:p>
            <a:r>
              <a:rPr lang="cs-CZ" sz="2800" b="1" dirty="0">
                <a:solidFill>
                  <a:schemeClr val="bg2">
                    <a:lumMod val="50000"/>
                  </a:schemeClr>
                </a:solidFill>
                <a:effectLst>
                  <a:outerShdw blurRad="38100" dist="38100" dir="2700000" algn="tl">
                    <a:srgbClr val="000000">
                      <a:alpha val="43137"/>
                    </a:srgbClr>
                  </a:outerShdw>
                </a:effectLst>
              </a:rPr>
              <a:t>Vyhláška č. 38/2001 Sb., o hygienických požadavcích na výrobky určené pro styk s potravinami</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483958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5371" y="332656"/>
            <a:ext cx="8534400" cy="758952"/>
          </a:xfrm>
        </p:spPr>
        <p:txBody>
          <a:bodyPr>
            <a:normAutofit fontScale="90000"/>
          </a:bodyPr>
          <a:lstStyle/>
          <a:p>
            <a:r>
              <a:rPr lang="cs-CZ" b="1" dirty="0">
                <a:effectLst>
                  <a:outerShdw blurRad="38100" dist="38100" dir="2700000" algn="tl">
                    <a:srgbClr val="000000">
                      <a:alpha val="43137"/>
                    </a:srgbClr>
                  </a:outerShdw>
                </a:effectLst>
              </a:rPr>
              <a:t>Zákon č. 110/1997 Sb., o potravinách a tabákových výrobcích</a:t>
            </a:r>
          </a:p>
        </p:txBody>
      </p:sp>
      <p:sp>
        <p:nvSpPr>
          <p:cNvPr id="3" name="Zástupný symbol pro obsah 2"/>
          <p:cNvSpPr>
            <a:spLocks noGrp="1"/>
          </p:cNvSpPr>
          <p:nvPr>
            <p:ph sz="quarter" idx="1"/>
          </p:nvPr>
        </p:nvSpPr>
        <p:spPr>
          <a:xfrm>
            <a:off x="301752" y="1700808"/>
            <a:ext cx="8503920" cy="4572000"/>
          </a:xfrm>
        </p:spPr>
        <p:txBody>
          <a:bodyPr>
            <a:normAutofit/>
          </a:bodyPr>
          <a:lstStyle/>
          <a:p>
            <a:r>
              <a:rPr lang="cs-CZ" dirty="0"/>
              <a:t>§ 3 Povinnosti provozovatelů potravinářského podniku</a:t>
            </a:r>
          </a:p>
          <a:p>
            <a:pPr lvl="1"/>
            <a:r>
              <a:rPr lang="cs-CZ" dirty="0"/>
              <a:t>(1) Provozovatel potravinářského podniku je povinen:</a:t>
            </a:r>
          </a:p>
          <a:p>
            <a:pPr lvl="2"/>
            <a:r>
              <a:rPr lang="cs-CZ" dirty="0"/>
              <a:t>g) používat jen takové obaly a obalové materiály, které chrání potravinu před znehodnocením, znemožňují záměnu nebo změnu obsahu bez otevření nebo změny obalu a odpovídají požadavkům na předměty a materiály určené pro styk s potravinami,</a:t>
            </a:r>
          </a:p>
          <a:p>
            <a:pPr lvl="2"/>
            <a:r>
              <a:rPr lang="cs-CZ" dirty="0"/>
              <a:t>q) neprodleně vyřadit z dalšího uvádění na trh potraviny</a:t>
            </a:r>
          </a:p>
          <a:p>
            <a:pPr lvl="3"/>
            <a:r>
              <a:rPr lang="cs-CZ" dirty="0"/>
              <a:t>2. balené do obalů, které neodpovídají požadavkům přímo použitelného předpisu Evropské unie o materiálech a předmětech určených pro styk s potravinami nebo vyhlášky o hygienických požadavcích na výrobky určené pro styk s potravinami a pokrmy,</a:t>
            </a:r>
          </a:p>
          <a:p>
            <a:endParaRPr lang="cs-CZ" dirty="0"/>
          </a:p>
        </p:txBody>
      </p:sp>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3007243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b="1" dirty="0">
                <a:solidFill>
                  <a:schemeClr val="bg2">
                    <a:lumMod val="50000"/>
                  </a:schemeClr>
                </a:solidFill>
                <a:effectLst>
                  <a:outerShdw blurRad="38100" dist="38100" dir="2700000" algn="tl">
                    <a:srgbClr val="000000">
                      <a:alpha val="43137"/>
                    </a:srgbClr>
                  </a:outerShdw>
                </a:effectLst>
              </a:rPr>
              <a:t>Zákon č. 477/2001 Sb., o obalech</a:t>
            </a:r>
            <a:endParaRPr lang="cs-CZ" b="1" dirty="0">
              <a:solidFill>
                <a:schemeClr val="bg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sz="quarter" idx="1"/>
          </p:nvPr>
        </p:nvSpPr>
        <p:spPr>
          <a:xfrm>
            <a:off x="301752" y="1772816"/>
            <a:ext cx="8503920" cy="4572000"/>
          </a:xfrm>
        </p:spPr>
        <p:txBody>
          <a:bodyPr/>
          <a:lstStyle/>
          <a:p>
            <a:r>
              <a:rPr lang="cs-CZ" dirty="0"/>
              <a:t>§ 9 Vratné zálohované obaly</a:t>
            </a:r>
          </a:p>
          <a:p>
            <a:pPr lvl="1"/>
            <a:r>
              <a:rPr lang="cs-CZ" dirty="0"/>
              <a:t>(10) Osoba, která uvádí do oběhu stolní pivo, výčepní pivo nebo ležáky v obalech, které nejsou vratnými zálohovanými obaly, je povinna nabízet nápoje náležející do uvedených skupin rovněž ve vratných zálohovaných obalech, pokud jsou v nich tyto nápoje uváděny na trh. Tato povinnost se nevztahuje na osoby uvádějící tyto nápoje do oběhu na prodejní ploše menší než 200 m2.</a:t>
            </a:r>
          </a:p>
          <a:p>
            <a:endParaRPr lang="cs-CZ" dirty="0"/>
          </a:p>
        </p:txBody>
      </p:sp>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1816209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fontScale="70000" lnSpcReduction="20000"/>
          </a:bodyPr>
          <a:lstStyle/>
          <a:p>
            <a:r>
              <a:rPr lang="cs-CZ" dirty="0"/>
              <a:t>Potravinářské přídatné látky se získávají z různých zdrojů. Podle původu se rozlišují:</a:t>
            </a:r>
          </a:p>
          <a:p>
            <a:pPr lvl="1"/>
            <a:r>
              <a:rPr lang="cs-CZ" dirty="0"/>
              <a:t>a) přídatné látky přírodního původu, např.:</a:t>
            </a:r>
          </a:p>
          <a:p>
            <a:pPr lvl="2"/>
            <a:r>
              <a:rPr lang="cs-CZ" dirty="0"/>
              <a:t>zahušťovadla ze semen (</a:t>
            </a:r>
            <a:r>
              <a:rPr lang="cs-CZ" dirty="0" err="1"/>
              <a:t>karubin</a:t>
            </a:r>
            <a:r>
              <a:rPr lang="cs-CZ" dirty="0"/>
              <a:t>), ovoce (pektin) a mořských řas (agar)</a:t>
            </a:r>
          </a:p>
          <a:p>
            <a:pPr lvl="2"/>
            <a:r>
              <a:rPr lang="cs-CZ" dirty="0"/>
              <a:t>barviva ze semen (</a:t>
            </a:r>
            <a:r>
              <a:rPr lang="cs-CZ" dirty="0" err="1"/>
              <a:t>bixin</a:t>
            </a:r>
            <a:r>
              <a:rPr lang="cs-CZ" dirty="0"/>
              <a:t>), ovoce (</a:t>
            </a:r>
            <a:r>
              <a:rPr lang="cs-CZ" dirty="0" err="1"/>
              <a:t>anthokyany</a:t>
            </a:r>
            <a:r>
              <a:rPr lang="cs-CZ" dirty="0"/>
              <a:t>) a zeleniny (karoteny)</a:t>
            </a:r>
          </a:p>
          <a:p>
            <a:pPr lvl="2"/>
            <a:r>
              <a:rPr lang="cs-CZ" dirty="0" err="1"/>
              <a:t>okyselovadla</a:t>
            </a:r>
            <a:r>
              <a:rPr lang="cs-CZ" dirty="0"/>
              <a:t> z ovoce (kyselina vinná)</a:t>
            </a:r>
          </a:p>
          <a:p>
            <a:pPr lvl="1"/>
            <a:r>
              <a:rPr lang="cs-CZ" dirty="0"/>
              <a:t>b) přídatné látky identické s přírodními (vyráběné synteticky nebo pomocí mikroorganismů), např.:</a:t>
            </a:r>
          </a:p>
          <a:p>
            <a:pPr lvl="2"/>
            <a:r>
              <a:rPr lang="cs-CZ" dirty="0"/>
              <a:t>antioxidanty (kyselina askorbová, tokoferoly)</a:t>
            </a:r>
          </a:p>
          <a:p>
            <a:pPr lvl="2"/>
            <a:r>
              <a:rPr lang="cs-CZ" dirty="0"/>
              <a:t>barviva (karoteny),</a:t>
            </a:r>
          </a:p>
          <a:p>
            <a:pPr lvl="2"/>
            <a:r>
              <a:rPr lang="cs-CZ" dirty="0" err="1"/>
              <a:t>okyselovadla</a:t>
            </a:r>
            <a:r>
              <a:rPr lang="cs-CZ" dirty="0"/>
              <a:t> (kyselina citrónová)</a:t>
            </a:r>
          </a:p>
          <a:p>
            <a:pPr lvl="1"/>
            <a:r>
              <a:rPr lang="cs-CZ" dirty="0"/>
              <a:t>c) přídatné látky získávané modifikací přírodních látek, např.:</a:t>
            </a:r>
          </a:p>
          <a:p>
            <a:pPr lvl="2"/>
            <a:r>
              <a:rPr lang="cs-CZ" dirty="0"/>
              <a:t>emulgátory (z jedlých olejů a organických kyselin)</a:t>
            </a:r>
          </a:p>
          <a:p>
            <a:pPr lvl="2"/>
            <a:r>
              <a:rPr lang="cs-CZ" dirty="0"/>
              <a:t>zahušťovadla (modifikované škroby, modifikovaná </a:t>
            </a:r>
            <a:r>
              <a:rPr lang="cs-CZ" dirty="0" err="1"/>
              <a:t>celulosa</a:t>
            </a:r>
            <a:r>
              <a:rPr lang="cs-CZ" dirty="0"/>
              <a:t>)</a:t>
            </a:r>
          </a:p>
          <a:p>
            <a:pPr lvl="2"/>
            <a:r>
              <a:rPr lang="cs-CZ" dirty="0"/>
              <a:t>sladidla (sorbitol a </a:t>
            </a:r>
            <a:r>
              <a:rPr lang="cs-CZ" dirty="0" err="1"/>
              <a:t>maltitol</a:t>
            </a:r>
            <a:r>
              <a:rPr lang="cs-CZ" dirty="0"/>
              <a:t>)</a:t>
            </a:r>
          </a:p>
          <a:p>
            <a:pPr lvl="1"/>
            <a:r>
              <a:rPr lang="cs-CZ" dirty="0"/>
              <a:t>d) přídatné látky vyráběné synteticky, např.:</a:t>
            </a:r>
          </a:p>
          <a:p>
            <a:pPr lvl="2"/>
            <a:r>
              <a:rPr lang="cs-CZ" dirty="0"/>
              <a:t>antioxidanty (BHA, BHT)</a:t>
            </a:r>
          </a:p>
          <a:p>
            <a:pPr lvl="2"/>
            <a:r>
              <a:rPr lang="cs-CZ" dirty="0"/>
              <a:t>barviva (</a:t>
            </a:r>
            <a:r>
              <a:rPr lang="cs-CZ" dirty="0" err="1"/>
              <a:t>tartrazin</a:t>
            </a:r>
            <a:r>
              <a:rPr lang="cs-CZ" dirty="0"/>
              <a:t>, </a:t>
            </a:r>
            <a:r>
              <a:rPr lang="cs-CZ" dirty="0" err="1"/>
              <a:t>indigotin</a:t>
            </a:r>
            <a:r>
              <a:rPr lang="cs-CZ" dirty="0"/>
              <a:t>, chinolinová žluť)</a:t>
            </a:r>
          </a:p>
          <a:p>
            <a:pPr lvl="2"/>
            <a:r>
              <a:rPr lang="cs-CZ" dirty="0"/>
              <a:t>sladidla (sacharin)</a:t>
            </a:r>
          </a:p>
          <a:p>
            <a:r>
              <a:rPr lang="cs-CZ" dirty="0"/>
              <a:t>Původ přídatné látky nelze z etikety výrobku, do kterého byla příslušná přídatná látka přidána, zjistit.</a:t>
            </a:r>
          </a:p>
        </p:txBody>
      </p:sp>
      <p:sp>
        <p:nvSpPr>
          <p:cNvPr id="4" name="Nadpis 1"/>
          <p:cNvSpPr txBox="1">
            <a:spLocks/>
          </p:cNvSpPr>
          <p:nvPr/>
        </p:nvSpPr>
        <p:spPr>
          <a:xfrm>
            <a:off x="286512" y="266582"/>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sz="3200" b="1" dirty="0">
                <a:solidFill>
                  <a:schemeClr val="bg2">
                    <a:lumMod val="50000"/>
                  </a:schemeClr>
                </a:solidFill>
                <a:effectLst>
                  <a:outerShdw blurRad="38100" dist="38100" dir="2700000" algn="tl">
                    <a:srgbClr val="000000">
                      <a:alpha val="43137"/>
                    </a:srgbClr>
                  </a:outerShdw>
                </a:effectLst>
              </a:rPr>
              <a:t>Potravinářské přídatné látky</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3610844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332656"/>
            <a:ext cx="8534400" cy="758952"/>
          </a:xfrm>
        </p:spPr>
        <p:txBody>
          <a:bodyPr>
            <a:noAutofit/>
          </a:bodyPr>
          <a:lstStyle/>
          <a:p>
            <a:r>
              <a:rPr lang="cs-CZ" sz="2800" b="1" dirty="0">
                <a:solidFill>
                  <a:schemeClr val="bg2">
                    <a:lumMod val="50000"/>
                  </a:schemeClr>
                </a:solidFill>
                <a:effectLst>
                  <a:outerShdw blurRad="38100" dist="38100" dir="2700000" algn="tl">
                    <a:srgbClr val="000000">
                      <a:alpha val="43137"/>
                    </a:srgbClr>
                  </a:outerShdw>
                </a:effectLst>
              </a:rPr>
              <a:t>Nařízení EP a R (ES) č. 1333/2008 o potravinářských přídatných látkách</a:t>
            </a:r>
          </a:p>
        </p:txBody>
      </p:sp>
      <p:sp>
        <p:nvSpPr>
          <p:cNvPr id="3" name="Zástupný symbol pro obsah 2"/>
          <p:cNvSpPr>
            <a:spLocks noGrp="1"/>
          </p:cNvSpPr>
          <p:nvPr>
            <p:ph sz="quarter" idx="1"/>
          </p:nvPr>
        </p:nvSpPr>
        <p:spPr>
          <a:xfrm>
            <a:off x="316992" y="1628800"/>
            <a:ext cx="8503920" cy="4572000"/>
          </a:xfrm>
        </p:spPr>
        <p:txBody>
          <a:bodyPr>
            <a:normAutofit/>
          </a:bodyPr>
          <a:lstStyle/>
          <a:p>
            <a:r>
              <a:rPr lang="cs-CZ" dirty="0"/>
              <a:t>Článek 3 Definice</a:t>
            </a:r>
          </a:p>
          <a:p>
            <a:pPr lvl="1"/>
            <a:r>
              <a:rPr lang="cs-CZ" dirty="0"/>
              <a:t>1.  Pro účely tohoto nařízení se použijí definice stanovené v nařízení (ES) č. 178/2002 a v nařízení (ES) č. 1829/2003</a:t>
            </a:r>
          </a:p>
          <a:p>
            <a:pPr lvl="1"/>
            <a:r>
              <a:rPr lang="cs-CZ" dirty="0"/>
              <a:t>2.  Pro účely tohoto nařízení se dále rozumí:</a:t>
            </a:r>
          </a:p>
          <a:p>
            <a:pPr lvl="2"/>
            <a:r>
              <a:rPr lang="cs-CZ" dirty="0"/>
              <a:t>a) „potravinářskou přídatnou látkou“ látka, která není obvykle určena ke spotřebě jakožto potravina a ani není obvykle používána jako charakteristická složka potraviny, ať má či nemá výživovou hodnotu, a jejíž záměrné přidání do potraviny z technologického důvodu při výrobě, zpracování, přípravě, úpravě, balení, dopravě nebo skladování má nebo pravděpodobně bude mít za následek, že se tato látka nebo její vedlejší produkty stanou přímo či nepřímo složkou této potraviny</a:t>
            </a:r>
          </a:p>
        </p:txBody>
      </p:sp>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312127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99189" y="1700808"/>
            <a:ext cx="8503920" cy="4572000"/>
          </a:xfrm>
        </p:spPr>
        <p:txBody>
          <a:bodyPr>
            <a:normAutofit fontScale="77500" lnSpcReduction="20000"/>
          </a:bodyPr>
          <a:lstStyle/>
          <a:p>
            <a:r>
              <a:rPr lang="cs-CZ" dirty="0"/>
              <a:t>Nařízení EP a R (ES) č. 1333/2008 o potravinářských přídatných látkách</a:t>
            </a:r>
          </a:p>
          <a:p>
            <a:r>
              <a:rPr lang="cs-CZ" dirty="0"/>
              <a:t>Nařízení EP a R (ES) č. 1334/2008 o látkách určených k aromatizaci a některých složkách potravin vyznačujících se aromatem pro použití v potravinách nebo na jejich povrchu</a:t>
            </a:r>
          </a:p>
          <a:p>
            <a:r>
              <a:rPr lang="cs-CZ" dirty="0"/>
              <a:t>Nařízení K (EU) č. 231/2012, kterým se stanoví specifikace pro potravinářské přídatné látky uvedené v přílohách II a III N. 1333/2008</a:t>
            </a:r>
          </a:p>
          <a:p>
            <a:r>
              <a:rPr lang="cs-CZ" dirty="0"/>
              <a:t>Nařízení K (ES) č. 1881/2006, kterým se stanoví maximální limity některých kontaminujících látek v potravinách</a:t>
            </a:r>
          </a:p>
          <a:p>
            <a:r>
              <a:rPr lang="cs-CZ" dirty="0"/>
              <a:t>Zákon č. 258/2000 Sb., o ochraně veřejného zdraví</a:t>
            </a:r>
          </a:p>
          <a:p>
            <a:r>
              <a:rPr lang="cs-CZ" dirty="0"/>
              <a:t>Zákon č. 110/1997 Sb., o potravinách a tabákových výrobcích</a:t>
            </a:r>
          </a:p>
          <a:p>
            <a:r>
              <a:rPr lang="cs-CZ" dirty="0"/>
              <a:t>Zákon č. 477/2001 Sb., o obalech</a:t>
            </a:r>
          </a:p>
          <a:p>
            <a:r>
              <a:rPr lang="cs-CZ" dirty="0"/>
              <a:t>Vyhláška č. 38/2001 Sb., o hygienických požadavcích na výrobky určené pro styk s potravinami</a:t>
            </a:r>
          </a:p>
          <a:p>
            <a:r>
              <a:rPr lang="cs-CZ" dirty="0"/>
              <a:t>Vyhláška č. 299/2012 Sb., o obsahu kyseliny erukové v některých potravinách </a:t>
            </a:r>
          </a:p>
          <a:p>
            <a:endParaRPr lang="cs-CZ" dirty="0"/>
          </a:p>
        </p:txBody>
      </p:sp>
      <p:sp>
        <p:nvSpPr>
          <p:cNvPr id="4" name="Nadpis 1"/>
          <p:cNvSpPr txBox="1">
            <a:spLocks noGrp="1"/>
          </p:cNvSpPr>
          <p:nvPr>
            <p:ph type="title"/>
          </p:nvPr>
        </p:nvSpPr>
        <p:spPr>
          <a:xfrm>
            <a:off x="301625" y="393837"/>
            <a:ext cx="8534400" cy="758825"/>
          </a:xfrm>
          <a:prstGeom prst="rect">
            <a:avLst/>
          </a:prstGeom>
        </p:spPr>
        <p:txBody>
          <a:bodyPr vert="horz" anchor="b">
            <a:normAutofit fontScale="9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b="1" dirty="0">
                <a:solidFill>
                  <a:schemeClr val="bg2">
                    <a:lumMod val="50000"/>
                  </a:schemeClr>
                </a:solidFill>
                <a:effectLst>
                  <a:outerShdw blurRad="38100" dist="38100" dir="2700000" algn="tl">
                    <a:srgbClr val="000000">
                      <a:alpha val="43137"/>
                    </a:srgbClr>
                  </a:outerShdw>
                </a:effectLst>
              </a:rPr>
              <a:t>Přehled právních předpisů týkajících se bezpečnosti potravin</a:t>
            </a:r>
          </a:p>
        </p:txBody>
      </p:sp>
      <p:sp>
        <p:nvSpPr>
          <p:cNvPr id="5" name="TextovéPole 1"/>
          <p:cNvSpPr txBox="1"/>
          <p:nvPr/>
        </p:nvSpPr>
        <p:spPr>
          <a:xfrm>
            <a:off x="1979712" y="6381328"/>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3039868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fontScale="70000" lnSpcReduction="20000"/>
          </a:bodyPr>
          <a:lstStyle/>
          <a:p>
            <a:r>
              <a:rPr lang="cs-CZ" sz="3000" dirty="0"/>
              <a:t>KAPITOLA II SEZNAMY SPOLEČENSTVÍ OBSAHUJÍCÍ SCHVÁLENÉ POTRAVINÁŘSKÉ PŘÍDATNÉ LÁTKY</a:t>
            </a:r>
          </a:p>
          <a:p>
            <a:endParaRPr lang="cs-CZ" sz="3000" dirty="0"/>
          </a:p>
          <a:p>
            <a:r>
              <a:rPr lang="cs-CZ" sz="3000" dirty="0"/>
              <a:t>Článek 4 Seznamy potravinářských přídatných látek Společenství </a:t>
            </a:r>
          </a:p>
          <a:p>
            <a:endParaRPr lang="cs-CZ" sz="3000" dirty="0"/>
          </a:p>
          <a:p>
            <a:pPr lvl="1"/>
            <a:r>
              <a:rPr lang="cs-CZ" sz="2500" dirty="0"/>
              <a:t>1.  Potravinářské přídatné látky lze uvádět na trh jako takové jen v případě, že jsou zahrnuty na seznamu Společenství v příloze II, a v potravinách je lze používat jen za podmínek stanovených v uvedené příloze</a:t>
            </a:r>
          </a:p>
          <a:p>
            <a:pPr lvl="1"/>
            <a:r>
              <a:rPr lang="cs-CZ" sz="2500" dirty="0"/>
              <a:t>2.  V potravinářských přídatných látkách, potravinářských enzymech a v potravinářském aroma lze používat jen potravinářské přídatné látky uvedené na seznamu Společenství v příloze III, a to za podmínek v ní stanovených</a:t>
            </a:r>
          </a:p>
          <a:p>
            <a:pPr lvl="1"/>
            <a:r>
              <a:rPr lang="cs-CZ" sz="2500" dirty="0"/>
              <a:t>3.  Potravinářské přídatné látky se zapisují na seznam v příloze II na základě kategorií potravin, do nichž se smějí přidávat</a:t>
            </a:r>
          </a:p>
          <a:p>
            <a:pPr lvl="1"/>
            <a:r>
              <a:rPr lang="cs-CZ" sz="2500" dirty="0"/>
              <a:t>4.  Potravinářské přídatné látky se zapisují na seznam v příloze III na základě potravinářských přídatných látek, potravinářských enzymů, potravinářských aromat a živin nebo jejich kategorií, do nichž se smějí přidávat</a:t>
            </a:r>
          </a:p>
          <a:p>
            <a:pPr lvl="1"/>
            <a:r>
              <a:rPr lang="cs-CZ" sz="2500" dirty="0"/>
              <a:t>5.  Potravinářské přídatné látky musí být v souladu se specifikacemi podle článku 14</a:t>
            </a:r>
          </a:p>
          <a:p>
            <a:endParaRPr lang="cs-CZ" dirty="0"/>
          </a:p>
          <a:p>
            <a:endParaRPr lang="cs-CZ" dirty="0"/>
          </a:p>
        </p:txBody>
      </p:sp>
      <p:sp>
        <p:nvSpPr>
          <p:cNvPr id="4" name="Nadpis 1"/>
          <p:cNvSpPr>
            <a:spLocks noGrp="1"/>
          </p:cNvSpPr>
          <p:nvPr>
            <p:ph type="title"/>
          </p:nvPr>
        </p:nvSpPr>
        <p:spPr>
          <a:xfrm>
            <a:off x="301752" y="332656"/>
            <a:ext cx="8534400" cy="758952"/>
          </a:xfrm>
        </p:spPr>
        <p:txBody>
          <a:bodyPr>
            <a:noAutofit/>
          </a:bodyPr>
          <a:lstStyle/>
          <a:p>
            <a:r>
              <a:rPr lang="cs-CZ" sz="2800" b="1" dirty="0">
                <a:effectLst>
                  <a:outerShdw blurRad="38100" dist="38100" dir="2700000" algn="tl">
                    <a:srgbClr val="000000">
                      <a:alpha val="43137"/>
                    </a:srgbClr>
                  </a:outerShdw>
                </a:effectLst>
              </a:rPr>
              <a:t>Nařízení EP a R (ES) č. 1333/2008 o potravinářských přídatných látkách</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337080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a:bodyPr>
          <a:lstStyle/>
          <a:p>
            <a:r>
              <a:rPr lang="cs-CZ" dirty="0"/>
              <a:t>Článek 6 Obecné podmínky pro zařazení potravinářských přídatných látek na seznamy Společenství a jejich použití</a:t>
            </a:r>
          </a:p>
          <a:p>
            <a:pPr lvl="1"/>
            <a:r>
              <a:rPr lang="cs-CZ" dirty="0"/>
              <a:t>1.  Potravinářskou přídatnou látku lze zařadit na seznamy Společenství v přílohách II a III, pouze pokud splňuje tyto podmínky,  a případně další legitimní faktory, včetně faktorů týkajících se životního prostředí:</a:t>
            </a:r>
          </a:p>
          <a:p>
            <a:pPr lvl="2"/>
            <a:r>
              <a:rPr lang="cs-CZ" dirty="0"/>
              <a:t>a) na základě dostupných vědeckých důkazů nepředstavuje použití při navrhované míře žádné zdravotní riziko pro spotřebitele,</a:t>
            </a:r>
          </a:p>
          <a:p>
            <a:pPr lvl="2"/>
            <a:r>
              <a:rPr lang="cs-CZ" dirty="0"/>
              <a:t>b) existuje odůvodněná technologická potřeba, které nelze dosáhnout jinými hospodářsky a technologicky proveditelnými prostředky, a</a:t>
            </a:r>
          </a:p>
          <a:p>
            <a:pPr lvl="2"/>
            <a:r>
              <a:rPr lang="cs-CZ" dirty="0"/>
              <a:t>c) použití potravinářské přídatné látky neuvádí spotřebitele v omyl.</a:t>
            </a:r>
          </a:p>
        </p:txBody>
      </p:sp>
      <p:sp>
        <p:nvSpPr>
          <p:cNvPr id="4" name="Nadpis 1"/>
          <p:cNvSpPr txBox="1">
            <a:spLocks/>
          </p:cNvSpPr>
          <p:nvPr/>
        </p:nvSpPr>
        <p:spPr>
          <a:xfrm>
            <a:off x="301752" y="332656"/>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sz="2800" b="1" dirty="0">
                <a:solidFill>
                  <a:schemeClr val="bg2">
                    <a:lumMod val="50000"/>
                  </a:schemeClr>
                </a:solidFill>
                <a:effectLst>
                  <a:outerShdw blurRad="38100" dist="38100" dir="2700000" algn="tl">
                    <a:srgbClr val="000000">
                      <a:alpha val="43137"/>
                    </a:srgbClr>
                  </a:outerShdw>
                </a:effectLst>
              </a:rPr>
              <a:t>Nařízení EP a R (ES) č. 1333/2008 o potravinářských přídatných látkách</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1335440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fontScale="92500" lnSpcReduction="10000"/>
          </a:bodyPr>
          <a:lstStyle/>
          <a:p>
            <a:pPr lvl="1"/>
            <a:r>
              <a:rPr lang="cs-CZ" dirty="0"/>
              <a:t>2.  Aby byla potravinářská přídatná látka zařazena na seznamy Společenství v přílohách II a III, musí poskytovat výhody a přínos pro spotřebitele, a tudíž sloužit jednomu nebo více z těchto účelů:</a:t>
            </a:r>
          </a:p>
          <a:p>
            <a:pPr lvl="2"/>
            <a:r>
              <a:rPr lang="cs-CZ" dirty="0"/>
              <a:t>a) zachování výživové jakosti potraviny</a:t>
            </a:r>
          </a:p>
          <a:p>
            <a:pPr lvl="2"/>
            <a:r>
              <a:rPr lang="cs-CZ" dirty="0"/>
              <a:t>b) dodání potřebných složek nebo součástí do potravin vyráběných pro skupiny spotřebitelů se zvláštními výživovými požadavky</a:t>
            </a:r>
          </a:p>
          <a:p>
            <a:pPr lvl="2"/>
            <a:r>
              <a:rPr lang="cs-CZ" dirty="0"/>
              <a:t>c) zlepšení schopnosti potraviny zachovat jakost nebo stabilitu nebo zlepšení organoleptických vlastností za předpokladu, že nedojde ke změně povahy, podstaty nebo jakosti potraviny způsobem, který by mohl uvést spotřebitele v omyl</a:t>
            </a:r>
          </a:p>
          <a:p>
            <a:pPr lvl="2"/>
            <a:r>
              <a:rPr lang="cs-CZ" dirty="0"/>
              <a:t>d) pomoc při výrobě, zpracování, přípravě, úpravě, balení, dopravě nebo skladování potravin, včetně potravinářských přídatných látek, potravinářských enzymů a potravinářského aroma, za předpokladu, že potravinářská přídatná látka není použita ke skrytí následků použití vadných surovin nebo případných nežádoucích postupů nebo technik (včetně postupů nebo technik nehygienických) v průběhu kterékoliv z těchto činností</a:t>
            </a:r>
          </a:p>
        </p:txBody>
      </p:sp>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
        <p:nvSpPr>
          <p:cNvPr id="5" name="Nadpis 1"/>
          <p:cNvSpPr txBox="1">
            <a:spLocks/>
          </p:cNvSpPr>
          <p:nvPr/>
        </p:nvSpPr>
        <p:spPr>
          <a:xfrm>
            <a:off x="301752" y="332656"/>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sz="2800" b="1" dirty="0">
                <a:solidFill>
                  <a:schemeClr val="bg2">
                    <a:lumMod val="50000"/>
                  </a:schemeClr>
                </a:solidFill>
                <a:effectLst>
                  <a:outerShdw blurRad="38100" dist="38100" dir="2700000" algn="tl">
                    <a:srgbClr val="000000">
                      <a:alpha val="43137"/>
                    </a:srgbClr>
                  </a:outerShdw>
                </a:effectLst>
              </a:rPr>
              <a:t>Nařízení EP a R (ES) č. 1333/2008 o potravinářských přídatných látkách</a:t>
            </a:r>
          </a:p>
        </p:txBody>
      </p:sp>
    </p:spTree>
    <p:extLst>
      <p:ext uri="{BB962C8B-B14F-4D97-AF65-F5344CB8AC3E}">
        <p14:creationId xmlns:p14="http://schemas.microsoft.com/office/powerpoint/2010/main" val="571265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a:bodyPr>
          <a:lstStyle/>
          <a:p>
            <a:r>
              <a:rPr lang="cs-CZ" dirty="0"/>
              <a:t>Článek 7 Zvláštní podmínky pro sladidla</a:t>
            </a:r>
          </a:p>
          <a:p>
            <a:pPr lvl="1"/>
            <a:r>
              <a:rPr lang="cs-CZ" dirty="0"/>
              <a:t>Potravinářskou přídatnou látku lze zařadit na seznam Společenství v příloze II do funkční třídy sladidel, pouze pokud kromě toho, že slouží jednomu nebo více účelům podle čl. 6 odst. 2, slouží jednomu nebo více z těchto účelů:</a:t>
            </a:r>
          </a:p>
          <a:p>
            <a:pPr lvl="2"/>
            <a:r>
              <a:rPr lang="cs-CZ" dirty="0"/>
              <a:t>a) nahrazení cukrů pro produkci potravin se sníženou energetickou hodnotou, potravin, které chrání před zubním kazem, nebo potravin bez přidaných cukrů; nebo</a:t>
            </a:r>
          </a:p>
          <a:p>
            <a:pPr lvl="2"/>
            <a:r>
              <a:rPr lang="cs-CZ" dirty="0"/>
              <a:t>b) nahrazení cukrů v případech, kdy toto nahrazení umožňuje zvýšení trvanlivosti potraviny; nebo</a:t>
            </a:r>
          </a:p>
          <a:p>
            <a:pPr lvl="2"/>
            <a:r>
              <a:rPr lang="cs-CZ" dirty="0"/>
              <a:t>c) produkci potravin určených pro zvláštní výživu ve smyslu definice v čl. 1 odst. 2 písm. a) směrnice 89/398/EHS</a:t>
            </a:r>
          </a:p>
        </p:txBody>
      </p:sp>
      <p:sp>
        <p:nvSpPr>
          <p:cNvPr id="4" name="Nadpis 1"/>
          <p:cNvSpPr txBox="1">
            <a:spLocks/>
          </p:cNvSpPr>
          <p:nvPr/>
        </p:nvSpPr>
        <p:spPr>
          <a:xfrm>
            <a:off x="301752" y="332656"/>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sz="2800" b="1" dirty="0">
                <a:solidFill>
                  <a:schemeClr val="bg2">
                    <a:lumMod val="50000"/>
                  </a:schemeClr>
                </a:solidFill>
                <a:effectLst>
                  <a:outerShdw blurRad="38100" dist="38100" dir="2700000" algn="tl">
                    <a:srgbClr val="000000">
                      <a:alpha val="43137"/>
                    </a:srgbClr>
                  </a:outerShdw>
                </a:effectLst>
              </a:rPr>
              <a:t>Nařízení EP a R (ES) č. 1333/2008 o potravinářských přídatných látkách</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2127022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72816"/>
            <a:ext cx="8503920" cy="4572000"/>
          </a:xfrm>
        </p:spPr>
        <p:txBody>
          <a:bodyPr>
            <a:normAutofit/>
          </a:bodyPr>
          <a:lstStyle/>
          <a:p>
            <a:r>
              <a:rPr lang="cs-CZ" dirty="0"/>
              <a:t>Článek 8 Zvláštní podmínky pro barviva</a:t>
            </a:r>
          </a:p>
          <a:p>
            <a:pPr lvl="1"/>
            <a:r>
              <a:rPr lang="cs-CZ" dirty="0"/>
              <a:t>Potravinářskou přídatnou látku lze zařadit na seznam Společenství v příloze II do funkční třídy barviv, pouze pokud kromě toho, že slouží jednomu nebo více účelům podle čl. 6 odst. 2, slouží jednomu nebo více z těchto účelů:</a:t>
            </a:r>
          </a:p>
          <a:p>
            <a:pPr lvl="2"/>
            <a:r>
              <a:rPr lang="cs-CZ" dirty="0"/>
              <a:t>a) obnovení původního vzhledu potravin, jejichž barva byla dotčena zpracováním, skladováním, balením a distribucí, čímž mohla být narušena jejich přijatelnost co do vzhledu</a:t>
            </a:r>
          </a:p>
          <a:p>
            <a:pPr lvl="2"/>
            <a:r>
              <a:rPr lang="cs-CZ" dirty="0"/>
              <a:t>b) zvýšení vizuální přitažlivosti potravin</a:t>
            </a:r>
          </a:p>
          <a:p>
            <a:pPr lvl="2"/>
            <a:r>
              <a:rPr lang="cs-CZ" dirty="0"/>
              <a:t>c) obarvení jinak bezbarvých potravin</a:t>
            </a:r>
          </a:p>
        </p:txBody>
      </p:sp>
      <p:sp>
        <p:nvSpPr>
          <p:cNvPr id="4" name="Nadpis 1"/>
          <p:cNvSpPr txBox="1">
            <a:spLocks/>
          </p:cNvSpPr>
          <p:nvPr/>
        </p:nvSpPr>
        <p:spPr>
          <a:xfrm>
            <a:off x="301752" y="332656"/>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sz="2800" b="1" dirty="0">
                <a:solidFill>
                  <a:schemeClr val="bg2">
                    <a:lumMod val="50000"/>
                  </a:schemeClr>
                </a:solidFill>
                <a:effectLst>
                  <a:outerShdw blurRad="38100" dist="38100" dir="2700000" algn="tl">
                    <a:srgbClr val="000000">
                      <a:alpha val="43137"/>
                    </a:srgbClr>
                  </a:outerShdw>
                </a:effectLst>
              </a:rPr>
              <a:t>Nařízení EP a R (ES) č. 1333/2008 o potravinářských přídatných látkách</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1129782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fontScale="77500" lnSpcReduction="20000"/>
          </a:bodyPr>
          <a:lstStyle/>
          <a:p>
            <a:r>
              <a:rPr lang="cs-CZ" dirty="0"/>
              <a:t>PŘÍLOHA I Funkční třídy potravinářských přídatných látek v potravinách a potravinářských přídatných látek v potravinářských přídatných látkách a potravinářských enzymech</a:t>
            </a:r>
          </a:p>
          <a:p>
            <a:endParaRPr lang="cs-CZ" dirty="0"/>
          </a:p>
          <a:p>
            <a:pPr lvl="1"/>
            <a:r>
              <a:rPr lang="cs-CZ" dirty="0"/>
              <a:t>1. „sladidly“ se rozumějí látky používané k tomu, aby se potravinám nebo stolním sladidlům dodala sladká chuť</a:t>
            </a:r>
          </a:p>
          <a:p>
            <a:pPr lvl="1"/>
            <a:r>
              <a:rPr lang="cs-CZ" dirty="0"/>
              <a:t>2. „barvivy“ se rozumějí látky, které potravině dodávají barvu nebo barvu obnovují a zahrnují přírodní složky potravin a přírodních zdrojů, jež jako takové nejsou obvykle požívány jako potraviny a nejsou obvykle používány jako charakteristické složky potravin. Ve smyslu tohoto nařízení jsou barvivy přípravky získané z potravin a dalších jedlých materiálů z přírodních zdrojů extrakcí fyzikální nebo chemické povahy, která má za následek selektivní oddělení pigmentů vzhledem k výživovým nebo aromatickým složkám</a:t>
            </a:r>
          </a:p>
          <a:p>
            <a:pPr lvl="1"/>
            <a:r>
              <a:rPr lang="cs-CZ" dirty="0"/>
              <a:t>3. „</a:t>
            </a:r>
            <a:r>
              <a:rPr lang="cs-CZ" dirty="0" err="1"/>
              <a:t>konzervanty</a:t>
            </a:r>
            <a:r>
              <a:rPr lang="cs-CZ" dirty="0"/>
              <a:t>“ se rozumějí látky, které prodlužují trvanlivost potravin tím, že je chrání proti zkáze způsobené mikroorganismy, nebo které potraviny chrání před růstem patogenních mikroorganismů</a:t>
            </a:r>
          </a:p>
          <a:p>
            <a:pPr lvl="1"/>
            <a:r>
              <a:rPr lang="cs-CZ" dirty="0"/>
              <a:t>4. „antioxidanty“ se rozumějí látky, které prodlužují trvanlivost potravin tím, že je chrání proti zkáze způsobené oxidací, například proti žluknutí tuků a barevným změnám</a:t>
            </a:r>
          </a:p>
        </p:txBody>
      </p:sp>
      <p:sp>
        <p:nvSpPr>
          <p:cNvPr id="4" name="Nadpis 1"/>
          <p:cNvSpPr txBox="1">
            <a:spLocks/>
          </p:cNvSpPr>
          <p:nvPr/>
        </p:nvSpPr>
        <p:spPr>
          <a:xfrm>
            <a:off x="301752" y="332656"/>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sz="2800" b="1" dirty="0">
                <a:solidFill>
                  <a:schemeClr val="bg2">
                    <a:lumMod val="50000"/>
                  </a:schemeClr>
                </a:solidFill>
                <a:effectLst>
                  <a:outerShdw blurRad="38100" dist="38100" dir="2700000" algn="tl">
                    <a:srgbClr val="000000">
                      <a:alpha val="43137"/>
                    </a:srgbClr>
                  </a:outerShdw>
                </a:effectLst>
              </a:rPr>
              <a:t>Nařízení EP a R (ES) č. 1333/2008 o potravinářských přídatných látkách</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2816882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00808"/>
            <a:ext cx="8503920" cy="4572000"/>
          </a:xfrm>
        </p:spPr>
        <p:txBody>
          <a:bodyPr>
            <a:normAutofit fontScale="55000" lnSpcReduction="20000"/>
          </a:bodyPr>
          <a:lstStyle/>
          <a:p>
            <a:r>
              <a:rPr lang="cs-CZ" dirty="0"/>
              <a:t>PŘÍLOHA II Seznam potravinářských přídatných látek Unie schválených pro použití v potravinách a podmínky použití</a:t>
            </a:r>
          </a:p>
          <a:p>
            <a:r>
              <a:rPr lang="cs-CZ" dirty="0"/>
              <a:t>Tabulka 1 Potraviny, ve kterých nesmí být povolena přítomnost přídatné látky podle zásady přenosu stanovené v čl. 18 odst. 1 písm. a) nařízení (ES) č. 1333/2008</a:t>
            </a:r>
          </a:p>
          <a:p>
            <a:pPr lvl="1"/>
            <a:r>
              <a:rPr lang="cs-CZ" dirty="0"/>
              <a:t>Nezpracované potraviny ve smyslu článku 3 nařízení (ES) č. 1333/2008, kromě masných polotovarů ve smyslu nařízení (ES) č. 853/2004</a:t>
            </a:r>
          </a:p>
          <a:p>
            <a:pPr lvl="1"/>
            <a:r>
              <a:rPr lang="cs-CZ" dirty="0"/>
              <a:t>Med ve smyslu směrnice Rady 2001/110/ES (1)</a:t>
            </a:r>
          </a:p>
          <a:p>
            <a:pPr lvl="1"/>
            <a:r>
              <a:rPr lang="cs-CZ" dirty="0"/>
              <a:t>Neemulgované oleje a tuky živočišného nebo rostlinného původu</a:t>
            </a:r>
          </a:p>
          <a:p>
            <a:pPr lvl="1"/>
            <a:r>
              <a:rPr lang="cs-CZ" dirty="0"/>
              <a:t>Máslo</a:t>
            </a:r>
          </a:p>
          <a:p>
            <a:pPr lvl="1"/>
            <a:r>
              <a:rPr lang="cs-CZ" dirty="0"/>
              <a:t>Neochucené pasterované a sterilované (včetně UHT sterilace) mléko a neochucená plnotučná pasterovaná smetana (kromě smetany se sníženým obsahem tuku)</a:t>
            </a:r>
          </a:p>
          <a:p>
            <a:pPr lvl="1"/>
            <a:r>
              <a:rPr lang="cs-CZ" dirty="0"/>
              <a:t>Neochucené kysané mléčné výrobky, které nebyly po kvašení tepelně zpracovány</a:t>
            </a:r>
          </a:p>
          <a:p>
            <a:pPr lvl="1"/>
            <a:r>
              <a:rPr lang="cs-CZ" dirty="0"/>
              <a:t>Neochucené podmáslí (kromě sterilovaného podmáslí).</a:t>
            </a:r>
          </a:p>
          <a:p>
            <a:pPr lvl="1"/>
            <a:r>
              <a:rPr lang="cs-CZ" dirty="0"/>
              <a:t>Přírodní minerální vody ve smyslu směrnice Evropského parlamentu a Rady 2009/54/ES (2), pramenité vody a všechny ostatní vody plněné do lahví nebo balené</a:t>
            </a:r>
          </a:p>
          <a:p>
            <a:pPr lvl="1"/>
            <a:r>
              <a:rPr lang="cs-CZ" dirty="0"/>
              <a:t>Káva (kromě ochucené instantní kávy) a kávové extrakty</a:t>
            </a:r>
          </a:p>
          <a:p>
            <a:pPr lvl="1"/>
            <a:r>
              <a:rPr lang="cs-CZ" dirty="0"/>
              <a:t>Neochucené čajové lístky</a:t>
            </a:r>
          </a:p>
          <a:p>
            <a:pPr lvl="1"/>
            <a:r>
              <a:rPr lang="cs-CZ" dirty="0"/>
              <a:t>Cukry ve smyslu směrnice Rady 2001/111/ES (3)</a:t>
            </a:r>
          </a:p>
          <a:p>
            <a:pPr lvl="1"/>
            <a:r>
              <a:rPr lang="cs-CZ" dirty="0"/>
              <a:t>Sušené těstoviny, kromě bezlepkových těstovin a/nebo těstovin určených pro </a:t>
            </a:r>
            <a:r>
              <a:rPr lang="cs-CZ" dirty="0" err="1"/>
              <a:t>hypoproteinové</a:t>
            </a:r>
            <a:r>
              <a:rPr lang="cs-CZ" dirty="0"/>
              <a:t> diety podle směrnice Evropského parlamentu a Rady 2009/39/ES (4)</a:t>
            </a:r>
          </a:p>
          <a:p>
            <a:pPr lvl="1"/>
            <a:r>
              <a:rPr lang="cs-CZ" dirty="0"/>
              <a:t>Potraviny pro kojence a malé děti podle nařízení (EU) č. 609/2013 (5), včetně potravin pro zvláštní lékařské účely pro kojence a malé děti</a:t>
            </a:r>
          </a:p>
        </p:txBody>
      </p:sp>
      <p:sp>
        <p:nvSpPr>
          <p:cNvPr id="4" name="Nadpis 1"/>
          <p:cNvSpPr txBox="1">
            <a:spLocks/>
          </p:cNvSpPr>
          <p:nvPr/>
        </p:nvSpPr>
        <p:spPr>
          <a:xfrm>
            <a:off x="301752" y="332656"/>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sz="2800" b="1" dirty="0">
                <a:solidFill>
                  <a:schemeClr val="bg2">
                    <a:lumMod val="50000"/>
                  </a:schemeClr>
                </a:solidFill>
                <a:effectLst>
                  <a:outerShdw blurRad="38100" dist="38100" dir="2700000" algn="tl">
                    <a:srgbClr val="000000">
                      <a:alpha val="43137"/>
                    </a:srgbClr>
                  </a:outerShdw>
                </a:effectLst>
              </a:rPr>
              <a:t>Nařízení EP a R (ES) č. 1333/2008 o potravinářských přídatných látkách</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3501713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a:bodyPr>
          <a:lstStyle/>
          <a:p>
            <a:r>
              <a:rPr lang="cs-CZ" sz="2000" dirty="0"/>
              <a:t>ČÁST E POVOLENÉ POTRAVINÁŘSKÉ PŘÍDATNÉ LÁTKY A PODMÍNKY JEJICH POUŽITÍ V KATEGORIÍCH POTRAVIN</a:t>
            </a:r>
          </a:p>
          <a:p>
            <a:endParaRPr lang="cs-CZ" sz="2400" dirty="0"/>
          </a:p>
          <a:p>
            <a:endParaRPr lang="cs-CZ" sz="2400" dirty="0"/>
          </a:p>
        </p:txBody>
      </p:sp>
      <p:sp>
        <p:nvSpPr>
          <p:cNvPr id="4" name="Nadpis 1"/>
          <p:cNvSpPr txBox="1">
            <a:spLocks/>
          </p:cNvSpPr>
          <p:nvPr/>
        </p:nvSpPr>
        <p:spPr>
          <a:xfrm>
            <a:off x="301752" y="332656"/>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sz="2800" b="1" dirty="0">
                <a:solidFill>
                  <a:schemeClr val="bg2">
                    <a:lumMod val="50000"/>
                  </a:schemeClr>
                </a:solidFill>
                <a:effectLst>
                  <a:outerShdw blurRad="38100" dist="38100" dir="2700000" algn="tl">
                    <a:srgbClr val="000000">
                      <a:alpha val="43137"/>
                    </a:srgbClr>
                  </a:outerShdw>
                </a:effectLst>
              </a:rPr>
              <a:t>Nařízení EP a R (ES) č. 1333/2008 o potravinářských přídatných látkách</a:t>
            </a:r>
          </a:p>
        </p:txBody>
      </p:sp>
      <p:pic>
        <p:nvPicPr>
          <p:cNvPr id="5" name="Obrázek 4"/>
          <p:cNvPicPr>
            <a:picLocks noChangeAspect="1"/>
          </p:cNvPicPr>
          <p:nvPr/>
        </p:nvPicPr>
        <p:blipFill rotWithShape="1">
          <a:blip r:embed="rId2"/>
          <a:srcRect l="33411" t="13941" r="10497" b="14913"/>
          <a:stretch/>
        </p:blipFill>
        <p:spPr>
          <a:xfrm>
            <a:off x="2048672" y="2225255"/>
            <a:ext cx="5040560" cy="3995831"/>
          </a:xfrm>
          <a:prstGeom prst="rect">
            <a:avLst/>
          </a:prstGeom>
        </p:spPr>
      </p:pic>
      <p:sp>
        <p:nvSpPr>
          <p:cNvPr id="6"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1052510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36843" t="13481" r="13773" b="8860"/>
          <a:stretch/>
        </p:blipFill>
        <p:spPr>
          <a:xfrm>
            <a:off x="2228692" y="1628800"/>
            <a:ext cx="4680520" cy="4600291"/>
          </a:xfrm>
          <a:prstGeom prst="rect">
            <a:avLst/>
          </a:prstGeom>
        </p:spPr>
      </p:pic>
      <p:sp>
        <p:nvSpPr>
          <p:cNvPr id="5" name="Nadpis 1"/>
          <p:cNvSpPr txBox="1">
            <a:spLocks/>
          </p:cNvSpPr>
          <p:nvPr/>
        </p:nvSpPr>
        <p:spPr>
          <a:xfrm>
            <a:off x="301752" y="332656"/>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sz="2800" b="1" dirty="0">
                <a:solidFill>
                  <a:schemeClr val="bg2">
                    <a:lumMod val="50000"/>
                  </a:schemeClr>
                </a:solidFill>
                <a:effectLst>
                  <a:outerShdw blurRad="38100" dist="38100" dir="2700000" algn="tl">
                    <a:srgbClr val="000000">
                      <a:alpha val="43137"/>
                    </a:srgbClr>
                  </a:outerShdw>
                </a:effectLst>
              </a:rPr>
              <a:t>Nařízení EP a R (ES) č. 1333/2008 o potravinářských přídatných látkách</a:t>
            </a:r>
          </a:p>
        </p:txBody>
      </p:sp>
      <p:sp>
        <p:nvSpPr>
          <p:cNvPr id="6"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782629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100" b="1" dirty="0">
                <a:solidFill>
                  <a:schemeClr val="bg2">
                    <a:lumMod val="50000"/>
                  </a:schemeClr>
                </a:solidFill>
                <a:effectLst>
                  <a:outerShdw blurRad="38100" dist="38100" dir="2700000" algn="tl">
                    <a:srgbClr val="000000">
                      <a:alpha val="43137"/>
                    </a:srgbClr>
                  </a:outerShdw>
                </a:effectLst>
              </a:rPr>
              <a:t>Nařízení K (EU) č. 231/2012, kterým se stanoví specifikace pro potravinářské přídatné látky uvedené v přílohách II a III nařízení EP a R (ES) č. 1333/2008</a:t>
            </a:r>
          </a:p>
        </p:txBody>
      </p:sp>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pic>
        <p:nvPicPr>
          <p:cNvPr id="5" name="Obrázek 4"/>
          <p:cNvPicPr>
            <a:picLocks noChangeAspect="1"/>
          </p:cNvPicPr>
          <p:nvPr/>
        </p:nvPicPr>
        <p:blipFill rotWithShape="1">
          <a:blip r:embed="rId2"/>
          <a:srcRect l="21264" t="23799" r="19964" b="16709"/>
          <a:stretch/>
        </p:blipFill>
        <p:spPr>
          <a:xfrm>
            <a:off x="1508612" y="1844824"/>
            <a:ext cx="6120680" cy="3872267"/>
          </a:xfrm>
          <a:prstGeom prst="rect">
            <a:avLst/>
          </a:prstGeom>
        </p:spPr>
      </p:pic>
    </p:spTree>
    <p:extLst>
      <p:ext uri="{BB962C8B-B14F-4D97-AF65-F5344CB8AC3E}">
        <p14:creationId xmlns:p14="http://schemas.microsoft.com/office/powerpoint/2010/main" val="317772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628800"/>
            <a:ext cx="3622176" cy="4572000"/>
          </a:xfrm>
        </p:spPr>
        <p:txBody>
          <a:bodyPr>
            <a:normAutofit lnSpcReduction="10000"/>
          </a:bodyPr>
          <a:lstStyle/>
          <a:p>
            <a:r>
              <a:rPr lang="cs-CZ" sz="2000" dirty="0"/>
              <a:t>a) „aktivními materiály a předměty určenými pro styk s potravinami“ (dále jen „aktivní materiály a předměty“) se rozumějí materiály a předměty, které mají prodloužit životnost nebo zachovat či zlepšit stav balených potravin. Jsou navrženy tak, aby záměrně obsahovaly složky, které uvolňují nebo absorbují látky do nebo z balených potravin nebo prostředí, které potraviny obklopuje;</a:t>
            </a:r>
          </a:p>
          <a:p>
            <a:endParaRPr lang="cs-CZ" dirty="0"/>
          </a:p>
        </p:txBody>
      </p:sp>
      <p:pic>
        <p:nvPicPr>
          <p:cNvPr id="4" name="Obrázek 3"/>
          <p:cNvPicPr/>
          <p:nvPr/>
        </p:nvPicPr>
        <p:blipFill rotWithShape="1">
          <a:blip r:embed="rId2" cstate="print"/>
          <a:srcRect l="26786" t="9700" r="28075" b="28572"/>
          <a:stretch/>
        </p:blipFill>
        <p:spPr bwMode="auto">
          <a:xfrm>
            <a:off x="4050792" y="1919563"/>
            <a:ext cx="4785360" cy="3786970"/>
          </a:xfrm>
          <a:prstGeom prst="rect">
            <a:avLst/>
          </a:prstGeom>
          <a:ln>
            <a:noFill/>
          </a:ln>
          <a:extLst>
            <a:ext uri="{53640926-AAD7-44D8-BBD7-CCE9431645EC}">
              <a14:shadowObscured xmlns:a14="http://schemas.microsoft.com/office/drawing/2010/main"/>
            </a:ext>
          </a:extLst>
        </p:spPr>
      </p:pic>
      <p:sp>
        <p:nvSpPr>
          <p:cNvPr id="5" name="TextovéPole 1"/>
          <p:cNvSpPr txBox="1"/>
          <p:nvPr/>
        </p:nvSpPr>
        <p:spPr>
          <a:xfrm>
            <a:off x="1979712" y="6349822"/>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
        <p:nvSpPr>
          <p:cNvPr id="7" name="Nadpis 1"/>
          <p:cNvSpPr txBox="1">
            <a:spLocks/>
          </p:cNvSpPr>
          <p:nvPr/>
        </p:nvSpPr>
        <p:spPr>
          <a:xfrm>
            <a:off x="301752" y="332656"/>
            <a:ext cx="8534400" cy="758952"/>
          </a:xfrm>
          <a:prstGeom prst="rect">
            <a:avLst/>
          </a:prstGeom>
        </p:spPr>
        <p:txBody>
          <a:bodyPr vert="horz" anchor="b">
            <a:normAutofit fontScale="8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b="1" dirty="0">
                <a:solidFill>
                  <a:schemeClr val="bg2">
                    <a:lumMod val="50000"/>
                  </a:schemeClr>
                </a:solidFill>
                <a:effectLst>
                  <a:outerShdw blurRad="38100" dist="38100" dir="2700000" algn="tl">
                    <a:srgbClr val="000000">
                      <a:alpha val="43137"/>
                    </a:srgbClr>
                  </a:outerShdw>
                </a:effectLst>
              </a:rPr>
              <a:t>Materiály a předměty určené pro styk s potravinou - nařízení EP a R (ES) č. 1935/2004 </a:t>
            </a:r>
          </a:p>
        </p:txBody>
      </p:sp>
      <p:sp>
        <p:nvSpPr>
          <p:cNvPr id="6" name="TextovéPole 5"/>
          <p:cNvSpPr txBox="1"/>
          <p:nvPr/>
        </p:nvSpPr>
        <p:spPr>
          <a:xfrm>
            <a:off x="301752" y="6042045"/>
            <a:ext cx="3201774" cy="307777"/>
          </a:xfrm>
          <a:prstGeom prst="rect">
            <a:avLst/>
          </a:prstGeom>
          <a:noFill/>
        </p:spPr>
        <p:txBody>
          <a:bodyPr wrap="none" rtlCol="0">
            <a:spAutoFit/>
          </a:bodyPr>
          <a:lstStyle/>
          <a:p>
            <a:r>
              <a:rPr lang="cs-CZ" sz="1400" dirty="0"/>
              <a:t>Zdroj obrázku: </a:t>
            </a:r>
            <a:r>
              <a:rPr lang="cs-CZ" sz="1400" dirty="0">
                <a:hlinkClick r:id="rId3"/>
              </a:rPr>
              <a:t>www.google.com</a:t>
            </a:r>
            <a:r>
              <a:rPr lang="cs-CZ" sz="1400" dirty="0"/>
              <a:t> </a:t>
            </a:r>
          </a:p>
        </p:txBody>
      </p:sp>
    </p:spTree>
    <p:extLst>
      <p:ext uri="{BB962C8B-B14F-4D97-AF65-F5344CB8AC3E}">
        <p14:creationId xmlns:p14="http://schemas.microsoft.com/office/powerpoint/2010/main" val="3668772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9622" y="1700808"/>
            <a:ext cx="8503920" cy="4710264"/>
          </a:xfrm>
        </p:spPr>
        <p:txBody>
          <a:bodyPr>
            <a:normAutofit fontScale="92500" lnSpcReduction="20000"/>
          </a:bodyPr>
          <a:lstStyle/>
          <a:p>
            <a:r>
              <a:rPr lang="cs-CZ" dirty="0"/>
              <a:t>Dusičnany</a:t>
            </a:r>
          </a:p>
          <a:p>
            <a:r>
              <a:rPr lang="cs-CZ" dirty="0"/>
              <a:t>Mykotoxiny (aflatoxiny, </a:t>
            </a:r>
            <a:r>
              <a:rPr lang="cs-CZ" dirty="0" err="1"/>
              <a:t>ochratoxin</a:t>
            </a:r>
            <a:r>
              <a:rPr lang="cs-CZ" dirty="0"/>
              <a:t> A, </a:t>
            </a:r>
            <a:r>
              <a:rPr lang="cs-CZ" dirty="0" err="1"/>
              <a:t>patulin</a:t>
            </a:r>
            <a:r>
              <a:rPr lang="cs-CZ" dirty="0"/>
              <a:t>, </a:t>
            </a:r>
            <a:r>
              <a:rPr lang="cs-CZ" dirty="0" err="1"/>
              <a:t>deoxynivalenol</a:t>
            </a:r>
            <a:r>
              <a:rPr lang="cs-CZ" dirty="0"/>
              <a:t>, </a:t>
            </a:r>
            <a:r>
              <a:rPr lang="cs-CZ" dirty="0" err="1"/>
              <a:t>zearalenon</a:t>
            </a:r>
            <a:r>
              <a:rPr lang="cs-CZ" dirty="0"/>
              <a:t>, </a:t>
            </a:r>
            <a:r>
              <a:rPr lang="cs-CZ" dirty="0" err="1"/>
              <a:t>fumonisiny</a:t>
            </a:r>
            <a:r>
              <a:rPr lang="cs-CZ" dirty="0"/>
              <a:t>, T-2 a HT-2 toxin,  </a:t>
            </a:r>
            <a:r>
              <a:rPr lang="cs-CZ" dirty="0" err="1"/>
              <a:t>citrinin</a:t>
            </a:r>
            <a:r>
              <a:rPr lang="cs-CZ" dirty="0"/>
              <a:t>, námelové </a:t>
            </a:r>
            <a:r>
              <a:rPr lang="cs-CZ" dirty="0" err="1"/>
              <a:t>sklerocie</a:t>
            </a:r>
            <a:r>
              <a:rPr lang="cs-CZ" dirty="0"/>
              <a:t> a námelové alkaloidy)</a:t>
            </a:r>
          </a:p>
          <a:p>
            <a:r>
              <a:rPr lang="cs-CZ" dirty="0"/>
              <a:t>Kovy (olovo, kadmium, rtuť, cín, arsen)</a:t>
            </a:r>
          </a:p>
          <a:p>
            <a:r>
              <a:rPr lang="cs-CZ" dirty="0"/>
              <a:t>3-monochlorpropandiol (3-MCPD) a </a:t>
            </a:r>
            <a:r>
              <a:rPr lang="cs-CZ" dirty="0" err="1"/>
              <a:t>glycidylestery</a:t>
            </a:r>
            <a:r>
              <a:rPr lang="cs-CZ" dirty="0"/>
              <a:t> mastných kyselin </a:t>
            </a:r>
          </a:p>
          <a:p>
            <a:r>
              <a:rPr lang="cs-CZ" dirty="0"/>
              <a:t>Dioxiny a PCB</a:t>
            </a:r>
          </a:p>
          <a:p>
            <a:r>
              <a:rPr lang="cs-CZ" dirty="0"/>
              <a:t>Polycyklické aromatické uhlovodíky</a:t>
            </a:r>
          </a:p>
          <a:p>
            <a:r>
              <a:rPr lang="cs-CZ" dirty="0"/>
              <a:t>Melamin a strukturní analoga</a:t>
            </a:r>
          </a:p>
          <a:p>
            <a:r>
              <a:rPr lang="cs-CZ" dirty="0"/>
              <a:t>Toxické látky obsažené v rostlinách</a:t>
            </a:r>
          </a:p>
          <a:p>
            <a:r>
              <a:rPr lang="cs-CZ" dirty="0"/>
              <a:t>Chloristan</a:t>
            </a:r>
          </a:p>
          <a:p>
            <a:endParaRPr lang="cs-CZ" dirty="0"/>
          </a:p>
        </p:txBody>
      </p:sp>
      <p:sp>
        <p:nvSpPr>
          <p:cNvPr id="4" name="Nadpis 1"/>
          <p:cNvSpPr txBox="1">
            <a:spLocks/>
          </p:cNvSpPr>
          <p:nvPr/>
        </p:nvSpPr>
        <p:spPr>
          <a:xfrm>
            <a:off x="309622" y="332656"/>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sz="2800" b="1" dirty="0">
                <a:solidFill>
                  <a:schemeClr val="bg2">
                    <a:lumMod val="50000"/>
                  </a:schemeClr>
                </a:solidFill>
                <a:effectLst>
                  <a:outerShdw blurRad="38100" dist="38100" dir="2700000" algn="tl">
                    <a:srgbClr val="000000">
                      <a:alpha val="43137"/>
                    </a:srgbClr>
                  </a:outerShdw>
                </a:effectLst>
              </a:rPr>
              <a:t>Nařízení K (ES) č. 1881/2006, kterým se stanoví maximální limity některých kontaminujících látek v potravinách</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1773825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9622" y="332656"/>
            <a:ext cx="8534400" cy="758952"/>
          </a:xfrm>
        </p:spPr>
        <p:txBody>
          <a:bodyPr>
            <a:noAutofit/>
          </a:bodyPr>
          <a:lstStyle/>
          <a:p>
            <a:r>
              <a:rPr lang="cs-CZ" sz="2800" b="1" dirty="0">
                <a:solidFill>
                  <a:schemeClr val="bg2">
                    <a:lumMod val="50000"/>
                  </a:schemeClr>
                </a:solidFill>
                <a:effectLst>
                  <a:outerShdw blurRad="38100" dist="38100" dir="2700000" algn="tl">
                    <a:srgbClr val="000000">
                      <a:alpha val="43137"/>
                    </a:srgbClr>
                  </a:outerShdw>
                </a:effectLst>
              </a:rPr>
              <a:t>Nařízení K (ES) č. 1881/2006, kterým se stanoví maximální limity některých kontaminujících látek v potravinách</a:t>
            </a:r>
          </a:p>
        </p:txBody>
      </p:sp>
      <p:pic>
        <p:nvPicPr>
          <p:cNvPr id="6" name="Zástupný symbol pro obsah 5"/>
          <p:cNvPicPr>
            <a:picLocks noGrp="1" noChangeAspect="1"/>
          </p:cNvPicPr>
          <p:nvPr>
            <p:ph sz="quarter" idx="1"/>
          </p:nvPr>
        </p:nvPicPr>
        <p:blipFill rotWithShape="1">
          <a:blip r:embed="rId2"/>
          <a:srcRect l="24656" t="14823" r="23173" b="4854"/>
          <a:stretch/>
        </p:blipFill>
        <p:spPr>
          <a:xfrm>
            <a:off x="2267744" y="1700808"/>
            <a:ext cx="4680520" cy="4503897"/>
          </a:xfrm>
          <a:prstGeom prst="rect">
            <a:avLst/>
          </a:prstGeom>
        </p:spPr>
      </p:pic>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4139530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15899" y="476672"/>
            <a:ext cx="8477250" cy="1088068"/>
          </a:xfrm>
        </p:spPr>
        <p:txBody>
          <a:bodyPr>
            <a:noAutofit/>
          </a:bodyPr>
          <a:lstStyle/>
          <a:p>
            <a:r>
              <a:rPr lang="cs-CZ" sz="2100" dirty="0">
                <a:solidFill>
                  <a:schemeClr val="bg2">
                    <a:lumMod val="50000"/>
                  </a:schemeClr>
                </a:solidFill>
                <a:effectLst>
                  <a:outerShdw blurRad="38100" dist="38100" dir="2700000" algn="tl">
                    <a:srgbClr val="000000">
                      <a:alpha val="43137"/>
                    </a:srgbClr>
                  </a:outerShdw>
                </a:effectLst>
              </a:rPr>
              <a:t>Vyhláška č. 4/2008 Sb., kterou se stanoví druhy a podmínky použití přídatných látek a extrakčních rozpouštědel při výrobě potravin- zrušeno 9. 11. 2018</a:t>
            </a:r>
            <a:br>
              <a:rPr lang="cs-CZ" sz="2100" dirty="0">
                <a:solidFill>
                  <a:schemeClr val="bg2">
                    <a:lumMod val="50000"/>
                  </a:schemeClr>
                </a:solidFill>
                <a:effectLst>
                  <a:outerShdw blurRad="38100" dist="38100" dir="2700000" algn="tl">
                    <a:srgbClr val="000000">
                      <a:alpha val="43137"/>
                    </a:srgbClr>
                  </a:outerShdw>
                </a:effectLst>
              </a:rPr>
            </a:br>
            <a:r>
              <a:rPr lang="cs-CZ" sz="2100" dirty="0">
                <a:solidFill>
                  <a:schemeClr val="bg2">
                    <a:lumMod val="50000"/>
                  </a:schemeClr>
                </a:solidFill>
                <a:effectLst>
                  <a:outerShdw blurRad="38100" dist="38100" dir="2700000" algn="tl">
                    <a:srgbClr val="000000">
                      <a:alpha val="43137"/>
                    </a:srgbClr>
                  </a:outerShdw>
                </a:effectLst>
              </a:rPr>
              <a:t>253/2018 vyhláška o požadavcích na extrakční rozpouštědla používaná při výrobě potravin</a:t>
            </a:r>
          </a:p>
        </p:txBody>
      </p:sp>
      <p:sp>
        <p:nvSpPr>
          <p:cNvPr id="6" name="Obdélník 5"/>
          <p:cNvSpPr/>
          <p:nvPr/>
        </p:nvSpPr>
        <p:spPr>
          <a:xfrm>
            <a:off x="362766" y="1570852"/>
            <a:ext cx="8324703" cy="4462760"/>
          </a:xfrm>
          <a:prstGeom prst="rect">
            <a:avLst/>
          </a:prstGeom>
        </p:spPr>
        <p:txBody>
          <a:bodyPr wrap="square">
            <a:spAutoFit/>
          </a:bodyPr>
          <a:lstStyle/>
          <a:p>
            <a:r>
              <a:rPr lang="cs-CZ" sz="1400" b="1" dirty="0">
                <a:solidFill>
                  <a:schemeClr val="bg2">
                    <a:lumMod val="50000"/>
                  </a:schemeClr>
                </a:solidFill>
                <a:latin typeface="Arial" panose="020B0604020202020204" pitchFamily="34" charset="0"/>
              </a:rPr>
              <a:t>Označování</a:t>
            </a:r>
          </a:p>
          <a:p>
            <a:pPr algn="just"/>
            <a:r>
              <a:rPr lang="cs-CZ" b="1" dirty="0">
                <a:solidFill>
                  <a:srgbClr val="000000"/>
                </a:solidFill>
                <a:latin typeface="Arial" panose="020B0604020202020204" pitchFamily="34" charset="0"/>
              </a:rPr>
              <a:t>(1)</a:t>
            </a:r>
            <a:r>
              <a:rPr lang="cs-CZ" dirty="0">
                <a:solidFill>
                  <a:srgbClr val="000000"/>
                </a:solidFill>
                <a:latin typeface="Arial" panose="020B0604020202020204" pitchFamily="34" charset="0"/>
              </a:rPr>
              <a:t> Na obalu, nádobě nebo etiketě extrakčního rozpouštědla se při uvádění na trh uvede čitelně, zřetelně, nesmazatelně a srozumitelně</a:t>
            </a:r>
          </a:p>
          <a:p>
            <a:pPr algn="just"/>
            <a:r>
              <a:rPr lang="cs-CZ" b="1" dirty="0">
                <a:solidFill>
                  <a:srgbClr val="000000"/>
                </a:solidFill>
                <a:latin typeface="Arial" panose="020B0604020202020204" pitchFamily="34" charset="0"/>
              </a:rPr>
              <a:t>a)</a:t>
            </a:r>
            <a:r>
              <a:rPr lang="cs-CZ" dirty="0">
                <a:solidFill>
                  <a:srgbClr val="000000"/>
                </a:solidFill>
                <a:latin typeface="Arial" panose="020B0604020202020204" pitchFamily="34" charset="0"/>
              </a:rPr>
              <a:t> obchodní označení uvedené v § 3 odst. 2, v tabulce č. 1 v příloze k této vyhlášce nebo v tabulce č. 2 v příloze k této vyhlášce,</a:t>
            </a:r>
          </a:p>
          <a:p>
            <a:pPr algn="just"/>
            <a:r>
              <a:rPr lang="cs-CZ" b="1" dirty="0">
                <a:solidFill>
                  <a:srgbClr val="000000"/>
                </a:solidFill>
                <a:latin typeface="Arial" panose="020B0604020202020204" pitchFamily="34" charset="0"/>
              </a:rPr>
              <a:t>b)</a:t>
            </a:r>
            <a:r>
              <a:rPr lang="cs-CZ" dirty="0">
                <a:solidFill>
                  <a:srgbClr val="000000"/>
                </a:solidFill>
                <a:latin typeface="Arial" panose="020B0604020202020204" pitchFamily="34" charset="0"/>
              </a:rPr>
              <a:t> název, popřípadě obchodní firma, a adresa sídla výrobce, dovozce, prodávajícího nebo balírny nebo jméno a příjmení, popřípadě obchodní firma, a adresa místa trvalého pobytu, popřípadě sídla výrobce, dovozce, prodávajícího nebo balírny,</a:t>
            </a:r>
          </a:p>
          <a:p>
            <a:pPr algn="just"/>
            <a:r>
              <a:rPr lang="cs-CZ" b="1" dirty="0">
                <a:solidFill>
                  <a:srgbClr val="000000"/>
                </a:solidFill>
                <a:latin typeface="Arial" panose="020B0604020202020204" pitchFamily="34" charset="0"/>
              </a:rPr>
              <a:t>c)</a:t>
            </a:r>
            <a:r>
              <a:rPr lang="cs-CZ" dirty="0">
                <a:solidFill>
                  <a:srgbClr val="000000"/>
                </a:solidFill>
                <a:latin typeface="Arial" panose="020B0604020202020204" pitchFamily="34" charset="0"/>
              </a:rPr>
              <a:t> slova „pro potraviny“,</a:t>
            </a:r>
          </a:p>
          <a:p>
            <a:pPr algn="just"/>
            <a:r>
              <a:rPr lang="cs-CZ" b="1" dirty="0">
                <a:solidFill>
                  <a:srgbClr val="000000"/>
                </a:solidFill>
                <a:latin typeface="Arial" panose="020B0604020202020204" pitchFamily="34" charset="0"/>
              </a:rPr>
              <a:t>d)</a:t>
            </a:r>
            <a:r>
              <a:rPr lang="cs-CZ" dirty="0">
                <a:solidFill>
                  <a:srgbClr val="000000"/>
                </a:solidFill>
                <a:latin typeface="Arial" panose="020B0604020202020204" pitchFamily="34" charset="0"/>
              </a:rPr>
              <a:t> údaj k identifikaci šarže,</a:t>
            </a:r>
          </a:p>
          <a:p>
            <a:pPr algn="just"/>
            <a:r>
              <a:rPr lang="cs-CZ" b="1" dirty="0">
                <a:solidFill>
                  <a:srgbClr val="000000"/>
                </a:solidFill>
                <a:latin typeface="Arial" panose="020B0604020202020204" pitchFamily="34" charset="0"/>
              </a:rPr>
              <a:t>e)</a:t>
            </a:r>
            <a:r>
              <a:rPr lang="cs-CZ" dirty="0">
                <a:solidFill>
                  <a:srgbClr val="000000"/>
                </a:solidFill>
                <a:latin typeface="Arial" panose="020B0604020202020204" pitchFamily="34" charset="0"/>
              </a:rPr>
              <a:t> údaj o čistém množství v jednotkách objemu a</a:t>
            </a:r>
          </a:p>
          <a:p>
            <a:pPr algn="just"/>
            <a:r>
              <a:rPr lang="cs-CZ" b="1" dirty="0">
                <a:solidFill>
                  <a:srgbClr val="000000"/>
                </a:solidFill>
                <a:latin typeface="Arial" panose="020B0604020202020204" pitchFamily="34" charset="0"/>
              </a:rPr>
              <a:t>f)</a:t>
            </a:r>
            <a:r>
              <a:rPr lang="cs-CZ" dirty="0">
                <a:solidFill>
                  <a:srgbClr val="000000"/>
                </a:solidFill>
                <a:latin typeface="Arial" panose="020B0604020202020204" pitchFamily="34" charset="0"/>
              </a:rPr>
              <a:t> podmínky uchování a použití, pokud je jejich uvedení nezbytné.</a:t>
            </a:r>
          </a:p>
          <a:p>
            <a:pPr algn="just"/>
            <a:r>
              <a:rPr lang="cs-CZ" b="1" dirty="0">
                <a:solidFill>
                  <a:srgbClr val="000000"/>
                </a:solidFill>
                <a:latin typeface="Arial" panose="020B0604020202020204" pitchFamily="34" charset="0"/>
              </a:rPr>
              <a:t>(2)</a:t>
            </a:r>
            <a:r>
              <a:rPr lang="cs-CZ" dirty="0">
                <a:solidFill>
                  <a:srgbClr val="000000"/>
                </a:solidFill>
                <a:latin typeface="Arial" panose="020B0604020202020204" pitchFamily="34" charset="0"/>
              </a:rPr>
              <a:t> Údaje uvedené v odstavci 1 písm. c) až f) mohou být uvedeny ke každé šarži pouze v průvodní dokumentaci, která se předkládá společně s dodávkou nebo předem</a:t>
            </a:r>
            <a:endParaRPr lang="cs-CZ"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283744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89756" y="404664"/>
            <a:ext cx="8964488" cy="1088068"/>
          </a:xfrm>
        </p:spPr>
        <p:txBody>
          <a:bodyPr>
            <a:noAutofit/>
          </a:bodyPr>
          <a:lstStyle/>
          <a:p>
            <a:r>
              <a:rPr lang="cs-CZ" sz="2100" dirty="0">
                <a:solidFill>
                  <a:schemeClr val="bg2">
                    <a:lumMod val="50000"/>
                  </a:schemeClr>
                </a:solidFill>
                <a:effectLst>
                  <a:outerShdw blurRad="38100" dist="38100" dir="2700000" algn="tl">
                    <a:srgbClr val="000000">
                      <a:alpha val="43137"/>
                    </a:srgbClr>
                  </a:outerShdw>
                </a:effectLst>
              </a:rPr>
              <a:t>Vyhláška č. 4/2008 Sb., kterou se stanoví druhy a podmínky použití přídatných látek a extrakčních rozpouštědel při výrobě potravin- zrušeno k 9.11.2018</a:t>
            </a:r>
            <a:br>
              <a:rPr lang="cs-CZ" sz="2100" dirty="0">
                <a:solidFill>
                  <a:schemeClr val="bg2">
                    <a:lumMod val="50000"/>
                  </a:schemeClr>
                </a:solidFill>
                <a:effectLst>
                  <a:outerShdw blurRad="38100" dist="38100" dir="2700000" algn="tl">
                    <a:srgbClr val="000000">
                      <a:alpha val="43137"/>
                    </a:srgbClr>
                  </a:outerShdw>
                </a:effectLst>
              </a:rPr>
            </a:br>
            <a:r>
              <a:rPr lang="cs-CZ" sz="2100" dirty="0">
                <a:solidFill>
                  <a:schemeClr val="bg2">
                    <a:lumMod val="50000"/>
                  </a:schemeClr>
                </a:solidFill>
                <a:effectLst>
                  <a:outerShdw blurRad="38100" dist="38100" dir="2700000" algn="tl">
                    <a:srgbClr val="000000">
                      <a:alpha val="43137"/>
                    </a:srgbClr>
                  </a:outerShdw>
                </a:effectLst>
              </a:rPr>
              <a:t>253/2018 vyhláška o požadavcích na extrakční rozpouštědla používaná při výrobě potravin</a:t>
            </a:r>
          </a:p>
        </p:txBody>
      </p:sp>
      <p:pic>
        <p:nvPicPr>
          <p:cNvPr id="5" name="Obrázek 4"/>
          <p:cNvPicPr>
            <a:picLocks noChangeAspect="1"/>
          </p:cNvPicPr>
          <p:nvPr/>
        </p:nvPicPr>
        <p:blipFill rotWithShape="1">
          <a:blip r:embed="rId2"/>
          <a:srcRect l="13952" t="25259" r="15475" b="4655"/>
          <a:stretch/>
        </p:blipFill>
        <p:spPr>
          <a:xfrm>
            <a:off x="323527" y="1492732"/>
            <a:ext cx="8235583" cy="460056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fontScale="92500" lnSpcReduction="10000"/>
          </a:bodyPr>
          <a:lstStyle/>
          <a:p>
            <a:r>
              <a:rPr lang="cs-CZ" dirty="0"/>
              <a:t>§ 1</a:t>
            </a:r>
          </a:p>
          <a:p>
            <a:r>
              <a:rPr lang="cs-CZ" dirty="0"/>
              <a:t>Úvodní ustanovení</a:t>
            </a:r>
          </a:p>
          <a:p>
            <a:pPr lvl="1"/>
            <a:r>
              <a:rPr lang="cs-CZ" dirty="0"/>
              <a:t>Tato vyhláška zapracovává příslušné předpisy Evropské unie a stanoví přípustný obsah kyseliny erukové jako toxikologicky významné látky v některých potravinách</a:t>
            </a:r>
          </a:p>
          <a:p>
            <a:endParaRPr lang="cs-CZ" dirty="0"/>
          </a:p>
          <a:p>
            <a:r>
              <a:rPr lang="cs-CZ" dirty="0"/>
              <a:t>§ 2</a:t>
            </a:r>
          </a:p>
          <a:p>
            <a:r>
              <a:rPr lang="cs-CZ" dirty="0"/>
              <a:t>Přípustný obsah kyseliny erukové v některých potravinách</a:t>
            </a:r>
          </a:p>
          <a:p>
            <a:pPr lvl="1"/>
            <a:r>
              <a:rPr lang="cs-CZ" dirty="0"/>
              <a:t>Obsah kyseliny erukové</a:t>
            </a:r>
          </a:p>
          <a:p>
            <a:pPr lvl="2"/>
            <a:r>
              <a:rPr lang="cs-CZ" dirty="0"/>
              <a:t>a) v olejích, tucích a jejich směsích, které jsou určeny k lidské spotřebě,</a:t>
            </a:r>
          </a:p>
          <a:p>
            <a:pPr lvl="2"/>
            <a:r>
              <a:rPr lang="cs-CZ" dirty="0"/>
              <a:t>b) v potravinách, k nimž byly přidány oleje, tuky nebo jejich směsi, nesmí překročit 5 % z celkového množství mastných kyselin v tukové složce</a:t>
            </a:r>
          </a:p>
          <a:p>
            <a:endParaRPr lang="cs-CZ" dirty="0"/>
          </a:p>
          <a:p>
            <a:endParaRPr lang="cs-CZ" dirty="0"/>
          </a:p>
        </p:txBody>
      </p:sp>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
        <p:nvSpPr>
          <p:cNvPr id="5" name="Nadpis 1"/>
          <p:cNvSpPr txBox="1">
            <a:spLocks/>
          </p:cNvSpPr>
          <p:nvPr/>
        </p:nvSpPr>
        <p:spPr>
          <a:xfrm>
            <a:off x="309622" y="332656"/>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sz="2800" b="1" dirty="0">
                <a:solidFill>
                  <a:schemeClr val="bg2">
                    <a:lumMod val="50000"/>
                  </a:schemeClr>
                </a:solidFill>
                <a:effectLst>
                  <a:outerShdw blurRad="38100" dist="38100" dir="2700000" algn="tl">
                    <a:srgbClr val="000000">
                      <a:alpha val="43137"/>
                    </a:srgbClr>
                  </a:outerShdw>
                </a:effectLst>
              </a:rPr>
              <a:t>Vyhláška č. 299/2012 Sb., o obsahu kyseliny erukové v některých potravinách</a:t>
            </a:r>
          </a:p>
        </p:txBody>
      </p:sp>
    </p:spTree>
    <p:extLst>
      <p:ext uri="{BB962C8B-B14F-4D97-AF65-F5344CB8AC3E}">
        <p14:creationId xmlns:p14="http://schemas.microsoft.com/office/powerpoint/2010/main" val="3697617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2">
                    <a:lumMod val="50000"/>
                  </a:schemeClr>
                </a:solidFill>
                <a:effectLst>
                  <a:outerShdw blurRad="38100" dist="38100" dir="2700000" algn="tl">
                    <a:srgbClr val="000000">
                      <a:alpha val="43137"/>
                    </a:srgbClr>
                  </a:outerShdw>
                </a:effectLst>
              </a:rPr>
              <a:t>Porušování právních předpisů v praxi</a:t>
            </a:r>
          </a:p>
        </p:txBody>
      </p:sp>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pic>
        <p:nvPicPr>
          <p:cNvPr id="5" name="Obrázek 4"/>
          <p:cNvPicPr>
            <a:picLocks noChangeAspect="1"/>
          </p:cNvPicPr>
          <p:nvPr/>
        </p:nvPicPr>
        <p:blipFill rotWithShape="1">
          <a:blip r:embed="rId2"/>
          <a:srcRect l="10747" t="13228" r="11540" b="11376"/>
          <a:stretch/>
        </p:blipFill>
        <p:spPr>
          <a:xfrm>
            <a:off x="899592" y="1700808"/>
            <a:ext cx="7243754" cy="4392488"/>
          </a:xfrm>
          <a:prstGeom prst="rect">
            <a:avLst/>
          </a:prstGeom>
        </p:spPr>
      </p:pic>
    </p:spTree>
    <p:extLst>
      <p:ext uri="{BB962C8B-B14F-4D97-AF65-F5344CB8AC3E}">
        <p14:creationId xmlns:p14="http://schemas.microsoft.com/office/powerpoint/2010/main" val="478445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2">
                    <a:lumMod val="50000"/>
                  </a:schemeClr>
                </a:solidFill>
                <a:effectLst>
                  <a:outerShdw blurRad="38100" dist="38100" dir="2700000" algn="tl">
                    <a:srgbClr val="000000">
                      <a:alpha val="43137"/>
                    </a:srgbClr>
                  </a:outerShdw>
                </a:effectLst>
              </a:rPr>
              <a:t>Porušování právních předpisů v praxi</a:t>
            </a:r>
          </a:p>
        </p:txBody>
      </p:sp>
      <p:pic>
        <p:nvPicPr>
          <p:cNvPr id="4" name="Zástupný symbol pro obsah 3"/>
          <p:cNvPicPr>
            <a:picLocks noGrp="1" noChangeAspect="1"/>
          </p:cNvPicPr>
          <p:nvPr>
            <p:ph sz="quarter" idx="1"/>
          </p:nvPr>
        </p:nvPicPr>
        <p:blipFill rotWithShape="1">
          <a:blip r:embed="rId2"/>
          <a:srcRect l="26578" t="28350" r="28142" b="3925"/>
          <a:stretch/>
        </p:blipFill>
        <p:spPr>
          <a:xfrm>
            <a:off x="467544" y="1772816"/>
            <a:ext cx="4620116" cy="4318804"/>
          </a:xfrm>
          <a:prstGeom prst="rect">
            <a:avLst/>
          </a:prstGeom>
        </p:spPr>
      </p:pic>
      <p:pic>
        <p:nvPicPr>
          <p:cNvPr id="5" name="Obrázek 4"/>
          <p:cNvPicPr>
            <a:picLocks noChangeAspect="1"/>
          </p:cNvPicPr>
          <p:nvPr/>
        </p:nvPicPr>
        <p:blipFill rotWithShape="1">
          <a:blip r:embed="rId3"/>
          <a:srcRect l="30520" t="15245" r="31621" b="3457"/>
          <a:stretch/>
        </p:blipFill>
        <p:spPr>
          <a:xfrm>
            <a:off x="5220072" y="1772816"/>
            <a:ext cx="3219180" cy="4320480"/>
          </a:xfrm>
          <a:prstGeom prst="rect">
            <a:avLst/>
          </a:prstGeom>
        </p:spPr>
      </p:pic>
      <p:sp>
        <p:nvSpPr>
          <p:cNvPr id="6"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2242167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381172" y="145543"/>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b="1" dirty="0">
                <a:solidFill>
                  <a:schemeClr val="bg2">
                    <a:lumMod val="50000"/>
                  </a:schemeClr>
                </a:solidFill>
                <a:effectLst>
                  <a:outerShdw blurRad="38100" dist="38100" dir="2700000" algn="tl">
                    <a:srgbClr val="000000">
                      <a:alpha val="43137"/>
                    </a:srgbClr>
                  </a:outerShdw>
                </a:effectLst>
              </a:rPr>
              <a:t>Porušování právních předpisů v praxi</a:t>
            </a:r>
          </a:p>
        </p:txBody>
      </p:sp>
      <p:pic>
        <p:nvPicPr>
          <p:cNvPr id="5" name="Obrázek 4"/>
          <p:cNvPicPr>
            <a:picLocks noChangeAspect="1"/>
          </p:cNvPicPr>
          <p:nvPr/>
        </p:nvPicPr>
        <p:blipFill rotWithShape="1">
          <a:blip r:embed="rId2"/>
          <a:srcRect l="10655" t="10409" r="12092" b="3717"/>
          <a:stretch/>
        </p:blipFill>
        <p:spPr>
          <a:xfrm>
            <a:off x="1331640" y="1628800"/>
            <a:ext cx="6633464" cy="4608512"/>
          </a:xfrm>
          <a:prstGeom prst="rect">
            <a:avLst/>
          </a:prstGeom>
        </p:spPr>
      </p:pic>
      <p:sp>
        <p:nvSpPr>
          <p:cNvPr id="6"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4137951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2">
                    <a:lumMod val="50000"/>
                  </a:schemeClr>
                </a:solidFill>
                <a:effectLst>
                  <a:outerShdw blurRad="38100" dist="38100" dir="2700000" algn="tl">
                    <a:srgbClr val="000000">
                      <a:alpha val="43137"/>
                    </a:srgbClr>
                  </a:outerShdw>
                </a:effectLst>
              </a:rPr>
              <a:t>Porušování právních předpisů v praxi</a:t>
            </a:r>
          </a:p>
        </p:txBody>
      </p:sp>
      <p:pic>
        <p:nvPicPr>
          <p:cNvPr id="4" name="Obrázek 3"/>
          <p:cNvPicPr>
            <a:picLocks noChangeAspect="1"/>
          </p:cNvPicPr>
          <p:nvPr/>
        </p:nvPicPr>
        <p:blipFill rotWithShape="1">
          <a:blip r:embed="rId3"/>
          <a:srcRect l="23612" t="11352" r="24434" b="31280"/>
          <a:stretch/>
        </p:blipFill>
        <p:spPr>
          <a:xfrm>
            <a:off x="1568513" y="1700808"/>
            <a:ext cx="6155949" cy="4248472"/>
          </a:xfrm>
          <a:prstGeom prst="rect">
            <a:avLst/>
          </a:prstGeom>
        </p:spPr>
      </p:pic>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3881051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p:txBody>
          <a:bodyPr>
            <a:normAutofit/>
          </a:bodyPr>
          <a:lstStyle/>
          <a:p>
            <a:r>
              <a:rPr lang="cs-CZ" dirty="0">
                <a:solidFill>
                  <a:schemeClr val="tx1"/>
                </a:solidFill>
              </a:rPr>
              <a:t>Tato prezentace byla Zpracována v rámci projektu IVA 2020FVHE/2410/56 </a:t>
            </a:r>
          </a:p>
          <a:p>
            <a:endParaRPr lang="cs-CZ" dirty="0"/>
          </a:p>
        </p:txBody>
      </p:sp>
      <p:sp>
        <p:nvSpPr>
          <p:cNvPr id="3" name="Nadpis 2"/>
          <p:cNvSpPr>
            <a:spLocks noGrp="1"/>
          </p:cNvSpPr>
          <p:nvPr>
            <p:ph type="ctrTitle"/>
          </p:nvPr>
        </p:nvSpPr>
        <p:spPr/>
        <p:txBody>
          <a:bodyPr/>
          <a:lstStyle/>
          <a:p>
            <a:r>
              <a:rPr lang="cs-CZ" b="1" dirty="0">
                <a:solidFill>
                  <a:schemeClr val="bg2">
                    <a:lumMod val="50000"/>
                  </a:schemeClr>
                </a:solidFill>
                <a:effectLst>
                  <a:outerShdw blurRad="38100" dist="38100" dir="2700000" algn="tl">
                    <a:srgbClr val="000000">
                      <a:alpha val="43137"/>
                    </a:srgbClr>
                  </a:outerShdw>
                </a:effectLst>
              </a:rPr>
              <a:t>Děkuji za pozornost</a:t>
            </a:r>
          </a:p>
        </p:txBody>
      </p:sp>
    </p:spTree>
    <p:extLst>
      <p:ext uri="{BB962C8B-B14F-4D97-AF65-F5344CB8AC3E}">
        <p14:creationId xmlns:p14="http://schemas.microsoft.com/office/powerpoint/2010/main" val="12381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pic>
        <p:nvPicPr>
          <p:cNvPr id="5" name="Obrázek 4"/>
          <p:cNvPicPr/>
          <p:nvPr/>
        </p:nvPicPr>
        <p:blipFill rotWithShape="1">
          <a:blip r:embed="rId2" cstate="print"/>
          <a:srcRect l="27282" t="17637" r="27084" b="20046"/>
          <a:stretch/>
        </p:blipFill>
        <p:spPr bwMode="auto">
          <a:xfrm>
            <a:off x="467544" y="1772816"/>
            <a:ext cx="5044034" cy="3888432"/>
          </a:xfrm>
          <a:prstGeom prst="rect">
            <a:avLst/>
          </a:prstGeom>
          <a:ln>
            <a:noFill/>
          </a:ln>
          <a:extLst>
            <a:ext uri="{53640926-AAD7-44D8-BBD7-CCE9431645EC}">
              <a14:shadowObscured xmlns:a14="http://schemas.microsoft.com/office/drawing/2010/main"/>
            </a:ext>
          </a:extLst>
        </p:spPr>
      </p:pic>
      <p:pic>
        <p:nvPicPr>
          <p:cNvPr id="6" name="Picture 2" descr="Výsledek obrázku pro absorbéry kyslíku potravi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717032"/>
            <a:ext cx="2766074" cy="2258961"/>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01752" y="332656"/>
            <a:ext cx="8534400" cy="758952"/>
          </a:xfrm>
          <a:prstGeom prst="rect">
            <a:avLst/>
          </a:prstGeom>
        </p:spPr>
        <p:txBody>
          <a:bodyPr vert="horz" anchor="b">
            <a:normAutofit fontScale="8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b="1" dirty="0">
                <a:solidFill>
                  <a:schemeClr val="bg2">
                    <a:lumMod val="50000"/>
                  </a:schemeClr>
                </a:solidFill>
                <a:effectLst>
                  <a:outerShdw blurRad="38100" dist="38100" dir="2700000" algn="tl">
                    <a:srgbClr val="000000">
                      <a:alpha val="43137"/>
                    </a:srgbClr>
                  </a:outerShdw>
                </a:effectLst>
              </a:rPr>
              <a:t>Materiály a předměty určené pro styk s potravinou - nařízení EP a R (ES) č. 1935/2004 </a:t>
            </a:r>
          </a:p>
        </p:txBody>
      </p:sp>
      <p:sp>
        <p:nvSpPr>
          <p:cNvPr id="8" name="TextovéPole 7"/>
          <p:cNvSpPr txBox="1"/>
          <p:nvPr/>
        </p:nvSpPr>
        <p:spPr>
          <a:xfrm>
            <a:off x="179512" y="6034679"/>
            <a:ext cx="3201774" cy="307777"/>
          </a:xfrm>
          <a:prstGeom prst="rect">
            <a:avLst/>
          </a:prstGeom>
          <a:noFill/>
        </p:spPr>
        <p:txBody>
          <a:bodyPr wrap="none" rtlCol="0">
            <a:spAutoFit/>
          </a:bodyPr>
          <a:lstStyle/>
          <a:p>
            <a:r>
              <a:rPr lang="cs-CZ" sz="1400" dirty="0"/>
              <a:t>Zdroj obrázků: </a:t>
            </a:r>
            <a:r>
              <a:rPr lang="cs-CZ" sz="1400" dirty="0">
                <a:hlinkClick r:id="rId4"/>
              </a:rPr>
              <a:t>www.google.com</a:t>
            </a:r>
            <a:r>
              <a:rPr lang="cs-CZ" sz="1400" dirty="0"/>
              <a:t> </a:t>
            </a:r>
          </a:p>
        </p:txBody>
      </p:sp>
    </p:spTree>
    <p:extLst>
      <p:ext uri="{BB962C8B-B14F-4D97-AF65-F5344CB8AC3E}">
        <p14:creationId xmlns:p14="http://schemas.microsoft.com/office/powerpoint/2010/main" val="273306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lstStyle/>
          <a:p>
            <a:r>
              <a:rPr lang="cs-CZ" dirty="0"/>
              <a:t> b) „inteligentními materiály a předměty určenými pro styk s potravinami“ (dále jen „inteligentní materiály a předměty“) se rozumějí materiály a předměty, které sledují stav balených potravin nebo prostředí, které potraviny obklopuje;</a:t>
            </a:r>
          </a:p>
          <a:p>
            <a:endParaRPr lang="cs-CZ" dirty="0"/>
          </a:p>
        </p:txBody>
      </p:sp>
      <p:sp>
        <p:nvSpPr>
          <p:cNvPr id="5" name="Nadpis 1"/>
          <p:cNvSpPr txBox="1">
            <a:spLocks/>
          </p:cNvSpPr>
          <p:nvPr/>
        </p:nvSpPr>
        <p:spPr>
          <a:xfrm>
            <a:off x="301752" y="332656"/>
            <a:ext cx="8534400" cy="758952"/>
          </a:xfrm>
          <a:prstGeom prst="rect">
            <a:avLst/>
          </a:prstGeom>
        </p:spPr>
        <p:txBody>
          <a:bodyPr vert="horz" anchor="b">
            <a:normAutofit fontScale="8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cs-CZ" b="1" dirty="0">
                <a:solidFill>
                  <a:schemeClr val="bg2">
                    <a:lumMod val="50000"/>
                  </a:schemeClr>
                </a:solidFill>
                <a:effectLst>
                  <a:outerShdw blurRad="38100" dist="38100" dir="2700000" algn="tl">
                    <a:srgbClr val="000000">
                      <a:alpha val="43137"/>
                    </a:srgbClr>
                  </a:outerShdw>
                </a:effectLst>
              </a:rPr>
              <a:t>Materiály a předměty určené pro styk s potravinou - nařízení EP a R (ES) č. 1935/2004 </a:t>
            </a:r>
          </a:p>
        </p:txBody>
      </p:sp>
      <p:pic>
        <p:nvPicPr>
          <p:cNvPr id="6" name="Obrázek 5"/>
          <p:cNvPicPr/>
          <p:nvPr/>
        </p:nvPicPr>
        <p:blipFill rotWithShape="1">
          <a:blip r:embed="rId2" cstate="print"/>
          <a:srcRect l="27044" t="43163" r="27988" b="20912"/>
          <a:stretch/>
        </p:blipFill>
        <p:spPr bwMode="auto">
          <a:xfrm>
            <a:off x="3707904" y="3717032"/>
            <a:ext cx="4684395" cy="2175721"/>
          </a:xfrm>
          <a:prstGeom prst="rect">
            <a:avLst/>
          </a:prstGeom>
          <a:ln>
            <a:noFill/>
          </a:ln>
          <a:extLst>
            <a:ext uri="{53640926-AAD7-44D8-BBD7-CCE9431645EC}">
              <a14:shadowObscured xmlns:a14="http://schemas.microsoft.com/office/drawing/2010/main"/>
            </a:ext>
          </a:extLst>
        </p:spPr>
      </p:pic>
      <p:sp>
        <p:nvSpPr>
          <p:cNvPr id="7"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
        <p:nvSpPr>
          <p:cNvPr id="8" name="TextovéPole 7"/>
          <p:cNvSpPr txBox="1"/>
          <p:nvPr/>
        </p:nvSpPr>
        <p:spPr>
          <a:xfrm>
            <a:off x="179512" y="6048836"/>
            <a:ext cx="3201774" cy="307777"/>
          </a:xfrm>
          <a:prstGeom prst="rect">
            <a:avLst/>
          </a:prstGeom>
          <a:noFill/>
        </p:spPr>
        <p:txBody>
          <a:bodyPr wrap="none" rtlCol="0">
            <a:spAutoFit/>
          </a:bodyPr>
          <a:lstStyle/>
          <a:p>
            <a:r>
              <a:rPr lang="cs-CZ" sz="1400" dirty="0"/>
              <a:t>Zdroj obrázku: </a:t>
            </a:r>
            <a:r>
              <a:rPr lang="cs-CZ" sz="1400" dirty="0">
                <a:hlinkClick r:id="rId3"/>
              </a:rPr>
              <a:t>www.google.com</a:t>
            </a:r>
            <a:r>
              <a:rPr lang="cs-CZ" sz="1400" dirty="0"/>
              <a:t> </a:t>
            </a:r>
          </a:p>
        </p:txBody>
      </p:sp>
    </p:spTree>
    <p:extLst>
      <p:ext uri="{BB962C8B-B14F-4D97-AF65-F5344CB8AC3E}">
        <p14:creationId xmlns:p14="http://schemas.microsoft.com/office/powerpoint/2010/main" val="3083547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Obrázek 3"/>
          <p:cNvPicPr/>
          <p:nvPr/>
        </p:nvPicPr>
        <p:blipFill rotWithShape="1">
          <a:blip r:embed="rId2" cstate="print"/>
          <a:srcRect l="56585" t="45346" r="26782" b="32189"/>
          <a:stretch/>
        </p:blipFill>
        <p:spPr bwMode="auto">
          <a:xfrm>
            <a:off x="4275494" y="2044543"/>
            <a:ext cx="4560658" cy="3528392"/>
          </a:xfrm>
          <a:prstGeom prst="rect">
            <a:avLst/>
          </a:prstGeom>
          <a:ln>
            <a:noFill/>
          </a:ln>
          <a:extLst>
            <a:ext uri="{53640926-AAD7-44D8-BBD7-CCE9431645EC}">
              <a14:shadowObscured xmlns:a14="http://schemas.microsoft.com/office/drawing/2010/main"/>
            </a:ext>
          </a:extLst>
        </p:spPr>
      </p:pic>
      <p:pic>
        <p:nvPicPr>
          <p:cNvPr id="5" name="Obrázek 4"/>
          <p:cNvPicPr>
            <a:picLocks noChangeAspect="1"/>
          </p:cNvPicPr>
          <p:nvPr/>
        </p:nvPicPr>
        <p:blipFill>
          <a:blip r:embed="rId3"/>
          <a:stretch>
            <a:fillRect/>
          </a:stretch>
        </p:blipFill>
        <p:spPr>
          <a:xfrm>
            <a:off x="395536" y="1615263"/>
            <a:ext cx="3593663" cy="2273052"/>
          </a:xfrm>
          <a:prstGeom prst="rect">
            <a:avLst/>
          </a:prstGeom>
        </p:spPr>
      </p:pic>
      <p:pic>
        <p:nvPicPr>
          <p:cNvPr id="6" name="Obrázek 5"/>
          <p:cNvPicPr/>
          <p:nvPr/>
        </p:nvPicPr>
        <p:blipFill rotWithShape="1">
          <a:blip r:embed="rId4" cstate="print"/>
          <a:srcRect l="50430" t="37625" r="26587" b="30629"/>
          <a:stretch/>
        </p:blipFill>
        <p:spPr bwMode="auto">
          <a:xfrm>
            <a:off x="395535" y="4005064"/>
            <a:ext cx="3593663" cy="2160240"/>
          </a:xfrm>
          <a:prstGeom prst="rect">
            <a:avLst/>
          </a:prstGeom>
          <a:ln>
            <a:noFill/>
          </a:ln>
          <a:extLst>
            <a:ext uri="{53640926-AAD7-44D8-BBD7-CCE9431645EC}">
              <a14:shadowObscured xmlns:a14="http://schemas.microsoft.com/office/drawing/2010/main"/>
            </a:ext>
          </a:extLst>
        </p:spPr>
      </p:pic>
      <p:sp>
        <p:nvSpPr>
          <p:cNvPr id="7"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
        <p:nvSpPr>
          <p:cNvPr id="3" name="TextovéPole 2"/>
          <p:cNvSpPr txBox="1"/>
          <p:nvPr/>
        </p:nvSpPr>
        <p:spPr>
          <a:xfrm>
            <a:off x="5634378" y="6010255"/>
            <a:ext cx="3201774" cy="307777"/>
          </a:xfrm>
          <a:prstGeom prst="rect">
            <a:avLst/>
          </a:prstGeom>
          <a:noFill/>
        </p:spPr>
        <p:txBody>
          <a:bodyPr wrap="none" rtlCol="0">
            <a:spAutoFit/>
          </a:bodyPr>
          <a:lstStyle/>
          <a:p>
            <a:r>
              <a:rPr lang="cs-CZ" sz="1400" dirty="0"/>
              <a:t>Zdroj obrázků: </a:t>
            </a:r>
            <a:r>
              <a:rPr lang="cs-CZ" sz="1400" dirty="0">
                <a:hlinkClick r:id="rId5"/>
              </a:rPr>
              <a:t>www.google.com</a:t>
            </a:r>
            <a:r>
              <a:rPr lang="cs-CZ" sz="1400" dirty="0"/>
              <a:t> </a:t>
            </a:r>
          </a:p>
        </p:txBody>
      </p:sp>
    </p:spTree>
    <p:extLst>
      <p:ext uri="{BB962C8B-B14F-4D97-AF65-F5344CB8AC3E}">
        <p14:creationId xmlns:p14="http://schemas.microsoft.com/office/powerpoint/2010/main" val="144923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534400" cy="758952"/>
          </a:xfrm>
        </p:spPr>
        <p:txBody>
          <a:bodyPr>
            <a:noAutofit/>
          </a:bodyPr>
          <a:lstStyle/>
          <a:p>
            <a:r>
              <a:rPr lang="cs-CZ" sz="2800" b="1" dirty="0">
                <a:solidFill>
                  <a:schemeClr val="bg2">
                    <a:lumMod val="50000"/>
                  </a:schemeClr>
                </a:solidFill>
                <a:effectLst>
                  <a:outerShdw blurRad="38100" dist="38100" dir="2700000" algn="tl">
                    <a:srgbClr val="000000">
                      <a:alpha val="43137"/>
                    </a:srgbClr>
                  </a:outerShdw>
                </a:effectLst>
              </a:rPr>
              <a:t>Materiály a předměty určené pro styk s potravinou - nařízení EP a R (ES) č. 1935/2004 </a:t>
            </a:r>
          </a:p>
        </p:txBody>
      </p:sp>
      <p:sp>
        <p:nvSpPr>
          <p:cNvPr id="3" name="Zástupný symbol pro obsah 2"/>
          <p:cNvSpPr>
            <a:spLocks noGrp="1"/>
          </p:cNvSpPr>
          <p:nvPr>
            <p:ph sz="quarter" idx="1"/>
          </p:nvPr>
        </p:nvSpPr>
        <p:spPr/>
        <p:txBody>
          <a:bodyPr/>
          <a:lstStyle/>
          <a:p>
            <a:r>
              <a:rPr lang="cs-CZ" dirty="0"/>
              <a:t> „sledovatelností“ se rozumí schopnost zjistit a sledovat materiál nebo předmět fázemi jeho výroby, zpracování a distribuce</a:t>
            </a:r>
          </a:p>
          <a:p>
            <a:endParaRPr lang="cs-CZ" dirty="0"/>
          </a:p>
          <a:p>
            <a:r>
              <a:rPr lang="cs-CZ" dirty="0"/>
              <a:t>„uváděním na trh“ se rozumí držení materiálů a předmětů za účelem prodeje, včetně jejich nabízení k prodeji nebo jiné formě převodu, úplatného nebo bezúplatného, a prodej, distribuce a jiné formy převodu samotné</a:t>
            </a:r>
          </a:p>
          <a:p>
            <a:endParaRPr lang="cs-CZ" dirty="0"/>
          </a:p>
        </p:txBody>
      </p:sp>
      <p:sp>
        <p:nvSpPr>
          <p:cNvPr id="4"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85856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a:bodyPr>
          <a:lstStyle/>
          <a:p>
            <a:r>
              <a:rPr lang="cs-CZ" dirty="0"/>
              <a:t>Článek 3 Obecné požadavky </a:t>
            </a:r>
          </a:p>
          <a:p>
            <a:pPr lvl="1"/>
            <a:r>
              <a:rPr lang="cs-CZ" dirty="0"/>
              <a:t>1. Materiály a předměty, včetně aktivních a inteligentních materiálů a předmětů, musí být vyrobeny  musí být vyrobeny v souladu se správnou výrobní praxí tak, aby za obvyklých nebo předvídatelných podmínek použití neuvolňovaly své složky do potravin v množstvích, která by mohla: </a:t>
            </a:r>
          </a:p>
          <a:p>
            <a:pPr lvl="2"/>
            <a:r>
              <a:rPr lang="cs-CZ" dirty="0"/>
              <a:t>a) ohrozit zdraví lidí; nebo</a:t>
            </a:r>
          </a:p>
          <a:p>
            <a:pPr lvl="2"/>
            <a:r>
              <a:rPr lang="cs-CZ" dirty="0"/>
              <a:t> b) způsobit nepřijatelnou změnu ve složení potravin; nebo </a:t>
            </a:r>
          </a:p>
          <a:p>
            <a:pPr lvl="2"/>
            <a:r>
              <a:rPr lang="cs-CZ" dirty="0"/>
              <a:t>c) způsobit zhoršení organoleptických vlastností potravin</a:t>
            </a:r>
          </a:p>
          <a:p>
            <a:endParaRPr lang="cs-CZ" dirty="0"/>
          </a:p>
        </p:txBody>
      </p:sp>
      <p:sp>
        <p:nvSpPr>
          <p:cNvPr id="4" name="Nadpis 1"/>
          <p:cNvSpPr>
            <a:spLocks noGrp="1"/>
          </p:cNvSpPr>
          <p:nvPr>
            <p:ph type="title"/>
          </p:nvPr>
        </p:nvSpPr>
        <p:spPr>
          <a:xfrm>
            <a:off x="323528" y="332656"/>
            <a:ext cx="8534400" cy="758952"/>
          </a:xfrm>
        </p:spPr>
        <p:txBody>
          <a:bodyPr>
            <a:noAutofit/>
          </a:bodyPr>
          <a:lstStyle/>
          <a:p>
            <a:r>
              <a:rPr lang="cs-CZ" sz="2800" b="1" dirty="0">
                <a:solidFill>
                  <a:schemeClr val="bg2">
                    <a:lumMod val="50000"/>
                  </a:schemeClr>
                </a:solidFill>
                <a:effectLst>
                  <a:outerShdw blurRad="38100" dist="38100" dir="2700000" algn="tl">
                    <a:srgbClr val="000000">
                      <a:alpha val="43137"/>
                    </a:srgbClr>
                  </a:outerShdw>
                </a:effectLst>
              </a:rPr>
              <a:t>Materiály a předměty určené pro styk s potravinou - nařízení EP a R (ES) č. 1935/2004 </a:t>
            </a:r>
          </a:p>
        </p:txBody>
      </p:sp>
      <p:sp>
        <p:nvSpPr>
          <p:cNvPr id="5" name="TextovéPole 1"/>
          <p:cNvSpPr txBox="1"/>
          <p:nvPr/>
        </p:nvSpPr>
        <p:spPr>
          <a:xfrm>
            <a:off x="1979712" y="6343125"/>
            <a:ext cx="5760640" cy="369332"/>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Zpracováno v rámci projektu IVA 2020FVHE/2410/56 </a:t>
            </a:r>
          </a:p>
        </p:txBody>
      </p:sp>
    </p:spTree>
    <p:extLst>
      <p:ext uri="{BB962C8B-B14F-4D97-AF65-F5344CB8AC3E}">
        <p14:creationId xmlns:p14="http://schemas.microsoft.com/office/powerpoint/2010/main" val="15422994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1E87290A3B7E04E990A64CD8B601484" ma:contentTypeVersion="2" ma:contentTypeDescription="Vytvoří nový dokument" ma:contentTypeScope="" ma:versionID="a0391c4a944fd9418a5e2c42be6e35fa">
  <xsd:schema xmlns:xsd="http://www.w3.org/2001/XMLSchema" xmlns:xs="http://www.w3.org/2001/XMLSchema" xmlns:p="http://schemas.microsoft.com/office/2006/metadata/properties" xmlns:ns2="9c3970af-1343-451c-b460-77896d70bf64" targetNamespace="http://schemas.microsoft.com/office/2006/metadata/properties" ma:root="true" ma:fieldsID="c4a4c22df9b177cf8d55e11bf33ede4c" ns2:_="">
    <xsd:import namespace="9c3970af-1343-451c-b460-77896d70bf6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970af-1343-451c-b460-77896d70bf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FCC5CB-E743-4F57-BFE3-52E92FB68FD8}"/>
</file>

<file path=customXml/itemProps2.xml><?xml version="1.0" encoding="utf-8"?>
<ds:datastoreItem xmlns:ds="http://schemas.openxmlformats.org/officeDocument/2006/customXml" ds:itemID="{0C127C47-AAD7-4859-8483-B50E3FFEF0A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ED5C70-0C11-453E-9E6A-ADEB3D842A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2303</TotalTime>
  <Words>4693</Words>
  <Application>Microsoft Office PowerPoint</Application>
  <PresentationFormat>Předvádění na obrazovce (4:3)</PresentationFormat>
  <Paragraphs>302</Paragraphs>
  <Slides>49</Slides>
  <Notes>2</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49</vt:i4>
      </vt:variant>
    </vt:vector>
  </HeadingPairs>
  <TitlesOfParts>
    <vt:vector size="58" baseType="lpstr">
      <vt:lpstr>Arial</vt:lpstr>
      <vt:lpstr>Calibri</vt:lpstr>
      <vt:lpstr>Calibri Light</vt:lpstr>
      <vt:lpstr>Century</vt:lpstr>
      <vt:lpstr>Century Gothic</vt:lpstr>
      <vt:lpstr>Verdana</vt:lpstr>
      <vt:lpstr>Wingdings</vt:lpstr>
      <vt:lpstr>Wingdings 2</vt:lpstr>
      <vt:lpstr>Civic</vt:lpstr>
      <vt:lpstr>OSTATNÍ PRÁVNÍ PŘEDPISY TÝKAJÍCÍ SE BEZEPEČNOSTI POTRAVIN </vt:lpstr>
      <vt:lpstr>Přehled právních předpisů týkajících se bezpečnosti potravin</vt:lpstr>
      <vt:lpstr>Přehled právních předpisů týkajících se bezpečnosti potravin</vt:lpstr>
      <vt:lpstr>Prezentace aplikace PowerPoint</vt:lpstr>
      <vt:lpstr>Prezentace aplikace PowerPoint</vt:lpstr>
      <vt:lpstr>Prezentace aplikace PowerPoint</vt:lpstr>
      <vt:lpstr>Prezentace aplikace PowerPoint</vt:lpstr>
      <vt:lpstr>Materiály a předměty určené pro styk s potravinou - nařízení EP a R (ES) č. 1935/2004 </vt:lpstr>
      <vt:lpstr>Materiály a předměty určené pro styk s potravinou - nařízení EP a R (ES) č. 1935/2004 </vt:lpstr>
      <vt:lpstr>Materiály a předměty určené pro styk s potravinou - nařízení EP a R (ES) č. 1935/2004 </vt:lpstr>
      <vt:lpstr>Příloha II nařízení EP a R (ES) č. 1935/2004 - symbol</vt:lpstr>
      <vt:lpstr>Materiály a předměty určené pro styk s potravinou - nařízení EP a R (ES) č. 1935/2004 </vt:lpstr>
      <vt:lpstr>Materiály a předměty určené pro styk s potravinou - plastové - nařízení K (EU) č. 10/2011</vt:lpstr>
      <vt:lpstr>Materiály a předměty určené pro styk s potravinou - plastové - nařízení K (EU) č. 10/2011</vt:lpstr>
      <vt:lpstr>Nařízení K (EU) č. 10/2011 – příloha I</vt:lpstr>
      <vt:lpstr>Nařízení K (EU) č. 10/2011 – příloha I</vt:lpstr>
      <vt:lpstr>Nařízení K (ES) č. 2023/2006 o správné výrobní praxi pro materiály a předměty určené pro styk s potravinami</vt:lpstr>
      <vt:lpstr>Nařízení K (ES) č. 2023/2006 o správné výrobní praxi pro materiály a předměty určené pro styk s potravinami</vt:lpstr>
      <vt:lpstr>Nařízení K (ES) č. 2023/2006 o správné výrobní praxi pro materiály a předměty určené pro styk s potravinami</vt:lpstr>
      <vt:lpstr>Nařízení K (ES) č. 2023/2006 o správné výrobní praxi pro materiály a předměty určené pro styk s potravinami</vt:lpstr>
      <vt:lpstr>Nařízení K (ES) č. 2023/2006 o správné výrobní praxi pro materiály a předměty určené pro styk s potravinami</vt:lpstr>
      <vt:lpstr>Zákon č. 258/2000 Sb., o ochraně veřejného zdraví</vt:lpstr>
      <vt:lpstr>Zákon č. 258/2000 Sb., o ochraně veřejného zdraví</vt:lpstr>
      <vt:lpstr>Vyhláška č. 38/2001 Sb., o hygienických požadavcích na výrobky určené pro styk s potravinami</vt:lpstr>
      <vt:lpstr>Vyhláška č. 38/2001 Sb., o hygienických požadavcích na výrobky určené pro styk s potravinami</vt:lpstr>
      <vt:lpstr>Zákon č. 110/1997 Sb., o potravinách a tabákových výrobcích</vt:lpstr>
      <vt:lpstr>Zákon č. 477/2001 Sb., o obalech</vt:lpstr>
      <vt:lpstr>Prezentace aplikace PowerPoint</vt:lpstr>
      <vt:lpstr>Nařízení EP a R (ES) č. 1333/2008 o potravinářských přídatných látkách</vt:lpstr>
      <vt:lpstr>Nařízení EP a R (ES) č. 1333/2008 o potravinářských přídatných látkách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Nařízení K (EU) č. 231/2012, kterým se stanoví specifikace pro potravinářské přídatné látky uvedené v přílohách II a III nařízení EP a R (ES) č. 1333/2008</vt:lpstr>
      <vt:lpstr>Prezentace aplikace PowerPoint</vt:lpstr>
      <vt:lpstr>Nařízení K (ES) č. 1881/2006, kterým se stanoví maximální limity některých kontaminujících látek v potravinách</vt:lpstr>
      <vt:lpstr>Vyhláška č. 4/2008 Sb., kterou se stanoví druhy a podmínky použití přídatných látek a extrakčních rozpouštědel při výrobě potravin- zrušeno 9. 11. 2018 253/2018 vyhláška o požadavcích na extrakční rozpouštědla používaná při výrobě potravin</vt:lpstr>
      <vt:lpstr>Vyhláška č. 4/2008 Sb., kterou se stanoví druhy a podmínky použití přídatných látek a extrakčních rozpouštědel při výrobě potravin- zrušeno k 9.11.2018 253/2018 vyhláška o požadavcích na extrakční rozpouštědla používaná při výrobě potravin</vt:lpstr>
      <vt:lpstr>Prezentace aplikace PowerPoint</vt:lpstr>
      <vt:lpstr>Porušování právních předpisů v praxi</vt:lpstr>
      <vt:lpstr>Porušování právních předpisů v praxi</vt:lpstr>
      <vt:lpstr>Prezentace aplikace PowerPoint</vt:lpstr>
      <vt:lpstr>Porušování právních předpisů v praxi</vt:lpstr>
      <vt:lpstr>Děkuji za pozornost</vt:lpstr>
    </vt:vector>
  </TitlesOfParts>
  <Company>VFU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Veřejné veterinářství</dc:title>
  <dc:creator>votavovap</dc:creator>
  <cp:lastModifiedBy>Kamila Novotná Kružíková</cp:lastModifiedBy>
  <cp:revision>324</cp:revision>
  <dcterms:created xsi:type="dcterms:W3CDTF">2011-02-18T08:58:28Z</dcterms:created>
  <dcterms:modified xsi:type="dcterms:W3CDTF">2020-12-16T21:29:35Z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0x01010031E87290A3B7E04E990A64CD8B601484</vt:lpwstr>
  </property>
</Properties>
</file>