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7"/>
  </p:notesMasterIdLst>
  <p:sldIdLst>
    <p:sldId id="312" r:id="rId5"/>
    <p:sldId id="341" r:id="rId6"/>
    <p:sldId id="325" r:id="rId7"/>
    <p:sldId id="313" r:id="rId8"/>
    <p:sldId id="314" r:id="rId9"/>
    <p:sldId id="315" r:id="rId10"/>
    <p:sldId id="316" r:id="rId11"/>
    <p:sldId id="317" r:id="rId12"/>
    <p:sldId id="342" r:id="rId13"/>
    <p:sldId id="318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40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Mačáková" userId="184966ac-4209-4f80-8527-45a51d1ef5da" providerId="ADAL" clId="{31BD8155-B1E2-46E5-A6CF-2A0AD7126F43}"/>
    <pc:docChg chg="custSel modSld">
      <pc:chgData name="Petra Mačáková" userId="184966ac-4209-4f80-8527-45a51d1ef5da" providerId="ADAL" clId="{31BD8155-B1E2-46E5-A6CF-2A0AD7126F43}" dt="2022-09-27T07:47:49.037" v="49"/>
      <pc:docMkLst>
        <pc:docMk/>
      </pc:docMkLst>
      <pc:sldChg chg="modSp">
        <pc:chgData name="Petra Mačáková" userId="184966ac-4209-4f80-8527-45a51d1ef5da" providerId="ADAL" clId="{31BD8155-B1E2-46E5-A6CF-2A0AD7126F43}" dt="2022-09-27T07:47:49.037" v="49"/>
        <pc:sldMkLst>
          <pc:docMk/>
          <pc:sldMk cId="1971230058" sldId="325"/>
        </pc:sldMkLst>
        <pc:spChg chg="mod">
          <ac:chgData name="Petra Mačáková" userId="184966ac-4209-4f80-8527-45a51d1ef5da" providerId="ADAL" clId="{31BD8155-B1E2-46E5-A6CF-2A0AD7126F43}" dt="2022-09-27T07:47:49.037" v="49"/>
          <ac:spMkLst>
            <pc:docMk/>
            <pc:sldMk cId="1971230058" sldId="32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1B9F5-F198-4924-940F-54F060ED2B31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987FC-C1B8-4C2E-A0DE-3E919C19DC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7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3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52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40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79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9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70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67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26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34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62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B47046-F3B6-445D-AD9B-E5E5D151E54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7A4551-9878-4D14-94D8-3FB6163E9E2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6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1000" y="220253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</p:spTree>
    <p:extLst>
      <p:ext uri="{BB962C8B-B14F-4D97-AF65-F5344CB8AC3E}">
        <p14:creationId xmlns:p14="http://schemas.microsoft.com/office/powerpoint/2010/main" val="227067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38139" y="752927"/>
            <a:ext cx="1490662" cy="69158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§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8139" y="1535835"/>
            <a:ext cx="11549061" cy="5028014"/>
          </a:xfrm>
        </p:spPr>
        <p:txBody>
          <a:bodyPr>
            <a:normAutofit fontScale="85000" lnSpcReduction="10000"/>
          </a:bodyPr>
          <a:lstStyle/>
          <a:p>
            <a:r>
              <a:rPr lang="cs-CZ" sz="2400" b="1" dirty="0"/>
              <a:t>Na trh je zakázáno uvádět potraviny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klamavě   označené   nebo   nabízené   ke   spotřebě   klamavým   způsobem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s prošlým datem použitelnosti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neznámého původu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překračující nejvyšší přípustné úrovně kontaminace radionuklidy   stanovené v atomovém zákoně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ozářené v rozporu s požadavky stanovenými tímto zákonem a prováděcím PP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obsahující látky v rozporu s požadavky na složení doplňků stravy nebo látky zakázané při výrobě potravin dle v. 58/2008 Sb.</a:t>
            </a:r>
          </a:p>
          <a:p>
            <a:pPr indent="-3600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zdánlivě totožné s potravinou uváděnou na trh v jiných členských státech EU, ačkoliv potravina uváděná na trh v České republice má podstatně odlišné složení nebo vlastnosti pokud to není odůvodněné oprávněnými a objektivními skutečnostmi a pokud není potravina opatřena snadno přístupnou a dostatečnou informací o tomto odlišném složení nebo vlastnostech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100" dirty="0"/>
          </a:p>
          <a:p>
            <a:r>
              <a:rPr lang="cs-CZ" dirty="0"/>
              <a:t>Potraviny  s prošlou dobou minimální  trvanlivosti mohou být uváděny  na trh,  jsou-li  takto  označeny, odděleně umístěny a jsou-li bezpečné.</a:t>
            </a:r>
          </a:p>
          <a:p>
            <a:r>
              <a:rPr lang="cs-CZ" dirty="0"/>
              <a:t>Potraviny mohou být použitelné k jinému než původnímu použití - pouze jsou-li bezpečné, odděleně umístěné a je-li na nich nebo v jejich bezprostřední blízkosti zřetelně označen doporučený způsob použití.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52400" y="112482"/>
            <a:ext cx="1071120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</p:spTree>
    <p:extLst>
      <p:ext uri="{BB962C8B-B14F-4D97-AF65-F5344CB8AC3E}">
        <p14:creationId xmlns:p14="http://schemas.microsoft.com/office/powerpoint/2010/main" val="3977234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33951" t="45533" r="10193" b="30726"/>
          <a:stretch/>
        </p:blipFill>
        <p:spPr>
          <a:xfrm>
            <a:off x="776288" y="1909763"/>
            <a:ext cx="11091862" cy="2651125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7175" y="239713"/>
            <a:ext cx="10058400" cy="144938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>
                <a:solidFill>
                  <a:srgbClr val="C00000"/>
                </a:solidFill>
              </a:rPr>
              <a:t>Zákon o potravinách - dozorové kompetence</a:t>
            </a:r>
          </a:p>
        </p:txBody>
      </p:sp>
    </p:spTree>
    <p:extLst>
      <p:ext uri="{BB962C8B-B14F-4D97-AF65-F5344CB8AC3E}">
        <p14:creationId xmlns:p14="http://schemas.microsoft.com/office/powerpoint/2010/main" val="74102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1025" y="134938"/>
            <a:ext cx="10058400" cy="12573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rgbClr val="C00000"/>
                </a:solidFill>
              </a:rPr>
              <a:t>110/1997-Dozorové kompetence-KHS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81025" y="1762125"/>
            <a:ext cx="10058400" cy="4022725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ct val="50000"/>
              </a:spcAft>
              <a:buNone/>
              <a:defRPr/>
            </a:pPr>
            <a:r>
              <a:rPr lang="cs-CZ" altLang="cs-CZ" sz="3000">
                <a:cs typeface="Times New Roman" pitchFamily="18" charset="0"/>
              </a:rPr>
              <a:t>vykonávají kontrolu dodržování povinností PPP </a:t>
            </a:r>
            <a:endParaRPr lang="cs-CZ" altLang="cs-CZ" sz="39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ct val="50000"/>
              </a:spcAft>
              <a:defRPr/>
            </a:pPr>
            <a:r>
              <a:rPr lang="cs-CZ" altLang="cs-CZ" sz="2800">
                <a:cs typeface="Times New Roman" pitchFamily="18" charset="0"/>
              </a:rPr>
              <a:t>a) pro provozování </a:t>
            </a:r>
            <a:r>
              <a:rPr lang="cs-CZ" altLang="cs-CZ" sz="2800" b="1">
                <a:solidFill>
                  <a:srgbClr val="C00000"/>
                </a:solidFill>
                <a:cs typeface="Times New Roman" pitchFamily="18" charset="0"/>
              </a:rPr>
              <a:t>stravovacích služeb</a:t>
            </a:r>
            <a:r>
              <a:rPr lang="cs-CZ" altLang="cs-CZ" sz="2800" b="1">
                <a:cs typeface="Times New Roman" pitchFamily="18" charset="0"/>
              </a:rPr>
              <a:t>, </a:t>
            </a:r>
            <a:r>
              <a:rPr lang="cs-CZ" altLang="cs-CZ" sz="2800">
                <a:cs typeface="Times New Roman" pitchFamily="18" charset="0"/>
              </a:rPr>
              <a:t>pokud tato kontrola není prováděna MO nebo MV</a:t>
            </a:r>
          </a:p>
          <a:p>
            <a:pPr algn="just" eaLnBrk="1" hangingPunct="1">
              <a:lnSpc>
                <a:spcPct val="90000"/>
              </a:lnSpc>
              <a:spcAft>
                <a:spcPct val="50000"/>
              </a:spcAft>
              <a:defRPr/>
            </a:pPr>
            <a:r>
              <a:rPr lang="cs-CZ" altLang="cs-CZ" sz="2800">
                <a:cs typeface="Times New Roman" pitchFamily="18" charset="0"/>
              </a:rPr>
              <a:t>b) při zjišťování </a:t>
            </a:r>
            <a:r>
              <a:rPr lang="cs-CZ" altLang="cs-CZ" sz="2800" b="1">
                <a:solidFill>
                  <a:srgbClr val="C00000"/>
                </a:solidFill>
                <a:cs typeface="Times New Roman" pitchFamily="18" charset="0"/>
              </a:rPr>
              <a:t>příčin poškození nebo ohrožení  zdraví</a:t>
            </a:r>
            <a:r>
              <a:rPr lang="cs-CZ" altLang="cs-CZ" sz="280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altLang="cs-CZ" sz="2800">
                <a:cs typeface="Times New Roman" pitchFamily="18" charset="0"/>
              </a:rPr>
              <a:t>a zamezení šíření </a:t>
            </a:r>
            <a:r>
              <a:rPr lang="cs-CZ" altLang="cs-CZ" sz="2800" b="1">
                <a:cs typeface="Times New Roman" pitchFamily="18" charset="0"/>
              </a:rPr>
              <a:t>infekčních onemocnění</a:t>
            </a:r>
            <a:r>
              <a:rPr lang="cs-CZ" altLang="cs-CZ" sz="2800">
                <a:cs typeface="Times New Roman" pitchFamily="18" charset="0"/>
              </a:rPr>
              <a:t> nebo jiného</a:t>
            </a:r>
            <a:r>
              <a:rPr lang="cs-CZ" altLang="cs-CZ" sz="2800" b="1">
                <a:cs typeface="Times New Roman" pitchFamily="18" charset="0"/>
              </a:rPr>
              <a:t>  poškození zdraví z potravin</a:t>
            </a:r>
            <a:r>
              <a:rPr lang="cs-CZ" altLang="cs-CZ" sz="2800"/>
              <a:t> </a:t>
            </a:r>
          </a:p>
          <a:p>
            <a:pPr algn="just">
              <a:spcAft>
                <a:spcPct val="50000"/>
              </a:spcAft>
              <a:defRPr/>
            </a:pPr>
            <a:r>
              <a:rPr lang="cs-CZ" sz="2800"/>
              <a:t>c) pro výrobu, distribuci a uvádění elektronických cigaret, náhradních náplní do nich a bylinných výrobků určených ke kouření na trh.</a:t>
            </a:r>
          </a:p>
          <a:p>
            <a:pPr algn="just" eaLnBrk="1" hangingPunct="1">
              <a:lnSpc>
                <a:spcPct val="90000"/>
              </a:lnSpc>
              <a:spcAft>
                <a:spcPct val="50000"/>
              </a:spcAft>
              <a:defRPr/>
            </a:pP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638109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975" y="125413"/>
            <a:ext cx="10058400" cy="1257300"/>
          </a:xfrm>
        </p:spPr>
        <p:txBody>
          <a:bodyPr>
            <a:normAutofit/>
          </a:bodyPr>
          <a:lstStyle/>
          <a:p>
            <a:r>
              <a:rPr lang="cs-CZ" altLang="cs-CZ" sz="4000" b="1">
                <a:solidFill>
                  <a:srgbClr val="C00000"/>
                </a:solidFill>
              </a:rPr>
              <a:t>110/1997-Dozorové kompetence-MO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0974" y="1866900"/>
            <a:ext cx="11484283" cy="4148138"/>
          </a:xfrm>
        </p:spPr>
        <p:txBody>
          <a:bodyPr>
            <a:noAutofit/>
          </a:bodyPr>
          <a:lstStyle/>
          <a:p>
            <a:pPr marL="201168" lvl="1" indent="0" algn="just">
              <a:buNone/>
            </a:pPr>
            <a:r>
              <a:rPr lang="cs-CZ" altLang="cs-CZ" sz="2000" dirty="0">
                <a:cs typeface="Times New Roman" pitchFamily="18" charset="0"/>
              </a:rPr>
              <a:t>vykonává kontrolu dodržování povinností PPP </a:t>
            </a:r>
            <a:endParaRPr lang="cs-CZ" altLang="cs-CZ" sz="2800" dirty="0">
              <a:cs typeface="Times New Roman" pitchFamily="18" charset="0"/>
            </a:endParaRPr>
          </a:p>
          <a:p>
            <a:pPr marL="201168" lvl="1" indent="0" algn="just">
              <a:buNone/>
            </a:pPr>
            <a:r>
              <a:rPr lang="cs-CZ" sz="2000" i="1" dirty="0"/>
              <a:t>a</a:t>
            </a:r>
            <a:r>
              <a:rPr lang="cs-CZ" sz="2000" b="1" i="1" dirty="0"/>
              <a:t>)</a:t>
            </a:r>
            <a:r>
              <a:rPr lang="cs-CZ" sz="2000" b="1" dirty="0"/>
              <a:t> </a:t>
            </a:r>
            <a:r>
              <a:rPr lang="cs-CZ" sz="2000" dirty="0"/>
              <a:t>pro provozování </a:t>
            </a:r>
            <a:r>
              <a:rPr lang="cs-CZ" sz="2000" dirty="0">
                <a:solidFill>
                  <a:srgbClr val="C00000"/>
                </a:solidFill>
              </a:rPr>
              <a:t>stravovacích</a:t>
            </a:r>
            <a:r>
              <a:rPr lang="cs-CZ" sz="2000" dirty="0"/>
              <a:t> služeb v </a:t>
            </a:r>
            <a:r>
              <a:rPr lang="cs-CZ" sz="2000" dirty="0">
                <a:solidFill>
                  <a:srgbClr val="C00000"/>
                </a:solidFill>
              </a:rPr>
              <a:t>ozbrojených silách</a:t>
            </a:r>
            <a:r>
              <a:rPr lang="cs-CZ" sz="2000" dirty="0"/>
              <a:t>, v </a:t>
            </a:r>
            <a:r>
              <a:rPr lang="cs-CZ" sz="2000" dirty="0">
                <a:solidFill>
                  <a:srgbClr val="C00000"/>
                </a:solidFill>
              </a:rPr>
              <a:t>Ministerstvu obrany a v jeho působnosti zřízených organizačních složkách státu a příspěvkových organizacích a v jimi užívaných objektech v krajských vojenských velitelstvích, v újezdních úřadech a na území vojenských újezdů</a:t>
            </a:r>
            <a:r>
              <a:rPr lang="cs-CZ" sz="2000" dirty="0"/>
              <a:t>,</a:t>
            </a:r>
          </a:p>
          <a:p>
            <a:pPr marL="201168" lvl="1" indent="0" algn="just">
              <a:buNone/>
            </a:pPr>
            <a:r>
              <a:rPr lang="cs-CZ" sz="2000" b="1" i="1" dirty="0"/>
              <a:t>b)</a:t>
            </a:r>
            <a:r>
              <a:rPr lang="cs-CZ" sz="2000" b="1" dirty="0"/>
              <a:t> </a:t>
            </a:r>
            <a:r>
              <a:rPr lang="cs-CZ" sz="2000" dirty="0"/>
              <a:t>při zjišťování </a:t>
            </a:r>
            <a:r>
              <a:rPr lang="cs-CZ" sz="2000" dirty="0">
                <a:solidFill>
                  <a:srgbClr val="C00000"/>
                </a:solidFill>
              </a:rPr>
              <a:t>příčin poškození </a:t>
            </a:r>
            <a:r>
              <a:rPr lang="cs-CZ" sz="2000" dirty="0"/>
              <a:t>nebo ohrožení zdraví a zamezení šíření infekčních onemocnění nebo jiného poškození zdraví z potravin v ozbrojených silách, v Ministerstvu obrany a v jeho působnosti zřízených organizačních složkách státu a příspěvkových organizacích a v jimi užívaných objektech, v krajských vojenských velitelstvích, v újezdních úřadech a na území vojenských újezdů, a</a:t>
            </a:r>
          </a:p>
          <a:p>
            <a:pPr marL="201168" lvl="1" indent="0" algn="just">
              <a:buNone/>
            </a:pPr>
            <a:r>
              <a:rPr lang="cs-CZ" sz="2000" b="1" i="1" dirty="0"/>
              <a:t>c)</a:t>
            </a:r>
            <a:r>
              <a:rPr lang="cs-CZ" sz="2000" b="1" dirty="0"/>
              <a:t> </a:t>
            </a:r>
            <a:r>
              <a:rPr lang="cs-CZ" sz="2000" dirty="0"/>
              <a:t>pro </a:t>
            </a:r>
            <a:r>
              <a:rPr lang="cs-CZ" sz="2000" dirty="0">
                <a:solidFill>
                  <a:srgbClr val="C00000"/>
                </a:solidFill>
              </a:rPr>
              <a:t>výrobu potravin, pro balení, krájení nebo jiný způsob dělení potravin a pro uvádění potravin na trh </a:t>
            </a:r>
            <a:r>
              <a:rPr lang="cs-CZ" sz="2000" dirty="0"/>
              <a:t>v ozbrojených silách, v Ministerstvu obrany a v jeho působnosti zřízených organizačních složkách státu a příspěvkových organizacích a v jimi užívaných objektech, v krajských vojenských velitelstvích, v újezdních úřadech a na území vojenských újezdů.</a:t>
            </a:r>
          </a:p>
        </p:txBody>
      </p:sp>
    </p:spTree>
    <p:extLst>
      <p:ext uri="{BB962C8B-B14F-4D97-AF65-F5344CB8AC3E}">
        <p14:creationId xmlns:p14="http://schemas.microsoft.com/office/powerpoint/2010/main" val="260654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78715" t="57301" r="1617" b="19964"/>
          <a:stretch/>
        </p:blipFill>
        <p:spPr>
          <a:xfrm>
            <a:off x="1854200" y="902177"/>
            <a:ext cx="7050221" cy="458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7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02DD75-D10D-42B3-AB7A-A94133CD44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325" y="1828800"/>
            <a:ext cx="11623675" cy="5303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/>
              <a:t>vykonává kontrolu dodržování povinností PPP</a:t>
            </a:r>
          </a:p>
          <a:p>
            <a:pPr marL="0" indent="0" algn="just">
              <a:buNone/>
            </a:pPr>
            <a:r>
              <a:rPr lang="cs-CZ" b="1"/>
              <a:t>a)  </a:t>
            </a:r>
            <a:r>
              <a:rPr lang="cs-CZ" b="1">
                <a:solidFill>
                  <a:srgbClr val="C00000"/>
                </a:solidFill>
              </a:rPr>
              <a:t>pro provozování stravovacích služeb </a:t>
            </a:r>
            <a:r>
              <a:rPr lang="cs-CZ">
                <a:solidFill>
                  <a:srgbClr val="C00000"/>
                </a:solidFill>
              </a:rPr>
              <a:t>v bezpečnostních sborech, s výjimkou Vězeňské služby České republiky, v Ministerstvu vnitra a organizačních složkách státu a příspěvkových organizacích zřízených v jeho působnosti, včetně jimi užívaných staveb a zařízení zřízených Ministerstvem vnitra podle jiného právního předpisu</a:t>
            </a:r>
          </a:p>
          <a:p>
            <a:pPr marL="0" indent="0" algn="just">
              <a:buNone/>
            </a:pPr>
            <a:r>
              <a:rPr lang="cs-CZ" b="1" i="1"/>
              <a:t>b)</a:t>
            </a:r>
            <a:r>
              <a:rPr lang="cs-CZ" b="1"/>
              <a:t> </a:t>
            </a:r>
            <a:r>
              <a:rPr lang="cs-CZ" b="1">
                <a:solidFill>
                  <a:srgbClr val="C00000"/>
                </a:solidFill>
              </a:rPr>
              <a:t>při zjišťování příčin poškození nebo ohrožení zdraví a zamezení šíření infekčních onemocnění </a:t>
            </a:r>
            <a:r>
              <a:rPr lang="cs-CZ"/>
              <a:t>nebo jiného poškození zdraví z potravin v bezpečnostních sborech s výjimkou Vězeňské služby České republiky, v Ministerstvu vnitra a organizačních složkách státu a příspěvkových organizacích zřízených v jeho působnosti, včetně jimi užívaných staveb a zařízení zřízených Ministerstvem vnitra podle jiného právního předpisu, a</a:t>
            </a:r>
          </a:p>
          <a:p>
            <a:pPr marL="0" indent="0" algn="just">
              <a:buNone/>
            </a:pPr>
            <a:r>
              <a:rPr lang="cs-CZ" b="1" i="1"/>
              <a:t>c)</a:t>
            </a:r>
            <a:r>
              <a:rPr lang="cs-CZ" b="1"/>
              <a:t> </a:t>
            </a:r>
            <a:r>
              <a:rPr lang="cs-CZ" b="1">
                <a:solidFill>
                  <a:srgbClr val="C00000"/>
                </a:solidFill>
              </a:rPr>
              <a:t>pro výrobu potravin, pro balení, krájení nebo jiný způsob dělení potravin a pro uvádění potravin na trh v bezpečnostních sborech </a:t>
            </a:r>
            <a:r>
              <a:rPr lang="cs-CZ"/>
              <a:t>s výjimkou Vězeňské služby České republiky, v Ministerstvu vnitra a organizačních složkách státu a příspěvkových organizacích zřízených v jeho působnosti, včetně jimi užívaných staveb a zařízení zřízených Ministerstvem vnitra podle jiného právního předpisu.</a:t>
            </a:r>
          </a:p>
          <a:p>
            <a:pPr algn="just"/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125" y="173038"/>
            <a:ext cx="10058400" cy="1257300"/>
          </a:xfrm>
        </p:spPr>
        <p:txBody>
          <a:bodyPr>
            <a:normAutofit/>
          </a:bodyPr>
          <a:lstStyle/>
          <a:p>
            <a:r>
              <a:rPr lang="cs-CZ" altLang="cs-CZ" sz="4000" b="1">
                <a:solidFill>
                  <a:srgbClr val="C00000"/>
                </a:solidFill>
              </a:rPr>
              <a:t>110/1997-Dozorové kompetence-MV</a:t>
            </a:r>
          </a:p>
        </p:txBody>
      </p:sp>
    </p:spTree>
    <p:extLst>
      <p:ext uri="{BB962C8B-B14F-4D97-AF65-F5344CB8AC3E}">
        <p14:creationId xmlns:p14="http://schemas.microsoft.com/office/powerpoint/2010/main" val="1431210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A088E-459E-4266-BFA7-87FB880890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888" y="1473200"/>
            <a:ext cx="11771312" cy="4933950"/>
          </a:xfrm>
        </p:spPr>
        <p:txBody>
          <a:bodyPr>
            <a:normAutofit/>
          </a:bodyPr>
          <a:lstStyle/>
          <a:p>
            <a:r>
              <a:rPr lang="cs-CZ"/>
              <a:t>vykonává kontrolu dodržování povinností PPP</a:t>
            </a:r>
          </a:p>
          <a:p>
            <a:r>
              <a:rPr lang="cs-CZ" i="1"/>
              <a:t>a)</a:t>
            </a:r>
            <a:r>
              <a:rPr lang="cs-CZ"/>
              <a:t> </a:t>
            </a:r>
            <a:r>
              <a:rPr lang="cs-CZ" b="1"/>
              <a:t>pro výrobu, skladování, přepravu, dovoz a vývoz potravin živočišného původu a pro balení, krájení nebo jiný způsob dělení potravin živočišného původu, které probíhá v zařízeních schválených pro tyto činnosti podle § 22 veterinárního zákona, pokud tato kontrola není prováděna podle odstavce 2 písm. c) nebo odstavce 3 písm. c)</a:t>
            </a:r>
            <a:r>
              <a:rPr lang="cs-CZ"/>
              <a:t>,</a:t>
            </a:r>
          </a:p>
          <a:p>
            <a:r>
              <a:rPr lang="cs-CZ" i="1"/>
              <a:t>b)</a:t>
            </a:r>
            <a:r>
              <a:rPr lang="cs-CZ"/>
              <a:t> </a:t>
            </a:r>
            <a:r>
              <a:rPr lang="cs-CZ" b="1"/>
              <a:t>pro uvádění potravin živočišného původu na trh v tržnicích a na tržištích, pro uvádění potravin živočišného původu na trh v prodejních úsecích a prodejnách jiných než samoobslužných, kde dochází k úpravě masa, mléka, ryb, drůbeže nebo vajec, pro uvádění zvěřiny na trh a při příchodu potravin živočišného původu z členských států Evropské unie v prodejnách potravin, pokud jsou místy určen</a:t>
            </a:r>
            <a:r>
              <a:rPr lang="cs-CZ"/>
              <a:t>í a pokud tato kontrola není prováděna podle odstavce 2 písm. c) nebo odstavce 3 písm. c),</a:t>
            </a:r>
          </a:p>
          <a:p>
            <a:r>
              <a:rPr lang="cs-CZ" i="1"/>
              <a:t>c)</a:t>
            </a:r>
            <a:r>
              <a:rPr lang="cs-CZ"/>
              <a:t> </a:t>
            </a:r>
            <a:r>
              <a:rPr lang="cs-CZ" b="1"/>
              <a:t>pro provádění klasifikace těl jatečných zvířat </a:t>
            </a:r>
            <a:r>
              <a:rPr lang="cs-CZ"/>
              <a:t>podle § 4a a podle přímo použitelných předpisů Evropské unie upravujících klasifikaci jatečných zvířat a</a:t>
            </a:r>
          </a:p>
          <a:p>
            <a:r>
              <a:rPr lang="cs-CZ" i="1"/>
              <a:t>d)</a:t>
            </a:r>
            <a:r>
              <a:rPr lang="cs-CZ"/>
              <a:t> </a:t>
            </a:r>
            <a:r>
              <a:rPr lang="cs-CZ" b="1"/>
              <a:t>pro uvádění nezpracovaných těl nebo částí těl živočichů, mléka, mleziva, vajec nebo včelích produktů na trh při provozování stravovacích služeb</a:t>
            </a:r>
            <a:r>
              <a:rPr lang="cs-CZ"/>
              <a:t>, pokud tato kontrola není prováděna podle odstavce 2 písm. a) nebo odstavce 3 písm. a).</a:t>
            </a:r>
          </a:p>
          <a:p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888" y="215900"/>
            <a:ext cx="10058400" cy="1257300"/>
          </a:xfrm>
        </p:spPr>
        <p:txBody>
          <a:bodyPr>
            <a:normAutofit/>
          </a:bodyPr>
          <a:lstStyle/>
          <a:p>
            <a:r>
              <a:rPr lang="cs-CZ" altLang="cs-CZ" sz="4000" b="1">
                <a:solidFill>
                  <a:srgbClr val="C00000"/>
                </a:solidFill>
              </a:rPr>
              <a:t>110/1997-Dozorové kompetence-SVS- § 16 (4)</a:t>
            </a:r>
          </a:p>
        </p:txBody>
      </p:sp>
    </p:spTree>
    <p:extLst>
      <p:ext uri="{BB962C8B-B14F-4D97-AF65-F5344CB8AC3E}">
        <p14:creationId xmlns:p14="http://schemas.microsoft.com/office/powerpoint/2010/main" val="3635349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A088E-459E-4266-BFA7-87FB880890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6863" y="1871663"/>
            <a:ext cx="11771312" cy="1865312"/>
          </a:xfrm>
        </p:spPr>
        <p:txBody>
          <a:bodyPr>
            <a:noAutofit/>
          </a:bodyPr>
          <a:lstStyle/>
          <a:p>
            <a:r>
              <a:rPr lang="cs-CZ" sz="2800"/>
              <a:t>vykonává kontrolu dodržování povinností PPP</a:t>
            </a:r>
          </a:p>
          <a:p>
            <a:r>
              <a:rPr lang="cs-CZ" sz="2800" i="1"/>
              <a:t>a)</a:t>
            </a:r>
            <a:r>
              <a:rPr lang="cs-CZ" sz="2800"/>
              <a:t> </a:t>
            </a:r>
            <a:r>
              <a:rPr lang="cs-CZ" sz="2800" b="1"/>
              <a:t>pro výrobu, skladování, přepravu, dovoz a vývoz potravin živočišného původu </a:t>
            </a:r>
          </a:p>
          <a:p>
            <a:r>
              <a:rPr lang="cs-CZ" sz="2800" b="1"/>
              <a:t>a </a:t>
            </a:r>
          </a:p>
          <a:p>
            <a:r>
              <a:rPr lang="cs-CZ" sz="2800" b="1"/>
              <a:t>pro balení, krájení nebo jiný způsob dělení </a:t>
            </a:r>
            <a:r>
              <a:rPr lang="cs-CZ" sz="2800" b="1">
                <a:solidFill>
                  <a:srgbClr val="C00000"/>
                </a:solidFill>
              </a:rPr>
              <a:t>potravin živočišného původu</a:t>
            </a:r>
            <a:r>
              <a:rPr lang="cs-CZ" sz="2800" b="1"/>
              <a:t>, které probíhá v zařízeních schválených pro tyto činnosti podle § 22 veterinárního zákona, pokud tato kontrola není prováděna podle odstavce 2 písm. c) nebo odstavce 3 písm. c)</a:t>
            </a:r>
            <a:r>
              <a:rPr lang="cs-CZ" sz="2800"/>
              <a:t>,</a:t>
            </a:r>
          </a:p>
          <a:p>
            <a:endParaRPr lang="cs-CZ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0050" y="87313"/>
            <a:ext cx="10058400" cy="12573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>
                <a:solidFill>
                  <a:srgbClr val="C00000"/>
                </a:solidFill>
              </a:rPr>
              <a:t>Dozorové kompetence-SVS- § 16 (4)</a:t>
            </a:r>
          </a:p>
        </p:txBody>
      </p:sp>
    </p:spTree>
    <p:extLst>
      <p:ext uri="{BB962C8B-B14F-4D97-AF65-F5344CB8AC3E}">
        <p14:creationId xmlns:p14="http://schemas.microsoft.com/office/powerpoint/2010/main" val="646806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A088E-459E-4266-BFA7-87FB880890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0688" y="1692275"/>
            <a:ext cx="11771312" cy="4729163"/>
          </a:xfrm>
        </p:spPr>
        <p:txBody>
          <a:bodyPr>
            <a:noAutofit/>
          </a:bodyPr>
          <a:lstStyle/>
          <a:p>
            <a:r>
              <a:rPr lang="cs-CZ" sz="2400" i="1"/>
              <a:t>b)</a:t>
            </a:r>
            <a:r>
              <a:rPr lang="cs-CZ" sz="240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/>
              <a:t>pro uvádění potravin živočišného původu na trh v tržnicích a na tržištích,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/>
              <a:t>pro uvádění potravin živočišného původu na trh v prodejních úsecích a prodejnách jiných než samoobslužných, kde dochází k úpravě masa, mléka, ryb, drůbeže nebo vajec,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/>
              <a:t>pro uvádění zvěřiny na trh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/>
              <a:t>a při příchodu potravin živočišného původu z členských států Evropské unie v prodejnách potravin, pokud jsou místy určen</a:t>
            </a:r>
            <a:r>
              <a:rPr lang="cs-CZ" sz="2800"/>
              <a:t>í a pokud tato kontrola není prováděna podle odstavce 2 písm. c) nebo odstavce 3 písm. c),</a:t>
            </a:r>
          </a:p>
          <a:p>
            <a:endParaRPr lang="cs-CZ" sz="24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0688" y="134938"/>
            <a:ext cx="10058400" cy="12573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>
                <a:solidFill>
                  <a:srgbClr val="C00000"/>
                </a:solidFill>
              </a:rPr>
              <a:t>Dozorové kompetence-SVS- § 16 (4)</a:t>
            </a:r>
          </a:p>
        </p:txBody>
      </p:sp>
    </p:spTree>
    <p:extLst>
      <p:ext uri="{BB962C8B-B14F-4D97-AF65-F5344CB8AC3E}">
        <p14:creationId xmlns:p14="http://schemas.microsoft.com/office/powerpoint/2010/main" val="3150699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25438"/>
            <a:ext cx="10058400" cy="1449387"/>
          </a:xfrm>
        </p:spPr>
        <p:txBody>
          <a:bodyPr/>
          <a:lstStyle/>
          <a:p>
            <a:r>
              <a:rPr lang="cs-CZ"/>
              <a:t>§ 2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00150" y="2352675"/>
            <a:ext cx="10058400" cy="1778000"/>
          </a:xfrm>
        </p:spPr>
        <p:txBody>
          <a:bodyPr>
            <a:noAutofit/>
          </a:bodyPr>
          <a:lstStyle/>
          <a:p>
            <a:pPr algn="just"/>
            <a:r>
              <a:rPr lang="cs-CZ" sz="2800" b="1"/>
              <a:t>p)</a:t>
            </a:r>
            <a:r>
              <a:rPr lang="cs-CZ" sz="2800"/>
              <a:t> prodejním úsekem část prodejní plochy samoobslužné prodejny vymezená prodejním pultem, je-li pult bez přepážek, nebo částí prodejního pultu oddělenou přepážkami, a související prostory samoobslužné prodejny používané k úpravě a skladování potravin uváděných na trh v prodejním pultu, je-li pult bez přepážek, nebo části prodejního pultu oddělené přepážkami,</a:t>
            </a:r>
          </a:p>
        </p:txBody>
      </p:sp>
    </p:spTree>
    <p:extLst>
      <p:ext uri="{BB962C8B-B14F-4D97-AF65-F5344CB8AC3E}">
        <p14:creationId xmlns:p14="http://schemas.microsoft.com/office/powerpoint/2010/main" val="142469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70516" y="190500"/>
            <a:ext cx="10326071" cy="1397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47700" y="1836738"/>
            <a:ext cx="10058400" cy="40227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základní pojmy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povinnosti provozovatelů potravinářských podniků (PPP)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informační povinnost PPP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ozařování potravin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klasifikace těl jatečných zvířat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označování potravin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uvádění potravin na trh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dozor</a:t>
            </a:r>
          </a:p>
          <a:p>
            <a:pPr marL="426645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46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A088E-459E-4266-BFA7-87FB880890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0688" y="2138363"/>
            <a:ext cx="11771312" cy="1905000"/>
          </a:xfrm>
        </p:spPr>
        <p:txBody>
          <a:bodyPr>
            <a:noAutofit/>
          </a:bodyPr>
          <a:lstStyle/>
          <a:p>
            <a:r>
              <a:rPr lang="cs-CZ" sz="2800"/>
              <a:t>vykonává kontrolu dodržování povinností PPP</a:t>
            </a:r>
          </a:p>
          <a:p>
            <a:r>
              <a:rPr lang="cs-CZ" sz="2800" i="1"/>
              <a:t>c)</a:t>
            </a:r>
            <a:r>
              <a:rPr lang="cs-CZ" sz="2800"/>
              <a:t> </a:t>
            </a:r>
            <a:r>
              <a:rPr lang="cs-CZ" sz="2800" b="1"/>
              <a:t>pro provádění klasifikace těl jatečných zvířat </a:t>
            </a:r>
            <a:r>
              <a:rPr lang="cs-CZ" sz="2800"/>
              <a:t>podle § 4a a podle přímo použitelných předpisů Evropské unie upravujících klasifikaci jatečných zvířat a</a:t>
            </a:r>
          </a:p>
          <a:p>
            <a:endParaRPr lang="cs-CZ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411163"/>
            <a:ext cx="10058400" cy="12573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>
                <a:solidFill>
                  <a:srgbClr val="C00000"/>
                </a:solidFill>
              </a:rPr>
              <a:t>Dozorové kompetence-SVS- § 16 (4)</a:t>
            </a:r>
          </a:p>
        </p:txBody>
      </p:sp>
    </p:spTree>
    <p:extLst>
      <p:ext uri="{BB962C8B-B14F-4D97-AF65-F5344CB8AC3E}">
        <p14:creationId xmlns:p14="http://schemas.microsoft.com/office/powerpoint/2010/main" val="568655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A088E-459E-4266-BFA7-87FB880890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0688" y="2097088"/>
            <a:ext cx="11771312" cy="2635250"/>
          </a:xfrm>
        </p:spPr>
        <p:txBody>
          <a:bodyPr>
            <a:noAutofit/>
          </a:bodyPr>
          <a:lstStyle/>
          <a:p>
            <a:r>
              <a:rPr lang="cs-CZ" sz="2800"/>
              <a:t>vykonává kontrolu dodržování povinností PPP</a:t>
            </a:r>
          </a:p>
          <a:p>
            <a:r>
              <a:rPr lang="cs-CZ" sz="2800" i="1"/>
              <a:t>d)</a:t>
            </a:r>
            <a:r>
              <a:rPr lang="cs-CZ" sz="2800"/>
              <a:t> </a:t>
            </a:r>
            <a:r>
              <a:rPr lang="cs-CZ" sz="2800" b="1"/>
              <a:t>pro uvádění nezpracovaných těl nebo částí těl živočichů, mléka, mleziva, vajec nebo včelích produktů na trh při provozování stravovacích služeb</a:t>
            </a:r>
            <a:r>
              <a:rPr lang="cs-CZ" sz="2800"/>
              <a:t>, pokud tato kontrola není prováděna podle odstavce 2 písm. a) nebo odstavce 3 písm. a).</a:t>
            </a:r>
          </a:p>
          <a:p>
            <a:endParaRPr lang="cs-CZ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3875" y="334963"/>
            <a:ext cx="10058400" cy="12573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>
                <a:solidFill>
                  <a:srgbClr val="C00000"/>
                </a:solidFill>
              </a:rPr>
              <a:t>Dozorové kompetence-SVS- § 16 (4)</a:t>
            </a:r>
          </a:p>
        </p:txBody>
      </p:sp>
    </p:spTree>
    <p:extLst>
      <p:ext uri="{BB962C8B-B14F-4D97-AF65-F5344CB8AC3E}">
        <p14:creationId xmlns:p14="http://schemas.microsoft.com/office/powerpoint/2010/main" val="2513556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23875" y="2347169"/>
            <a:ext cx="111347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>
                <a:solidFill>
                  <a:srgbClr val="000000"/>
                </a:solidFill>
                <a:latin typeface="Arial" panose="020B0604020202020204" pitchFamily="34" charset="0"/>
              </a:rPr>
              <a:t>Státní zemědělská a potravinářská inspekce vykonává kontrolu dodržování povinností provozovatele potravinářského podniku a výrobce, dovozce, distributora a maloobchodního prodejce tabákových výrobků stanovených tímto zákonem a na základě tohoto zákona</a:t>
            </a:r>
          </a:p>
          <a:p>
            <a:pPr algn="just"/>
            <a:endParaRPr lang="cs-CZ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b="1">
                <a:solidFill>
                  <a:srgbClr val="000000"/>
                </a:solidFill>
                <a:latin typeface="Arial" panose="020B0604020202020204" pitchFamily="34" charset="0"/>
              </a:rPr>
              <a:t>a)</a:t>
            </a:r>
            <a:r>
              <a:rPr lang="cs-CZ">
                <a:solidFill>
                  <a:srgbClr val="000000"/>
                </a:solidFill>
                <a:latin typeface="Arial" panose="020B0604020202020204" pitchFamily="34" charset="0"/>
              </a:rPr>
              <a:t> pro výrobu potravin, pro balení, krájení nebo jiný způsob dělení potravin a pro uvádění potravin na trh, pokud tato kontrola není prováděna podle odstavce 2 písm. c), odstavce 3 písm. c) nebo odstavce 4 písm. a) nebo b),</a:t>
            </a:r>
          </a:p>
          <a:p>
            <a:pPr algn="just"/>
            <a:r>
              <a:rPr lang="cs-CZ" b="1">
                <a:solidFill>
                  <a:srgbClr val="000000"/>
                </a:solidFill>
                <a:latin typeface="Arial" panose="020B0604020202020204" pitchFamily="34" charset="0"/>
              </a:rPr>
              <a:t>b)</a:t>
            </a:r>
            <a:r>
              <a:rPr lang="cs-CZ">
                <a:solidFill>
                  <a:srgbClr val="000000"/>
                </a:solidFill>
                <a:latin typeface="Arial" panose="020B0604020202020204" pitchFamily="34" charset="0"/>
              </a:rPr>
              <a:t> pro výrobu, distribuci a uvádění tabákových výrobků na trh,</a:t>
            </a:r>
          </a:p>
          <a:p>
            <a:pPr algn="just"/>
            <a:r>
              <a:rPr lang="cs-CZ" b="1">
                <a:solidFill>
                  <a:srgbClr val="000000"/>
                </a:solidFill>
                <a:latin typeface="Arial" panose="020B0604020202020204" pitchFamily="34" charset="0"/>
              </a:rPr>
              <a:t>c)</a:t>
            </a:r>
            <a:r>
              <a:rPr lang="cs-CZ">
                <a:solidFill>
                  <a:srgbClr val="000000"/>
                </a:solidFill>
                <a:latin typeface="Arial" panose="020B0604020202020204" pitchFamily="34" charset="0"/>
              </a:rPr>
              <a:t> pro vstup a dovoz potravin ze třetích zemí, pokud tento dozor není prováděn podle odstavce 4, a pro vstup a dovoz tabákových výrobků ze třetích zemí, a</a:t>
            </a:r>
          </a:p>
          <a:p>
            <a:pPr algn="just"/>
            <a:r>
              <a:rPr lang="cs-CZ" b="1">
                <a:solidFill>
                  <a:srgbClr val="000000"/>
                </a:solidFill>
                <a:latin typeface="Arial" panose="020B0604020202020204" pitchFamily="34" charset="0"/>
              </a:rPr>
              <a:t>d)</a:t>
            </a:r>
            <a:r>
              <a:rPr lang="cs-CZ">
                <a:solidFill>
                  <a:srgbClr val="000000"/>
                </a:solidFill>
                <a:latin typeface="Arial" panose="020B0604020202020204" pitchFamily="34" charset="0"/>
              </a:rPr>
              <a:t> pro provozování stravovacích služeb, pokud tato kontrola není prováděna podle odstavce 2 písm. a) nebo odstavce 3 písm. a).</a:t>
            </a:r>
            <a:endParaRPr lang="cs-CZ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23875" y="334963"/>
            <a:ext cx="10058400" cy="1257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4000" b="1">
                <a:solidFill>
                  <a:srgbClr val="C00000"/>
                </a:solidFill>
              </a:rPr>
              <a:t>Dozorové kompetence-SZPI- § 16 (5)</a:t>
            </a:r>
          </a:p>
        </p:txBody>
      </p:sp>
    </p:spTree>
    <p:extLst>
      <p:ext uri="{BB962C8B-B14F-4D97-AF65-F5344CB8AC3E}">
        <p14:creationId xmlns:p14="http://schemas.microsoft.com/office/powerpoint/2010/main" val="103200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21942" y="190500"/>
            <a:ext cx="10574646" cy="80803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Novela č. 174/2021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1942" y="1122824"/>
            <a:ext cx="11683013" cy="542001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potraviny z hmyzu – doplnění definice potraviny ŽP (§2/1/o) – od 12.5.2021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oznamovací povinnost PPP – nově i konkrétní činnost (§3/1/i) – od 12.5.2021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datum rozbalení potraviny  - od 1.10.2021 (§3/1/l)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neprodlené vyřazení potravin (§3/1/q)</a:t>
            </a:r>
          </a:p>
          <a:p>
            <a:pPr lvl="2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odděleně umístit a připojit informaci o vyřazení potraviny – od 1.10.2021</a:t>
            </a:r>
          </a:p>
          <a:p>
            <a:pPr lvl="2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potraviny s prošlým datem minimální trvanlivosti, které nejsou bezpečné – od 12.5.2021</a:t>
            </a:r>
          </a:p>
          <a:p>
            <a:pPr lvl="2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zabalené do obalů, které nechrání potraviny před znehodnocením – od 12.5.2021</a:t>
            </a:r>
          </a:p>
          <a:p>
            <a:pPr lvl="2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obsahující látky v rozporu s požadavky na složení doplňků stravy nebo látky zakázané při výrobě potravin dle vyhlášky č. 58/2018 Sb. (i v § 10/1/f) – od 12.5.2021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česká potravina – od 1.1.2022</a:t>
            </a:r>
          </a:p>
          <a:p>
            <a:pPr lvl="2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doplnění požadavku na zvířata – narozeno i chováno v ČR </a:t>
            </a:r>
          </a:p>
          <a:p>
            <a:pPr lvl="2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potravina stanovení prováděcím PP, jejíž výroba proběhla na území ČR – V. č. 204/2021 Sb.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dobrovolná informace o výrobci - §9c – od 1.1.2022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dvojí kvalita §10/1/g – od 12.5.2021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712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 idx="4294967295"/>
          </p:nvPr>
        </p:nvSpPr>
        <p:spPr>
          <a:xfrm>
            <a:off x="257175" y="733425"/>
            <a:ext cx="9696450" cy="68103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§6  Balené potraviny</a:t>
            </a: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4294967295"/>
          </p:nvPr>
        </p:nvSpPr>
        <p:spPr>
          <a:xfrm>
            <a:off x="257175" y="1595437"/>
            <a:ext cx="11047412" cy="4529138"/>
          </a:xfrm>
        </p:spPr>
        <p:txBody>
          <a:bodyPr>
            <a:normAutofit/>
          </a:bodyPr>
          <a:lstStyle/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PPP, pod jehož jménem nebo obchodní firmou je balená potravina uváděna na trh, nebo není-li usazen v EU, dovozce potraviny na trh EU, je povinen kromě PP EU uvést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b="1" dirty="0"/>
              <a:t>údaj o třídě jakosti</a:t>
            </a:r>
            <a:r>
              <a:rPr lang="cs-CZ" sz="2400" dirty="0"/>
              <a:t>, jeli stanoven PP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b="1" dirty="0"/>
              <a:t>údaj o složení a množství zdůrazněné složky </a:t>
            </a:r>
            <a:r>
              <a:rPr lang="cs-CZ" sz="2400" dirty="0"/>
              <a:t>u nápojů obsahujících více než 1,2 % objemových alkoholu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b="1" dirty="0"/>
              <a:t>výrobce </a:t>
            </a:r>
            <a:r>
              <a:rPr lang="cs-CZ" sz="2400" dirty="0"/>
              <a:t>u nápoje obsahujícího více než 20 % objemových alkoholu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dalších údaje, stanoví-li tak prováděcí právní předpis nebo veterinární zákon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PPP může uvést symbol „e“ na obalu pro označení množství potraviny jen tehdy, pokud byly splněny požadavky stanovené zákonem o metrologii</a:t>
            </a:r>
            <a:endParaRPr lang="cs-CZ" sz="2800" b="1" baseline="30000" dirty="0"/>
          </a:p>
          <a:p>
            <a:pPr lvl="2"/>
            <a:endParaRPr lang="cs-CZ" sz="22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7175" y="127223"/>
            <a:ext cx="11782425" cy="6062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dirty="0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</p:spTree>
    <p:extLst>
      <p:ext uri="{BB962C8B-B14F-4D97-AF65-F5344CB8AC3E}">
        <p14:creationId xmlns:p14="http://schemas.microsoft.com/office/powerpoint/2010/main" val="79983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6575" y="701152"/>
            <a:ext cx="10458450" cy="64951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§6  zabalené potraviny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6575" y="1508310"/>
            <a:ext cx="11779250" cy="4648538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výrobce</a:t>
            </a:r>
          </a:p>
          <a:p>
            <a:pPr indent="-36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název potraviny</a:t>
            </a:r>
          </a:p>
          <a:p>
            <a:pPr indent="-36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čisté množství</a:t>
            </a:r>
          </a:p>
          <a:p>
            <a:pPr indent="-36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seznam složek</a:t>
            </a:r>
          </a:p>
          <a:p>
            <a:pPr indent="-36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země původu</a:t>
            </a:r>
          </a:p>
          <a:p>
            <a:pPr indent="-36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způsob uchování</a:t>
            </a:r>
          </a:p>
          <a:p>
            <a:pPr indent="-36000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datum použitelnosti nebo datum minimální trvanlivosti</a:t>
            </a:r>
          </a:p>
          <a:p>
            <a:pPr indent="-36000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další údaje podle přílohy III n. (EU) č. 1169/2011</a:t>
            </a:r>
          </a:p>
          <a:p>
            <a:pPr indent="-36000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alergeny</a:t>
            </a:r>
          </a:p>
          <a:p>
            <a:pPr indent="-36000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údaj o množství hlavní složky v %, stanoví-li tak prováděcí právní předpis</a:t>
            </a:r>
          </a:p>
          <a:p>
            <a:pPr indent="-36000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údaj o třídě jakosti, stanoví-li tak prováděcí právní předpis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75208" y="51634"/>
            <a:ext cx="11126216" cy="6495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dirty="0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</p:spTree>
    <p:extLst>
      <p:ext uri="{BB962C8B-B14F-4D97-AF65-F5344CB8AC3E}">
        <p14:creationId xmlns:p14="http://schemas.microsoft.com/office/powerpoint/2010/main" val="160650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37351" y="1041400"/>
            <a:ext cx="8574874" cy="58896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§ 8 Nebalené potraviny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78631" y="1798279"/>
            <a:ext cx="11234737" cy="4116387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cs-CZ" sz="2800" b="1" dirty="0"/>
              <a:t>V místě, kde je potravina nabízena k prodeji, v její </a:t>
            </a:r>
            <a:r>
              <a:rPr lang="cs-CZ" sz="2800" b="1" dirty="0">
                <a:solidFill>
                  <a:srgbClr val="C00000"/>
                </a:solidFill>
              </a:rPr>
              <a:t>těsné</a:t>
            </a:r>
            <a:r>
              <a:rPr lang="cs-CZ" sz="2800" b="1" dirty="0"/>
              <a:t> blízkosti: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výrobce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údaj o množství hlavní složky v %, stanoví-li tak prováděcí PP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údaj o třídě jakosti, stanoví-li tak prováděcí PP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název potraviny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země původu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další údaje dle přílohy III n. (EU) č. 1169/2011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údaj o čistém množství u pekařských a cukrářských výrobků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seznam složek a alergeny, je-li potravina nabízena k prodeji samoobslužným způsobem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48575" y="233039"/>
            <a:ext cx="10595980" cy="6404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dirty="0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</p:spTree>
    <p:extLst>
      <p:ext uri="{BB962C8B-B14F-4D97-AF65-F5344CB8AC3E}">
        <p14:creationId xmlns:p14="http://schemas.microsoft.com/office/powerpoint/2010/main" val="260798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08050" y="2052330"/>
            <a:ext cx="11283950" cy="3824688"/>
          </a:xfrm>
        </p:spPr>
        <p:txBody>
          <a:bodyPr>
            <a:normAutofit/>
          </a:bodyPr>
          <a:lstStyle/>
          <a:p>
            <a:r>
              <a:rPr lang="cs-CZ" sz="2400" b="1" dirty="0"/>
              <a:t>V blízkosti místa </a:t>
            </a:r>
            <a:r>
              <a:rPr lang="cs-CZ" sz="2400" b="1" dirty="0">
                <a:solidFill>
                  <a:srgbClr val="C00000"/>
                </a:solidFill>
              </a:rPr>
              <a:t>nabízení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datum použitelnosti nebo minimální trvanlivosti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alergeny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příp. další požadované údaje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4048" lvl="1" indent="0">
              <a:buClr>
                <a:schemeClr val="tx1"/>
              </a:buClr>
              <a:buNone/>
            </a:pPr>
            <a:r>
              <a:rPr lang="cs-CZ" sz="2400" b="1" dirty="0">
                <a:solidFill>
                  <a:srgbClr val="C00000"/>
                </a:solidFill>
              </a:rPr>
              <a:t>Na vyžádání </a:t>
            </a:r>
            <a:r>
              <a:rPr lang="cs-CZ" sz="2400" b="1" dirty="0"/>
              <a:t>spotřebitele nebo </a:t>
            </a:r>
            <a:r>
              <a:rPr lang="cs-CZ" sz="2400" b="1" dirty="0">
                <a:solidFill>
                  <a:srgbClr val="C00000"/>
                </a:solidFill>
              </a:rPr>
              <a:t>viditelně</a:t>
            </a:r>
            <a:r>
              <a:rPr lang="cs-CZ" sz="2400" b="1" dirty="0"/>
              <a:t> jinou formou zpřístupnit 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seznam složek</a:t>
            </a:r>
          </a:p>
          <a:p>
            <a:pPr lvl="1"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množství zdůrazněné složky</a:t>
            </a:r>
          </a:p>
          <a:p>
            <a:pPr marL="201168" lvl="1" indent="0">
              <a:buNone/>
            </a:pPr>
            <a:endParaRPr lang="cs-CZ" sz="2400" dirty="0"/>
          </a:p>
        </p:txBody>
      </p:sp>
      <p:sp>
        <p:nvSpPr>
          <p:cNvPr id="5" name="Nadpis 1"/>
          <p:cNvSpPr>
            <a:spLocks noGrp="1"/>
          </p:cNvSpPr>
          <p:nvPr>
            <p:ph type="title" idx="4294967295"/>
          </p:nvPr>
        </p:nvSpPr>
        <p:spPr>
          <a:xfrm>
            <a:off x="314325" y="980982"/>
            <a:ext cx="9226550" cy="5889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§ 8 Nebalené potraviny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14325" y="141057"/>
            <a:ext cx="1071120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</p:spTree>
    <p:extLst>
      <p:ext uri="{BB962C8B-B14F-4D97-AF65-F5344CB8AC3E}">
        <p14:creationId xmlns:p14="http://schemas.microsoft.com/office/powerpoint/2010/main" val="103469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749820" y="1251751"/>
            <a:ext cx="1099999" cy="745324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§ 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47700" y="2227263"/>
            <a:ext cx="11544300" cy="4408487"/>
          </a:xfrm>
        </p:spPr>
        <p:txBody>
          <a:bodyPr>
            <a:normAutofit/>
          </a:bodyPr>
          <a:lstStyle/>
          <a:p>
            <a:r>
              <a:rPr lang="cs-CZ" sz="2800" dirty="0"/>
              <a:t> Pokud se jedná o balenou potravinu podle přímo použitelného předpisu Evropské unie o označování potravin, uvede provozovatel potravinářského podniku uvedený v odstavci 1 při uvádění na </a:t>
            </a:r>
            <a:r>
              <a:rPr lang="cs-CZ" sz="3200" b="1" dirty="0">
                <a:solidFill>
                  <a:srgbClr val="C00000"/>
                </a:solidFill>
              </a:rPr>
              <a:t>trh označení šarže </a:t>
            </a:r>
            <a:r>
              <a:rPr lang="cs-CZ" sz="2800" dirty="0"/>
              <a:t>na balení potraviny nebo na etiketě, která je k němu připojena.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80975" y="160107"/>
            <a:ext cx="1071120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dirty="0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</p:spTree>
    <p:extLst>
      <p:ext uri="{BB962C8B-B14F-4D97-AF65-F5344CB8AC3E}">
        <p14:creationId xmlns:p14="http://schemas.microsoft.com/office/powerpoint/2010/main" val="142184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38139" y="841942"/>
            <a:ext cx="1490662" cy="69158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§ 9a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07988" y="1658938"/>
            <a:ext cx="11145837" cy="5029200"/>
          </a:xfrm>
        </p:spPr>
        <p:txBody>
          <a:bodyPr>
            <a:normAutofit/>
          </a:bodyPr>
          <a:lstStyle/>
          <a:p>
            <a:r>
              <a:rPr lang="cs-CZ" sz="2000" b="1" dirty="0"/>
              <a:t>(1)</a:t>
            </a:r>
            <a:r>
              <a:rPr lang="cs-CZ" sz="2000" dirty="0"/>
              <a:t> PPP, který provozuje </a:t>
            </a:r>
            <a:r>
              <a:rPr lang="cs-CZ" sz="2000" dirty="0">
                <a:solidFill>
                  <a:srgbClr val="C00000"/>
                </a:solidFill>
              </a:rPr>
              <a:t>stravovací službu</a:t>
            </a:r>
            <a:r>
              <a:rPr lang="cs-CZ" sz="2000" dirty="0"/>
              <a:t>, je povinen při uvádění nebalených pokrmů, pokrmů zabalených v místě prodeje na žádost spotřebitele a pokrmů zabalených bez přítomnosti spotřebitele do hotového balení pro bezprostřední prodej na trh způsobem podle prováděcího právního předpisu viditelně zpřístupnit snadno čitelnou informaci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o názvu potraviny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alergenech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o množství pokrmu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o datu použitelnosti  nebo datu minimální trvanlivosti u pokrmů stanovených prováděcím právním předpisem, pokud vhodným způsobem neinformuje spotřebitele, že tyto pokrmy jsou určeny k přímé spotřebě bez skladování</a:t>
            </a:r>
          </a:p>
          <a:p>
            <a:pPr indent="-36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o podmínkách uchování, popřípadě o návodu k použití, u pokrmů stanovených prováděcím právním předpisem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52400" y="112482"/>
            <a:ext cx="1071120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>
                <a:solidFill>
                  <a:srgbClr val="C00000"/>
                </a:solidFill>
              </a:rPr>
              <a:t>Zákon č. 110/1997 Sb., o potravinách a tabákových výrobcích</a:t>
            </a:r>
          </a:p>
        </p:txBody>
      </p:sp>
    </p:spTree>
    <p:extLst>
      <p:ext uri="{BB962C8B-B14F-4D97-AF65-F5344CB8AC3E}">
        <p14:creationId xmlns:p14="http://schemas.microsoft.com/office/powerpoint/2010/main" val="42675292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E87290A3B7E04E990A64CD8B601484" ma:contentTypeVersion="2" ma:contentTypeDescription="Vytvoří nový dokument" ma:contentTypeScope="" ma:versionID="a0391c4a944fd9418a5e2c42be6e35fa">
  <xsd:schema xmlns:xsd="http://www.w3.org/2001/XMLSchema" xmlns:xs="http://www.w3.org/2001/XMLSchema" xmlns:p="http://schemas.microsoft.com/office/2006/metadata/properties" xmlns:ns2="9c3970af-1343-451c-b460-77896d70bf64" targetNamespace="http://schemas.microsoft.com/office/2006/metadata/properties" ma:root="true" ma:fieldsID="c4a4c22df9b177cf8d55e11bf33ede4c" ns2:_="">
    <xsd:import namespace="9c3970af-1343-451c-b460-77896d70b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70af-1343-451c-b460-77896d70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656FE9-63CB-4522-AD97-451B24FB0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70af-1343-451c-b460-77896d70b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FD02F8-C1B2-4143-9005-DA0EFA63C2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8848F9-42E7-4C70-8FAD-6F596E372A8F}">
  <ds:schemaRefs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9c3970af-1343-451c-b460-77896d70bf64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2023</Words>
  <Application>Microsoft Office PowerPoint</Application>
  <PresentationFormat>Širokoúhlá obrazovka</PresentationFormat>
  <Paragraphs>138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Retrospektiva</vt:lpstr>
      <vt:lpstr>Zákon č. 110/1997 Sb., o potravinách a tabákových výrobcích</vt:lpstr>
      <vt:lpstr>Zákon č. 110/1997 Sb., o potravinách a tabákových výrobcích</vt:lpstr>
      <vt:lpstr>Novela č. 174/2021 Sb.</vt:lpstr>
      <vt:lpstr>§6  Balené potraviny</vt:lpstr>
      <vt:lpstr>§6  zabalené potraviny</vt:lpstr>
      <vt:lpstr>§ 8 Nebalené potraviny</vt:lpstr>
      <vt:lpstr>§ 8 Nebalené potraviny</vt:lpstr>
      <vt:lpstr>§ 9</vt:lpstr>
      <vt:lpstr>§ 9a</vt:lpstr>
      <vt:lpstr>§ 10</vt:lpstr>
      <vt:lpstr>Zákon o potravinách - dozorové kompetence</vt:lpstr>
      <vt:lpstr>110/1997-Dozorové kompetence-KHS</vt:lpstr>
      <vt:lpstr>110/1997-Dozorové kompetence-MO</vt:lpstr>
      <vt:lpstr>Prezentace aplikace PowerPoint</vt:lpstr>
      <vt:lpstr>110/1997-Dozorové kompetence-MV</vt:lpstr>
      <vt:lpstr>110/1997-Dozorové kompetence-SVS- § 16 (4)</vt:lpstr>
      <vt:lpstr>Dozorové kompetence-SVS- § 16 (4)</vt:lpstr>
      <vt:lpstr>Dozorové kompetence-SVS- § 16 (4)</vt:lpstr>
      <vt:lpstr>§ 2 (1)</vt:lpstr>
      <vt:lpstr>Dozorové kompetence-SVS- § 16 (4)</vt:lpstr>
      <vt:lpstr>Dozorové kompetence-SVS- § 16 (4)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EP a R č. 882/2004, o úředních kontrolách za účelem dodržování právních předpisů týkajících se krmiv a potravin a pravidel o zdraví zvířat a dobrých životních podmínkách zvířat</dc:title>
  <dc:creator>NOVOTNAK</dc:creator>
  <cp:lastModifiedBy>Petra Mačáková</cp:lastModifiedBy>
  <cp:revision>16</cp:revision>
  <dcterms:created xsi:type="dcterms:W3CDTF">2019-09-17T11:50:46Z</dcterms:created>
  <dcterms:modified xsi:type="dcterms:W3CDTF">2022-09-27T08:18:00Z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0x01010031E87290A3B7E04E990A64CD8B601484</vt:lpwstr>
  </property>
</Properties>
</file>