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52" r:id="rId2"/>
    <p:sldId id="298" r:id="rId3"/>
    <p:sldId id="257" r:id="rId4"/>
    <p:sldId id="258" r:id="rId5"/>
    <p:sldId id="259" r:id="rId6"/>
    <p:sldId id="260" r:id="rId7"/>
    <p:sldId id="262" r:id="rId8"/>
    <p:sldId id="263" r:id="rId9"/>
    <p:sldId id="265" r:id="rId10"/>
    <p:sldId id="267" r:id="rId11"/>
    <p:sldId id="275" r:id="rId12"/>
    <p:sldId id="269" r:id="rId13"/>
    <p:sldId id="270" r:id="rId14"/>
    <p:sldId id="271" r:id="rId15"/>
    <p:sldId id="274"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78"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a Mačáková" userId="184966ac-4209-4f80-8527-45a51d1ef5da" providerId="ADAL" clId="{C50D1860-03A9-4F9B-A3D7-55A393F6E435}"/>
    <pc:docChg chg="modSld">
      <pc:chgData name="Petra Mačáková" userId="184966ac-4209-4f80-8527-45a51d1ef5da" providerId="ADAL" clId="{C50D1860-03A9-4F9B-A3D7-55A393F6E435}" dt="2022-09-06T07:06:28.548" v="6" actId="20577"/>
      <pc:docMkLst>
        <pc:docMk/>
      </pc:docMkLst>
      <pc:sldChg chg="modSp">
        <pc:chgData name="Petra Mačáková" userId="184966ac-4209-4f80-8527-45a51d1ef5da" providerId="ADAL" clId="{C50D1860-03A9-4F9B-A3D7-55A393F6E435}" dt="2022-09-06T07:06:28.548" v="6" actId="20577"/>
        <pc:sldMkLst>
          <pc:docMk/>
          <pc:sldMk cId="1243235231" sldId="298"/>
        </pc:sldMkLst>
        <pc:spChg chg="mod">
          <ac:chgData name="Petra Mačáková" userId="184966ac-4209-4f80-8527-45a51d1ef5da" providerId="ADAL" clId="{C50D1860-03A9-4F9B-A3D7-55A393F6E435}" dt="2022-09-06T07:06:28.548" v="6" actId="20577"/>
          <ac:spMkLst>
            <pc:docMk/>
            <pc:sldMk cId="1243235231" sldId="29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F7B2D1-6D71-4CB1-8468-8AE709C45432}" type="datetimeFigureOut">
              <a:rPr lang="cs-CZ" smtClean="0"/>
              <a:t>06.09.2022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731D9-F6D7-49CA-9A07-CD5717DE916B}" type="slidenum">
              <a:rPr lang="cs-CZ" smtClean="0"/>
              <a:t>‹#›</a:t>
            </a:fld>
            <a:endParaRPr lang="cs-CZ"/>
          </a:p>
        </p:txBody>
      </p:sp>
    </p:spTree>
    <p:extLst>
      <p:ext uri="{BB962C8B-B14F-4D97-AF65-F5344CB8AC3E}">
        <p14:creationId xmlns:p14="http://schemas.microsoft.com/office/powerpoint/2010/main" val="214980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246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cs-CZ" altLang="cs-CZ"/>
          </a:p>
        </p:txBody>
      </p:sp>
      <p:sp>
        <p:nvSpPr>
          <p:cNvPr id="6246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BE4BC0-254C-4594-8793-AD976D836639}" type="slidenum">
              <a:rPr lang="cs-CZ" altLang="cs-CZ"/>
              <a:t>1</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a:p>
        </p:txBody>
      </p:sp>
      <p:sp>
        <p:nvSpPr>
          <p:cNvPr id="4" name="Date Placeholder 3"/>
          <p:cNvSpPr>
            <a:spLocks noGrp="1"/>
          </p:cNvSpPr>
          <p:nvPr>
            <p:ph type="dt" sz="half" idx="10"/>
          </p:nvPr>
        </p:nvSpPr>
        <p:spPr/>
        <p:txBody>
          <a:bodyPr/>
          <a:lstStyle/>
          <a:p>
            <a:fld id="{2CB47046-F3B6-445D-AD9B-E5E5D151E542}" type="datetimeFigureOut">
              <a:rPr lang="cs-CZ" smtClean="0"/>
              <a:t>06.09.2022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7A4551-9878-4D14-94D8-3FB6163E9E27}"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41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CB47046-F3B6-445D-AD9B-E5E5D151E542}" type="datetimeFigureOut">
              <a:rPr lang="cs-CZ" smtClean="0"/>
              <a:t>06.09.2022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398123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CB47046-F3B6-445D-AD9B-E5E5D151E542}" type="datetimeFigureOut">
              <a:rPr lang="cs-CZ" smtClean="0"/>
              <a:t>06.09.2022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392268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CB47046-F3B6-445D-AD9B-E5E5D151E542}" type="datetimeFigureOut">
              <a:rPr lang="cs-CZ" smtClean="0"/>
              <a:t>06.09.2022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14594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2CB47046-F3B6-445D-AD9B-E5E5D151E542}" type="datetimeFigureOut">
              <a:rPr lang="cs-CZ" smtClean="0"/>
              <a:t>06.09.2022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77A4551-9878-4D14-94D8-3FB6163E9E27}"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686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a:p>
        </p:txBody>
      </p:sp>
      <p:sp>
        <p:nvSpPr>
          <p:cNvPr id="3" name="Content Placeholder 2"/>
          <p:cNvSpPr>
            <a:spLocks noGrp="1"/>
          </p:cNvSpPr>
          <p:nvPr>
            <p:ph sz="half" idx="1"/>
          </p:nvPr>
        </p:nvSpPr>
        <p:spPr>
          <a:xfrm>
            <a:off x="1097280" y="1845734"/>
            <a:ext cx="4937760" cy="4023359"/>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Date Placeholder 4"/>
          <p:cNvSpPr>
            <a:spLocks noGrp="1"/>
          </p:cNvSpPr>
          <p:nvPr>
            <p:ph type="dt" sz="half" idx="10"/>
          </p:nvPr>
        </p:nvSpPr>
        <p:spPr/>
        <p:txBody>
          <a:bodyPr/>
          <a:lstStyle/>
          <a:p>
            <a:fld id="{2CB47046-F3B6-445D-AD9B-E5E5D151E542}" type="datetimeFigureOut">
              <a:rPr lang="cs-CZ" smtClean="0"/>
              <a:t>06.09.2022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169261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97280" y="2582335"/>
            <a:ext cx="4937760" cy="3286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920" y="2582334"/>
            <a:ext cx="4937760" cy="3286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2CB47046-F3B6-445D-AD9B-E5E5D151E542}" type="datetimeFigureOut">
              <a:rPr lang="cs-CZ" smtClean="0"/>
              <a:t>06.09.2022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106398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2CB47046-F3B6-445D-AD9B-E5E5D151E542}" type="datetimeFigureOut">
              <a:rPr lang="cs-CZ" smtClean="0"/>
              <a:t>06.09.2022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423800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CB47046-F3B6-445D-AD9B-E5E5D151E542}" type="datetimeFigureOut">
              <a:rPr lang="cs-CZ" smtClean="0"/>
              <a:t>06.09.2022</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46403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a:p>
        </p:txBody>
      </p:sp>
      <p:sp>
        <p:nvSpPr>
          <p:cNvPr id="3" name="Content Placeholder 2"/>
          <p:cNvSpPr>
            <a:spLocks noGrp="1"/>
          </p:cNvSpPr>
          <p:nvPr>
            <p:ph idx="1"/>
          </p:nvPr>
        </p:nvSpPr>
        <p:spPr>
          <a:xfrm>
            <a:off x="4800600" y="731520"/>
            <a:ext cx="6492240" cy="5257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CB47046-F3B6-445D-AD9B-E5E5D151E542}" type="datetimeFigureOut">
              <a:rPr lang="cs-CZ" smtClean="0"/>
              <a:t>06.09.2022</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77A4551-9878-4D14-94D8-3FB6163E9E27}" type="slidenum">
              <a:rPr lang="cs-CZ" smtClean="0"/>
              <a:t>‹#›</a:t>
            </a:fld>
            <a:endParaRPr lang="cs-CZ"/>
          </a:p>
        </p:txBody>
      </p:sp>
    </p:spTree>
    <p:extLst>
      <p:ext uri="{BB962C8B-B14F-4D97-AF65-F5344CB8AC3E}">
        <p14:creationId xmlns:p14="http://schemas.microsoft.com/office/powerpoint/2010/main" val="2320541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cs-CZ"/>
              <a:t>Kliknutím lze upravit styl.</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CB47046-F3B6-445D-AD9B-E5E5D151E542}" type="datetimeFigureOut">
              <a:rPr lang="cs-CZ" smtClean="0"/>
              <a:t>06.09.2022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77A4551-9878-4D14-94D8-3FB6163E9E27}" type="slidenum">
              <a:rPr lang="cs-CZ" smtClean="0"/>
              <a:t>‹#›</a:t>
            </a:fld>
            <a:endParaRPr lang="cs-CZ"/>
          </a:p>
        </p:txBody>
      </p:sp>
    </p:spTree>
    <p:extLst>
      <p:ext uri="{BB962C8B-B14F-4D97-AF65-F5344CB8AC3E}">
        <p14:creationId xmlns:p14="http://schemas.microsoft.com/office/powerpoint/2010/main" val="271150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CB47046-F3B6-445D-AD9B-E5E5D151E542}" type="datetimeFigureOut">
              <a:rPr lang="cs-CZ" smtClean="0"/>
              <a:t>06.09.2022</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77A4551-9878-4D14-94D8-3FB6163E9E27}"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07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Zástupný symbol pro obsah 2"/>
          <p:cNvSpPr>
            <a:spLocks noGrp="1"/>
          </p:cNvSpPr>
          <p:nvPr>
            <p:ph idx="4294967295"/>
          </p:nvPr>
        </p:nvSpPr>
        <p:spPr>
          <a:xfrm>
            <a:off x="713065" y="511729"/>
            <a:ext cx="10964410" cy="5410900"/>
          </a:xfrm>
        </p:spPr>
        <p:txBody>
          <a:bodyPr>
            <a:noAutofit/>
          </a:bodyPr>
          <a:lstStyle/>
          <a:p>
            <a:pPr indent="-288000">
              <a:buClr>
                <a:schemeClr val="tx1"/>
              </a:buClr>
              <a:buFont typeface="Arial" panose="020B0604020202020204" pitchFamily="34" charset="0"/>
              <a:buChar char="•"/>
            </a:pPr>
            <a:r>
              <a:rPr lang="cs-CZ" altLang="cs-CZ" sz="2400" dirty="0"/>
              <a:t>Kdo vykonává dozor nad přepravou a skladováním PŽP?</a:t>
            </a:r>
          </a:p>
          <a:p>
            <a:pPr indent="-288000">
              <a:buClr>
                <a:schemeClr val="tx1"/>
              </a:buClr>
              <a:buFont typeface="Arial" panose="020B0604020202020204" pitchFamily="34" charset="0"/>
              <a:buChar char="•"/>
            </a:pPr>
            <a:r>
              <a:rPr lang="cs-CZ" altLang="cs-CZ" sz="2400" dirty="0"/>
              <a:t>Kdo vykonává dozor v prodejně nad krájením a následným balením salámů, pokud v              prodejně nedochází k úpravě masa?</a:t>
            </a:r>
          </a:p>
          <a:p>
            <a:pPr indent="-288000">
              <a:buClr>
                <a:schemeClr val="tx1"/>
              </a:buClr>
              <a:buFont typeface="Arial" panose="020B0604020202020204" pitchFamily="34" charset="0"/>
              <a:buChar char="•"/>
            </a:pPr>
            <a:r>
              <a:rPr lang="cs-CZ" altLang="cs-CZ" sz="2400" dirty="0"/>
              <a:t>Kdo vykonává dozor nad balením medu, který byl vykoupen od jiných včelařů?</a:t>
            </a:r>
          </a:p>
          <a:p>
            <a:pPr indent="-288000">
              <a:buClr>
                <a:schemeClr val="tx1"/>
              </a:buClr>
              <a:buFont typeface="Arial" panose="020B0604020202020204" pitchFamily="34" charset="0"/>
              <a:buChar char="•"/>
            </a:pPr>
            <a:r>
              <a:rPr lang="cs-CZ" altLang="cs-CZ" sz="2400" dirty="0"/>
              <a:t>Co to je samoobslužná prodejna? Co je prodejní pult?</a:t>
            </a:r>
          </a:p>
          <a:p>
            <a:pPr indent="-288000">
              <a:buClr>
                <a:schemeClr val="tx1"/>
              </a:buClr>
              <a:buFont typeface="Arial" panose="020B0604020202020204" pitchFamily="34" charset="0"/>
              <a:buChar char="•"/>
            </a:pPr>
            <a:r>
              <a:rPr lang="cs-CZ" altLang="cs-CZ" sz="2400" dirty="0"/>
              <a:t>Kdo vykonává dozor v řeznictví nad krájením a následným balením salámů? Co když jsou odděleny pulty pro maso a masné výrobky?</a:t>
            </a:r>
          </a:p>
          <a:p>
            <a:pPr indent="-288000">
              <a:buClr>
                <a:schemeClr val="tx1"/>
              </a:buClr>
              <a:buFont typeface="Arial" panose="020B0604020202020204" pitchFamily="34" charset="0"/>
              <a:buChar char="•"/>
            </a:pPr>
            <a:r>
              <a:rPr lang="cs-CZ" altLang="cs-CZ" sz="2400" dirty="0"/>
              <a:t>Kdo vykonává dozor v prodejně potravin, kde se žádné potraviny neupravují, ale prodává se tam zvěřina?</a:t>
            </a:r>
          </a:p>
          <a:p>
            <a:pPr indent="-288000">
              <a:buClr>
                <a:schemeClr val="tx1"/>
              </a:buClr>
              <a:buFont typeface="Arial" panose="020B0604020202020204" pitchFamily="34" charset="0"/>
              <a:buChar char="•"/>
            </a:pPr>
            <a:r>
              <a:rPr lang="cs-CZ" altLang="cs-CZ" sz="2400" dirty="0"/>
              <a:t>Kdo vykonává dozor nad prodejem medu na samostatném prodejním místě?</a:t>
            </a:r>
          </a:p>
          <a:p>
            <a:endParaRPr lang="cs-CZ" altLang="cs-CZ"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43281" y="1025496"/>
            <a:ext cx="11070831" cy="2978150"/>
          </a:xfrm>
        </p:spPr>
        <p:txBody>
          <a:bodyPr>
            <a:normAutofit/>
          </a:bodyPr>
          <a:lstStyle/>
          <a:p>
            <a:pPr lvl="2"/>
            <a:r>
              <a:rPr lang="cs-CZ" sz="2400" b="1" dirty="0">
                <a:solidFill>
                  <a:schemeClr val="tx2"/>
                </a:solidFill>
              </a:rPr>
              <a:t>2.</a:t>
            </a:r>
            <a:r>
              <a:rPr lang="cs-CZ" sz="2400" dirty="0">
                <a:solidFill>
                  <a:schemeClr val="tx2"/>
                </a:solidFill>
              </a:rPr>
              <a:t> </a:t>
            </a:r>
            <a:r>
              <a:rPr lang="cs-CZ" sz="2400" b="1" dirty="0">
                <a:solidFill>
                  <a:schemeClr val="tx2"/>
                </a:solidFill>
              </a:rPr>
              <a:t>z</a:t>
            </a:r>
            <a:r>
              <a:rPr lang="cs-CZ" sz="2400" b="1" dirty="0">
                <a:solidFill>
                  <a:srgbClr val="C00000"/>
                </a:solidFill>
              </a:rPr>
              <a:t> jiných důvodů</a:t>
            </a:r>
            <a:r>
              <a:rPr lang="cs-CZ" sz="2400" dirty="0">
                <a:solidFill>
                  <a:srgbClr val="C00000"/>
                </a:solidFill>
              </a:rPr>
              <a:t>, </a:t>
            </a:r>
            <a:r>
              <a:rPr lang="cs-CZ" sz="2400" dirty="0">
                <a:solidFill>
                  <a:schemeClr val="tx2"/>
                </a:solidFill>
              </a:rPr>
              <a:t>jež je určeno ke zpracování do tepelně ošetřených výrobků způsobem a za podmínek odpovídajících výsledkům veterinárního vyšetření a posouzení, se označuje </a:t>
            </a:r>
            <a:r>
              <a:rPr lang="cs-CZ" sz="2400" b="1" dirty="0">
                <a:solidFill>
                  <a:schemeClr val="tx2"/>
                </a:solidFill>
              </a:rPr>
              <a:t>otiskem razítka oválného tvaru překrytým dvěma rovnoběžnými čarami, které jsou od sebe vzdáleny nejméně 1 cm, vodorovně protínají oválnou značku a jsou umístěny tak, aby údaje na značce zůstaly dobře čitelné</a:t>
            </a:r>
          </a:p>
        </p:txBody>
      </p:sp>
      <p:sp>
        <p:nvSpPr>
          <p:cNvPr id="4" name="Nadpis 1">
            <a:extLst>
              <a:ext uri="{FF2B5EF4-FFF2-40B4-BE49-F238E27FC236}">
                <a16:creationId xmlns:a16="http://schemas.microsoft.com/office/drawing/2014/main" id="{5710951A-BD81-4FA8-A146-688E54ABD34F}"/>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pic>
        <p:nvPicPr>
          <p:cNvPr id="5" name="Picture 2" descr="http://cit.vfu.cz/ivbp/wp-content/uploads/2013/05/cz226estwolines.png">
            <a:extLst>
              <a:ext uri="{FF2B5EF4-FFF2-40B4-BE49-F238E27FC236}">
                <a16:creationId xmlns:a16="http://schemas.microsoft.com/office/drawing/2014/main" id="{45DDBAB1-8F15-424B-B2C5-AC1E497C83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9379" y="3665989"/>
            <a:ext cx="4124733" cy="2522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925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81441" y="1025347"/>
            <a:ext cx="12010559" cy="543394"/>
          </a:xfrm>
        </p:spPr>
        <p:txBody>
          <a:bodyPr>
            <a:normAutofit/>
          </a:bodyPr>
          <a:lstStyle/>
          <a:p>
            <a:r>
              <a:rPr lang="cs-CZ" dirty="0">
                <a:solidFill>
                  <a:schemeClr val="tx2"/>
                </a:solidFill>
              </a:rPr>
              <a:t>b) </a:t>
            </a:r>
            <a:r>
              <a:rPr lang="cs-CZ" b="1" dirty="0">
                <a:solidFill>
                  <a:schemeClr val="tx2"/>
                </a:solidFill>
              </a:rPr>
              <a:t>nepoživatelné</a:t>
            </a:r>
            <a:r>
              <a:rPr lang="cs-CZ" dirty="0">
                <a:solidFill>
                  <a:schemeClr val="tx2"/>
                </a:solidFill>
              </a:rPr>
              <a:t>, se označuje otiskem razítka trojúhelníkového tvaru o délce strany 5 cm.</a:t>
            </a:r>
          </a:p>
        </p:txBody>
      </p:sp>
      <p:pic>
        <p:nvPicPr>
          <p:cNvPr id="6146" name="Picture 2" descr="http://cit.vfu.cz/ivbp/wp-content/uploads/2013/05/cz226triang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1764" y="1757189"/>
            <a:ext cx="4248472" cy="4281665"/>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1">
            <a:extLst>
              <a:ext uri="{FF2B5EF4-FFF2-40B4-BE49-F238E27FC236}">
                <a16:creationId xmlns:a16="http://schemas.microsoft.com/office/drawing/2014/main" id="{162B0F12-5581-4A62-A8CA-381AEA15D70C}"/>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59370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670" y="1185775"/>
            <a:ext cx="10830901" cy="4208345"/>
          </a:xfrm>
        </p:spPr>
        <p:txBody>
          <a:bodyPr/>
          <a:lstStyle/>
          <a:p>
            <a:r>
              <a:rPr lang="cs-CZ" sz="2800" b="1" dirty="0">
                <a:solidFill>
                  <a:schemeClr val="tx2"/>
                </a:solidFill>
              </a:rPr>
              <a:t>(2)</a:t>
            </a:r>
            <a:r>
              <a:rPr lang="cs-CZ" sz="2800" dirty="0">
                <a:solidFill>
                  <a:schemeClr val="tx2"/>
                </a:solidFill>
              </a:rPr>
              <a:t> Označení masa uvedené v odstavci 1 písm. a) se umísťuje na vnějším povrchu jatečně opracovaného těla takovým způsobem, aby - je-li toto tělo děleno na půlky nebo čtvrtě, anebo jsou-li půlky děleny na tři části -</a:t>
            </a:r>
            <a:r>
              <a:rPr lang="cs-CZ" sz="2800" b="1" dirty="0">
                <a:solidFill>
                  <a:schemeClr val="tx2"/>
                </a:solidFill>
              </a:rPr>
              <a:t>každý díl byl opatřen příslušnou značkou</a:t>
            </a:r>
            <a:r>
              <a:rPr lang="cs-CZ" sz="2800" dirty="0">
                <a:solidFill>
                  <a:schemeClr val="tx2"/>
                </a:solidFill>
              </a:rPr>
              <a:t>. </a:t>
            </a:r>
            <a:r>
              <a:rPr lang="cs-CZ" sz="2800" b="1" dirty="0">
                <a:solidFill>
                  <a:schemeClr val="tx2"/>
                </a:solidFill>
              </a:rPr>
              <a:t>Označují se také plochy vzniklé odstraněním změněných částí masa.</a:t>
            </a:r>
          </a:p>
          <a:p>
            <a:r>
              <a:rPr lang="cs-CZ" sz="2800" b="1" dirty="0">
                <a:solidFill>
                  <a:schemeClr val="tx2"/>
                </a:solidFill>
              </a:rPr>
              <a:t>(3)</a:t>
            </a:r>
            <a:r>
              <a:rPr lang="cs-CZ" sz="2800" dirty="0">
                <a:solidFill>
                  <a:schemeClr val="tx2"/>
                </a:solidFill>
              </a:rPr>
              <a:t> Označení masa uvedené v odstavci 1 písm. b) se provádí tak, aby toto maso nemohlo být zneužito. Označení celých těl, půlek a čtvrtí </a:t>
            </a:r>
            <a:r>
              <a:rPr lang="cs-CZ" sz="2800" b="1" dirty="0">
                <a:solidFill>
                  <a:schemeClr val="tx2"/>
                </a:solidFill>
              </a:rPr>
              <a:t>se navíc doplňuje hlubokými řezy do tkán</a:t>
            </a:r>
            <a:r>
              <a:rPr lang="cs-CZ" sz="2800" dirty="0">
                <a:solidFill>
                  <a:schemeClr val="tx2"/>
                </a:solidFill>
              </a:rPr>
              <a:t>í, označení menších částí masa nebo drobů může být nahrazeno jejich </a:t>
            </a:r>
            <a:r>
              <a:rPr lang="cs-CZ" sz="2800" b="1" dirty="0">
                <a:solidFill>
                  <a:schemeClr val="tx2"/>
                </a:solidFill>
              </a:rPr>
              <a:t>obarvením</a:t>
            </a:r>
            <a:r>
              <a:rPr lang="cs-CZ" sz="2800" dirty="0">
                <a:solidFill>
                  <a:schemeClr val="tx2"/>
                </a:solidFill>
              </a:rPr>
              <a:t>.</a:t>
            </a:r>
          </a:p>
          <a:p>
            <a:endParaRPr lang="cs-CZ" dirty="0"/>
          </a:p>
        </p:txBody>
      </p:sp>
      <p:sp>
        <p:nvSpPr>
          <p:cNvPr id="4" name="Nadpis 1">
            <a:extLst>
              <a:ext uri="{FF2B5EF4-FFF2-40B4-BE49-F238E27FC236}">
                <a16:creationId xmlns:a16="http://schemas.microsoft.com/office/drawing/2014/main" id="{AF153F4E-1128-4620-9EF8-2512EE3AF0CE}"/>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25377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69116" y="1082179"/>
            <a:ext cx="11568417" cy="3977183"/>
          </a:xfrm>
        </p:spPr>
        <p:txBody>
          <a:bodyPr>
            <a:normAutofit/>
          </a:bodyPr>
          <a:lstStyle/>
          <a:p>
            <a:r>
              <a:rPr lang="cs-CZ" sz="3200" b="1" dirty="0">
                <a:solidFill>
                  <a:schemeClr val="tx2"/>
                </a:solidFill>
              </a:rPr>
              <a:t>§ 27</a:t>
            </a:r>
          </a:p>
          <a:p>
            <a:r>
              <a:rPr lang="cs-CZ" sz="3200" dirty="0">
                <a:solidFill>
                  <a:schemeClr val="tx2"/>
                </a:solidFill>
              </a:rPr>
              <a:t>Maso jatečného skotu, u něhož byla zjištěna </a:t>
            </a:r>
            <a:r>
              <a:rPr lang="cs-CZ" sz="3200" b="1" dirty="0">
                <a:solidFill>
                  <a:schemeClr val="tx2"/>
                </a:solidFill>
              </a:rPr>
              <a:t>cysticerkóza</a:t>
            </a:r>
            <a:r>
              <a:rPr lang="cs-CZ" sz="3200" dirty="0">
                <a:solidFill>
                  <a:schemeClr val="tx2"/>
                </a:solidFill>
              </a:rPr>
              <a:t>, která však není důvodem pro posouzení tohoto masa jako nepoživatelného, se označuje - vedle označení pozastavovacím štítkem - </a:t>
            </a:r>
            <a:r>
              <a:rPr lang="cs-CZ" sz="3200" b="1" dirty="0">
                <a:solidFill>
                  <a:schemeClr val="tx2"/>
                </a:solidFill>
              </a:rPr>
              <a:t>otiskem písmene „U“ o výšce 4 cm a šířce 3 cm, a to na zadní straně obou předloktí, na přední straně obou holení, na zevní ploše vnějšího žvýkacího svalu a na srdci.</a:t>
            </a:r>
          </a:p>
          <a:p>
            <a:endParaRPr lang="cs-CZ" dirty="0"/>
          </a:p>
        </p:txBody>
      </p:sp>
      <p:pic>
        <p:nvPicPr>
          <p:cNvPr id="2" name="Obrázek 1"/>
          <p:cNvPicPr>
            <a:picLocks noChangeAspect="1"/>
          </p:cNvPicPr>
          <p:nvPr/>
        </p:nvPicPr>
        <p:blipFill rotWithShape="1">
          <a:blip r:embed="rId2"/>
          <a:srcRect l="41629" t="34004" r="41494" b="41993"/>
          <a:stretch/>
        </p:blipFill>
        <p:spPr>
          <a:xfrm>
            <a:off x="7807478" y="4051250"/>
            <a:ext cx="2520280" cy="2016224"/>
          </a:xfrm>
          <a:prstGeom prst="rect">
            <a:avLst/>
          </a:prstGeom>
        </p:spPr>
      </p:pic>
      <p:sp>
        <p:nvSpPr>
          <p:cNvPr id="4" name="Nadpis 1">
            <a:extLst>
              <a:ext uri="{FF2B5EF4-FFF2-40B4-BE49-F238E27FC236}">
                <a16:creationId xmlns:a16="http://schemas.microsoft.com/office/drawing/2014/main" id="{57E66409-F0A2-4BEC-8A72-9108BA31B6C1}"/>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84973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43281" y="973122"/>
            <a:ext cx="11577243" cy="5107003"/>
          </a:xfrm>
        </p:spPr>
        <p:txBody>
          <a:bodyPr>
            <a:normAutofit fontScale="77500" lnSpcReduction="20000"/>
          </a:bodyPr>
          <a:lstStyle/>
          <a:p>
            <a:r>
              <a:rPr lang="cs-CZ" sz="3100" b="1" dirty="0">
                <a:solidFill>
                  <a:schemeClr val="tx2"/>
                </a:solidFill>
              </a:rPr>
              <a:t>§ 28</a:t>
            </a:r>
          </a:p>
          <a:p>
            <a:r>
              <a:rPr lang="cs-CZ" sz="3100" dirty="0">
                <a:solidFill>
                  <a:schemeClr val="tx2"/>
                </a:solidFill>
              </a:rPr>
              <a:t>Maso jatečné drůbeže, které bylo posouzeno jako</a:t>
            </a:r>
          </a:p>
          <a:p>
            <a:pPr marL="591237" indent="-457200">
              <a:buFont typeface="Arial" panose="020B0604020202020204" pitchFamily="34" charset="0"/>
              <a:buChar char="•"/>
            </a:pPr>
            <a:r>
              <a:rPr lang="cs-CZ" sz="3000" b="1" dirty="0">
                <a:solidFill>
                  <a:schemeClr val="tx2"/>
                </a:solidFill>
              </a:rPr>
              <a:t>poživatelné po úpravě</a:t>
            </a:r>
          </a:p>
          <a:p>
            <a:pPr marL="883845" lvl="1" indent="-457200"/>
            <a:r>
              <a:rPr lang="cs-CZ" sz="2800" b="1" dirty="0">
                <a:solidFill>
                  <a:schemeClr val="tx2"/>
                </a:solidFill>
              </a:rPr>
              <a:t>1.</a:t>
            </a:r>
            <a:r>
              <a:rPr lang="cs-CZ" sz="2800" dirty="0">
                <a:solidFill>
                  <a:schemeClr val="tx2"/>
                </a:solidFill>
              </a:rPr>
              <a:t> </a:t>
            </a:r>
            <a:r>
              <a:rPr lang="cs-CZ" sz="2800" b="1" dirty="0">
                <a:solidFill>
                  <a:schemeClr val="tx2"/>
                </a:solidFill>
              </a:rPr>
              <a:t>z nákazových důvodů s výjimkou případů uvedených v § 3, </a:t>
            </a:r>
            <a:r>
              <a:rPr lang="cs-CZ" sz="2800" dirty="0">
                <a:solidFill>
                  <a:schemeClr val="tx2"/>
                </a:solidFill>
              </a:rPr>
              <a:t>jež je určeno ke zpracování do tepelně ošetřených výrobků, se označuje </a:t>
            </a:r>
            <a:r>
              <a:rPr lang="cs-CZ" sz="2800" b="1" dirty="0">
                <a:solidFill>
                  <a:schemeClr val="tx2"/>
                </a:solidFill>
              </a:rPr>
              <a:t>naříznutím obou prsních svalů zasahujícím až k prsní kosti a naříznutím stehenní svaloviny, zasahujícím až ke stehenní kosti</a:t>
            </a:r>
            <a:r>
              <a:rPr lang="cs-CZ" sz="2800" dirty="0">
                <a:solidFill>
                  <a:schemeClr val="tx2"/>
                </a:solidFill>
              </a:rPr>
              <a:t>, anebo označením </a:t>
            </a:r>
            <a:r>
              <a:rPr lang="cs-CZ" sz="2800" b="1" dirty="0">
                <a:solidFill>
                  <a:schemeClr val="tx2"/>
                </a:solidFill>
              </a:rPr>
              <a:t>identifikační značkou oválného tvaru se dvěma rovnými čarami, které se kříží pod pravým úhlem, přičemž jejich průsečík je uprostřed oválné značky a údaje na značce jsou dobře čitelné</a:t>
            </a:r>
          </a:p>
          <a:p>
            <a:pPr marL="883845" lvl="1" indent="-457200"/>
            <a:r>
              <a:rPr lang="cs-CZ" sz="2800" b="1" dirty="0">
                <a:solidFill>
                  <a:schemeClr val="tx2"/>
                </a:solidFill>
              </a:rPr>
              <a:t>2.</a:t>
            </a:r>
            <a:r>
              <a:rPr lang="cs-CZ" sz="2800" dirty="0">
                <a:solidFill>
                  <a:schemeClr val="tx2"/>
                </a:solidFill>
              </a:rPr>
              <a:t> </a:t>
            </a:r>
            <a:r>
              <a:rPr lang="cs-CZ" sz="2800" b="1" dirty="0">
                <a:solidFill>
                  <a:schemeClr val="tx2"/>
                </a:solidFill>
              </a:rPr>
              <a:t>z</a:t>
            </a:r>
            <a:r>
              <a:rPr lang="cs-CZ" sz="2800" b="1" dirty="0">
                <a:solidFill>
                  <a:srgbClr val="C00000"/>
                </a:solidFill>
              </a:rPr>
              <a:t> jiných důvodů</a:t>
            </a:r>
            <a:r>
              <a:rPr lang="cs-CZ" sz="2800" dirty="0">
                <a:solidFill>
                  <a:schemeClr val="tx2"/>
                </a:solidFill>
              </a:rPr>
              <a:t>, jež je určeno ke zpracování do tepelně ošetřených výrobků způsobem a za podmínek odpovídajících výsledkům veterinárního vyšetření a posouzení</a:t>
            </a:r>
            <a:r>
              <a:rPr lang="cs-CZ" sz="2800" b="1" dirty="0">
                <a:solidFill>
                  <a:schemeClr val="tx2"/>
                </a:solidFill>
              </a:rPr>
              <a:t>, se označuje naříznutím obou prsních svalů zasahujícím až k prsní kosti anebo otiskem označením identifikační značkou oválného tvaru překrytou dvěma rovnoběžnými čarami, které jsou od sebe vzdáleny nejméně 1 cm, vodorovně protínají oválnou značku </a:t>
            </a:r>
            <a:r>
              <a:rPr lang="cs-CZ" sz="2800" dirty="0">
                <a:solidFill>
                  <a:schemeClr val="tx2"/>
                </a:solidFill>
              </a:rPr>
              <a:t>a jsou umístěny tak, aby údaje na značce zůstaly dobře čitelné</a:t>
            </a:r>
          </a:p>
          <a:p>
            <a:pPr marL="591237" indent="-457200">
              <a:buFont typeface="Arial" panose="020B0604020202020204" pitchFamily="34" charset="0"/>
              <a:buChar char="•"/>
            </a:pPr>
            <a:r>
              <a:rPr lang="cs-CZ" sz="3200" b="1" dirty="0">
                <a:solidFill>
                  <a:schemeClr val="tx2"/>
                </a:solidFill>
              </a:rPr>
              <a:t>nepoživatelné, </a:t>
            </a:r>
            <a:r>
              <a:rPr lang="cs-CZ" sz="3200" dirty="0">
                <a:solidFill>
                  <a:schemeClr val="tx2"/>
                </a:solidFill>
              </a:rPr>
              <a:t>se označuje otiskem razítka trojúhelníkového tvaru o délce strany 2,5 cm, popřípadě obarvením. Označení se provádí tak, aby maso nemohlo být zneužito.</a:t>
            </a:r>
          </a:p>
          <a:p>
            <a:pPr marL="426645" lvl="1" indent="0">
              <a:buNone/>
            </a:pPr>
            <a:endParaRPr lang="cs-CZ" sz="2800" b="1" dirty="0">
              <a:solidFill>
                <a:schemeClr val="tx2"/>
              </a:solidFill>
            </a:endParaRPr>
          </a:p>
          <a:p>
            <a:endParaRPr lang="cs-CZ" dirty="0"/>
          </a:p>
        </p:txBody>
      </p:sp>
      <p:sp>
        <p:nvSpPr>
          <p:cNvPr id="4" name="Nadpis 1">
            <a:extLst>
              <a:ext uri="{FF2B5EF4-FFF2-40B4-BE49-F238E27FC236}">
                <a16:creationId xmlns:a16="http://schemas.microsoft.com/office/drawing/2014/main" id="{2615199F-A901-40C9-BBE4-03CED39A326E}"/>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640396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10394" y="1107347"/>
            <a:ext cx="11222000" cy="4521666"/>
          </a:xfrm>
        </p:spPr>
        <p:txBody>
          <a:bodyPr/>
          <a:lstStyle/>
          <a:p>
            <a:r>
              <a:rPr lang="cs-CZ" sz="3200" b="1" dirty="0">
                <a:solidFill>
                  <a:schemeClr val="tx2"/>
                </a:solidFill>
              </a:rPr>
              <a:t>§ 29</a:t>
            </a:r>
          </a:p>
          <a:p>
            <a:r>
              <a:rPr lang="cs-CZ" sz="3200" dirty="0">
                <a:solidFill>
                  <a:schemeClr val="tx2"/>
                </a:solidFill>
              </a:rPr>
              <a:t>Pro maso jatečných </a:t>
            </a:r>
            <a:r>
              <a:rPr lang="cs-CZ" sz="3200" dirty="0" err="1">
                <a:solidFill>
                  <a:schemeClr val="tx2"/>
                </a:solidFill>
              </a:rPr>
              <a:t>zajícovců</a:t>
            </a:r>
            <a:r>
              <a:rPr lang="cs-CZ" sz="3200" dirty="0">
                <a:solidFill>
                  <a:schemeClr val="tx2"/>
                </a:solidFill>
              </a:rPr>
              <a:t> platí § 28 obdobně s tím, že se neuplatňuje způsob označování naříznutím svaloviny.</a:t>
            </a:r>
          </a:p>
          <a:p>
            <a:r>
              <a:rPr lang="cs-CZ" sz="3200" b="1" dirty="0">
                <a:solidFill>
                  <a:schemeClr val="tx2"/>
                </a:solidFill>
              </a:rPr>
              <a:t>§ 30</a:t>
            </a:r>
          </a:p>
          <a:p>
            <a:r>
              <a:rPr lang="cs-CZ" sz="3200" dirty="0">
                <a:solidFill>
                  <a:schemeClr val="tx2"/>
                </a:solidFill>
              </a:rPr>
              <a:t>Pro maso zvěře ve farmovém chovu a zvěřiny platí § 26 a 28 obdobně. Jde-li o zvěřinu v kůži nebo peří, obsahuje znaky a údaje tvořící příslušné označení lístek o původu zvěře nebo veterinární osvědčení, popřípadě jiný průvodní doklad.</a:t>
            </a:r>
          </a:p>
          <a:p>
            <a:endParaRPr lang="cs-CZ" dirty="0"/>
          </a:p>
        </p:txBody>
      </p:sp>
      <p:sp>
        <p:nvSpPr>
          <p:cNvPr id="4" name="Nadpis 1">
            <a:extLst>
              <a:ext uri="{FF2B5EF4-FFF2-40B4-BE49-F238E27FC236}">
                <a16:creationId xmlns:a16="http://schemas.microsoft.com/office/drawing/2014/main" id="{F40EA857-C05E-4A5E-9BD2-8E450C4669C1}"/>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808522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07987" y="276225"/>
            <a:ext cx="11376025" cy="831850"/>
          </a:xfrm>
        </p:spPr>
        <p:txBody>
          <a:bodyPr/>
          <a:lstStyle/>
          <a:p>
            <a:r>
              <a:rPr lang="cs-CZ" b="1" dirty="0">
                <a:solidFill>
                  <a:srgbClr val="C00000"/>
                </a:solidFill>
              </a:rPr>
              <a:t>Zákon č. 166/1999 Sb., o veterinární péči</a:t>
            </a:r>
          </a:p>
        </p:txBody>
      </p:sp>
      <p:sp>
        <p:nvSpPr>
          <p:cNvPr id="3" name="Zástupný symbol pro obsah 2"/>
          <p:cNvSpPr>
            <a:spLocks noGrp="1"/>
          </p:cNvSpPr>
          <p:nvPr>
            <p:ph idx="4294967295"/>
          </p:nvPr>
        </p:nvSpPr>
        <p:spPr>
          <a:xfrm>
            <a:off x="719138" y="1476462"/>
            <a:ext cx="10377487" cy="4572000"/>
          </a:xfrm>
        </p:spPr>
        <p:txBody>
          <a:bodyPr>
            <a:normAutofit/>
          </a:bodyPr>
          <a:lstStyle/>
          <a:p>
            <a:r>
              <a:rPr lang="cs-CZ" sz="2800" dirty="0"/>
              <a:t>Hlava III – Zdravotní nezávadnost živočišných produktů</a:t>
            </a:r>
          </a:p>
          <a:p>
            <a:pPr lvl="1"/>
            <a:r>
              <a:rPr lang="cs-CZ" sz="2400" dirty="0"/>
              <a:t>Základní veterinární požadavky na ŽP</a:t>
            </a:r>
          </a:p>
          <a:p>
            <a:pPr lvl="1"/>
            <a:r>
              <a:rPr lang="cs-CZ" sz="2400" dirty="0"/>
              <a:t>Veterinární vyšetření ŽP</a:t>
            </a:r>
          </a:p>
          <a:p>
            <a:pPr lvl="1"/>
            <a:r>
              <a:rPr lang="cs-CZ" sz="2400" dirty="0"/>
              <a:t>Povinnosti osob, které vyrábějí, zpracovávají a uvádějí na trh ŽP</a:t>
            </a:r>
          </a:p>
          <a:p>
            <a:pPr lvl="1"/>
            <a:r>
              <a:rPr lang="cs-CZ" sz="2400" dirty="0"/>
              <a:t>Povinnosti provozovatele jatek</a:t>
            </a:r>
          </a:p>
          <a:p>
            <a:pPr lvl="1"/>
            <a:r>
              <a:rPr lang="cs-CZ" sz="2400" dirty="0"/>
              <a:t>Prodej zvířat a živočišných produktů v tržnicích a na tržnicích</a:t>
            </a:r>
          </a:p>
          <a:p>
            <a:pPr lvl="1"/>
            <a:r>
              <a:rPr lang="cs-CZ" sz="2400" dirty="0"/>
              <a:t>Vnitrostátní přeprava živočišných produktů</a:t>
            </a:r>
          </a:p>
          <a:p>
            <a:pPr lvl="1"/>
            <a:r>
              <a:rPr lang="cs-CZ" sz="2400" dirty="0"/>
              <a:t>Prodej malých množství vlastních produktů z prvovýroby přímo konečnému spotřebiteli</a:t>
            </a:r>
          </a:p>
          <a:p>
            <a:pPr lvl="1"/>
            <a:endParaRPr lang="cs-CZ" dirty="0"/>
          </a:p>
        </p:txBody>
      </p:sp>
    </p:spTree>
    <p:extLst>
      <p:ext uri="{BB962C8B-B14F-4D97-AF65-F5344CB8AC3E}">
        <p14:creationId xmlns:p14="http://schemas.microsoft.com/office/powerpoint/2010/main" val="124323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95250" y="149749"/>
            <a:ext cx="12001500" cy="820213"/>
          </a:xfrm>
        </p:spPr>
        <p:txBody>
          <a:bodyPr/>
          <a:lstStyle/>
          <a:p>
            <a:r>
              <a:rPr lang="cs-CZ" dirty="0">
                <a:solidFill>
                  <a:srgbClr val="C00000"/>
                </a:solidFill>
              </a:rPr>
              <a:t>Zákon č. 166/1999 Sb., o veterinární péči, §18</a:t>
            </a:r>
          </a:p>
        </p:txBody>
      </p:sp>
      <p:sp>
        <p:nvSpPr>
          <p:cNvPr id="3" name="Zástupný symbol pro obsah 2"/>
          <p:cNvSpPr>
            <a:spLocks noGrp="1"/>
          </p:cNvSpPr>
          <p:nvPr>
            <p:ph idx="4294967295"/>
          </p:nvPr>
        </p:nvSpPr>
        <p:spPr>
          <a:xfrm>
            <a:off x="914400" y="1613643"/>
            <a:ext cx="10058400" cy="4022725"/>
          </a:xfrm>
        </p:spPr>
        <p:txBody>
          <a:bodyPr>
            <a:normAutofit/>
          </a:bodyPr>
          <a:lstStyle/>
          <a:p>
            <a:pPr algn="just"/>
            <a:r>
              <a:rPr lang="cs-CZ" sz="3200" dirty="0">
                <a:solidFill>
                  <a:schemeClr val="tx2"/>
                </a:solidFill>
              </a:rPr>
              <a:t>§18/5</a:t>
            </a:r>
          </a:p>
          <a:p>
            <a:pPr algn="just"/>
            <a:r>
              <a:rPr lang="cs-CZ" sz="3200" dirty="0">
                <a:solidFill>
                  <a:schemeClr val="tx2"/>
                </a:solidFill>
              </a:rPr>
              <a:t>Potraviny živočišného původu, které jsou zdravotně nezávadné, se posuzují jako </a:t>
            </a:r>
            <a:r>
              <a:rPr lang="cs-CZ" sz="3200" b="1" dirty="0">
                <a:solidFill>
                  <a:schemeClr val="tx2"/>
                </a:solidFill>
              </a:rPr>
              <a:t>poživatelné</a:t>
            </a:r>
            <a:r>
              <a:rPr lang="cs-CZ" sz="3200" dirty="0">
                <a:solidFill>
                  <a:schemeClr val="tx2"/>
                </a:solidFill>
              </a:rPr>
              <a:t>, popřípadě </a:t>
            </a:r>
            <a:r>
              <a:rPr lang="cs-CZ" sz="3200" b="1" dirty="0">
                <a:solidFill>
                  <a:schemeClr val="tx2"/>
                </a:solidFill>
              </a:rPr>
              <a:t>poživatelné po zvláštní úpravě (ošetření) </a:t>
            </a:r>
            <a:r>
              <a:rPr lang="cs-CZ" sz="3200" dirty="0">
                <a:solidFill>
                  <a:schemeClr val="tx2"/>
                </a:solidFill>
              </a:rPr>
              <a:t>nebo dalším zpracování. </a:t>
            </a:r>
          </a:p>
          <a:p>
            <a:pPr algn="just"/>
            <a:r>
              <a:rPr lang="cs-CZ" sz="3200" dirty="0">
                <a:solidFill>
                  <a:schemeClr val="tx2"/>
                </a:solidFill>
              </a:rPr>
              <a:t>Potraviny živočišného původu, které neodpovídají požadavkům zdravotní nezávadnosti, se posuzují jako </a:t>
            </a:r>
            <a:r>
              <a:rPr lang="cs-CZ" sz="3200" b="1" dirty="0">
                <a:solidFill>
                  <a:schemeClr val="tx2"/>
                </a:solidFill>
              </a:rPr>
              <a:t>nepoživatelné</a:t>
            </a:r>
            <a:r>
              <a:rPr lang="cs-CZ" sz="3200" dirty="0">
                <a:solidFill>
                  <a:schemeClr val="tx2"/>
                </a:solidFill>
              </a:rPr>
              <a:t>.</a:t>
            </a:r>
          </a:p>
        </p:txBody>
      </p:sp>
    </p:spTree>
    <p:extLst>
      <p:ext uri="{BB962C8B-B14F-4D97-AF65-F5344CB8AC3E}">
        <p14:creationId xmlns:p14="http://schemas.microsoft.com/office/powerpoint/2010/main" val="6191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1101725" y="1989138"/>
            <a:ext cx="11090275" cy="1944687"/>
          </a:xfrm>
        </p:spPr>
        <p:txBody>
          <a:bodyPr>
            <a:normAutofit fontScale="90000"/>
          </a:bodyPr>
          <a:lstStyle/>
          <a:p>
            <a:r>
              <a:rPr lang="cs-CZ" b="1">
                <a:solidFill>
                  <a:srgbClr val="C00000"/>
                </a:solidFill>
              </a:rPr>
              <a:t>Vyhláška č. 289/2007 Sb., </a:t>
            </a:r>
            <a:r>
              <a:rPr lang="cs-CZ">
                <a:solidFill>
                  <a:srgbClr val="C00000"/>
                </a:solidFill>
              </a:rPr>
              <a:t>o veterinárních a hygienických požadavcích na živočišné produkty, které nejsou upraveny přímo použitelnými předpisy Evropských společenství</a:t>
            </a:r>
          </a:p>
        </p:txBody>
      </p:sp>
    </p:spTree>
    <p:extLst>
      <p:ext uri="{BB962C8B-B14F-4D97-AF65-F5344CB8AC3E}">
        <p14:creationId xmlns:p14="http://schemas.microsoft.com/office/powerpoint/2010/main" val="373598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Zástupný symbol pro obsah 3"/>
          <p:cNvSpPr>
            <a:spLocks noGrp="1"/>
          </p:cNvSpPr>
          <p:nvPr>
            <p:ph idx="4294967295"/>
          </p:nvPr>
        </p:nvSpPr>
        <p:spPr>
          <a:xfrm>
            <a:off x="276838" y="1258350"/>
            <a:ext cx="10762638" cy="4085438"/>
          </a:xfrm>
        </p:spPr>
        <p:txBody>
          <a:bodyPr>
            <a:normAutofit/>
          </a:bodyPr>
          <a:lstStyle/>
          <a:p>
            <a:r>
              <a:rPr lang="cs-CZ" sz="2400" b="1" dirty="0">
                <a:solidFill>
                  <a:schemeClr val="tx2"/>
                </a:solidFill>
              </a:rPr>
              <a:t>§3/1</a:t>
            </a:r>
          </a:p>
          <a:p>
            <a:pPr algn="just"/>
            <a:r>
              <a:rPr lang="cs-CZ" sz="2400" dirty="0">
                <a:solidFill>
                  <a:schemeClr val="tx2"/>
                </a:solidFill>
              </a:rPr>
              <a:t>Jestliže KVS povolila, aby byly vyrobeny, zpracovány a uvedeny do oběhu potraviny živočišného původu, které pocházejí z území nebo části území, jež podléhá omezujícím nebo zakazujícím </a:t>
            </a:r>
            <a:r>
              <a:rPr lang="cs-CZ" sz="2400" b="1" dirty="0">
                <a:solidFill>
                  <a:schemeClr val="tx2"/>
                </a:solidFill>
              </a:rPr>
              <a:t>veterinárním opatřením </a:t>
            </a:r>
            <a:r>
              <a:rPr lang="cs-CZ" sz="2400" dirty="0">
                <a:solidFill>
                  <a:schemeClr val="tx2"/>
                </a:solidFill>
              </a:rPr>
              <a:t>přijatým vzhledem k výskytu </a:t>
            </a:r>
            <a:r>
              <a:rPr lang="cs-CZ" sz="2400" b="1" dirty="0">
                <a:solidFill>
                  <a:schemeClr val="tx2"/>
                </a:solidFill>
              </a:rPr>
              <a:t>slintavky a kulhavky, klasického moru prasat, vezikulární choroby prasat, afrického moru prasat, moru skotu, newcastleské choroby, </a:t>
            </a:r>
            <a:r>
              <a:rPr lang="cs-CZ" sz="2400" b="1" dirty="0" err="1">
                <a:solidFill>
                  <a:schemeClr val="tx2"/>
                </a:solidFill>
              </a:rPr>
              <a:t>aviární</a:t>
            </a:r>
            <a:r>
              <a:rPr lang="cs-CZ" sz="2400" b="1" dirty="0">
                <a:solidFill>
                  <a:schemeClr val="tx2"/>
                </a:solidFill>
              </a:rPr>
              <a:t> influenzy nebo moru malých přežvýkavců</a:t>
            </a:r>
            <a:r>
              <a:rPr lang="cs-CZ" sz="2400" dirty="0">
                <a:solidFill>
                  <a:schemeClr val="tx2"/>
                </a:solidFill>
              </a:rPr>
              <a:t>  musí být tyto produkty</a:t>
            </a:r>
          </a:p>
          <a:p>
            <a:endParaRPr lang="cs-CZ" sz="2400" dirty="0">
              <a:solidFill>
                <a:schemeClr val="tx2"/>
              </a:solidFill>
            </a:endParaRPr>
          </a:p>
          <a:p>
            <a:pPr marL="426645" lvl="1" indent="0">
              <a:buNone/>
            </a:pPr>
            <a:r>
              <a:rPr lang="cs-CZ" sz="3200" dirty="0">
                <a:solidFill>
                  <a:schemeClr val="tx2"/>
                </a:solidFill>
              </a:rPr>
              <a:t>	c</a:t>
            </a:r>
            <a:r>
              <a:rPr lang="cs-CZ" sz="3200" b="1" dirty="0">
                <a:solidFill>
                  <a:schemeClr val="tx2"/>
                </a:solidFill>
              </a:rPr>
              <a:t>) zřetelně označeny</a:t>
            </a:r>
          </a:p>
        </p:txBody>
      </p:sp>
      <p:sp>
        <p:nvSpPr>
          <p:cNvPr id="5" name="Nadpis 1"/>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85144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81441" y="1791050"/>
            <a:ext cx="11163824" cy="4475526"/>
          </a:xfrm>
        </p:spPr>
        <p:txBody>
          <a:bodyPr>
            <a:normAutofit fontScale="55000" lnSpcReduction="20000"/>
          </a:bodyPr>
          <a:lstStyle/>
          <a:p>
            <a:r>
              <a:rPr lang="cs-CZ" sz="4000" b="1" dirty="0">
                <a:solidFill>
                  <a:schemeClr val="tx2"/>
                </a:solidFill>
              </a:rPr>
              <a:t>§3/a</a:t>
            </a:r>
          </a:p>
          <a:p>
            <a:pPr algn="just"/>
            <a:r>
              <a:rPr lang="cs-CZ" sz="4000" dirty="0">
                <a:solidFill>
                  <a:schemeClr val="tx2"/>
                </a:solidFill>
              </a:rPr>
              <a:t>Oválná značka zdravotní nezávadnosti je diagonálně překryta křížem, tvořeným dvěma rovnými čarami, jejichž průsečík je uprostřed otisku razítka; údaje na otisku razítka zůstávají čitelné. Označení může být provedeno rovněž pomocí jediného razítka, které má oválný tvar, šířku nejméně 6,5 cm a výšku 4,5 cm a na kterém jsou dobře čitelné následující údaje:</a:t>
            </a:r>
          </a:p>
          <a:p>
            <a:r>
              <a:rPr lang="cs-CZ" sz="4000" b="1" dirty="0">
                <a:solidFill>
                  <a:schemeClr val="tx2"/>
                </a:solidFill>
              </a:rPr>
              <a:t>a)</a:t>
            </a:r>
            <a:r>
              <a:rPr lang="cs-CZ" sz="4000" dirty="0">
                <a:solidFill>
                  <a:schemeClr val="tx2"/>
                </a:solidFill>
              </a:rPr>
              <a:t> v horní části velkými písmeny psaný název nebo kód ISO České republiky „CZ“,</a:t>
            </a:r>
          </a:p>
          <a:p>
            <a:r>
              <a:rPr lang="cs-CZ" sz="4000" b="1" dirty="0">
                <a:solidFill>
                  <a:schemeClr val="tx2"/>
                </a:solidFill>
              </a:rPr>
              <a:t>b)</a:t>
            </a:r>
            <a:r>
              <a:rPr lang="cs-CZ" sz="4000" dirty="0">
                <a:solidFill>
                  <a:schemeClr val="tx2"/>
                </a:solidFill>
              </a:rPr>
              <a:t> ve střední části veterinární schvalovací číslo jatek,</a:t>
            </a:r>
          </a:p>
          <a:p>
            <a:r>
              <a:rPr lang="cs-CZ" sz="4000" b="1" dirty="0">
                <a:solidFill>
                  <a:schemeClr val="tx2"/>
                </a:solidFill>
              </a:rPr>
              <a:t>c)</a:t>
            </a:r>
            <a:r>
              <a:rPr lang="cs-CZ" sz="4000" dirty="0">
                <a:solidFill>
                  <a:schemeClr val="tx2"/>
                </a:solidFill>
              </a:rPr>
              <a:t> v dolní části velkými písmeny psaná zkratka „ES“,</a:t>
            </a:r>
          </a:p>
          <a:p>
            <a:pPr algn="just"/>
            <a:r>
              <a:rPr lang="cs-CZ" sz="4000" b="1" dirty="0">
                <a:solidFill>
                  <a:schemeClr val="tx2"/>
                </a:solidFill>
              </a:rPr>
              <a:t>d)</a:t>
            </a:r>
            <a:r>
              <a:rPr lang="cs-CZ" sz="4000" dirty="0">
                <a:solidFill>
                  <a:schemeClr val="tx2"/>
                </a:solidFill>
              </a:rPr>
              <a:t> dvě rovné čáry křížící se pod pravým úhlem uprostřed razítka tak, že údaje na otisku razítka zůstávají čitelné.</a:t>
            </a:r>
          </a:p>
          <a:p>
            <a:pPr algn="just"/>
            <a:r>
              <a:rPr lang="cs-CZ" sz="4000" dirty="0">
                <a:solidFill>
                  <a:schemeClr val="tx2"/>
                </a:solidFill>
              </a:rPr>
              <a:t>Písmena musí být vysoká nejméně 0,8 cm, číslice musí být vysoké nejméně 1 cm. </a:t>
            </a:r>
            <a:r>
              <a:rPr lang="cs-CZ" sz="4000" b="1" dirty="0">
                <a:solidFill>
                  <a:schemeClr val="tx2"/>
                </a:solidFill>
              </a:rPr>
              <a:t>Razítko musí obsahovat též údaje, podle nichž lze zjistit, který úřední veterinární lékař prohlídku masa provedl</a:t>
            </a:r>
            <a:r>
              <a:rPr lang="cs-CZ" sz="4000" dirty="0">
                <a:solidFill>
                  <a:schemeClr val="tx2"/>
                </a:solidFill>
              </a:rPr>
              <a:t>. Označení musí být provedeno za přímého dohledu úředního veterinárního lékaře kontrolujícího provádění veterinárních požadavků</a:t>
            </a:r>
            <a:r>
              <a:rPr lang="cs-CZ" dirty="0"/>
              <a:t>.</a:t>
            </a:r>
          </a:p>
          <a:p>
            <a:endParaRPr lang="cs-CZ" dirty="0"/>
          </a:p>
        </p:txBody>
      </p:sp>
      <p:sp>
        <p:nvSpPr>
          <p:cNvPr id="4" name="Nadpis 1">
            <a:extLst>
              <a:ext uri="{FF2B5EF4-FFF2-40B4-BE49-F238E27FC236}">
                <a16:creationId xmlns:a16="http://schemas.microsoft.com/office/drawing/2014/main" id="{B4BF315E-3691-4152-B965-CF268374903B}"/>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pic>
        <p:nvPicPr>
          <p:cNvPr id="5" name="Picture 2" descr="http://cit.vfu.cz/ivbp/wp-content/uploads/2013/05/cz226.jpg">
            <a:extLst>
              <a:ext uri="{FF2B5EF4-FFF2-40B4-BE49-F238E27FC236}">
                <a16:creationId xmlns:a16="http://schemas.microsoft.com/office/drawing/2014/main" id="{789EF7E0-23AE-483E-ABEB-3B58938DD3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1054" y="166687"/>
            <a:ext cx="2841392" cy="1857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898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35561" y="1107348"/>
            <a:ext cx="11138890" cy="2616928"/>
          </a:xfrm>
        </p:spPr>
        <p:txBody>
          <a:bodyPr>
            <a:noAutofit/>
          </a:bodyPr>
          <a:lstStyle/>
          <a:p>
            <a:pPr algn="just"/>
            <a:r>
              <a:rPr lang="cs-CZ" sz="2400" b="1" dirty="0">
                <a:solidFill>
                  <a:schemeClr val="tx2"/>
                </a:solidFill>
              </a:rPr>
              <a:t>§3/4</a:t>
            </a:r>
          </a:p>
          <a:p>
            <a:pPr algn="just"/>
            <a:r>
              <a:rPr lang="cs-CZ" sz="2400" b="1" dirty="0">
                <a:solidFill>
                  <a:schemeClr val="tx2"/>
                </a:solidFill>
              </a:rPr>
              <a:t>Čerstvé drůbeží maso nebo maso pernaté zvěře ve farmovém chovu, </a:t>
            </a:r>
            <a:r>
              <a:rPr lang="cs-CZ" sz="2400" dirty="0">
                <a:solidFill>
                  <a:schemeClr val="tx2"/>
                </a:solidFill>
              </a:rPr>
              <a:t>které pochází z území nebo části území, jež podléhá omezujícím nebo zakazujícím veterinárním opatřením přijatým vzhledem k výskytu </a:t>
            </a:r>
            <a:r>
              <a:rPr lang="cs-CZ" sz="2400" b="1" dirty="0">
                <a:solidFill>
                  <a:schemeClr val="tx2"/>
                </a:solidFill>
              </a:rPr>
              <a:t>newcastleské choroby nebo </a:t>
            </a:r>
            <a:r>
              <a:rPr lang="cs-CZ" sz="2400" b="1" dirty="0" err="1">
                <a:solidFill>
                  <a:schemeClr val="tx2"/>
                </a:solidFill>
              </a:rPr>
              <a:t>aviární</a:t>
            </a:r>
            <a:r>
              <a:rPr lang="cs-CZ" sz="2400" b="1" dirty="0">
                <a:solidFill>
                  <a:schemeClr val="tx2"/>
                </a:solidFill>
              </a:rPr>
              <a:t> influenzy</a:t>
            </a:r>
            <a:r>
              <a:rPr lang="cs-CZ" sz="2400" dirty="0">
                <a:solidFill>
                  <a:schemeClr val="tx2"/>
                </a:solidFill>
              </a:rPr>
              <a:t>, jakož i mleté maso, strojně oddělené maso, masné polotovary obsahující takové maso a masné výrobky, které obsahují takové maso a nebyly podrobeny ošetření podle přílohy č. 1, se označují </a:t>
            </a:r>
            <a:r>
              <a:rPr lang="cs-CZ" sz="2400" b="1" dirty="0">
                <a:solidFill>
                  <a:schemeClr val="tx2"/>
                </a:solidFill>
              </a:rPr>
              <a:t>alternativní značkou</a:t>
            </a:r>
            <a:endParaRPr lang="cs-CZ" sz="2400" dirty="0">
              <a:solidFill>
                <a:schemeClr val="tx2"/>
              </a:solidFill>
            </a:endParaRPr>
          </a:p>
        </p:txBody>
      </p:sp>
      <p:sp>
        <p:nvSpPr>
          <p:cNvPr id="4" name="Nadpis 1">
            <a:extLst>
              <a:ext uri="{FF2B5EF4-FFF2-40B4-BE49-F238E27FC236}">
                <a16:creationId xmlns:a16="http://schemas.microsoft.com/office/drawing/2014/main" id="{7233AB48-33C8-4785-9B7D-9C5D93EF2C88}"/>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697832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81441" y="1988191"/>
            <a:ext cx="11207691" cy="4330568"/>
          </a:xfrm>
        </p:spPr>
        <p:txBody>
          <a:bodyPr>
            <a:normAutofit fontScale="92500" lnSpcReduction="20000"/>
          </a:bodyPr>
          <a:lstStyle/>
          <a:p>
            <a:r>
              <a:rPr lang="cs-CZ" sz="2400" b="1" dirty="0">
                <a:solidFill>
                  <a:schemeClr val="tx2"/>
                </a:solidFill>
              </a:rPr>
              <a:t>VZOR ALTERNATIVNÍ ZNAČKY</a:t>
            </a:r>
          </a:p>
          <a:p>
            <a:r>
              <a:rPr lang="cs-CZ" sz="2400" dirty="0">
                <a:solidFill>
                  <a:schemeClr val="tx2"/>
                </a:solidFill>
              </a:rPr>
              <a:t>Alternativní značka podle § 3 odst. 4 se musí použít v souladu s následujícími rozměry nebo v jejich jakémkoli vhodném poměru, přičemž musí být zachována čitelnost informací.</a:t>
            </a:r>
          </a:p>
          <a:p>
            <a:r>
              <a:rPr lang="cs-CZ" sz="2400" dirty="0">
                <a:solidFill>
                  <a:schemeClr val="tx2"/>
                </a:solidFill>
              </a:rPr>
              <a:t>Rozměry:</a:t>
            </a:r>
          </a:p>
          <a:p>
            <a:r>
              <a:rPr lang="cs-CZ" sz="2400" dirty="0">
                <a:solidFill>
                  <a:schemeClr val="tx2"/>
                </a:solidFill>
              </a:rPr>
              <a:t>CZ = 8 mm</a:t>
            </a:r>
            <a:br>
              <a:rPr lang="cs-CZ" sz="2400" dirty="0">
                <a:solidFill>
                  <a:schemeClr val="tx2"/>
                </a:solidFill>
              </a:rPr>
            </a:br>
            <a:r>
              <a:rPr lang="cs-CZ" sz="2400" dirty="0">
                <a:solidFill>
                  <a:schemeClr val="tx2"/>
                </a:solidFill>
              </a:rPr>
              <a:t>[kód země uvedený v bodě 6 části B oddílu 1 přílohy II nařízení Evropského parlamentu a Rady (ES č. 853/2004]</a:t>
            </a:r>
          </a:p>
          <a:p>
            <a:r>
              <a:rPr lang="cs-CZ" sz="2400" dirty="0">
                <a:solidFill>
                  <a:schemeClr val="tx2"/>
                </a:solidFill>
              </a:rPr>
              <a:t>1234 = 11 mm</a:t>
            </a:r>
            <a:br>
              <a:rPr lang="cs-CZ" sz="2400" dirty="0">
                <a:solidFill>
                  <a:schemeClr val="tx2"/>
                </a:solidFill>
              </a:rPr>
            </a:br>
            <a:r>
              <a:rPr lang="cs-CZ" sz="2400" dirty="0">
                <a:solidFill>
                  <a:schemeClr val="tx2"/>
                </a:solidFill>
              </a:rPr>
              <a:t>[číslo schválení zařízení podle bodu 7 části B oddílu I přílohy II nařízení Evropského parlamentu a Rady (ES) č. 853/2004]</a:t>
            </a:r>
          </a:p>
          <a:p>
            <a:r>
              <a:rPr lang="cs-CZ" sz="2400" dirty="0">
                <a:solidFill>
                  <a:schemeClr val="tx2"/>
                </a:solidFill>
              </a:rPr>
              <a:t>Vnější kruhový průměr = nejméně 30 mm</a:t>
            </a:r>
          </a:p>
          <a:p>
            <a:r>
              <a:rPr lang="cs-CZ" sz="2400" dirty="0">
                <a:solidFill>
                  <a:schemeClr val="tx2"/>
                </a:solidFill>
              </a:rPr>
              <a:t>Tloušťka linky čtverce = 3 mm</a:t>
            </a:r>
          </a:p>
          <a:p>
            <a:endParaRPr lang="cs-CZ" dirty="0"/>
          </a:p>
        </p:txBody>
      </p:sp>
      <p:sp>
        <p:nvSpPr>
          <p:cNvPr id="4" name="Nadpis 1">
            <a:extLst>
              <a:ext uri="{FF2B5EF4-FFF2-40B4-BE49-F238E27FC236}">
                <a16:creationId xmlns:a16="http://schemas.microsoft.com/office/drawing/2014/main" id="{DE80E05A-31EC-49C5-B134-90AAAA140B95}"/>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pic>
        <p:nvPicPr>
          <p:cNvPr id="5" name="Picture 2" descr="https://www.zakonyprolidi.cz/disk/cs/file/2007/2007c095z0289o001.png">
            <a:extLst>
              <a:ext uri="{FF2B5EF4-FFF2-40B4-BE49-F238E27FC236}">
                <a16:creationId xmlns:a16="http://schemas.microsoft.com/office/drawing/2014/main" id="{4DF7D0E7-0824-4D84-80FE-EEEEF48ECF6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78624" y="147813"/>
            <a:ext cx="2144927" cy="2125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45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87367" y="867620"/>
            <a:ext cx="10729912" cy="5257800"/>
          </a:xfrm>
        </p:spPr>
        <p:txBody>
          <a:bodyPr>
            <a:normAutofit/>
          </a:bodyPr>
          <a:lstStyle/>
          <a:p>
            <a:r>
              <a:rPr lang="cs-CZ" b="1" dirty="0">
                <a:solidFill>
                  <a:schemeClr val="tx2"/>
                </a:solidFill>
              </a:rPr>
              <a:t>§ 26/1/a</a:t>
            </a:r>
          </a:p>
          <a:p>
            <a:r>
              <a:rPr lang="cs-CZ" b="1" dirty="0">
                <a:solidFill>
                  <a:schemeClr val="tx2"/>
                </a:solidFill>
              </a:rPr>
              <a:t>Maso jatečného skotu včetně telat, prasat, ovcí, koz a lichokopytníků, </a:t>
            </a:r>
            <a:r>
              <a:rPr lang="cs-CZ" dirty="0">
                <a:solidFill>
                  <a:schemeClr val="tx2"/>
                </a:solidFill>
              </a:rPr>
              <a:t>které bylo posouzeno jako</a:t>
            </a:r>
          </a:p>
          <a:p>
            <a:pPr algn="just"/>
            <a:endParaRPr lang="cs-CZ" dirty="0">
              <a:solidFill>
                <a:schemeClr val="tx2"/>
              </a:solidFill>
            </a:endParaRPr>
          </a:p>
          <a:p>
            <a:pPr lvl="1">
              <a:buFont typeface="Arial" panose="020B0604020202020204" pitchFamily="34" charset="0"/>
              <a:buChar char="•"/>
            </a:pPr>
            <a:r>
              <a:rPr lang="cs-CZ" sz="2800" b="1" dirty="0">
                <a:solidFill>
                  <a:schemeClr val="tx2"/>
                </a:solidFill>
              </a:rPr>
              <a:t>poživatelné po úpravě</a:t>
            </a:r>
          </a:p>
          <a:p>
            <a:pPr lvl="2" algn="just"/>
            <a:r>
              <a:rPr lang="cs-CZ" sz="2400" b="1" dirty="0">
                <a:solidFill>
                  <a:schemeClr val="tx2"/>
                </a:solidFill>
              </a:rPr>
              <a:t>1.</a:t>
            </a:r>
            <a:r>
              <a:rPr lang="cs-CZ" sz="2400" dirty="0">
                <a:solidFill>
                  <a:schemeClr val="tx2"/>
                </a:solidFill>
              </a:rPr>
              <a:t> </a:t>
            </a:r>
            <a:r>
              <a:rPr lang="cs-CZ" sz="2400" b="1" dirty="0">
                <a:solidFill>
                  <a:schemeClr val="tx2"/>
                </a:solidFill>
              </a:rPr>
              <a:t>z </a:t>
            </a:r>
            <a:r>
              <a:rPr lang="cs-CZ" sz="2400" b="1" dirty="0">
                <a:solidFill>
                  <a:srgbClr val="C00000"/>
                </a:solidFill>
              </a:rPr>
              <a:t>nákazových důvodů</a:t>
            </a:r>
            <a:r>
              <a:rPr lang="cs-CZ" sz="2400" dirty="0">
                <a:solidFill>
                  <a:srgbClr val="C00000"/>
                </a:solidFill>
              </a:rPr>
              <a:t> </a:t>
            </a:r>
            <a:r>
              <a:rPr lang="cs-CZ" sz="2400" dirty="0">
                <a:solidFill>
                  <a:schemeClr val="tx2"/>
                </a:solidFill>
              </a:rPr>
              <a:t>s výjimkou případů uvedených v §3, jež je určeno ke zpracování do tepelně ošetřených výrobků se označuje otiskem razítka oválného tvaru překrytým dvěma rovnými čarami, které se kříží pod pravým úhlem, přičemž jejich průsečík je uprostřed oválné značky a údaje na značce jsou dobře čitelné</a:t>
            </a:r>
          </a:p>
          <a:p>
            <a:endParaRPr lang="cs-CZ" dirty="0"/>
          </a:p>
        </p:txBody>
      </p:sp>
      <p:sp>
        <p:nvSpPr>
          <p:cNvPr id="4" name="Nadpis 1">
            <a:extLst>
              <a:ext uri="{FF2B5EF4-FFF2-40B4-BE49-F238E27FC236}">
                <a16:creationId xmlns:a16="http://schemas.microsoft.com/office/drawing/2014/main" id="{33247D42-69F2-43F8-A880-509C2F82E795}"/>
              </a:ext>
            </a:extLst>
          </p:cNvPr>
          <p:cNvSpPr txBox="1">
            <a:spLocks/>
          </p:cNvSpPr>
          <p:nvPr/>
        </p:nvSpPr>
        <p:spPr>
          <a:xfrm>
            <a:off x="181441" y="166687"/>
            <a:ext cx="3643939" cy="63312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2800" b="1" i="0" u="none" strike="noStrike" kern="1200" cap="none" spc="-50" normalizeH="0" baseline="0" noProof="0" dirty="0">
                <a:ln>
                  <a:noFill/>
                </a:ln>
                <a:solidFill>
                  <a:srgbClr val="C00000"/>
                </a:solidFill>
                <a:effectLst/>
                <a:uLnTx/>
                <a:uFillTx/>
                <a:latin typeface="Calibri Light" panose="020F0302020204030204"/>
                <a:ea typeface="+mj-ea"/>
                <a:cs typeface="+mj-cs"/>
              </a:rPr>
              <a:t>Vyhláška č. 289/2007 Sb.</a:t>
            </a:r>
            <a:endParaRPr kumimoji="0" lang="cs-CZ" sz="2800" b="0" i="0" u="none" strike="noStrike" kern="1200" cap="none" spc="-50" normalizeH="0" baseline="0" noProof="0" dirty="0">
              <a:ln>
                <a:noFill/>
              </a:ln>
              <a:solidFill>
                <a:srgbClr val="C00000"/>
              </a:solidFill>
              <a:effectLst/>
              <a:uLnTx/>
              <a:uFillTx/>
              <a:latin typeface="Calibri Light" panose="020F0302020204030204"/>
              <a:ea typeface="+mj-ea"/>
              <a:cs typeface="+mj-cs"/>
            </a:endParaRPr>
          </a:p>
        </p:txBody>
      </p:sp>
      <p:pic>
        <p:nvPicPr>
          <p:cNvPr id="5" name="Picture 4" descr="znakx">
            <a:extLst>
              <a:ext uri="{FF2B5EF4-FFF2-40B4-BE49-F238E27FC236}">
                <a16:creationId xmlns:a16="http://schemas.microsoft.com/office/drawing/2014/main" id="{DA6B2551-5AAE-443D-9C9C-CC8FDD72968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2764" y="4109271"/>
            <a:ext cx="3506642" cy="2506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93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1350</Words>
  <Application>Microsoft Office PowerPoint</Application>
  <PresentationFormat>Širokoúhlá obrazovka</PresentationFormat>
  <Paragraphs>74</Paragraphs>
  <Slides>15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Retrospektiva</vt:lpstr>
      <vt:lpstr>Prezentace aplikace PowerPoint</vt:lpstr>
      <vt:lpstr>Zákon č. 166/1999 Sb., o veterinární péči</vt:lpstr>
      <vt:lpstr>Zákon č. 166/1999 Sb., o veterinární péči, §18</vt:lpstr>
      <vt:lpstr>Vyhláška č. 289/2007 Sb., o veterinárních a hygienických požadavcích na živočišné produkty, které nejsou upraveny přímo použitelnými předpisy Evropských společenství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Petra Mačáková</dc:creator>
  <cp:lastModifiedBy>Petra Mačáková</cp:lastModifiedBy>
  <cp:revision>4</cp:revision>
  <dcterms:created xsi:type="dcterms:W3CDTF">2021-09-30T09:11:44Z</dcterms:created>
  <dcterms:modified xsi:type="dcterms:W3CDTF">2022-09-06T07:07:49Z</dcterms:modified>
</cp:coreProperties>
</file>