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7"/>
  </p:notesMasterIdLst>
  <p:sldIdLst>
    <p:sldId id="256" r:id="rId5"/>
    <p:sldId id="487" r:id="rId6"/>
    <p:sldId id="488" r:id="rId7"/>
    <p:sldId id="501" r:id="rId8"/>
    <p:sldId id="258" r:id="rId9"/>
    <p:sldId id="490" r:id="rId10"/>
    <p:sldId id="491" r:id="rId11"/>
    <p:sldId id="492" r:id="rId12"/>
    <p:sldId id="264" r:id="rId13"/>
    <p:sldId id="265" r:id="rId14"/>
    <p:sldId id="347" r:id="rId15"/>
    <p:sldId id="493" r:id="rId16"/>
    <p:sldId id="494" r:id="rId17"/>
    <p:sldId id="267" r:id="rId18"/>
    <p:sldId id="489" r:id="rId19"/>
    <p:sldId id="260" r:id="rId20"/>
    <p:sldId id="261" r:id="rId21"/>
    <p:sldId id="266" r:id="rId22"/>
    <p:sldId id="262" r:id="rId23"/>
    <p:sldId id="284" r:id="rId24"/>
    <p:sldId id="289" r:id="rId25"/>
    <p:sldId id="307" r:id="rId26"/>
    <p:sldId id="311" r:id="rId27"/>
    <p:sldId id="312" r:id="rId28"/>
    <p:sldId id="364" r:id="rId29"/>
    <p:sldId id="365" r:id="rId30"/>
    <p:sldId id="315" r:id="rId31"/>
    <p:sldId id="318" r:id="rId32"/>
    <p:sldId id="319" r:id="rId33"/>
    <p:sldId id="355" r:id="rId34"/>
    <p:sldId id="357" r:id="rId35"/>
    <p:sldId id="358" r:id="rId36"/>
    <p:sldId id="359" r:id="rId37"/>
    <p:sldId id="360" r:id="rId38"/>
    <p:sldId id="362" r:id="rId39"/>
    <p:sldId id="363" r:id="rId40"/>
    <p:sldId id="321" r:id="rId41"/>
    <p:sldId id="500" r:id="rId42"/>
    <p:sldId id="324" r:id="rId43"/>
    <p:sldId id="459" r:id="rId44"/>
    <p:sldId id="323" r:id="rId45"/>
    <p:sldId id="331" r:id="rId46"/>
  </p:sldIdLst>
  <p:sldSz cx="9144000" cy="6858000" type="screen4x3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9" autoAdjust="0"/>
    <p:restoredTop sz="94660"/>
  </p:normalViewPr>
  <p:slideViewPr>
    <p:cSldViewPr>
      <p:cViewPr varScale="1">
        <p:scale>
          <a:sx n="108" d="100"/>
          <a:sy n="108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0E273-B84F-48FB-AE8E-4264D22D3DA1}" type="datetimeFigureOut">
              <a:rPr lang="cs-CZ" smtClean="0"/>
              <a:t>04.10.2021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0C160-11E6-4C0C-8284-1CA939B7931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C160-11E6-4C0C-8284-1CA939B7931F}" type="slidenum">
              <a:rPr lang="cs-CZ" smtClean="0"/>
              <a:t>29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anose="020B0604020202020204" pitchFamily="34" charset="0"/>
            </a:endParaRPr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anose="020B0604020202020204" pitchFamily="34" charset="0"/>
            </a:endParaRPr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anose="020B0604020202020204" pitchFamily="34" charset="0"/>
            </a:endParaRPr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anose="020B0604020202020204" pitchFamily="34" charset="0"/>
            </a:endParaRPr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anose="020B0604020202020204" pitchFamily="34" charset="0"/>
            </a:endParaRPr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anose="020B0604020202020204" pitchFamily="34" charset="0"/>
            </a:endParaRPr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anose="020B0604020202020204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anose="020B06040202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anose="020B060402020202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anose="020B0604020202020204" pitchFamily="34" charset="0"/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 hasCustomPrompt="1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 hasCustomPrompt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135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t>04.10.2021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04.10.2021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04.10.2021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04.10.2021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04.10.2021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04.10.2021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 hasCustomPrompt="1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 hasCustomPrompt="1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t>04.10.2021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t>04.10.2021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04.10.2021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 hasCustomPrompt="1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889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 hasCustomPrompt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04.10.2021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 hasCustomPrompt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04.10.2021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anose="020B0604020202020204" pitchFamily="34" charset="0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anose="020B0604020202020204" pitchFamily="34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anose="020B0604020202020204" pitchFamily="34" charset="0"/>
            </a:endParaRPr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anose="020B0604020202020204" pitchFamily="34" charset="0"/>
            </a:endParaRPr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anose="020B0604020202020204" pitchFamily="34" charset="0"/>
            </a:endParaRPr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anose="020B0604020202020204" pitchFamily="34" charset="0"/>
            </a:endParaRPr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anose="020B0604020202020204" pitchFamily="34" charset="0"/>
            </a:endParaRPr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anose="020B0604020202020204" pitchFamily="34" charset="0"/>
            </a:endParaRPr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anose="020B0604020202020204" pitchFamily="34" charset="0"/>
            </a:endParaRPr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anose="020B0604020202020204" pitchFamily="34" charset="0"/>
            </a:endParaRPr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anose="020B0604020202020204" pitchFamily="34" charset="0"/>
            </a:endParaRPr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anose="020B0604020202020204" pitchFamily="34" charset="0"/>
            </a:endParaRPr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anose="020B0604020202020204" pitchFamily="34" charset="0"/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dirty="0"/>
              <a:t>Klepnutím lze upravit styly předlohy textu.</a:t>
            </a:r>
          </a:p>
          <a:p>
            <a:pPr lvl="1" eaLnBrk="1" latinLnBrk="0" hangingPunct="1"/>
            <a:r>
              <a:rPr kumimoji="0" lang="cs-CZ" dirty="0"/>
              <a:t>Druhá úroveň</a:t>
            </a:r>
          </a:p>
          <a:p>
            <a:pPr lvl="2" eaLnBrk="1" latinLnBrk="0" hangingPunct="1"/>
            <a:r>
              <a:rPr kumimoji="0" lang="cs-CZ" dirty="0"/>
              <a:t>Třetí úroveň</a:t>
            </a:r>
          </a:p>
          <a:p>
            <a:pPr lvl="3" eaLnBrk="1" latinLnBrk="0" hangingPunct="1"/>
            <a:r>
              <a:rPr kumimoji="0" lang="cs-CZ" dirty="0"/>
              <a:t>Čtvrtá úroveň</a:t>
            </a:r>
          </a:p>
          <a:p>
            <a:pPr lvl="4" eaLnBrk="1" latinLnBrk="0" hangingPunct="1"/>
            <a:r>
              <a:rPr kumimoji="0" lang="cs-CZ" dirty="0"/>
              <a:t>Pátá úroveň</a:t>
            </a:r>
            <a:endParaRPr kumimoji="0" lang="en-US" dirty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18A2481B-5154-415F-B752-558547769AA3}" type="datetimeFigureOut">
              <a:rPr lang="cs-CZ" smtClean="0"/>
              <a:t>04.10.2021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20264769-77EF-4CD0-90DE-F7D7F2D423C4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•"/>
        <a:defRPr kumimoji="0"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58495" indent="-247015" algn="l" rtl="0" eaLnBrk="1" latinLnBrk="0" hangingPunct="1">
        <a:spcBef>
          <a:spcPts val="300"/>
        </a:spcBef>
        <a:buClr>
          <a:schemeClr val="accent2"/>
        </a:buClr>
        <a:buFont typeface="Georgia" panose="02040502050405020303"/>
        <a:buChar char="▫"/>
        <a:defRPr kumimoji="0" sz="2600" kern="1200">
          <a:solidFill>
            <a:schemeClr val="accent2"/>
          </a:solidFill>
          <a:latin typeface="Arial" panose="020B0604020202020204" pitchFamily="34" charset="0"/>
          <a:ea typeface="+mn-ea"/>
          <a:cs typeface="+mn-cs"/>
        </a:defRPr>
      </a:lvl2pPr>
      <a:lvl3pPr marL="923290" indent="-21971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/>
        <a:buChar char=""/>
        <a:defRPr kumimoji="0" sz="2400" kern="1200">
          <a:solidFill>
            <a:schemeClr val="accent1"/>
          </a:solidFill>
          <a:latin typeface="Arial" panose="020B0604020202020204" pitchFamily="34" charset="0"/>
          <a:ea typeface="+mn-ea"/>
          <a:cs typeface="+mn-cs"/>
        </a:defRPr>
      </a:lvl3pPr>
      <a:lvl4pPr marL="1179830" indent="-201295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/>
        <a:buChar char=""/>
        <a:defRPr kumimoji="0" sz="2200" kern="1200">
          <a:solidFill>
            <a:schemeClr val="accent1"/>
          </a:solidFill>
          <a:latin typeface="Arial" panose="020B0604020202020204" pitchFamily="34" charset="0"/>
          <a:ea typeface="+mn-ea"/>
          <a:cs typeface="+mn-cs"/>
        </a:defRPr>
      </a:lvl4pPr>
      <a:lvl5pPr marL="1390015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2000" kern="1200">
          <a:solidFill>
            <a:schemeClr val="accent3"/>
          </a:solidFill>
          <a:latin typeface="Arial" panose="020B0604020202020204" pitchFamily="34" charset="0"/>
          <a:ea typeface="+mn-ea"/>
          <a:cs typeface="+mn-cs"/>
        </a:defRPr>
      </a:lvl5pPr>
      <a:lvl6pPr marL="160909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30095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42900" y="620688"/>
            <a:ext cx="8458200" cy="1944216"/>
          </a:xfrm>
        </p:spPr>
        <p:txBody>
          <a:bodyPr>
            <a:noAutofit/>
          </a:bodyPr>
          <a:lstStyle/>
          <a:p>
            <a:pPr algn="ctr"/>
            <a:r>
              <a:rPr lang="cs-CZ" sz="7200" b="1" dirty="0"/>
              <a:t>OZNAČOVÁNÍ MASA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84684" y="4149080"/>
            <a:ext cx="8316416" cy="464790"/>
          </a:xfrm>
        </p:spPr>
        <p:txBody>
          <a:bodyPr>
            <a:noAutofit/>
          </a:bodyPr>
          <a:lstStyle/>
          <a:p>
            <a:r>
              <a:rPr lang="cs-CZ" sz="2800" dirty="0"/>
              <a:t>3. Přednáška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" t="36449" r="53198" b="24456"/>
          <a:stretch>
            <a:fillRect/>
          </a:stretch>
        </p:blipFill>
        <p:spPr bwMode="auto">
          <a:xfrm>
            <a:off x="342710" y="2146771"/>
            <a:ext cx="8549770" cy="4450581"/>
          </a:xfrm>
          <a:prstGeom prst="rect">
            <a:avLst/>
          </a:prstGeom>
          <a:ln>
            <a:noFill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340768"/>
            <a:ext cx="8229600" cy="720080"/>
          </a:xfrm>
        </p:spPr>
        <p:txBody>
          <a:bodyPr>
            <a:normAutofit/>
          </a:bodyPr>
          <a:lstStyle/>
          <a:p>
            <a:pPr lvl="0"/>
            <a:r>
              <a:rPr lang="cs-CZ" sz="2000" dirty="0"/>
              <a:t>název živočišného druhu zvířete nebo výraz uvedený v příloze č. 2, tabulce 2</a:t>
            </a:r>
          </a:p>
          <a:p>
            <a:endParaRPr lang="cs-CZ" sz="2000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62A5D0D2-CC7F-4018-BD9F-851E7B3A0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35" y="474316"/>
            <a:ext cx="8435280" cy="1066800"/>
          </a:xfrm>
        </p:spPr>
        <p:txBody>
          <a:bodyPr>
            <a:noAutofit/>
          </a:bodyPr>
          <a:lstStyle/>
          <a:p>
            <a:r>
              <a:rPr lang="cs-CZ" sz="3600" dirty="0">
                <a:solidFill>
                  <a:srgbClr val="C00000"/>
                </a:solidFill>
              </a:rPr>
              <a:t>Maso </a:t>
            </a:r>
            <a:r>
              <a:rPr lang="cs-CZ" sz="3600" dirty="0"/>
              <a:t>- vyhláška č. 69/2016 Sb.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84825" y="1628800"/>
            <a:ext cx="8229600" cy="603512"/>
          </a:xfrm>
        </p:spPr>
        <p:txBody>
          <a:bodyPr>
            <a:normAutofit/>
          </a:bodyPr>
          <a:lstStyle/>
          <a:p>
            <a:r>
              <a:rPr lang="cs-CZ" sz="2400" dirty="0"/>
              <a:t>u výsekového masa název technologického celku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5BD321D1-20BA-4AC1-9671-F9718A34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31" y="643504"/>
            <a:ext cx="8435280" cy="1066800"/>
          </a:xfrm>
        </p:spPr>
        <p:txBody>
          <a:bodyPr>
            <a:noAutofit/>
          </a:bodyPr>
          <a:lstStyle/>
          <a:p>
            <a:r>
              <a:rPr lang="cs-CZ" sz="3600" dirty="0">
                <a:solidFill>
                  <a:srgbClr val="C00000"/>
                </a:solidFill>
              </a:rPr>
              <a:t>Maso </a:t>
            </a:r>
            <a:r>
              <a:rPr lang="cs-CZ" sz="3600" dirty="0"/>
              <a:t>- vyhláška č. 69/2016 Sb.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3C00B9F-85D5-4662-BF26-B5CF89E00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1" y="2138089"/>
            <a:ext cx="6815815" cy="445926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56231" y="1690817"/>
            <a:ext cx="8229600" cy="603512"/>
          </a:xfrm>
        </p:spPr>
        <p:txBody>
          <a:bodyPr>
            <a:normAutofit/>
          </a:bodyPr>
          <a:lstStyle/>
          <a:p>
            <a:r>
              <a:rPr lang="cs-CZ" sz="2400" dirty="0"/>
              <a:t>u výsekového masa název technologického celku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5BD321D1-20BA-4AC1-9671-F9718A34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31" y="643504"/>
            <a:ext cx="8435280" cy="1066800"/>
          </a:xfrm>
        </p:spPr>
        <p:txBody>
          <a:bodyPr>
            <a:noAutofit/>
          </a:bodyPr>
          <a:lstStyle/>
          <a:p>
            <a:r>
              <a:rPr lang="cs-CZ" sz="3600" dirty="0">
                <a:solidFill>
                  <a:srgbClr val="C00000"/>
                </a:solidFill>
              </a:rPr>
              <a:t>Maso </a:t>
            </a:r>
            <a:r>
              <a:rPr lang="cs-CZ" sz="3600" dirty="0"/>
              <a:t>- vyhláška č. 69/2016 Sb.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45000E7-2346-45BE-A7E4-FF713F64F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22" y="2420888"/>
            <a:ext cx="789687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71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56231" y="1628800"/>
            <a:ext cx="8229600" cy="603512"/>
          </a:xfrm>
        </p:spPr>
        <p:txBody>
          <a:bodyPr>
            <a:normAutofit/>
          </a:bodyPr>
          <a:lstStyle/>
          <a:p>
            <a:r>
              <a:rPr lang="cs-CZ" sz="2400" dirty="0"/>
              <a:t>u výsekového masa název technologického celku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5BD321D1-20BA-4AC1-9671-F9718A34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31" y="643504"/>
            <a:ext cx="8435280" cy="1066800"/>
          </a:xfrm>
        </p:spPr>
        <p:txBody>
          <a:bodyPr>
            <a:noAutofit/>
          </a:bodyPr>
          <a:lstStyle/>
          <a:p>
            <a:r>
              <a:rPr lang="cs-CZ" sz="3600" dirty="0">
                <a:solidFill>
                  <a:srgbClr val="C00000"/>
                </a:solidFill>
              </a:rPr>
              <a:t>Maso </a:t>
            </a:r>
            <a:r>
              <a:rPr lang="cs-CZ" sz="3600" dirty="0"/>
              <a:t>- vyhláška č. 69/2016 Sb.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1F05881-ABEA-4A59-ABB5-506C5E1A9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35" y="2232312"/>
            <a:ext cx="7632898" cy="429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4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752" y="692696"/>
            <a:ext cx="9036496" cy="864096"/>
          </a:xfrm>
        </p:spPr>
        <p:txBody>
          <a:bodyPr>
            <a:noAutofit/>
          </a:bodyPr>
          <a:lstStyle/>
          <a:p>
            <a:r>
              <a:rPr lang="cs-CZ" sz="3600" dirty="0">
                <a:solidFill>
                  <a:srgbClr val="C00000"/>
                </a:solidFill>
              </a:rPr>
              <a:t>Zmrazené maso </a:t>
            </a:r>
            <a:r>
              <a:rPr lang="cs-CZ" sz="3600" dirty="0"/>
              <a:t>- vyhláška č. 366/2005 Sb.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48291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Tyto požadavky platí pouze pro zmrazené maso!</a:t>
            </a:r>
          </a:p>
          <a:p>
            <a:pPr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obal se označí: 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slovy, že potravina byla hluboce zmrazena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datem minimální trvanlivosti při teplotě skladování minus 18 °C nebo nižší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teplotou skladování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slovy "po rozmrazení znovu nezmrazujte"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obalu pro spotřebitele musí být uvedena informace o době, po kterou má být potravina uchovávána spotřebitelem, a teplota uchování. </a:t>
            </a:r>
          </a:p>
          <a:p>
            <a:pPr algn="just"/>
            <a:r>
              <a:rPr lang="cs-CZ" dirty="0">
                <a:cs typeface="Arial" panose="020B0604020202020204" pitchFamily="34" charset="0"/>
              </a:rPr>
              <a:t>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nformace se uvede slovy "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Uchování u spotřebitele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066800"/>
          </a:xfrm>
        </p:spPr>
        <p:txBody>
          <a:bodyPr>
            <a:noAutofit/>
          </a:bodyPr>
          <a:lstStyle/>
          <a:p>
            <a:r>
              <a:rPr lang="cs-CZ" sz="6600" dirty="0">
                <a:solidFill>
                  <a:srgbClr val="C00000"/>
                </a:solidFill>
              </a:rPr>
              <a:t>Hovězí maso</a:t>
            </a:r>
          </a:p>
        </p:txBody>
      </p:sp>
    </p:spTree>
    <p:extLst>
      <p:ext uri="{BB962C8B-B14F-4D97-AF65-F5344CB8AC3E}">
        <p14:creationId xmlns:p14="http://schemas.microsoft.com/office/powerpoint/2010/main" val="660678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12968" cy="792088"/>
          </a:xfrm>
        </p:spPr>
        <p:txBody>
          <a:bodyPr>
            <a:noAutofit/>
          </a:bodyPr>
          <a:lstStyle/>
          <a:p>
            <a:r>
              <a:rPr lang="cs-CZ" sz="2800" b="1" dirty="0"/>
              <a:t>Nařízení č. 1760/2000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00808"/>
            <a:ext cx="8147248" cy="5017744"/>
          </a:xfrm>
        </p:spPr>
        <p:txBody>
          <a:bodyPr>
            <a:normAutofit/>
          </a:bodyPr>
          <a:lstStyle/>
          <a:p>
            <a:r>
              <a:rPr lang="cs-CZ" b="1" dirty="0"/>
              <a:t>referenční číslo</a:t>
            </a:r>
            <a:r>
              <a:rPr lang="cs-CZ" dirty="0"/>
              <a:t> zajišťující vztah mezi masem a zvířetem nebo zvířaty</a:t>
            </a:r>
          </a:p>
          <a:p>
            <a:r>
              <a:rPr lang="cs-CZ" b="1" dirty="0"/>
              <a:t>země narození</a:t>
            </a:r>
          </a:p>
          <a:p>
            <a:r>
              <a:rPr lang="cs-CZ" b="1" dirty="0"/>
              <a:t>země výkrmu</a:t>
            </a:r>
          </a:p>
          <a:p>
            <a:r>
              <a:rPr lang="cs-CZ" b="1" dirty="0"/>
              <a:t>schvalovací číslo jatek</a:t>
            </a:r>
            <a:r>
              <a:rPr lang="cs-CZ" dirty="0"/>
              <a:t>, ve kterých bylo zvíře poraženo + </a:t>
            </a:r>
            <a:r>
              <a:rPr lang="cs-CZ" b="1" dirty="0"/>
              <a:t>země, ve které se jatka nacházejí</a:t>
            </a:r>
            <a:r>
              <a:rPr lang="cs-CZ" dirty="0"/>
              <a:t>, údaj zní </a:t>
            </a:r>
            <a:r>
              <a:rPr lang="cs-CZ" b="1" dirty="0"/>
              <a:t>Poraženo v (název státu) (schvalovací číslo)</a:t>
            </a:r>
            <a:endParaRPr lang="cs-CZ" dirty="0"/>
          </a:p>
          <a:p>
            <a:r>
              <a:rPr lang="cs-CZ" b="1" dirty="0"/>
              <a:t>schvalovací číslo </a:t>
            </a:r>
            <a:r>
              <a:rPr lang="cs-CZ" b="1" dirty="0" err="1"/>
              <a:t>bourárny</a:t>
            </a:r>
            <a:r>
              <a:rPr lang="cs-CZ" dirty="0"/>
              <a:t> + </a:t>
            </a:r>
            <a:r>
              <a:rPr lang="cs-CZ" b="1" dirty="0"/>
              <a:t>země, ve které se </a:t>
            </a:r>
            <a:r>
              <a:rPr lang="cs-CZ" b="1" dirty="0" err="1"/>
              <a:t>bourárna</a:t>
            </a:r>
            <a:r>
              <a:rPr lang="cs-CZ" b="1" dirty="0"/>
              <a:t> nachází</a:t>
            </a:r>
            <a:r>
              <a:rPr lang="cs-CZ" dirty="0"/>
              <a:t>, údaj zní: </a:t>
            </a:r>
            <a:r>
              <a:rPr lang="cs-CZ" b="1" dirty="0"/>
              <a:t>Bouráno v (název státu) (schvalovací číslo)</a:t>
            </a:r>
            <a:endParaRPr lang="cs-CZ" dirty="0"/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79512" y="5380672"/>
            <a:ext cx="8784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Pokud hovězí maso pochází ze zvířat narozených, chovaných a poražených v jednom státě, uvede se: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Původ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(název státu).</a:t>
            </a:r>
          </a:p>
          <a:p>
            <a:endParaRPr 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1911" y="1710304"/>
            <a:ext cx="8229600" cy="144016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dirty="0"/>
              <a:t>Hovězí výsekové maso balené, zabalené i nebalené se dále při uvádění na trh označí slovy „mladý býk“, „býk“, „volek“, „jalovice“ nebo „kráva“.</a:t>
            </a:r>
          </a:p>
          <a:p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C0FCB4CC-5101-47E4-B0E6-A1F7A6EF5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31" y="643504"/>
            <a:ext cx="8435280" cy="1066800"/>
          </a:xfrm>
        </p:spPr>
        <p:txBody>
          <a:bodyPr>
            <a:noAutofit/>
          </a:bodyPr>
          <a:lstStyle/>
          <a:p>
            <a:r>
              <a:rPr lang="cs-CZ" sz="3600" dirty="0"/>
              <a:t>Vyhláška č. 69/2016 Sb.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579296" cy="792088"/>
          </a:xfrm>
        </p:spPr>
        <p:txBody>
          <a:bodyPr>
            <a:noAutofit/>
          </a:bodyPr>
          <a:lstStyle/>
          <a:p>
            <a:r>
              <a:rPr lang="cs-CZ" sz="3200" b="1" dirty="0"/>
              <a:t>Nařízení č. 1308/2013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28800"/>
            <a:ext cx="8651304" cy="4896544"/>
          </a:xfrm>
        </p:spPr>
        <p:txBody>
          <a:bodyPr>
            <a:normAutofit/>
          </a:bodyPr>
          <a:lstStyle/>
          <a:p>
            <a:pPr marL="109855" indent="0"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Kusy skotu mladšího dvanácti měsíců  se rozdělí do jedné z těchto dvou kategorií:</a:t>
            </a:r>
          </a:p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kategorie V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skot mladší než osm měsíců </a:t>
            </a:r>
          </a:p>
          <a:p>
            <a:pPr lvl="1"/>
            <a:r>
              <a:rPr lang="cs-CZ" sz="2000" dirty="0">
                <a:cs typeface="Arial" panose="020B0604020202020204" pitchFamily="34" charset="0"/>
              </a:rPr>
              <a:t>obchodní název: </a:t>
            </a:r>
            <a:r>
              <a:rPr lang="cs-CZ" sz="2000" b="1" dirty="0">
                <a:cs typeface="Arial" panose="020B0604020202020204" pitchFamily="34" charset="0"/>
              </a:rPr>
              <a:t>TELECÍ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kategorie Z: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skot ve věku od osmi do dvanácti měsíců</a:t>
            </a:r>
          </a:p>
          <a:p>
            <a:pPr lvl="1"/>
            <a:r>
              <a:rPr lang="cs-CZ" sz="2000" dirty="0">
                <a:cs typeface="Arial" panose="020B0604020202020204" pitchFamily="34" charset="0"/>
              </a:rPr>
              <a:t>obchodní název: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HOVĚZÍ MASO Z MLADÉHO SKOTU</a:t>
            </a:r>
          </a:p>
          <a:p>
            <a:pPr marL="109855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855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U skotu mladšího dvanácti měsíci se dále uvede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údaj o věku zvířete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buď ve formě: věk při porážce: mladší 8 měsíců; věk při porážce: od 8 do 12 měsíců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nebo: kategorie V nebo kategorie Z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ACC9B1-46DA-4566-8959-8AC60EE2C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800" b="1" dirty="0"/>
              <a:t>LEGISLATIVA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82B88B6-9ED3-4DEB-B0EB-1C761EF19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916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cs-CZ" dirty="0"/>
              <a:t>Nařízení EP a R (ES) č. 853/2004, kterým se stanoví zvláštní hygienická pravidla pro potraviny živočišného původu​ </a:t>
            </a:r>
          </a:p>
          <a:p>
            <a:pPr algn="just"/>
            <a:r>
              <a:rPr lang="cs-CZ" dirty="0"/>
              <a:t>Nařízení EP a R (ES) č. 1169/2011, o poskytování informací o potravinách spotřebitelům </a:t>
            </a:r>
          </a:p>
          <a:p>
            <a:pPr lvl="1" algn="just"/>
            <a:r>
              <a:rPr lang="cs-CZ" dirty="0"/>
              <a:t>Prováděcí Nařízení Komise (EU) č. 1337/2013, kterým se stanoví prováděcí pravidla k nařízení EP a R (EU) č. 1169/2011, pokud jde o uvádění země původu nebo místa provenience u čerstvého, chlazeného a zmrazeného vepřového, skopového, kozího a drůbežího masa</a:t>
            </a:r>
          </a:p>
          <a:p>
            <a:pPr algn="just"/>
            <a:r>
              <a:rPr lang="cs-CZ" dirty="0"/>
              <a:t>Nařízení EP a R (ES) č. 1760/2000, o systému identifikace a evidence skotu, o označování hovězího masa a výrobků z hovězího masa</a:t>
            </a:r>
          </a:p>
          <a:p>
            <a:pPr algn="just"/>
            <a:r>
              <a:rPr lang="cs-CZ" dirty="0"/>
              <a:t>Nařízení EP a R (EU) č. 1308/2013, kterým se stanoví společná organizace trhů se zemědělskými produkty​ </a:t>
            </a:r>
          </a:p>
          <a:p>
            <a:pPr lvl="1" algn="just"/>
            <a:r>
              <a:rPr lang="cs-CZ" dirty="0"/>
              <a:t>Nařízení Komise (ES) č. 543/2008, kterým se stanoví prováděcí pravidla k nařízení Rady (ES) č. 1234/2007, pokud jde o obchodní normy pro drůbeží maso</a:t>
            </a:r>
          </a:p>
          <a:p>
            <a:pPr algn="just"/>
            <a:r>
              <a:rPr lang="cs-CZ" dirty="0"/>
              <a:t>Zákon č. 110/1997 Sb., o potravinách a tabákových výrobcích </a:t>
            </a:r>
          </a:p>
          <a:p>
            <a:pPr lvl="1" algn="just"/>
            <a:r>
              <a:rPr lang="cs-CZ" dirty="0"/>
              <a:t>Vyhláška č. 69/2016 Sb., o požadavcích maso, masné výrobky, produkty rybolovu a akvakultury a výrobky z nich, vejce a výrobky z nich </a:t>
            </a:r>
          </a:p>
          <a:p>
            <a:pPr algn="just"/>
            <a:r>
              <a:rPr lang="cs-CZ" dirty="0"/>
              <a:t>Zákon č. 166/1999 Sb., o veterinární péči – malá množství </a:t>
            </a:r>
          </a:p>
          <a:p>
            <a:pPr lvl="1" algn="just"/>
            <a:r>
              <a:rPr lang="cs-CZ" dirty="0"/>
              <a:t>Vyhláška č. 289/2007 Sb., o veterinárních a hygienických požadavcích na živočišné produkty, které nejsou upraveny přímo použitelnými předpisy Evropských společenství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7996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/>
          <p:nvPr/>
        </p:nvSpPr>
        <p:spPr>
          <a:xfrm>
            <a:off x="319584" y="872716"/>
            <a:ext cx="8229600" cy="23762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cs-CZ" sz="66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Vepřové, skopové a kozí</a:t>
            </a:r>
            <a:r>
              <a:rPr kumimoji="0" lang="cs-CZ" sz="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maso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412776"/>
            <a:ext cx="8229600" cy="5261216"/>
          </a:xfrm>
        </p:spPr>
        <p:txBody>
          <a:bodyPr>
            <a:normAutofit/>
          </a:bodyPr>
          <a:lstStyle/>
          <a:p>
            <a:r>
              <a:rPr lang="cs-CZ" sz="2400" dirty="0"/>
              <a:t>Etiketa obsahuje tyto údaje: </a:t>
            </a:r>
          </a:p>
          <a:p>
            <a:r>
              <a:rPr lang="cs-CZ" sz="2400" dirty="0"/>
              <a:t>	Země, kde probíhal chov, s označením „</a:t>
            </a:r>
            <a:r>
              <a:rPr lang="cs-CZ" sz="2400" b="1" dirty="0"/>
              <a:t>Chov v</a:t>
            </a:r>
            <a:r>
              <a:rPr lang="cs-CZ" sz="2400" dirty="0"/>
              <a:t>: (název státu)“</a:t>
            </a:r>
          </a:p>
          <a:p>
            <a:r>
              <a:rPr lang="cs-CZ" sz="2400" dirty="0"/>
              <a:t>	Země, kde došlo k porážce, s označením „</a:t>
            </a:r>
            <a:r>
              <a:rPr lang="cs-CZ" sz="2400" b="1" dirty="0"/>
              <a:t>Porážka v</a:t>
            </a:r>
            <a:r>
              <a:rPr lang="cs-CZ" sz="2400" dirty="0"/>
              <a:t>: (název státu)“</a:t>
            </a:r>
          </a:p>
          <a:p>
            <a:r>
              <a:rPr lang="cs-CZ" sz="2400" dirty="0"/>
              <a:t>	Kód šarže identifikující maso</a:t>
            </a:r>
          </a:p>
          <a:p>
            <a:pPr>
              <a:buNone/>
            </a:pPr>
            <a:r>
              <a:rPr lang="cs-CZ" sz="2400" dirty="0"/>
              <a:t> </a:t>
            </a:r>
          </a:p>
          <a:p>
            <a:r>
              <a:rPr lang="cs-CZ" sz="2400" dirty="0"/>
              <a:t>Pokud bylo maso získáno ze zvířat narozených, chovaných a poražených v jednom státě, lze uvést „Původ: (název státu)“</a:t>
            </a:r>
          </a:p>
        </p:txBody>
      </p:sp>
      <p:sp>
        <p:nvSpPr>
          <p:cNvPr id="2" name="Obdélník 1"/>
          <p:cNvSpPr/>
          <p:nvPr/>
        </p:nvSpPr>
        <p:spPr>
          <a:xfrm>
            <a:off x="107498" y="64711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Prováděcí nařízení č. 1337/2013</a:t>
            </a:r>
            <a:endParaRPr lang="cs-CZ" sz="2800" dirty="0">
              <a:latin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9318AD0-6F63-4607-9CE3-533AE12751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95" r="48680" b="50000"/>
          <a:stretch/>
        </p:blipFill>
        <p:spPr>
          <a:xfrm>
            <a:off x="5242228" y="5085184"/>
            <a:ext cx="3642145" cy="155749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/>
          <p:nvPr/>
        </p:nvSpPr>
        <p:spPr>
          <a:xfrm>
            <a:off x="457200" y="1268760"/>
            <a:ext cx="8229600" cy="1066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cs-CZ" sz="66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Drůbeží maso</a:t>
            </a:r>
            <a:endParaRPr kumimoji="0" lang="cs-CZ" sz="6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Etiketa obsahuje tyto údaje: </a:t>
            </a:r>
          </a:p>
          <a:p>
            <a:pPr lvl="1"/>
            <a:r>
              <a:rPr lang="cs-CZ" dirty="0"/>
              <a:t>Země, kde probíhal chov, s označením „</a:t>
            </a:r>
            <a:r>
              <a:rPr lang="cs-CZ" b="1" dirty="0"/>
              <a:t>Chov v</a:t>
            </a:r>
            <a:r>
              <a:rPr lang="cs-CZ" dirty="0"/>
              <a:t>: (název státu)“</a:t>
            </a:r>
          </a:p>
          <a:p>
            <a:pPr lvl="1"/>
            <a:r>
              <a:rPr lang="cs-CZ" dirty="0"/>
              <a:t>Země, kde došlo k porážce, s označením „</a:t>
            </a:r>
            <a:r>
              <a:rPr lang="cs-CZ" b="1" dirty="0"/>
              <a:t>Porážka v</a:t>
            </a:r>
            <a:r>
              <a:rPr lang="cs-CZ" dirty="0"/>
              <a:t>: (název státu)“</a:t>
            </a:r>
          </a:p>
          <a:p>
            <a:r>
              <a:rPr lang="cs-CZ" dirty="0"/>
              <a:t>Kód šarže identifikující maso</a:t>
            </a:r>
          </a:p>
          <a:p>
            <a:pPr>
              <a:buNone/>
            </a:pPr>
            <a:r>
              <a:rPr lang="cs-CZ" dirty="0"/>
              <a:t> </a:t>
            </a:r>
          </a:p>
          <a:p>
            <a:r>
              <a:rPr lang="cs-CZ" dirty="0"/>
              <a:t>Pokud bylo maso získáno ze zvířat narozených, chovaných a poražených v jednom státě, lze uvést „Původ: (název státu)“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19B7318-7FAB-46DA-A94E-56231DD51501}"/>
              </a:ext>
            </a:extLst>
          </p:cNvPr>
          <p:cNvSpPr/>
          <p:nvPr/>
        </p:nvSpPr>
        <p:spPr>
          <a:xfrm>
            <a:off x="323528" y="836712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Prováděcí nařízení č. 1337/2013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987"/>
            <a:ext cx="8229600" cy="827781"/>
          </a:xfrm>
        </p:spPr>
        <p:txBody>
          <a:bodyPr>
            <a:noAutofit/>
          </a:bodyPr>
          <a:lstStyle/>
          <a:p>
            <a:r>
              <a:rPr lang="cs-CZ" sz="2400" b="1" dirty="0"/>
              <a:t>Nařízení č. 543/2008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5184576"/>
          </a:xfrm>
        </p:spPr>
        <p:txBody>
          <a:bodyPr>
            <a:noAutofit/>
          </a:bodyPr>
          <a:lstStyle/>
          <a:p>
            <a:pPr marL="109855" indent="0">
              <a:buNone/>
            </a:pPr>
            <a:r>
              <a:rPr lang="cs-CZ" sz="2000" dirty="0"/>
              <a:t>Produkty se prodávají </a:t>
            </a:r>
            <a:r>
              <a:rPr lang="cs-CZ" sz="2000" b="1" dirty="0"/>
              <a:t>pod názvem uvedeným v článku 1</a:t>
            </a:r>
            <a:r>
              <a:rPr lang="cs-CZ" sz="2000" dirty="0"/>
              <a:t> tohoto nařízení (např. kuře, mladá krůta, prsa, </a:t>
            </a:r>
            <a:r>
              <a:rPr lang="cs-CZ" sz="2000" dirty="0" err="1"/>
              <a:t>foie</a:t>
            </a:r>
            <a:r>
              <a:rPr lang="cs-CZ" sz="2000" dirty="0"/>
              <a:t> </a:t>
            </a:r>
            <a:r>
              <a:rPr lang="cs-CZ" sz="2000" dirty="0" err="1"/>
              <a:t>gras</a:t>
            </a:r>
            <a:r>
              <a:rPr lang="cs-CZ" sz="2000" dirty="0"/>
              <a:t>…) + doplněné v případě celých jatečně upravených těl </a:t>
            </a:r>
            <a:r>
              <a:rPr lang="cs-CZ" sz="2000" b="1" dirty="0"/>
              <a:t>odkazem na příslušnou obchodní úpravu</a:t>
            </a:r>
            <a:r>
              <a:rPr lang="cs-CZ" sz="2000" dirty="0"/>
              <a:t> (částečně vykuchaná, s droby, bez drobů) a v případě děleného drůbežího masa </a:t>
            </a:r>
            <a:r>
              <a:rPr lang="cs-CZ" sz="2000" b="1" dirty="0"/>
              <a:t>odkazem na příslušný živočišný druh</a:t>
            </a:r>
            <a:endParaRPr lang="cs-CZ" sz="2000" dirty="0"/>
          </a:p>
          <a:p>
            <a:pPr marL="1074420" indent="-342900"/>
            <a:r>
              <a:rPr lang="cs-CZ" sz="2000" b="1" dirty="0"/>
              <a:t>u čerstvého drůbežího masa se datum minimální trvanlivosti nahradí slovy „spotřebujte do“</a:t>
            </a:r>
            <a:endParaRPr lang="cs-CZ" sz="2000" dirty="0"/>
          </a:p>
          <a:p>
            <a:pPr marL="1074420" indent="-342900"/>
            <a:r>
              <a:rPr lang="cs-CZ" sz="2000" b="1" dirty="0"/>
              <a:t>třída </a:t>
            </a:r>
            <a:r>
              <a:rPr lang="cs-CZ" sz="2000" dirty="0"/>
              <a:t>(A nebo B)</a:t>
            </a:r>
          </a:p>
          <a:p>
            <a:pPr marL="1058545" indent="-342900"/>
            <a:r>
              <a:rPr lang="cs-CZ" sz="2000" b="1" dirty="0"/>
              <a:t>u čerstvého masa celková cena a cena za hmotnostní jednotku v maloobchodním prodeji</a:t>
            </a:r>
            <a:endParaRPr lang="cs-CZ" sz="2000" dirty="0"/>
          </a:p>
          <a:p>
            <a:pPr marL="1074420" indent="-342900"/>
            <a:r>
              <a:rPr lang="cs-CZ" sz="2000" b="1" dirty="0"/>
              <a:t>stav čerstvý/ zmrazený/ hluboce zmrazený</a:t>
            </a:r>
            <a:endParaRPr lang="cs-CZ" sz="2000" dirty="0"/>
          </a:p>
          <a:p>
            <a:pPr marL="1074420" indent="-342900"/>
            <a:r>
              <a:rPr lang="cs-CZ" sz="2000" b="1" dirty="0"/>
              <a:t>registrační číslo jatek/</a:t>
            </a:r>
            <a:r>
              <a:rPr lang="cs-CZ" sz="2000" b="1" dirty="0" err="1"/>
              <a:t>bourárny</a:t>
            </a:r>
            <a:endParaRPr lang="cs-CZ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916832"/>
            <a:ext cx="8568952" cy="4680520"/>
          </a:xfrm>
        </p:spPr>
        <p:txBody>
          <a:bodyPr>
            <a:noAutofit/>
          </a:bodyPr>
          <a:lstStyle/>
          <a:p>
            <a:pPr marL="109855" indent="0">
              <a:buNone/>
            </a:pPr>
            <a:r>
              <a:rPr lang="cs-CZ" sz="2400" dirty="0"/>
              <a:t>Chovatel může v malých množstvích prodávat</a:t>
            </a:r>
            <a:endParaRPr lang="cs-CZ" sz="2400" b="1" dirty="0"/>
          </a:p>
          <a:p>
            <a:r>
              <a:rPr lang="cs-CZ" sz="2400" b="1" dirty="0"/>
              <a:t>živou drůbež, živé králíky a živé nutrie </a:t>
            </a:r>
            <a:r>
              <a:rPr lang="cs-CZ" sz="2400" dirty="0"/>
              <a:t>z vlastního chovu </a:t>
            </a:r>
            <a:r>
              <a:rPr lang="cs-CZ" sz="2400" u="sng" dirty="0"/>
              <a:t>ve svém hospodářství </a:t>
            </a:r>
            <a:r>
              <a:rPr lang="cs-CZ" sz="2400" dirty="0"/>
              <a:t>přímo spotřebiteli,</a:t>
            </a:r>
          </a:p>
          <a:p>
            <a:pPr algn="just"/>
            <a:r>
              <a:rPr lang="cs-CZ" sz="2400" b="1" dirty="0"/>
              <a:t>čerstvé drůbeží maso, čerstvé králičí maso nebo čerstvé maso z nutrií, </a:t>
            </a:r>
            <a:r>
              <a:rPr lang="cs-CZ" sz="2400" dirty="0"/>
              <a:t>pocházející z drůbeže, králíků nebo nutrií z vlastního hospodářství a poražených v tomto hospodářství, </a:t>
            </a:r>
            <a:r>
              <a:rPr lang="cs-CZ" sz="2400" u="sng" dirty="0"/>
              <a:t>ve svém hospodářství, v tržnici nebo na tržišti</a:t>
            </a:r>
            <a:r>
              <a:rPr lang="cs-CZ" sz="2400" dirty="0"/>
              <a:t>, které se nacházejí na území České republiky, a to přímo spotřebiteli, anebo je dodávat do </a:t>
            </a:r>
            <a:r>
              <a:rPr lang="cs-CZ" sz="2400" u="sng" dirty="0"/>
              <a:t>místního maloobchodu</a:t>
            </a:r>
            <a:r>
              <a:rPr lang="cs-CZ" sz="2400" dirty="0"/>
              <a:t>; drůbeží maso nemusí být tříděno podle jakosti a hmotnosti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Malá množství- </a:t>
            </a:r>
            <a:r>
              <a:rPr lang="cs-CZ" dirty="0">
                <a:solidFill>
                  <a:srgbClr val="C5D1D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č. 166/1999 Sb. </a:t>
            </a: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2111" y="584260"/>
            <a:ext cx="8529897" cy="1063565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Malá množství- </a:t>
            </a:r>
            <a:r>
              <a:rPr lang="cs-CZ" dirty="0">
                <a:solidFill>
                  <a:srgbClr val="C5D1D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vyhláška č. 289/2007 Sb.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5900" y="1647825"/>
            <a:ext cx="8653780" cy="4953000"/>
          </a:xfrm>
        </p:spPr>
        <p:txBody>
          <a:bodyPr>
            <a:noAutofit/>
          </a:bodyPr>
          <a:lstStyle/>
          <a:p>
            <a:r>
              <a:rPr lang="cs-CZ" sz="2000" dirty="0"/>
              <a:t>chovatel, jehož roční produkce je nižší než 2 000 kusů krůt, hus nebo kachen, nebo 10 000 kusů ostatní drůbeže, může neporcované čerstvé drůbeží maso v malých množstvích</a:t>
            </a:r>
          </a:p>
          <a:p>
            <a:pPr lvl="1"/>
            <a:r>
              <a:rPr lang="cs-CZ" sz="1800" dirty="0"/>
              <a:t>prodávat přímo spotřebiteli ve svém hospodářství, v tržnici nebo na tržišti, nebo</a:t>
            </a:r>
            <a:endParaRPr lang="cs-CZ" sz="1800" i="1" dirty="0"/>
          </a:p>
          <a:p>
            <a:pPr lvl="1"/>
            <a:r>
              <a:rPr lang="cs-CZ" sz="1800" dirty="0"/>
              <a:t>dodávat do místního maloobchodu. </a:t>
            </a:r>
            <a:endParaRPr lang="cs-CZ" sz="1800" b="1" dirty="0"/>
          </a:p>
          <a:p>
            <a:r>
              <a:rPr lang="cs-CZ" sz="2000" dirty="0"/>
              <a:t>za malé množství čerstvého drůbežího masa, určeného k prodeji nebo dodání podle odstavce 1, se považuje maso z nejvýše 10 kusů krůt, 35 kusů hus, 35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kusů kachen a 35 kusů ostatní drůbeže v průběhu jednoho týdne</a:t>
            </a:r>
          </a:p>
          <a:p>
            <a:r>
              <a:rPr lang="cs-CZ" sz="2000" dirty="0"/>
              <a:t>v případě prodeje nebo dodání neporcovaného čerstvého drůbežího masa musí být k masu prodejcem připojeno dobře viditelné a čitelné upozornění: </a:t>
            </a:r>
            <a:r>
              <a:rPr lang="cs-CZ" sz="2000" b="1" dirty="0">
                <a:sym typeface="+mn-ea"/>
              </a:rPr>
              <a:t>„Maso není veterinárně vyšetřeno - určeno po tepelné úpravě ke spotřebě v domácnosti spotřebitele“</a:t>
            </a:r>
            <a:endParaRPr lang="cs-CZ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/>
          <p:nvPr/>
        </p:nvSpPr>
        <p:spPr>
          <a:xfrm>
            <a:off x="251520" y="980728"/>
            <a:ext cx="8229600" cy="33123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cs-CZ" sz="66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Zvěřina a maso z farmové zvěře</a:t>
            </a:r>
            <a:endParaRPr kumimoji="0" lang="cs-CZ" sz="6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066800"/>
          </a:xfrm>
        </p:spPr>
        <p:txBody>
          <a:bodyPr>
            <a:noAutofit/>
          </a:bodyPr>
          <a:lstStyle/>
          <a:p>
            <a:r>
              <a:rPr lang="cs-CZ" sz="3200" dirty="0"/>
              <a:t>Vyhláška č. 69/2016 Sb.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132856"/>
            <a:ext cx="8363272" cy="4441680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název příslušného živočišného druhu podle přílohy č. 2 k této vyhlášce tabulky 3</a:t>
            </a:r>
          </a:p>
          <a:p>
            <a:pPr>
              <a:buNone/>
            </a:pPr>
            <a:r>
              <a:rPr lang="cs-CZ" b="1" dirty="0"/>
              <a:t> </a:t>
            </a:r>
            <a:endParaRPr lang="cs-CZ" dirty="0"/>
          </a:p>
          <a:p>
            <a:pPr lvl="0"/>
            <a:r>
              <a:rPr lang="cs-CZ" dirty="0"/>
              <a:t>u dělené zvěřiny část jatečného těla</a:t>
            </a:r>
          </a:p>
          <a:p>
            <a:pPr>
              <a:buNone/>
            </a:pPr>
            <a:r>
              <a:rPr lang="cs-CZ" dirty="0"/>
              <a:t> </a:t>
            </a:r>
          </a:p>
          <a:p>
            <a:r>
              <a:rPr lang="cs-CZ" dirty="0"/>
              <a:t>zda se jedná o zvěřinu nebo maso z farmové zvěře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" t="20693" r="53443" b="47443"/>
          <a:stretch>
            <a:fillRect/>
          </a:stretch>
        </p:blipFill>
        <p:spPr bwMode="auto">
          <a:xfrm>
            <a:off x="0" y="1836902"/>
            <a:ext cx="8496943" cy="4392487"/>
          </a:xfrm>
          <a:prstGeom prst="rect">
            <a:avLst/>
          </a:prstGeom>
          <a:ln>
            <a:noFill/>
          </a:ln>
        </p:spPr>
      </p:pic>
      <p:sp>
        <p:nvSpPr>
          <p:cNvPr id="3" name="Nadpis 1"/>
          <p:cNvSpPr txBox="1"/>
          <p:nvPr/>
        </p:nvSpPr>
        <p:spPr>
          <a:xfrm>
            <a:off x="267343" y="843028"/>
            <a:ext cx="8229600" cy="63475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/>
              <a:t>Vyhláška č. 69/2016 Sb.</a:t>
            </a:r>
            <a:endParaRPr lang="cs-CZ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270DF5-E190-428E-A772-D59CD02E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936104"/>
          </a:xfrm>
        </p:spPr>
        <p:txBody>
          <a:bodyPr>
            <a:noAutofit/>
          </a:bodyPr>
          <a:lstStyle/>
          <a:p>
            <a:r>
              <a:rPr lang="cs-CZ" sz="3600" dirty="0">
                <a:solidFill>
                  <a:srgbClr val="C00000"/>
                </a:solidFill>
              </a:rPr>
              <a:t>Maso definice - </a:t>
            </a:r>
            <a:r>
              <a:rPr lang="cs-CZ" sz="3600" dirty="0">
                <a:solidFill>
                  <a:srgbClr val="C5D1D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nařízení č. 853/2004</a:t>
            </a:r>
            <a:endParaRPr lang="cs-CZ" sz="36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73A818F-99B2-4EA0-A93A-83D7C15B4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72816"/>
            <a:ext cx="8363272" cy="480172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spcBef>
                <a:spcPct val="20000"/>
              </a:spcBef>
              <a:buClr>
                <a:srgbClr val="D16349"/>
              </a:buClr>
              <a:buSzPct val="85000"/>
              <a:buNone/>
            </a:pPr>
            <a:r>
              <a:rPr lang="cs-CZ" sz="1900" b="1" dirty="0">
                <a:solidFill>
                  <a:prstClr val="black"/>
                </a:solidFill>
                <a:cs typeface="Arial" panose="020B0604020202020204" pitchFamily="34" charset="0"/>
              </a:rPr>
              <a:t>„Masem“ </a:t>
            </a:r>
            <a:r>
              <a:rPr lang="cs-CZ" sz="1900" dirty="0">
                <a:solidFill>
                  <a:prstClr val="black"/>
                </a:solidFill>
                <a:cs typeface="Arial" panose="020B0604020202020204" pitchFamily="34" charset="0"/>
              </a:rPr>
              <a:t>se rozumějí poživatelné díly zvířat uvedených bodech 1.2 až 1.8 včetně krve.</a:t>
            </a: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 panose="05020102010507070707"/>
              <a:buChar char=""/>
            </a:pPr>
            <a:r>
              <a:rPr lang="cs-CZ" sz="1900" dirty="0">
                <a:solidFill>
                  <a:prstClr val="black"/>
                </a:solidFill>
                <a:cs typeface="Arial" panose="020B0604020202020204" pitchFamily="34" charset="0"/>
              </a:rPr>
              <a:t>1.2 „Domácími kopytníky“ se rozumí domácí skot (včetně druhů rodů </a:t>
            </a:r>
            <a:r>
              <a:rPr lang="cs-CZ" sz="1900" dirty="0" err="1">
                <a:solidFill>
                  <a:prstClr val="black"/>
                </a:solidFill>
                <a:cs typeface="Arial" panose="020B0604020202020204" pitchFamily="34" charset="0"/>
              </a:rPr>
              <a:t>Bubalus</a:t>
            </a:r>
            <a:r>
              <a:rPr lang="cs-CZ" sz="1900" dirty="0">
                <a:solidFill>
                  <a:prstClr val="black"/>
                </a:solidFill>
                <a:cs typeface="Arial" panose="020B0604020202020204" pitchFamily="34" charset="0"/>
              </a:rPr>
              <a:t> a </a:t>
            </a:r>
            <a:r>
              <a:rPr lang="cs-CZ" sz="1900" dirty="0" err="1">
                <a:solidFill>
                  <a:prstClr val="black"/>
                </a:solidFill>
                <a:cs typeface="Arial" panose="020B0604020202020204" pitchFamily="34" charset="0"/>
              </a:rPr>
              <a:t>Bison</a:t>
            </a:r>
            <a:r>
              <a:rPr lang="cs-CZ" sz="1900" dirty="0">
                <a:solidFill>
                  <a:prstClr val="black"/>
                </a:solidFill>
                <a:cs typeface="Arial" panose="020B0604020202020204" pitchFamily="34" charset="0"/>
              </a:rPr>
              <a:t>), prasata, ovce a kozy a domácí lichokopytníci.</a:t>
            </a: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 panose="05020102010507070707"/>
              <a:buChar char=""/>
            </a:pPr>
            <a:r>
              <a:rPr lang="cs-CZ" sz="1900" dirty="0">
                <a:solidFill>
                  <a:prstClr val="black"/>
                </a:solidFill>
                <a:cs typeface="Arial" panose="020B0604020202020204" pitchFamily="34" charset="0"/>
              </a:rPr>
              <a:t>1.3 „Drůbeží“ se rozumí domácí drůbež včetně ptáků, kteří nejsou považováni za domácí, ale jsou chováni jako domácí zvířata, s výjimkou běžců.</a:t>
            </a: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 panose="05020102010507070707"/>
              <a:buChar char=""/>
            </a:pPr>
            <a:r>
              <a:rPr lang="cs-CZ" sz="1900" dirty="0">
                <a:solidFill>
                  <a:prstClr val="black"/>
                </a:solidFill>
                <a:cs typeface="Arial" panose="020B0604020202020204" pitchFamily="34" charset="0"/>
              </a:rPr>
              <a:t>1.4 „</a:t>
            </a:r>
            <a:r>
              <a:rPr lang="cs-CZ" sz="1900" dirty="0" err="1">
                <a:solidFill>
                  <a:prstClr val="black"/>
                </a:solidFill>
                <a:cs typeface="Arial" panose="020B0604020202020204" pitchFamily="34" charset="0"/>
              </a:rPr>
              <a:t>Zajícovci</a:t>
            </a:r>
            <a:r>
              <a:rPr lang="cs-CZ" sz="1900" dirty="0">
                <a:solidFill>
                  <a:prstClr val="black"/>
                </a:solidFill>
                <a:cs typeface="Arial" panose="020B0604020202020204" pitchFamily="34" charset="0"/>
              </a:rPr>
              <a:t>“ se rozumějí králíci, zajíci a hlodavci.</a:t>
            </a: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 panose="05020102010507070707"/>
              <a:buChar char=""/>
            </a:pPr>
            <a:r>
              <a:rPr lang="cs-CZ" sz="1900" dirty="0">
                <a:solidFill>
                  <a:prstClr val="black"/>
                </a:solidFill>
                <a:cs typeface="Arial" panose="020B0604020202020204" pitchFamily="34" charset="0"/>
              </a:rPr>
              <a:t>1.5 „Volně žijící zvěří“ se rozumějí:</a:t>
            </a:r>
          </a:p>
          <a:p>
            <a:pPr marL="548640" lvl="1" indent="-274320">
              <a:spcBef>
                <a:spcPct val="20000"/>
              </a:spcBef>
              <a:buClr>
                <a:srgbClr val="CCB400"/>
              </a:buClr>
              <a:buSzPct val="70000"/>
              <a:buFont typeface="Wingdings" panose="05000000000000000000"/>
              <a:buChar char=""/>
            </a:pPr>
            <a:r>
              <a:rPr lang="cs-CZ" sz="1500" dirty="0">
                <a:solidFill>
                  <a:prstClr val="black"/>
                </a:solidFill>
                <a:cs typeface="Arial" panose="020B0604020202020204" pitchFamily="34" charset="0"/>
              </a:rPr>
              <a:t>volně žijící kopytníci, </a:t>
            </a:r>
            <a:r>
              <a:rPr lang="cs-CZ" sz="1500" dirty="0" err="1">
                <a:solidFill>
                  <a:prstClr val="black"/>
                </a:solidFill>
                <a:cs typeface="Arial" panose="020B0604020202020204" pitchFamily="34" charset="0"/>
              </a:rPr>
              <a:t>zajícovci</a:t>
            </a:r>
            <a:r>
              <a:rPr lang="cs-CZ" sz="1500" dirty="0">
                <a:solidFill>
                  <a:prstClr val="black"/>
                </a:solidFill>
                <a:cs typeface="Arial" panose="020B0604020202020204" pitchFamily="34" charset="0"/>
              </a:rPr>
              <a:t> a jiní suchozemští savci, kteří jsou loveni k lidské spotřebě a jsou považováni za volně žijící zvěř podle použitelných právních předpisů daných členských států, včetně savců žijících na uzavřeném území v podobně svobodných podmínkách jako volně žijící zvěř,</a:t>
            </a:r>
          </a:p>
          <a:p>
            <a:pPr marL="548640" lvl="1" indent="-274320">
              <a:spcBef>
                <a:spcPct val="20000"/>
              </a:spcBef>
              <a:buClr>
                <a:srgbClr val="CCB400"/>
              </a:buClr>
              <a:buSzPct val="70000"/>
              <a:buFont typeface="Wingdings" panose="05000000000000000000"/>
              <a:buChar char=""/>
            </a:pPr>
            <a:r>
              <a:rPr lang="cs-CZ" sz="1500" dirty="0">
                <a:solidFill>
                  <a:prstClr val="black"/>
                </a:solidFill>
                <a:cs typeface="Arial" panose="020B0604020202020204" pitchFamily="34" charset="0"/>
              </a:rPr>
              <a:t>volně žijící ptáci, kteří jsou loveni k lidské spotřebě.</a:t>
            </a: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 panose="05020102010507070707"/>
              <a:buChar char=""/>
            </a:pPr>
            <a:r>
              <a:rPr lang="cs-CZ" sz="1900" dirty="0">
                <a:solidFill>
                  <a:prstClr val="black"/>
                </a:solidFill>
                <a:cs typeface="Arial" panose="020B0604020202020204" pitchFamily="34" charset="0"/>
              </a:rPr>
              <a:t>1.6 „Farmovou zvěří“ se rozumějí farmoví běžci a dále suchozemští farmoví savci, kteří nejsou uvedeni v bodě 1.2.</a:t>
            </a: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 panose="05020102010507070707"/>
              <a:buChar char=""/>
            </a:pPr>
            <a:r>
              <a:rPr lang="cs-CZ" sz="1900" dirty="0">
                <a:solidFill>
                  <a:prstClr val="black"/>
                </a:solidFill>
                <a:cs typeface="Arial" panose="020B0604020202020204" pitchFamily="34" charset="0"/>
              </a:rPr>
              <a:t>1.7 „Drobnou volně žijící zvěří“ se rozumí volně v přírodě žijící pernatá zvěř a </a:t>
            </a:r>
            <a:r>
              <a:rPr lang="cs-CZ" sz="1900" dirty="0" err="1">
                <a:solidFill>
                  <a:prstClr val="black"/>
                </a:solidFill>
                <a:cs typeface="Arial" panose="020B0604020202020204" pitchFamily="34" charset="0"/>
              </a:rPr>
              <a:t>zajícovci</a:t>
            </a:r>
            <a:r>
              <a:rPr lang="cs-CZ" sz="1900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 panose="05020102010507070707"/>
              <a:buChar char=""/>
            </a:pPr>
            <a:r>
              <a:rPr lang="cs-CZ" sz="1900" dirty="0">
                <a:solidFill>
                  <a:prstClr val="black"/>
                </a:solidFill>
                <a:cs typeface="Arial" panose="020B0604020202020204" pitchFamily="34" charset="0"/>
              </a:rPr>
              <a:t>1.8 „Velkou volně žijící zvěří“ se rozumějí volně v přírodě žijící suchozemští savci, na které se nevztahuje definice drobné volně žijící zvěře.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25499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761" y="1772817"/>
            <a:ext cx="8504959" cy="4608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/>
              <a:t>Uživatel honitby může v malých množstvích těla ulovené volně žijící zvěře v kůži a v peří: </a:t>
            </a:r>
          </a:p>
          <a:p>
            <a:r>
              <a:rPr lang="cs-CZ" dirty="0"/>
              <a:t>prodávat přímo spotřebiteli</a:t>
            </a:r>
          </a:p>
          <a:p>
            <a:r>
              <a:rPr lang="cs-CZ" dirty="0"/>
              <a:t>dodávat do místní maloobchodní prodejny s odpovídajícím sortimentem živočišných produktů, která se nachází na území České republiky a která zásobuje přímo spotřebitele</a:t>
            </a:r>
          </a:p>
          <a:p>
            <a:r>
              <a:rPr lang="cs-CZ" dirty="0"/>
              <a:t>dodávat do maloobchodního zařízení, které bylo krajskou veterinární správou registrováno jako zařízení určené pro zacházení se zvěřinou, a které se nachází na území kraje, v němž byla zvěř ulovena, nebo krajů sousedních</a:t>
            </a:r>
          </a:p>
          <a:p>
            <a:r>
              <a:rPr lang="cs-CZ" dirty="0"/>
              <a:t>prodávat v tržnici nebo na tržišti, které se nacházejí na území České republiky, přímo spotřebiteli, jde-li o drobnou volně žijící zvěř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Nadpis 1"/>
          <p:cNvSpPr txBox="1"/>
          <p:nvPr/>
        </p:nvSpPr>
        <p:spPr>
          <a:xfrm>
            <a:off x="87086" y="727236"/>
            <a:ext cx="8597634" cy="861176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C00000"/>
                </a:solidFill>
              </a:rPr>
              <a:t>Malá množství- </a:t>
            </a:r>
            <a:r>
              <a:rPr lang="cs-CZ" dirty="0">
                <a:solidFill>
                  <a:srgbClr val="C5D1D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č. 166/1999 Sb. </a:t>
            </a: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2816"/>
            <a:ext cx="8325172" cy="4383449"/>
          </a:xfrm>
        </p:spPr>
        <p:txBody>
          <a:bodyPr/>
          <a:lstStyle/>
          <a:p>
            <a:r>
              <a:rPr lang="cs-CZ" sz="2400" dirty="0"/>
              <a:t>uživatel honitby je povinen na požádání úředního veterinárního lékaře předložit evidenci o ulovené zvěři, jejím prodeji a vlastní spotřebě, vedenou podle zákona o myslivosti</a:t>
            </a:r>
          </a:p>
          <a:p>
            <a:r>
              <a:rPr lang="cs-CZ" sz="2400" i="1" dirty="0"/>
              <a:t>p</a:t>
            </a:r>
            <a:r>
              <a:rPr lang="cs-CZ" sz="2400" dirty="0"/>
              <a:t>roškolená osoba je povinna vést záznamy o druzích a počtech ulovené a vyšetřené volně žijící zvěře, o místě a době jejího ulovení, o výsledcích vyšetření a o tom, kam byla tato zvěř dodána, uchovávat tyto záznamy po dobu nejméně 2 let a na požádání je poskytovat úřednímu veterinárnímu lékaři</a:t>
            </a:r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18426699-B4F9-43DA-8E2A-EC8E0449A019}"/>
              </a:ext>
            </a:extLst>
          </p:cNvPr>
          <p:cNvSpPr txBox="1"/>
          <p:nvPr/>
        </p:nvSpPr>
        <p:spPr>
          <a:xfrm>
            <a:off x="87086" y="727236"/>
            <a:ext cx="8597634" cy="861176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C00000"/>
                </a:solidFill>
              </a:rPr>
              <a:t>Malá množství- </a:t>
            </a:r>
            <a:r>
              <a:rPr lang="cs-CZ" dirty="0">
                <a:solidFill>
                  <a:srgbClr val="C5D1D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č. 166/1999 Sb. </a:t>
            </a: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1630" y="1497330"/>
            <a:ext cx="8605520" cy="4875530"/>
          </a:xfrm>
        </p:spPr>
        <p:txBody>
          <a:bodyPr>
            <a:noAutofit/>
          </a:bodyPr>
          <a:lstStyle/>
          <a:p>
            <a:r>
              <a:rPr lang="cs-CZ" sz="2400" dirty="0"/>
              <a:t>jde-li o </a:t>
            </a:r>
            <a:r>
              <a:rPr lang="cs-CZ" sz="2400" b="1" dirty="0"/>
              <a:t>zvěř vnímavou na trichinelózu</a:t>
            </a:r>
            <a:r>
              <a:rPr lang="cs-CZ" sz="2400" dirty="0"/>
              <a:t>, je uživatel honitby povinen zabezpečit její vyšetření na přítomnost svalovce (</a:t>
            </a:r>
            <a:r>
              <a:rPr lang="cs-CZ" sz="2400" dirty="0" err="1"/>
              <a:t>trichinel</a:t>
            </a:r>
            <a:r>
              <a:rPr lang="cs-CZ" sz="2400" dirty="0"/>
              <a:t>)</a:t>
            </a:r>
          </a:p>
          <a:p>
            <a:r>
              <a:rPr lang="cs-CZ" sz="2400" b="1" dirty="0"/>
              <a:t>jde-li o prase divoké, přikládá uživatel honitby spolu se svalovinou vyšetřovaného kusu zvěře i ocas tohoto kusu</a:t>
            </a:r>
            <a:r>
              <a:rPr lang="cs-CZ" sz="2400" dirty="0"/>
              <a:t>. </a:t>
            </a:r>
          </a:p>
          <a:p>
            <a:r>
              <a:rPr lang="cs-CZ" sz="2400" dirty="0" err="1"/>
              <a:t>uivatel</a:t>
            </a:r>
            <a:r>
              <a:rPr lang="cs-CZ" sz="2400" dirty="0"/>
              <a:t> honitby je povinen </a:t>
            </a:r>
            <a:r>
              <a:rPr lang="cs-CZ" sz="2400" b="1" dirty="0"/>
              <a:t>uchovávat protokol o laboratorním vyšetření zvěře po dobu nejméně 2 let </a:t>
            </a:r>
            <a:r>
              <a:rPr lang="cs-CZ" sz="2400" dirty="0"/>
              <a:t>a na požádání jej předložit úřednímu veterinárnímu lékaři</a:t>
            </a:r>
          </a:p>
          <a:p>
            <a:r>
              <a:rPr lang="cs-CZ" sz="2400" b="1" dirty="0"/>
              <a:t>uživatel honitby může zvěř vnímavou na trichinelózu prodávat nebo dodávat přímo spotřebiteli způsobem uvedeným v odstavci 1 až po vyhovujícím vyšetření zvěře na přítomnost svalovce (</a:t>
            </a:r>
            <a:r>
              <a:rPr lang="cs-CZ" sz="2400" b="1" dirty="0" err="1"/>
              <a:t>trichinel</a:t>
            </a:r>
            <a:r>
              <a:rPr lang="cs-CZ" sz="2400" b="1" dirty="0"/>
              <a:t>)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A8A6F4C-DAAE-4872-AEFF-9D2C8B1EC469}"/>
              </a:ext>
            </a:extLst>
          </p:cNvPr>
          <p:cNvSpPr txBox="1"/>
          <p:nvPr/>
        </p:nvSpPr>
        <p:spPr>
          <a:xfrm>
            <a:off x="87086" y="727236"/>
            <a:ext cx="8597634" cy="861176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C00000"/>
                </a:solidFill>
              </a:rPr>
              <a:t>Malá množství- </a:t>
            </a:r>
            <a:r>
              <a:rPr lang="cs-CZ" dirty="0">
                <a:solidFill>
                  <a:srgbClr val="C5D1D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č. 166/1999 Sb. </a:t>
            </a: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ulovená volně žijící zvěř, kterou uživatel honitby nebo oprávněný účastník lovu použije výlučně pro spotřebu ve </a:t>
            </a:r>
            <a:r>
              <a:rPr lang="cs-CZ" sz="2400" u="sng" dirty="0"/>
              <a:t>své domácnosti</a:t>
            </a:r>
            <a:r>
              <a:rPr lang="cs-CZ" sz="2400" dirty="0"/>
              <a:t>, nemusí být vyšetřena proškolenou osobou</a:t>
            </a:r>
          </a:p>
          <a:p>
            <a:r>
              <a:rPr lang="cs-CZ" sz="2400" dirty="0"/>
              <a:t>jde-li však o zvěř vnímavou na trichinelózu, je uživatel honitby povinen zabezpečit její </a:t>
            </a:r>
            <a:r>
              <a:rPr lang="cs-CZ" sz="2400" u="sng" dirty="0"/>
              <a:t>vyšetření na přítomnost svalovce (</a:t>
            </a:r>
            <a:r>
              <a:rPr lang="cs-CZ" sz="2400" u="sng" dirty="0" err="1"/>
              <a:t>trichinel</a:t>
            </a:r>
            <a:r>
              <a:rPr lang="cs-CZ" sz="2400" dirty="0"/>
              <a:t>)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0A67995E-68A1-45EA-B589-0BFE7EB421D9}"/>
              </a:ext>
            </a:extLst>
          </p:cNvPr>
          <p:cNvSpPr txBox="1"/>
          <p:nvPr/>
        </p:nvSpPr>
        <p:spPr>
          <a:xfrm>
            <a:off x="87086" y="727236"/>
            <a:ext cx="8597634" cy="861176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C00000"/>
                </a:solidFill>
              </a:rPr>
              <a:t>Malá množství- </a:t>
            </a:r>
            <a:r>
              <a:rPr lang="cs-CZ" dirty="0">
                <a:solidFill>
                  <a:srgbClr val="C5D1D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č. 166/1999 Sb. </a:t>
            </a:r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1630" y="1412776"/>
            <a:ext cx="8430260" cy="3888431"/>
          </a:xfrm>
        </p:spPr>
        <p:txBody>
          <a:bodyPr>
            <a:noAutofit/>
          </a:bodyPr>
          <a:lstStyle/>
          <a:p>
            <a:pPr marL="109855" indent="0" algn="just">
              <a:buNone/>
            </a:pPr>
            <a:r>
              <a:rPr lang="cs-CZ" sz="2000" dirty="0"/>
              <a:t>Uživatel honitby může těla ulovené volně žijící zvěř v kůži nebo peří (dále jen „zvěř“) v malých množstvích</a:t>
            </a:r>
          </a:p>
          <a:p>
            <a:pPr algn="just"/>
            <a:r>
              <a:rPr lang="cs-CZ" sz="2000" dirty="0">
                <a:solidFill>
                  <a:schemeClr val="tx1"/>
                </a:solidFill>
              </a:rPr>
              <a:t>prodávat přímo konečnému spotřebiteli</a:t>
            </a:r>
          </a:p>
          <a:p>
            <a:pPr algn="just"/>
            <a:r>
              <a:rPr lang="cs-CZ" sz="2000" dirty="0">
                <a:solidFill>
                  <a:schemeClr val="tx1"/>
                </a:solidFill>
              </a:rPr>
              <a:t>dodávat do místní maloobchodní prodejny</a:t>
            </a:r>
          </a:p>
          <a:p>
            <a:pPr algn="just"/>
            <a:r>
              <a:rPr lang="cs-CZ" sz="2000" dirty="0">
                <a:solidFill>
                  <a:schemeClr val="tx1"/>
                </a:solidFill>
              </a:rPr>
              <a:t>dodávat do místního maloobchodního zařízení, které bylo krajskou veterinární správou registrováno jako zařízení určené pro zacházení se zvěřinou</a:t>
            </a:r>
          </a:p>
          <a:p>
            <a:pPr algn="just"/>
            <a:r>
              <a:rPr lang="cs-CZ" sz="2000" dirty="0">
                <a:solidFill>
                  <a:schemeClr val="tx1"/>
                </a:solidFill>
              </a:rPr>
              <a:t>prodávat v tržnici nebo na tržišti přímo spotřebiteli, jde-li o drobnou volně žijící zvěř</a:t>
            </a:r>
          </a:p>
          <a:p>
            <a:pPr marL="109855" indent="0" algn="just">
              <a:buNone/>
            </a:pPr>
            <a:endParaRPr lang="cs-CZ" sz="2000" dirty="0"/>
          </a:p>
          <a:p>
            <a:pPr marL="109855" indent="0" algn="just">
              <a:buNone/>
            </a:pPr>
            <a:r>
              <a:rPr lang="cs-CZ" sz="2000" dirty="0">
                <a:solidFill>
                  <a:schemeClr val="tx1"/>
                </a:solidFill>
              </a:rPr>
              <a:t>V těchto případech musí být ke zvěři prodejcem připojeno dobře viditelné a čitelné upozornění: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41630" y="476672"/>
            <a:ext cx="8623147" cy="871278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C00000"/>
                </a:solidFill>
              </a:rPr>
              <a:t>Malá množství- </a:t>
            </a:r>
            <a:r>
              <a:rPr lang="cs-CZ" dirty="0">
                <a:solidFill>
                  <a:srgbClr val="C5D1D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vyhláška č. 289/2007 Sb. </a:t>
            </a:r>
            <a:endParaRPr lang="cs-CZ" cap="none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9A76BB6-E581-44EA-BD19-16E988568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060924"/>
            <a:ext cx="3661387" cy="179707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1340" y="2335760"/>
            <a:ext cx="8155825" cy="3469503"/>
          </a:xfrm>
        </p:spPr>
        <p:txBody>
          <a:bodyPr>
            <a:normAutofit fontScale="97500"/>
          </a:bodyPr>
          <a:lstStyle/>
          <a:p>
            <a:pPr marL="109855" indent="0">
              <a:buNone/>
            </a:pPr>
            <a:r>
              <a:rPr lang="cs-CZ" sz="2400" dirty="0"/>
              <a:t>Předmětem prodeje zvěře v maloobchodní prodejně je pouze tělo zvěře, které</a:t>
            </a:r>
          </a:p>
          <a:p>
            <a:r>
              <a:rPr lang="cs-CZ" sz="2600" dirty="0">
                <a:solidFill>
                  <a:schemeClr val="tx1"/>
                </a:solidFill>
              </a:rPr>
              <a:t>je provázeno plombou a lístkem o původu zvěře vydanými podle zákona o myslivosti</a:t>
            </a:r>
          </a:p>
          <a:p>
            <a:r>
              <a:rPr lang="cs-CZ" sz="2600" dirty="0">
                <a:solidFill>
                  <a:schemeClr val="tx1"/>
                </a:solidFill>
              </a:rPr>
              <a:t>je uchováváno při teplotě od 0 °C do 7 °C po dobu nejdéle 7 dnů od data ulovení, nebo při teplotě od 0 °C do 1 °C po dobu nejdéle 15 dnů od data ulovení</a:t>
            </a:r>
          </a:p>
          <a:p>
            <a:r>
              <a:rPr lang="cs-CZ" sz="2600" dirty="0">
                <a:solidFill>
                  <a:schemeClr val="tx1"/>
                </a:solidFill>
              </a:rPr>
              <a:t>je skladováno odděleně od zboží jiného druhu</a:t>
            </a:r>
          </a:p>
          <a:p>
            <a:endParaRPr lang="cs-CZ" sz="135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88592" y="836712"/>
            <a:ext cx="8775895" cy="871278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Malá množství- </a:t>
            </a:r>
            <a:r>
              <a:rPr lang="cs-CZ" dirty="0">
                <a:solidFill>
                  <a:srgbClr val="C5D1D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vyhláška č. 289/2007 Sb. </a:t>
            </a:r>
            <a:endParaRPr lang="cs-CZ" cap="none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4721" y="2440825"/>
            <a:ext cx="8115300" cy="3018094"/>
          </a:xfrm>
        </p:spPr>
        <p:txBody>
          <a:bodyPr>
            <a:normAutofit/>
          </a:bodyPr>
          <a:lstStyle/>
          <a:p>
            <a:pPr marL="109855" indent="0">
              <a:buNone/>
            </a:pPr>
            <a:r>
              <a:rPr lang="cs-CZ" sz="2400" dirty="0"/>
              <a:t>Za malé množství zvěře, určené k prodeji  nebo dodání podle odstavce 1, se uživatelem honitby, se považuje nejvýše </a:t>
            </a:r>
            <a:r>
              <a:rPr lang="cs-CZ" sz="2400" b="1" dirty="0"/>
              <a:t>4 000 </a:t>
            </a:r>
            <a:r>
              <a:rPr lang="cs-CZ" sz="2400" dirty="0"/>
              <a:t>kusů velké volně žijící zvěře a </a:t>
            </a:r>
            <a:r>
              <a:rPr lang="cs-CZ" sz="2400" b="1" dirty="0"/>
              <a:t>100 000</a:t>
            </a:r>
            <a:r>
              <a:rPr lang="cs-CZ" sz="2400" dirty="0"/>
              <a:t> kusů drobné volně žijící zvěře odlovených v jedné honitbě za rok.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24422" y="963442"/>
            <a:ext cx="8695156" cy="871278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C00000"/>
                </a:solidFill>
              </a:rPr>
              <a:t>Malá množství- </a:t>
            </a:r>
            <a:r>
              <a:rPr lang="cs-CZ" dirty="0">
                <a:solidFill>
                  <a:srgbClr val="C5D1D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vyhláška č. 289/2007 Sb. </a:t>
            </a:r>
            <a:endParaRPr lang="cs-CZ" cap="none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/>
          <p:nvPr/>
        </p:nvSpPr>
        <p:spPr>
          <a:xfrm>
            <a:off x="395536" y="980728"/>
            <a:ext cx="8229600" cy="1066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cs-CZ" sz="66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Mleté maso</a:t>
            </a:r>
            <a:endParaRPr kumimoji="0" lang="cs-CZ" sz="6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270DF5-E190-428E-A772-D59CD02E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936104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C00000"/>
                </a:solidFill>
              </a:rPr>
              <a:t>Mleté maso definice - </a:t>
            </a:r>
            <a:r>
              <a:rPr lang="cs-CZ" sz="3200" dirty="0">
                <a:solidFill>
                  <a:srgbClr val="C5D1D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nařízení č. 853/2004</a:t>
            </a:r>
            <a:endParaRPr lang="cs-CZ" sz="32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73A818F-99B2-4EA0-A93A-83D7C15B4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72816"/>
            <a:ext cx="8363272" cy="4801720"/>
          </a:xfrm>
        </p:spPr>
        <p:txBody>
          <a:bodyPr>
            <a:normAutofit fontScale="92500"/>
          </a:bodyPr>
          <a:lstStyle/>
          <a:p>
            <a:pPr marL="0" lvl="0" indent="0" algn="just">
              <a:spcBef>
                <a:spcPct val="20000"/>
              </a:spcBef>
              <a:buClr>
                <a:srgbClr val="D16349"/>
              </a:buClr>
              <a:buSzPct val="85000"/>
              <a:buNone/>
            </a:pPr>
            <a:r>
              <a:rPr lang="cs-CZ" sz="2400" b="1" dirty="0"/>
              <a:t>„Mletým masem“ </a:t>
            </a:r>
            <a:r>
              <a:rPr lang="cs-CZ" sz="2400" dirty="0"/>
              <a:t>se rozumí vykostěné maso, které bylo rozmělněno a obsahuje méně než 1 % soli. </a:t>
            </a:r>
          </a:p>
          <a:p>
            <a:pPr marL="0" lvl="0" indent="0" algn="just">
              <a:spcBef>
                <a:spcPct val="20000"/>
              </a:spcBef>
              <a:buClr>
                <a:srgbClr val="D16349"/>
              </a:buClr>
              <a:buSzPct val="85000"/>
              <a:buNone/>
            </a:pPr>
            <a:endParaRPr lang="cs-CZ" sz="1900" dirty="0"/>
          </a:p>
          <a:p>
            <a:pPr marL="0" lvl="0" indent="0" algn="just">
              <a:spcBef>
                <a:spcPct val="20000"/>
              </a:spcBef>
              <a:buClr>
                <a:srgbClr val="D16349"/>
              </a:buClr>
              <a:buSzPct val="85000"/>
              <a:buNone/>
            </a:pPr>
            <a:r>
              <a:rPr lang="cs-CZ" sz="2400" u="sng" dirty="0"/>
              <a:t>„Strojně odděleným masem“ </a:t>
            </a:r>
            <a:r>
              <a:rPr lang="cs-CZ" sz="2400" dirty="0"/>
              <a:t>nebo „SOM“ se rozumí produkt získaný strojním oddělováním z masa na kosti, které zůstalo po vykostění na kostech, nebo z celých těl poražené drůbeže tak, že se ztratí nebo změní struktura svalových vláken. </a:t>
            </a:r>
          </a:p>
          <a:p>
            <a:pPr marL="0" lvl="0" indent="0" algn="just">
              <a:spcBef>
                <a:spcPct val="20000"/>
              </a:spcBef>
              <a:buClr>
                <a:srgbClr val="D16349"/>
              </a:buClr>
              <a:buSzPct val="85000"/>
              <a:buNone/>
            </a:pPr>
            <a:endParaRPr lang="cs-CZ" sz="1900" dirty="0"/>
          </a:p>
          <a:p>
            <a:pPr marL="0" lvl="0" indent="0" algn="just">
              <a:spcBef>
                <a:spcPct val="20000"/>
              </a:spcBef>
              <a:buClr>
                <a:srgbClr val="D16349"/>
              </a:buClr>
              <a:buSzPct val="85000"/>
              <a:buNone/>
            </a:pPr>
            <a:r>
              <a:rPr lang="cs-CZ" sz="2400" u="sng" dirty="0"/>
              <a:t>„Masnými polotovary“</a:t>
            </a:r>
            <a:r>
              <a:rPr lang="cs-CZ" sz="2400" dirty="0"/>
              <a:t> se rozumí čerstvé maso, včetně rozmělněného masa, ke kterému byly přidány potraviny, koření nebo přídavné látky anebo které bylo podrobeno ošetření, jež nestačí ke změně vnitřní struktury svalových vláken masa, a tím i k vymizení vlastností čerstvého masa.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6336496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617274"/>
            <a:ext cx="8229600" cy="648072"/>
          </a:xfrm>
        </p:spPr>
        <p:txBody>
          <a:bodyPr>
            <a:noAutofit/>
          </a:bodyPr>
          <a:lstStyle/>
          <a:p>
            <a:r>
              <a:rPr lang="cs-CZ" sz="3200" b="1" dirty="0"/>
              <a:t>Nařízení č. 1169/2011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88180"/>
            <a:ext cx="8147248" cy="4081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Další údaje kromě těch uvedených u masa: </a:t>
            </a:r>
          </a:p>
          <a:p>
            <a:r>
              <a:rPr lang="cs-CZ" dirty="0"/>
              <a:t>údaj „obsah tuku v procentech nižší než …“</a:t>
            </a:r>
          </a:p>
          <a:p>
            <a:r>
              <a:rPr lang="cs-CZ" dirty="0"/>
              <a:t>údaj „poměr obsahu kolagenu a bílkovin v mase nižší než …“</a:t>
            </a:r>
          </a:p>
          <a:p>
            <a:r>
              <a:rPr lang="cs-CZ" dirty="0"/>
              <a:t>údaj „baleno v ochranné atmosféře“ pokud byla použita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270DF5-E190-428E-A772-D59CD02E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936104"/>
          </a:xfrm>
        </p:spPr>
        <p:txBody>
          <a:bodyPr>
            <a:noAutofit/>
          </a:bodyPr>
          <a:lstStyle/>
          <a:p>
            <a:r>
              <a:rPr lang="cs-CZ" sz="3600" dirty="0">
                <a:solidFill>
                  <a:srgbClr val="C00000"/>
                </a:solidFill>
              </a:rPr>
              <a:t>Maso definice - </a:t>
            </a:r>
            <a:r>
              <a:rPr lang="cs-CZ" sz="3600" dirty="0">
                <a:solidFill>
                  <a:srgbClr val="C5D1D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nařízení č. 853/2004</a:t>
            </a:r>
            <a:endParaRPr lang="cs-CZ" sz="36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73A818F-99B2-4EA0-A93A-83D7C15B4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72816"/>
            <a:ext cx="8363272" cy="4801720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ct val="20000"/>
              </a:spcBef>
              <a:buClr>
                <a:srgbClr val="D16349"/>
              </a:buClr>
              <a:buSzPct val="85000"/>
              <a:buNone/>
            </a:pPr>
            <a:r>
              <a:rPr lang="cs-CZ" b="1" dirty="0"/>
              <a:t>„Čerstvým masem“ </a:t>
            </a:r>
            <a:r>
              <a:rPr lang="cs-CZ" dirty="0"/>
              <a:t>se rozumí maso, včetně masa baleného vakuově nebo v ochranné atmosféře, k jehož uchování nebylo použito jiného ošetření než chlazení, zmrazení nebo rychlého zmrazení.</a:t>
            </a:r>
          </a:p>
          <a:p>
            <a:pPr marL="0" lvl="0" indent="0" algn="just">
              <a:spcBef>
                <a:spcPct val="20000"/>
              </a:spcBef>
              <a:buClr>
                <a:srgbClr val="D16349"/>
              </a:buClr>
              <a:buSzPct val="85000"/>
              <a:buNone/>
            </a:pPr>
            <a:endParaRPr lang="cs-CZ" sz="1800" dirty="0"/>
          </a:p>
          <a:p>
            <a:pPr marL="0" lvl="0" indent="0" algn="just">
              <a:spcBef>
                <a:spcPct val="20000"/>
              </a:spcBef>
              <a:buClr>
                <a:srgbClr val="D16349"/>
              </a:buClr>
              <a:buSzPct val="85000"/>
              <a:buNone/>
            </a:pPr>
            <a:r>
              <a:rPr lang="cs-CZ" dirty="0"/>
              <a:t>„Droby“ se rozumí čerstvé maso jiné než z jatečně upraveného těla, včetně vnitřností a krve. </a:t>
            </a:r>
          </a:p>
          <a:p>
            <a:pPr marL="0" lvl="0" indent="0" algn="just">
              <a:spcBef>
                <a:spcPct val="20000"/>
              </a:spcBef>
              <a:buClr>
                <a:srgbClr val="D16349"/>
              </a:buClr>
              <a:buSzPct val="85000"/>
              <a:buNone/>
            </a:pPr>
            <a:endParaRPr lang="cs-CZ" sz="1800" dirty="0"/>
          </a:p>
          <a:p>
            <a:pPr marL="0" lvl="0" indent="0" algn="just">
              <a:spcBef>
                <a:spcPct val="20000"/>
              </a:spcBef>
              <a:buClr>
                <a:srgbClr val="D16349"/>
              </a:buClr>
              <a:buSzPct val="85000"/>
              <a:buNone/>
            </a:pPr>
            <a:r>
              <a:rPr lang="cs-CZ" dirty="0"/>
              <a:t>„Vnitřnostmi“ se rozumějí orgány dutiny hrudní, břišní a pánevní, včetně průdušnice a jícnu a v případě ptáků i volete.</a:t>
            </a:r>
          </a:p>
        </p:txBody>
      </p:sp>
    </p:spTree>
    <p:extLst>
      <p:ext uri="{BB962C8B-B14F-4D97-AF65-F5344CB8AC3E}">
        <p14:creationId xmlns:p14="http://schemas.microsoft.com/office/powerpoint/2010/main" val="40303837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Autofit/>
          </a:bodyPr>
          <a:lstStyle/>
          <a:p>
            <a:r>
              <a:rPr lang="cs-CZ" sz="3200" b="1" dirty="0"/>
              <a:t>Vyhláška č. 69/2016 Sb.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414099"/>
            <a:ext cx="8003232" cy="3433568"/>
          </a:xfrm>
        </p:spPr>
        <p:txBody>
          <a:bodyPr/>
          <a:lstStyle/>
          <a:p>
            <a:pPr lvl="0"/>
            <a:r>
              <a:rPr lang="cs-CZ" dirty="0"/>
              <a:t>mleté maso musí být připravováno jen před spotřebitelem, pokud se nejedná o mleté maso balené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435280" cy="864096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C00000"/>
                </a:solidFill>
              </a:rPr>
              <a:t>Hovězí mleté maso - </a:t>
            </a:r>
            <a:r>
              <a:rPr lang="cs-CZ" sz="3200" b="1" dirty="0"/>
              <a:t>nařízení č. 1760/2000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060848"/>
            <a:ext cx="8435280" cy="4513688"/>
          </a:xfrm>
        </p:spPr>
        <p:txBody>
          <a:bodyPr>
            <a:normAutofit/>
          </a:bodyPr>
          <a:lstStyle/>
          <a:p>
            <a:r>
              <a:rPr lang="cs-CZ" b="1" dirty="0"/>
              <a:t>referenční číslo</a:t>
            </a:r>
            <a:r>
              <a:rPr lang="cs-CZ" dirty="0"/>
              <a:t> zajišťující vztah mezi masem a zvířetem nebo zvířaty, tímto číslem může být identifikační číslo jednotlivého zvířete, ze kterého maso pochází, nebo identifikační </a:t>
            </a:r>
            <a:r>
              <a:rPr lang="cs-CZ" dirty="0">
                <a:solidFill>
                  <a:srgbClr val="FF0000"/>
                </a:solidFill>
              </a:rPr>
              <a:t>skupiny </a:t>
            </a:r>
            <a:r>
              <a:rPr lang="cs-CZ" dirty="0"/>
              <a:t>zvířat</a:t>
            </a:r>
          </a:p>
          <a:p>
            <a:r>
              <a:rPr lang="cs-CZ" dirty="0"/>
              <a:t>„</a:t>
            </a:r>
            <a:r>
              <a:rPr lang="cs-CZ" b="1" dirty="0"/>
              <a:t>Vyrobeno v </a:t>
            </a:r>
            <a:r>
              <a:rPr lang="cs-CZ" dirty="0"/>
              <a:t>(název státu)“</a:t>
            </a:r>
          </a:p>
          <a:p>
            <a:r>
              <a:rPr lang="cs-CZ" dirty="0"/>
              <a:t>„</a:t>
            </a:r>
            <a:r>
              <a:rPr lang="cs-CZ" b="1" dirty="0"/>
              <a:t>Původ“</a:t>
            </a:r>
            <a:r>
              <a:rPr lang="cs-CZ" dirty="0"/>
              <a:t>,  pokud příslušný stát není státem, kde bylo mleté maso vyrobeno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412776"/>
            <a:ext cx="8363272" cy="5328592"/>
          </a:xfrm>
        </p:spPr>
        <p:txBody>
          <a:bodyPr>
            <a:normAutofit fontScale="70000" lnSpcReduction="20000"/>
          </a:bodyPr>
          <a:lstStyle/>
          <a:p>
            <a:pPr marL="109855" indent="0">
              <a:buNone/>
            </a:pPr>
            <a:r>
              <a:rPr lang="cs-CZ" b="1" u="sng" dirty="0"/>
              <a:t>Etiketa obsahuje tyto údaje: </a:t>
            </a:r>
          </a:p>
          <a:p>
            <a:r>
              <a:rPr lang="cs-CZ" b="1" dirty="0"/>
              <a:t>Kód šarže</a:t>
            </a:r>
            <a:r>
              <a:rPr lang="cs-CZ" dirty="0"/>
              <a:t> identifikující maso</a:t>
            </a:r>
          </a:p>
          <a:p>
            <a:r>
              <a:rPr lang="cs-CZ" dirty="0"/>
              <a:t>„</a:t>
            </a:r>
            <a:r>
              <a:rPr lang="cs-CZ" b="1" dirty="0"/>
              <a:t>Původ: EU</a:t>
            </a:r>
            <a:r>
              <a:rPr lang="cs-CZ" dirty="0"/>
              <a:t>“, pokud jsou mleté maso nebo ořezy vyrobeny výlučně z masa získaného ze zvířat narozených, chovaných a poražených v různých členských státech</a:t>
            </a:r>
          </a:p>
          <a:p>
            <a:r>
              <a:rPr lang="cs-CZ" dirty="0"/>
              <a:t> „</a:t>
            </a:r>
            <a:r>
              <a:rPr lang="cs-CZ" b="1" dirty="0"/>
              <a:t>Chov a porážka v: EU</a:t>
            </a:r>
            <a:r>
              <a:rPr lang="cs-CZ" dirty="0"/>
              <a:t>“, pokud jsou mleté maso nebo ořezy vyrobeny výlučně z masa získaného ze zvířat chovaných a poražených v různých členských státech; </a:t>
            </a:r>
          </a:p>
          <a:p>
            <a:r>
              <a:rPr lang="cs-CZ" dirty="0"/>
              <a:t> „</a:t>
            </a:r>
            <a:r>
              <a:rPr lang="cs-CZ" b="1" dirty="0"/>
              <a:t>Chov a porážka v: mimo EU</a:t>
            </a:r>
            <a:r>
              <a:rPr lang="cs-CZ" dirty="0"/>
              <a:t>“, pokud jsou mleté maso nebo ořezy vyrobeny výlučně z masa dovezeného do Unie; </a:t>
            </a:r>
          </a:p>
          <a:p>
            <a:r>
              <a:rPr lang="cs-CZ" dirty="0"/>
              <a:t> „</a:t>
            </a:r>
            <a:r>
              <a:rPr lang="cs-CZ" b="1" dirty="0"/>
              <a:t>Chov v: mimo EU</a:t>
            </a:r>
            <a:r>
              <a:rPr lang="cs-CZ" dirty="0"/>
              <a:t>“ a </a:t>
            </a:r>
            <a:r>
              <a:rPr lang="cs-CZ" b="1" dirty="0"/>
              <a:t>„Porážka v: EU“</a:t>
            </a:r>
            <a:r>
              <a:rPr lang="cs-CZ" dirty="0"/>
              <a:t>, pokud jsou mleté maso nebo ořezy vyrobeny výlučně z masa získaného ze zvířat dovezených do Unie jako zvířata na porážku a poražených v jednom nebo několika členských státech; </a:t>
            </a:r>
          </a:p>
          <a:p>
            <a:r>
              <a:rPr lang="cs-CZ" dirty="0"/>
              <a:t> „</a:t>
            </a:r>
            <a:r>
              <a:rPr lang="cs-CZ" b="1" dirty="0"/>
              <a:t>Chov a porážka v: EU a mimo EU</a:t>
            </a:r>
            <a:r>
              <a:rPr lang="cs-CZ" dirty="0"/>
              <a:t>“, pokud jsou mleté maso nebo ořezy vyrobeny z: </a:t>
            </a:r>
          </a:p>
          <a:p>
            <a:pPr lvl="1"/>
            <a:r>
              <a:rPr lang="cs-CZ" dirty="0"/>
              <a:t>masa získaného ze zvířat chovaných a poražených v jednom nebo několika členských státech a z masa dovezeného do Unie nebo </a:t>
            </a:r>
          </a:p>
          <a:p>
            <a:pPr lvl="1"/>
            <a:r>
              <a:rPr lang="cs-CZ" dirty="0"/>
              <a:t>masa získaného ze zvířat dovezených do Unie a poražených v jednom nebo několika členských státech</a:t>
            </a:r>
          </a:p>
          <a:p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DF1B16D-FC5B-49BC-8981-312EB5CD118C}"/>
              </a:ext>
            </a:extLst>
          </p:cNvPr>
          <p:cNvSpPr/>
          <p:nvPr/>
        </p:nvSpPr>
        <p:spPr>
          <a:xfrm>
            <a:off x="313184" y="620688"/>
            <a:ext cx="86942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rgbClr val="C00000"/>
                </a:solidFill>
                <a:latin typeface="Trebuchet MS"/>
                <a:ea typeface="+mj-ea"/>
                <a:cs typeface="+mj-cs"/>
              </a:rPr>
              <a:t>Vepřové mleté maso - </a:t>
            </a:r>
            <a:r>
              <a:rPr lang="cs-CZ" sz="3200" b="1" dirty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nařízení č. 1337/2013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856984" cy="936104"/>
          </a:xfrm>
        </p:spPr>
        <p:txBody>
          <a:bodyPr>
            <a:noAutofit/>
          </a:bodyPr>
          <a:lstStyle/>
          <a:p>
            <a:r>
              <a:rPr lang="cs-CZ" sz="3600" dirty="0">
                <a:solidFill>
                  <a:srgbClr val="C00000"/>
                </a:solidFill>
              </a:rPr>
              <a:t>Maso balené - </a:t>
            </a:r>
            <a:r>
              <a:rPr lang="cs-CZ" sz="3600" dirty="0">
                <a:solidFill>
                  <a:srgbClr val="C5D1D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nařízení č. 853/2004</a:t>
            </a:r>
            <a:endParaRPr lang="cs-CZ" sz="3600" dirty="0">
              <a:solidFill>
                <a:srgbClr val="C00000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B88A779-EF94-483A-82F4-D46BF31EC4B4}"/>
              </a:ext>
            </a:extLst>
          </p:cNvPr>
          <p:cNvSpPr/>
          <p:nvPr/>
        </p:nvSpPr>
        <p:spPr>
          <a:xfrm>
            <a:off x="539552" y="1772816"/>
            <a:ext cx="799288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 panose="05020102010507070707"/>
              <a:buChar char=""/>
            </a:pPr>
            <a:r>
              <a:rPr lang="cs-CZ" sz="27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provozovatel schváleného potravinářského podniku nesmí uvést na trh potravinu bez identifikačního označení​</a:t>
            </a:r>
          </a:p>
          <a:p>
            <a:pPr marL="548640" lvl="1" indent="-274320">
              <a:spcBef>
                <a:spcPct val="20000"/>
              </a:spcBef>
              <a:buClr>
                <a:srgbClr val="CCB400"/>
              </a:buClr>
              <a:buSzPct val="70000"/>
              <a:buFont typeface="Wingdings" panose="05000000000000000000"/>
              <a:buChar char=""/>
            </a:pPr>
            <a:r>
              <a:rPr lang="cs-CZ" sz="2400" dirty="0">
                <a:solidFill>
                  <a:srgbClr val="646B8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ovál​</a:t>
            </a:r>
          </a:p>
          <a:p>
            <a:pPr marL="548640" lvl="1" indent="-274320">
              <a:spcBef>
                <a:spcPct val="20000"/>
              </a:spcBef>
              <a:buClr>
                <a:srgbClr val="CCB400"/>
              </a:buClr>
              <a:buSzPct val="70000"/>
              <a:buFont typeface="Wingdings" panose="05000000000000000000"/>
              <a:buChar char=""/>
            </a:pPr>
            <a:r>
              <a:rPr lang="cs-CZ" sz="2400" dirty="0">
                <a:solidFill>
                  <a:srgbClr val="646B8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čitelně, nesmazatelně, rozluštitelně, snadno viditelně​</a:t>
            </a:r>
          </a:p>
          <a:p>
            <a:pPr marL="1005840" lvl="2" indent="-274320">
              <a:spcBef>
                <a:spcPct val="20000"/>
              </a:spcBef>
              <a:buClr>
                <a:srgbClr val="CCB400"/>
              </a:buClr>
              <a:buSzPct val="70000"/>
              <a:buFont typeface="Wingdings" panose="05000000000000000000"/>
              <a:buChar char=""/>
            </a:pPr>
            <a:r>
              <a:rPr lang="cs-CZ" sz="2400" dirty="0">
                <a:solidFill>
                  <a:srgbClr val="646B8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název nebo kód země​</a:t>
            </a:r>
          </a:p>
          <a:p>
            <a:pPr marL="1005840" lvl="2" indent="-274320">
              <a:spcBef>
                <a:spcPct val="20000"/>
              </a:spcBef>
              <a:buClr>
                <a:srgbClr val="CCB400"/>
              </a:buClr>
              <a:buSzPct val="70000"/>
              <a:buFont typeface="Wingdings" panose="05000000000000000000"/>
              <a:buChar char=""/>
            </a:pPr>
            <a:r>
              <a:rPr lang="cs-CZ" sz="2400" dirty="0">
                <a:solidFill>
                  <a:srgbClr val="646B8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číslo schváleného podniku​</a:t>
            </a:r>
          </a:p>
          <a:p>
            <a:pPr marL="1005840" lvl="2" indent="-274320">
              <a:spcBef>
                <a:spcPct val="20000"/>
              </a:spcBef>
              <a:buClr>
                <a:srgbClr val="CCB400"/>
              </a:buClr>
              <a:buSzPct val="70000"/>
              <a:buFont typeface="Wingdings" panose="05000000000000000000"/>
              <a:buChar char=""/>
            </a:pPr>
            <a:r>
              <a:rPr lang="cs-CZ" sz="2400" dirty="0">
                <a:solidFill>
                  <a:srgbClr val="646B8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kód EU - 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548680"/>
            <a:ext cx="8534400" cy="1008112"/>
          </a:xfrm>
        </p:spPr>
        <p:txBody>
          <a:bodyPr>
            <a:noAutofit/>
          </a:bodyPr>
          <a:lstStyle/>
          <a:p>
            <a:r>
              <a:rPr lang="cs-CZ" sz="3600" dirty="0">
                <a:solidFill>
                  <a:srgbClr val="C00000"/>
                </a:solidFill>
              </a:rPr>
              <a:t>Maso balené - </a:t>
            </a:r>
            <a:r>
              <a:rPr lang="cs-CZ" sz="3600" dirty="0">
                <a:solidFill>
                  <a:srgbClr val="C5D1D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nařízení č. 1169/2011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4800" y="1555061"/>
            <a:ext cx="8229600" cy="4729712"/>
          </a:xfrm>
        </p:spPr>
        <p:txBody>
          <a:bodyPr>
            <a:normAutofit fontScale="92500" lnSpcReduction="20000"/>
          </a:bodyPr>
          <a:lstStyle/>
          <a:p>
            <a:pPr marL="109855" lvl="1" indent="0">
              <a:buClr>
                <a:schemeClr val="accent3"/>
              </a:buClr>
              <a:buNone/>
            </a:pPr>
            <a:r>
              <a:rPr lang="cs-CZ" sz="2800" dirty="0">
                <a:solidFill>
                  <a:schemeClr val="tx1"/>
                </a:solidFill>
                <a:cs typeface="Arial" panose="020B0604020202020204" pitchFamily="34" charset="0"/>
              </a:rPr>
              <a:t>Povinné údaje na obalu potraviny: </a:t>
            </a:r>
          </a:p>
          <a:p>
            <a:pPr marL="365760" lvl="1" indent="-255905">
              <a:buClr>
                <a:schemeClr val="accent3"/>
              </a:buClr>
              <a:buFont typeface="Georgia" panose="02040502050405020303"/>
              <a:buChar char="•"/>
            </a:pPr>
            <a:r>
              <a:rPr lang="cs-CZ" sz="2800" dirty="0">
                <a:solidFill>
                  <a:schemeClr val="tx1"/>
                </a:solidFill>
                <a:cs typeface="Arial" panose="020B0604020202020204" pitchFamily="34" charset="0"/>
              </a:rPr>
              <a:t>název potraviny</a:t>
            </a:r>
          </a:p>
          <a:p>
            <a:pPr marL="365760" lvl="1" indent="-255905">
              <a:buClr>
                <a:schemeClr val="accent3"/>
              </a:buClr>
              <a:buFont typeface="Georgia" panose="02040502050405020303"/>
              <a:buChar char="•"/>
            </a:pPr>
            <a:r>
              <a:rPr lang="cs-CZ" sz="2800" dirty="0">
                <a:solidFill>
                  <a:schemeClr val="tx1"/>
                </a:solidFill>
                <a:cs typeface="Arial" panose="020B0604020202020204" pitchFamily="34" charset="0"/>
              </a:rPr>
              <a:t>seznam složek + alergeny</a:t>
            </a:r>
          </a:p>
          <a:p>
            <a:pPr marL="365760" lvl="1" indent="-255905">
              <a:buClr>
                <a:schemeClr val="accent3"/>
              </a:buClr>
              <a:buFont typeface="Georgia" panose="02040502050405020303"/>
              <a:buChar char="•"/>
            </a:pPr>
            <a:r>
              <a:rPr lang="cs-CZ" sz="2800" dirty="0">
                <a:solidFill>
                  <a:schemeClr val="tx1"/>
                </a:solidFill>
                <a:cs typeface="Arial" panose="020B0604020202020204" pitchFamily="34" charset="0"/>
              </a:rPr>
              <a:t>čisté množství potraviny</a:t>
            </a:r>
          </a:p>
          <a:p>
            <a:pPr marL="365760" lvl="1" indent="-255905">
              <a:buClr>
                <a:schemeClr val="accent3"/>
              </a:buClr>
              <a:buFont typeface="Georgia" panose="02040502050405020303"/>
              <a:buChar char="•"/>
            </a:pPr>
            <a:r>
              <a:rPr lang="cs-CZ" sz="2800" dirty="0">
                <a:solidFill>
                  <a:schemeClr val="tx1"/>
                </a:solidFill>
                <a:cs typeface="Arial" panose="020B0604020202020204" pitchFamily="34" charset="0"/>
              </a:rPr>
              <a:t>datum použitelnosti</a:t>
            </a:r>
          </a:p>
          <a:p>
            <a:pPr marL="365760" lvl="1" indent="-255905">
              <a:buClr>
                <a:schemeClr val="accent3"/>
              </a:buClr>
              <a:buFont typeface="Georgia" panose="02040502050405020303"/>
              <a:buChar char="•"/>
            </a:pPr>
            <a:r>
              <a:rPr lang="cs-CZ" sz="2800" dirty="0">
                <a:solidFill>
                  <a:schemeClr val="tx1"/>
                </a:solidFill>
                <a:cs typeface="Arial" panose="020B0604020202020204" pitchFamily="34" charset="0"/>
              </a:rPr>
              <a:t>podmínky uchování</a:t>
            </a:r>
          </a:p>
          <a:p>
            <a:pPr marL="365760" lvl="1" indent="-255905">
              <a:buClr>
                <a:schemeClr val="accent3"/>
              </a:buClr>
              <a:buFont typeface="Georgia" panose="02040502050405020303"/>
              <a:buChar char="•"/>
            </a:pPr>
            <a:r>
              <a:rPr lang="cs-CZ" sz="2800" dirty="0">
                <a:solidFill>
                  <a:schemeClr val="tx1"/>
                </a:solidFill>
                <a:cs typeface="Arial" panose="020B0604020202020204" pitchFamily="34" charset="0"/>
              </a:rPr>
              <a:t>jméno PPP pod jehož jménem je potravina uváděna na trh</a:t>
            </a:r>
          </a:p>
          <a:p>
            <a:pPr marL="365760" lvl="1" indent="-255905">
              <a:buClr>
                <a:schemeClr val="accent3"/>
              </a:buClr>
              <a:buFont typeface="Georgia" panose="02040502050405020303"/>
              <a:buChar char="•"/>
            </a:pPr>
            <a:r>
              <a:rPr lang="cs-CZ" sz="2800" dirty="0">
                <a:solidFill>
                  <a:schemeClr val="tx1"/>
                </a:solidFill>
                <a:cs typeface="Arial" panose="020B0604020202020204" pitchFamily="34" charset="0"/>
              </a:rPr>
              <a:t>země původu</a:t>
            </a:r>
          </a:p>
          <a:p>
            <a:pPr marL="365760" lvl="1" indent="-255905">
              <a:buClr>
                <a:schemeClr val="accent3"/>
              </a:buClr>
              <a:buFont typeface="Georgia" panose="02040502050405020303"/>
              <a:buChar char="•"/>
            </a:pPr>
            <a:r>
              <a:rPr lang="cs-CZ" sz="2800" dirty="0">
                <a:solidFill>
                  <a:schemeClr val="tx1"/>
                </a:solidFill>
                <a:cs typeface="Arial" panose="020B0604020202020204" pitchFamily="34" charset="0"/>
              </a:rPr>
              <a:t>u zmrazeného masa datum zmražení</a:t>
            </a:r>
          </a:p>
          <a:p>
            <a:pPr marL="365760" lvl="1" indent="-255905">
              <a:buClr>
                <a:schemeClr val="accent3"/>
              </a:buClr>
              <a:buFont typeface="Georgia" panose="02040502050405020303"/>
              <a:buChar char="•"/>
            </a:pPr>
            <a:r>
              <a:rPr lang="cs-CZ" sz="2800" dirty="0">
                <a:solidFill>
                  <a:schemeClr val="tx1"/>
                </a:solidFill>
                <a:cs typeface="Arial" panose="020B0604020202020204" pitchFamily="34" charset="0"/>
              </a:rPr>
              <a:t>údaj „baleno v ochranné atmosféře“, pokud byla použita</a:t>
            </a:r>
          </a:p>
          <a:p>
            <a:pPr marL="365760" lvl="1" indent="-255905">
              <a:buClr>
                <a:schemeClr val="accent3"/>
              </a:buClr>
              <a:buFont typeface="Georgia" panose="02040502050405020303"/>
              <a:buChar char="•"/>
            </a:pPr>
            <a:r>
              <a:rPr lang="cs-CZ" sz="2800" dirty="0">
                <a:solidFill>
                  <a:schemeClr val="tx1"/>
                </a:solidFill>
                <a:cs typeface="Arial" panose="020B0604020202020204" pitchFamily="34" charset="0"/>
              </a:rPr>
              <a:t>výživové údaje</a:t>
            </a:r>
          </a:p>
          <a:p>
            <a:pPr marL="365760" lvl="1" indent="-255905">
              <a:buClr>
                <a:schemeClr val="accent3"/>
              </a:buClr>
              <a:buNone/>
            </a:pPr>
            <a:endParaRPr lang="cs-CZ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1" indent="-255905">
              <a:buClr>
                <a:schemeClr val="accent3"/>
              </a:buClr>
              <a:buFont typeface="Georgia" panose="02040502050405020303"/>
              <a:buChar char="•"/>
            </a:pP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7F62E5E-0E88-4E1E-BCDE-4AD1AB2A2FB5}"/>
              </a:ext>
            </a:extLst>
          </p:cNvPr>
          <p:cNvSpPr txBox="1"/>
          <p:nvPr/>
        </p:nvSpPr>
        <p:spPr>
          <a:xfrm>
            <a:off x="5940152" y="1423139"/>
            <a:ext cx="2899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hovězí výsekové maso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620688"/>
            <a:ext cx="8534400" cy="752128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C00000"/>
                </a:solidFill>
              </a:rPr>
              <a:t>Maso zabalené - </a:t>
            </a:r>
            <a:r>
              <a:rPr lang="cs-CZ" sz="3600" dirty="0">
                <a:solidFill>
                  <a:srgbClr val="C5D1D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č. 110/1997 Sb.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4800" y="1700808"/>
            <a:ext cx="8443664" cy="4873728"/>
          </a:xfrm>
        </p:spPr>
        <p:txBody>
          <a:bodyPr>
            <a:normAutofit/>
          </a:bodyPr>
          <a:lstStyle/>
          <a:p>
            <a:r>
              <a:rPr lang="cs-CZ" dirty="0"/>
              <a:t>jméno a příjmení nebo název anebo obchodní firma a adresa sídla PPP, který potravinu vyrobil</a:t>
            </a:r>
          </a:p>
          <a:p>
            <a:r>
              <a:rPr lang="cs-CZ" dirty="0"/>
              <a:t>název potraviny</a:t>
            </a:r>
          </a:p>
          <a:p>
            <a:r>
              <a:rPr lang="cs-CZ" dirty="0"/>
              <a:t>čisté množství</a:t>
            </a:r>
          </a:p>
          <a:p>
            <a:r>
              <a:rPr lang="cs-CZ" dirty="0"/>
              <a:t>seznam složek + alergeny</a:t>
            </a:r>
          </a:p>
          <a:p>
            <a:r>
              <a:rPr lang="cs-CZ" dirty="0"/>
              <a:t>země nebo místo původu</a:t>
            </a:r>
          </a:p>
          <a:p>
            <a:r>
              <a:rPr lang="cs-CZ" dirty="0"/>
              <a:t>způsob uchování</a:t>
            </a:r>
          </a:p>
          <a:p>
            <a:r>
              <a:rPr lang="cs-CZ" dirty="0"/>
              <a:t>datum použitelnosti nebo datum minimální trvanlivosti</a:t>
            </a:r>
          </a:p>
          <a:p>
            <a:r>
              <a:rPr lang="cs-CZ" dirty="0"/>
              <a:t>údaje o třídě jakosti</a:t>
            </a:r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620688"/>
            <a:ext cx="8534400" cy="824136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Maso nebalené - </a:t>
            </a:r>
            <a:r>
              <a:rPr lang="cs-CZ" dirty="0">
                <a:solidFill>
                  <a:srgbClr val="C5D1D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č. 110/1997 Sb.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29600" cy="4729712"/>
          </a:xfrm>
        </p:spPr>
        <p:txBody>
          <a:bodyPr>
            <a:normAutofit lnSpcReduction="10000"/>
          </a:bodyPr>
          <a:lstStyle/>
          <a:p>
            <a:pPr marL="109855" indent="0">
              <a:buNone/>
            </a:pPr>
            <a:r>
              <a:rPr lang="cs-CZ" b="1" dirty="0"/>
              <a:t>V těsné blízkosti:</a:t>
            </a:r>
          </a:p>
          <a:p>
            <a:r>
              <a:rPr lang="cs-CZ" dirty="0"/>
              <a:t>název potraviny</a:t>
            </a:r>
          </a:p>
          <a:p>
            <a:r>
              <a:rPr lang="cs-CZ" dirty="0"/>
              <a:t>země nebo místo původu včetně označení původu potraviny</a:t>
            </a:r>
          </a:p>
          <a:p>
            <a:r>
              <a:rPr lang="cs-CZ" dirty="0"/>
              <a:t>údaje podle čl. 10 odst. 1 nařízení EP a R (EU) č. 1169/2011 – plyny, datum zmrazení </a:t>
            </a:r>
          </a:p>
          <a:p>
            <a:pPr marL="0" indent="0">
              <a:buNone/>
            </a:pPr>
            <a:endParaRPr lang="cs-CZ" dirty="0"/>
          </a:p>
          <a:p>
            <a:pPr marL="109855" indent="0">
              <a:buNone/>
            </a:pPr>
            <a:r>
              <a:rPr lang="cs-CZ" b="1" dirty="0"/>
              <a:t>V blízkosti místa nabízení:</a:t>
            </a:r>
          </a:p>
          <a:p>
            <a:r>
              <a:rPr lang="cs-CZ" dirty="0"/>
              <a:t>datum použitelnosti nebo datum minimální trvanlivosti</a:t>
            </a:r>
          </a:p>
          <a:p>
            <a:r>
              <a:rPr lang="cs-CZ" dirty="0"/>
              <a:t>další údaje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6231" y="643504"/>
            <a:ext cx="8435280" cy="1066800"/>
          </a:xfrm>
        </p:spPr>
        <p:txBody>
          <a:bodyPr>
            <a:noAutofit/>
          </a:bodyPr>
          <a:lstStyle/>
          <a:p>
            <a:r>
              <a:rPr lang="cs-CZ" sz="3600" dirty="0">
                <a:solidFill>
                  <a:srgbClr val="C00000"/>
                </a:solidFill>
              </a:rPr>
              <a:t>Maso </a:t>
            </a:r>
            <a:r>
              <a:rPr lang="cs-CZ" sz="3600" dirty="0"/>
              <a:t>- vyhláška č. 69/2016 Sb.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9760" y="1628800"/>
            <a:ext cx="8147248" cy="4370137"/>
          </a:xfrm>
        </p:spPr>
        <p:txBody>
          <a:bodyPr/>
          <a:lstStyle/>
          <a:p>
            <a:pPr lvl="0"/>
            <a:r>
              <a:rPr lang="cs-CZ" dirty="0"/>
              <a:t>název skupiny podle přílohy č. 2, tabulky 1 </a:t>
            </a:r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" t="37037" r="53042" b="35332"/>
          <a:stretch>
            <a:fillRect/>
          </a:stretch>
        </p:blipFill>
        <p:spPr bwMode="auto">
          <a:xfrm>
            <a:off x="364704" y="2636911"/>
            <a:ext cx="8383760" cy="400060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1E87290A3B7E04E990A64CD8B601484" ma:contentTypeVersion="2" ma:contentTypeDescription="Vytvoří nový dokument" ma:contentTypeScope="" ma:versionID="a0391c4a944fd9418a5e2c42be6e35fa">
  <xsd:schema xmlns:xsd="http://www.w3.org/2001/XMLSchema" xmlns:xs="http://www.w3.org/2001/XMLSchema" xmlns:p="http://schemas.microsoft.com/office/2006/metadata/properties" xmlns:ns2="9c3970af-1343-451c-b460-77896d70bf64" targetNamespace="http://schemas.microsoft.com/office/2006/metadata/properties" ma:root="true" ma:fieldsID="c4a4c22df9b177cf8d55e11bf33ede4c" ns2:_="">
    <xsd:import namespace="9c3970af-1343-451c-b460-77896d70bf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3970af-1343-451c-b460-77896d70bf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7713BEB-1D6B-407B-A413-DDD1CAD95A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3970af-1343-451c-b460-77896d70bf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03D1A0-521D-4D24-A88E-19B4EDDEA5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DF43C5-B5CE-4E0B-BD35-D5F9C3FAEEAA}">
  <ds:schemaRefs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9c3970af-1343-451c-b460-77896d70bf6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</TotalTime>
  <Words>2733</Words>
  <Application>Microsoft Office PowerPoint</Application>
  <PresentationFormat>Předvádění na obrazovce (4:3)</PresentationFormat>
  <Paragraphs>212</Paragraphs>
  <Slides>42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9" baseType="lpstr">
      <vt:lpstr>Arial</vt:lpstr>
      <vt:lpstr>Calibri</vt:lpstr>
      <vt:lpstr>Georgia</vt:lpstr>
      <vt:lpstr>Trebuchet MS</vt:lpstr>
      <vt:lpstr>Wingdings</vt:lpstr>
      <vt:lpstr>Wingdings 2</vt:lpstr>
      <vt:lpstr>Urbanistický</vt:lpstr>
      <vt:lpstr>OZNAČOVÁNÍ MASA</vt:lpstr>
      <vt:lpstr>LEGISLATIVA</vt:lpstr>
      <vt:lpstr>Maso definice - nařízení č. 853/2004</vt:lpstr>
      <vt:lpstr>Maso definice - nařízení č. 853/2004</vt:lpstr>
      <vt:lpstr>Maso balené - nařízení č. 853/2004</vt:lpstr>
      <vt:lpstr>Maso balené - nařízení č. 1169/2011</vt:lpstr>
      <vt:lpstr>Maso zabalené - zákon č. 110/1997 Sb.</vt:lpstr>
      <vt:lpstr>Maso nebalené - zákon č. 110/1997 Sb. </vt:lpstr>
      <vt:lpstr>Maso - vyhláška č. 69/2016 Sb.</vt:lpstr>
      <vt:lpstr>Maso - vyhláška č. 69/2016 Sb.</vt:lpstr>
      <vt:lpstr>Maso - vyhláška č. 69/2016 Sb.</vt:lpstr>
      <vt:lpstr>Maso - vyhláška č. 69/2016 Sb.</vt:lpstr>
      <vt:lpstr>Maso - vyhláška č. 69/2016 Sb.</vt:lpstr>
      <vt:lpstr>Zmrazené maso - vyhláška č. 366/2005 Sb.</vt:lpstr>
      <vt:lpstr>Hovězí maso</vt:lpstr>
      <vt:lpstr>Nařízení č. 1760/2000</vt:lpstr>
      <vt:lpstr>Prezentace aplikace PowerPoint</vt:lpstr>
      <vt:lpstr>Vyhláška č. 69/2016 Sb.</vt:lpstr>
      <vt:lpstr>Nařízení č. 1308/2013</vt:lpstr>
      <vt:lpstr>Prezentace aplikace PowerPoint</vt:lpstr>
      <vt:lpstr>Prezentace aplikace PowerPoint</vt:lpstr>
      <vt:lpstr>Prezentace aplikace PowerPoint</vt:lpstr>
      <vt:lpstr>Prezentace aplikace PowerPoint</vt:lpstr>
      <vt:lpstr>Nařízení č. 543/2008</vt:lpstr>
      <vt:lpstr>Malá množství- zákon č. 166/1999 Sb. </vt:lpstr>
      <vt:lpstr>Malá množství- vyhláška č. 289/2007 Sb. </vt:lpstr>
      <vt:lpstr>Prezentace aplikace PowerPoint</vt:lpstr>
      <vt:lpstr>Vyhláška č. 69/2016 Sb.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Malá množství- vyhláška č. 289/2007 Sb. </vt:lpstr>
      <vt:lpstr>Malá množství- vyhláška č. 289/2007 Sb. </vt:lpstr>
      <vt:lpstr> Malá množství- vyhláška č. 289/2007 Sb. </vt:lpstr>
      <vt:lpstr>Prezentace aplikace PowerPoint</vt:lpstr>
      <vt:lpstr>Mleté maso definice - nařízení č. 853/2004</vt:lpstr>
      <vt:lpstr>Nařízení č. 1169/2011</vt:lpstr>
      <vt:lpstr>Vyhláška č. 69/2016 Sb.</vt:lpstr>
      <vt:lpstr>Hovězí mleté maso - nařízení č. 1760/2000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Označování masa, masných výrobků a produktů rybolovu</dc:title>
  <dc:creator>Sajka</dc:creator>
  <cp:lastModifiedBy>Petra Mačáková</cp:lastModifiedBy>
  <cp:revision>106</cp:revision>
  <cp:lastPrinted>2021-10-04T09:56:43Z</cp:lastPrinted>
  <dcterms:created xsi:type="dcterms:W3CDTF">2017-09-04T09:26:00Z</dcterms:created>
  <dcterms:modified xsi:type="dcterms:W3CDTF">2021-10-04T10:27:41Z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  <property fmtid="{D5CDD505-2E9C-101B-9397-08002B2CF9AE}" pid="3" name="ContentTypeId">
    <vt:lpwstr>0x01010031E87290A3B7E04E990A64CD8B601484</vt:lpwstr>
  </property>
</Properties>
</file>