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41"/>
  </p:notesMasterIdLst>
  <p:sldIdLst>
    <p:sldId id="256" r:id="rId5"/>
    <p:sldId id="498" r:id="rId6"/>
    <p:sldId id="487" r:id="rId7"/>
    <p:sldId id="488" r:id="rId8"/>
    <p:sldId id="258" r:id="rId9"/>
    <p:sldId id="490" r:id="rId10"/>
    <p:sldId id="495" r:id="rId11"/>
    <p:sldId id="737" r:id="rId12"/>
    <p:sldId id="497" r:id="rId13"/>
    <p:sldId id="493" r:id="rId14"/>
    <p:sldId id="491" r:id="rId15"/>
    <p:sldId id="492" r:id="rId16"/>
    <p:sldId id="264" r:id="rId17"/>
    <p:sldId id="345" r:id="rId18"/>
    <p:sldId id="346" r:id="rId19"/>
    <p:sldId id="339" r:id="rId20"/>
    <p:sldId id="499" r:id="rId21"/>
    <p:sldId id="731" r:id="rId22"/>
    <p:sldId id="500" r:id="rId23"/>
    <p:sldId id="739" r:id="rId24"/>
    <p:sldId id="501" r:id="rId25"/>
    <p:sldId id="502" r:id="rId26"/>
    <p:sldId id="738" r:id="rId27"/>
    <p:sldId id="503" r:id="rId28"/>
    <p:sldId id="504" r:id="rId29"/>
    <p:sldId id="342" r:id="rId30"/>
    <p:sldId id="727" r:id="rId31"/>
    <p:sldId id="728" r:id="rId32"/>
    <p:sldId id="343" r:id="rId33"/>
    <p:sldId id="730" r:id="rId34"/>
    <p:sldId id="505" r:id="rId35"/>
    <p:sldId id="358" r:id="rId36"/>
    <p:sldId id="360" r:id="rId37"/>
    <p:sldId id="732" r:id="rId38"/>
    <p:sldId id="733" r:id="rId39"/>
    <p:sldId id="734" r:id="rId40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89" autoAdjust="0"/>
    <p:restoredTop sz="94660"/>
  </p:normalViewPr>
  <p:slideViewPr>
    <p:cSldViewPr>
      <p:cViewPr varScale="1">
        <p:scale>
          <a:sx n="108" d="100"/>
          <a:sy n="108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0E273-B84F-48FB-AE8E-4264D22D3DA1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1233488"/>
            <a:ext cx="444500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0C160-11E6-4C0C-8284-1CA939B7931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 hasCustomPrompt="1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 hasCustomPrompt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135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 hasCustomPrompt="1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 hasCustomPrompt="1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 hasCustomPrompt="1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889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 hasCustomPrompt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 hasCustomPrompt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dirty="0"/>
              <a:t>Klepnutím lze upravit styly předlohy textu.</a:t>
            </a:r>
          </a:p>
          <a:p>
            <a:pPr lvl="1" eaLnBrk="1" latinLnBrk="0" hangingPunct="1"/>
            <a:r>
              <a:rPr kumimoji="0" lang="cs-CZ" dirty="0"/>
              <a:t>Druhá úroveň</a:t>
            </a:r>
          </a:p>
          <a:p>
            <a:pPr lvl="2" eaLnBrk="1" latinLnBrk="0" hangingPunct="1"/>
            <a:r>
              <a:rPr kumimoji="0" lang="cs-CZ" dirty="0"/>
              <a:t>Třetí úroveň</a:t>
            </a:r>
          </a:p>
          <a:p>
            <a:pPr lvl="3" eaLnBrk="1" latinLnBrk="0" hangingPunct="1"/>
            <a:r>
              <a:rPr kumimoji="0" lang="cs-CZ" dirty="0"/>
              <a:t>Čtvrtá úroveň</a:t>
            </a:r>
          </a:p>
          <a:p>
            <a:pPr lvl="4" eaLnBrk="1" latinLnBrk="0" hangingPunct="1"/>
            <a:r>
              <a:rPr kumimoji="0" lang="cs-CZ" dirty="0"/>
              <a:t>Pátá úroveň</a:t>
            </a:r>
            <a:endParaRPr kumimoji="0" lang="en-US" dirty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fld id="{18A2481B-5154-415F-B752-558547769AA3}" type="datetimeFigureOut">
              <a:rPr lang="cs-CZ" smtClean="0"/>
              <a:t>12.10.2021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fld id="{20264769-77EF-4CD0-90DE-F7D7F2D423C4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5905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•"/>
        <a:defRPr kumimoji="0"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58495" indent="-247015" algn="l" rtl="0" eaLnBrk="1" latinLnBrk="0" hangingPunct="1">
        <a:spcBef>
          <a:spcPts val="300"/>
        </a:spcBef>
        <a:buClr>
          <a:schemeClr val="accent2"/>
        </a:buClr>
        <a:buFont typeface="Georgia" panose="02040502050405020303"/>
        <a:buChar char="▫"/>
        <a:defRPr kumimoji="0" sz="2600" kern="120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2pPr>
      <a:lvl3pPr marL="923290" indent="-21971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/>
        <a:buChar char=""/>
        <a:defRPr kumimoji="0" sz="2400" kern="1200">
          <a:solidFill>
            <a:schemeClr val="accent1"/>
          </a:solidFill>
          <a:latin typeface="Arial" panose="020B0604020202020204" pitchFamily="34" charset="0"/>
          <a:ea typeface="+mn-ea"/>
          <a:cs typeface="+mn-cs"/>
        </a:defRPr>
      </a:lvl3pPr>
      <a:lvl4pPr marL="1179830" indent="-201295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/>
        <a:buChar char=""/>
        <a:defRPr kumimoji="0" sz="2200" kern="1200">
          <a:solidFill>
            <a:schemeClr val="accent1"/>
          </a:solidFill>
          <a:latin typeface="Arial" panose="020B0604020202020204" pitchFamily="34" charset="0"/>
          <a:ea typeface="+mn-ea"/>
          <a:cs typeface="+mn-cs"/>
        </a:defRPr>
      </a:lvl4pPr>
      <a:lvl5pPr marL="1390015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▫"/>
        <a:defRPr kumimoji="0" sz="2000" kern="1200">
          <a:solidFill>
            <a:schemeClr val="accent3"/>
          </a:solidFill>
          <a:latin typeface="Arial" panose="020B0604020202020204" pitchFamily="34" charset="0"/>
          <a:ea typeface="+mn-ea"/>
          <a:cs typeface="+mn-cs"/>
        </a:defRPr>
      </a:lvl5pPr>
      <a:lvl6pPr marL="160909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30095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42900" y="620688"/>
            <a:ext cx="8458200" cy="2675160"/>
          </a:xfrm>
        </p:spPr>
        <p:txBody>
          <a:bodyPr>
            <a:noAutofit/>
          </a:bodyPr>
          <a:lstStyle/>
          <a:p>
            <a:r>
              <a:rPr lang="cs-CZ" sz="5400" dirty="0"/>
              <a:t>Označování masných výrobků a produktů rybolovu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84684" y="4149080"/>
            <a:ext cx="8316416" cy="464790"/>
          </a:xfrm>
        </p:spPr>
        <p:txBody>
          <a:bodyPr>
            <a:noAutofit/>
          </a:bodyPr>
          <a:lstStyle/>
          <a:p>
            <a:r>
              <a:rPr lang="cs-CZ" sz="2800" dirty="0"/>
              <a:t>4. Přednáška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4800" y="1555061"/>
            <a:ext cx="8229600" cy="4729712"/>
          </a:xfrm>
        </p:spPr>
        <p:txBody>
          <a:bodyPr>
            <a:normAutofit/>
          </a:bodyPr>
          <a:lstStyle/>
          <a:p>
            <a:r>
              <a:rPr lang="cs-CZ" dirty="0"/>
              <a:t>údajů o třídě jakosti</a:t>
            </a:r>
          </a:p>
          <a:p>
            <a:r>
              <a:rPr lang="cs-CZ" dirty="0"/>
              <a:t>dalších údajů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109855" indent="0" algn="just">
              <a:buNone/>
            </a:pPr>
            <a:r>
              <a:rPr lang="cs-CZ" dirty="0"/>
              <a:t>Provozovatel potravinářského podniku může uvést symbol "e" na obalu pro označení množství potraviny jen tehdy, pokud byly splněny požadavky stanovené zákonem o metrologii.</a:t>
            </a:r>
            <a:endParaRPr lang="cs-CZ" sz="4400" dirty="0"/>
          </a:p>
          <a:p>
            <a:pPr marL="109855" indent="0">
              <a:buNone/>
            </a:pPr>
            <a:endParaRPr lang="cs-CZ" sz="4400" dirty="0"/>
          </a:p>
          <a:p>
            <a:pPr marL="365760" lvl="1" indent="-255905">
              <a:buClr>
                <a:schemeClr val="accent3"/>
              </a:buClr>
              <a:buNone/>
            </a:pPr>
            <a:endParaRPr lang="cs-CZ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1" indent="-255905">
              <a:buClr>
                <a:schemeClr val="accent3"/>
              </a:buClr>
              <a:buFont typeface="Georgia" panose="02040502050405020303"/>
              <a:buChar char="•"/>
            </a:pPr>
            <a:endParaRPr lang="cs-CZ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2AEF1216-80E6-4849-9D63-3669BD60BBC3}"/>
              </a:ext>
            </a:extLst>
          </p:cNvPr>
          <p:cNvSpPr txBox="1">
            <a:spLocks/>
          </p:cNvSpPr>
          <p:nvPr/>
        </p:nvSpPr>
        <p:spPr>
          <a:xfrm>
            <a:off x="259390" y="552996"/>
            <a:ext cx="8856984" cy="93610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>
                <a:solidFill>
                  <a:srgbClr val="C00000"/>
                </a:solidFill>
              </a:rPr>
              <a:t>Masné výrobky balené – </a:t>
            </a:r>
            <a:r>
              <a:rPr lang="cs-CZ" sz="2800" dirty="0">
                <a:solidFill>
                  <a:srgbClr val="C5D1D7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zákon č. 110/1997 Sb.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819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4800" y="1700808"/>
            <a:ext cx="8443664" cy="487372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jméno a příjmení nebo název anebo obchodní firma a adresa sídla PPP, který potravinu vyrobil</a:t>
            </a:r>
          </a:p>
          <a:p>
            <a:r>
              <a:rPr lang="cs-CZ" dirty="0"/>
              <a:t>název potraviny</a:t>
            </a:r>
          </a:p>
          <a:p>
            <a:r>
              <a:rPr lang="cs-CZ" dirty="0"/>
              <a:t>čisté množství</a:t>
            </a:r>
          </a:p>
          <a:p>
            <a:r>
              <a:rPr lang="cs-CZ" dirty="0"/>
              <a:t>seznam složek + alergeny</a:t>
            </a:r>
          </a:p>
          <a:p>
            <a:r>
              <a:rPr lang="cs-CZ" dirty="0"/>
              <a:t>země nebo místo původu</a:t>
            </a:r>
          </a:p>
          <a:p>
            <a:r>
              <a:rPr lang="cs-CZ" dirty="0"/>
              <a:t>způsob uchování</a:t>
            </a:r>
          </a:p>
          <a:p>
            <a:r>
              <a:rPr lang="cs-CZ" dirty="0"/>
              <a:t>datum použitelnosti/datum minimální trvanlivosti</a:t>
            </a:r>
          </a:p>
          <a:p>
            <a:pPr marL="365760" lvl="1" indent="-255905">
              <a:buClr>
                <a:schemeClr val="accent3"/>
              </a:buClr>
              <a:buFont typeface="Georgia" panose="02040502050405020303"/>
              <a:buChar char="•"/>
            </a:pPr>
            <a:r>
              <a:rPr lang="cs-CZ" sz="2800" dirty="0">
                <a:solidFill>
                  <a:schemeClr val="tx1"/>
                </a:solidFill>
                <a:cs typeface="Arial" panose="020B0604020202020204" pitchFamily="34" charset="0"/>
              </a:rPr>
              <a:t>údaj „baleno v ochranné atmosféře“, pokud byla použita</a:t>
            </a:r>
          </a:p>
          <a:p>
            <a:pPr marL="365760" lvl="1" indent="-255905">
              <a:buClr>
                <a:schemeClr val="accent3"/>
              </a:buClr>
              <a:buFont typeface="Georgia" panose="02040502050405020303"/>
              <a:buChar char="•"/>
            </a:pPr>
            <a:r>
              <a:rPr lang="cs-CZ" dirty="0">
                <a:solidFill>
                  <a:schemeClr val="tx1"/>
                </a:solidFill>
              </a:rPr>
              <a:t>údaj o množství hlavní složky v hmotnostních procentech</a:t>
            </a:r>
          </a:p>
          <a:p>
            <a:r>
              <a:rPr lang="cs-CZ" dirty="0"/>
              <a:t>údaje o třídě jakosti</a:t>
            </a:r>
          </a:p>
          <a:p>
            <a:r>
              <a:rPr lang="cs-CZ" dirty="0"/>
              <a:t>další údaje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A11355E1-66B2-47D6-B3C0-2193DAF0C7DD}"/>
              </a:ext>
            </a:extLst>
          </p:cNvPr>
          <p:cNvSpPr txBox="1">
            <a:spLocks/>
          </p:cNvSpPr>
          <p:nvPr/>
        </p:nvSpPr>
        <p:spPr>
          <a:xfrm>
            <a:off x="179512" y="692696"/>
            <a:ext cx="8856984" cy="93610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>
                <a:solidFill>
                  <a:srgbClr val="C00000"/>
                </a:solidFill>
              </a:rPr>
              <a:t>Masné výrobky zabalené - </a:t>
            </a:r>
            <a:r>
              <a:rPr lang="cs-CZ" sz="2800" dirty="0">
                <a:solidFill>
                  <a:srgbClr val="C5D1D7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zákon č. 110/1997 Sb.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620688"/>
            <a:ext cx="8534400" cy="824136"/>
          </a:xfrm>
        </p:spPr>
        <p:txBody>
          <a:bodyPr>
            <a:noAutofit/>
          </a:bodyPr>
          <a:lstStyle/>
          <a:p>
            <a:r>
              <a:rPr lang="cs-CZ" sz="2800" dirty="0">
                <a:solidFill>
                  <a:srgbClr val="C00000"/>
                </a:solidFill>
              </a:rPr>
              <a:t>Masné výrobky nebalené - </a:t>
            </a:r>
            <a:r>
              <a:rPr lang="cs-CZ" sz="2800" dirty="0">
                <a:solidFill>
                  <a:srgbClr val="C5D1D7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zákon č. 110/1997 Sb.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8229600" cy="4729712"/>
          </a:xfrm>
        </p:spPr>
        <p:txBody>
          <a:bodyPr>
            <a:normAutofit fontScale="70000" lnSpcReduction="20000"/>
          </a:bodyPr>
          <a:lstStyle/>
          <a:p>
            <a:pPr marL="109855" indent="0">
              <a:buNone/>
            </a:pPr>
            <a:r>
              <a:rPr lang="cs-CZ" b="1" dirty="0"/>
              <a:t>V těsné blízkosti:</a:t>
            </a:r>
          </a:p>
          <a:p>
            <a:r>
              <a:rPr lang="cs-CZ" dirty="0"/>
              <a:t>jméno nebo obchodní název a adresu sídla PPP</a:t>
            </a:r>
          </a:p>
          <a:p>
            <a:r>
              <a:rPr lang="cs-CZ" dirty="0"/>
              <a:t>údaj o množství hlavní složky v hmotnostních procentech</a:t>
            </a:r>
          </a:p>
          <a:p>
            <a:r>
              <a:rPr lang="cs-CZ" dirty="0"/>
              <a:t>údaj o třídě jakosti</a:t>
            </a:r>
          </a:p>
          <a:p>
            <a:r>
              <a:rPr lang="cs-CZ" dirty="0"/>
              <a:t>název potraviny</a:t>
            </a:r>
          </a:p>
          <a:p>
            <a:r>
              <a:rPr lang="cs-CZ" dirty="0"/>
              <a:t>země nebo místo původu včetně označení původu potraviny</a:t>
            </a:r>
          </a:p>
          <a:p>
            <a:pPr marL="365760" lvl="1" indent="-255905">
              <a:buClr>
                <a:schemeClr val="accent3"/>
              </a:buClr>
              <a:buFont typeface="Georgia" panose="02040502050405020303"/>
              <a:buChar char="•"/>
            </a:pPr>
            <a:r>
              <a:rPr lang="cs-CZ" sz="2800" dirty="0">
                <a:solidFill>
                  <a:schemeClr val="tx1"/>
                </a:solidFill>
                <a:cs typeface="Arial" panose="020B0604020202020204" pitchFamily="34" charset="0"/>
              </a:rPr>
              <a:t>údaj „baleno v ochranné atmosféře“, pokud byla použita</a:t>
            </a:r>
          </a:p>
          <a:p>
            <a:pPr marL="0" indent="0">
              <a:buNone/>
            </a:pPr>
            <a:endParaRPr lang="cs-CZ" dirty="0"/>
          </a:p>
          <a:p>
            <a:pPr marL="109855" indent="0">
              <a:buNone/>
            </a:pPr>
            <a:r>
              <a:rPr lang="cs-CZ" b="1" dirty="0"/>
              <a:t>V blízkosti místa nabízení:</a:t>
            </a:r>
          </a:p>
          <a:p>
            <a:r>
              <a:rPr lang="cs-CZ" dirty="0"/>
              <a:t>datum použitelnosti nebo datum minimální trvanlivosti</a:t>
            </a:r>
          </a:p>
          <a:p>
            <a:r>
              <a:rPr lang="cs-CZ" dirty="0"/>
              <a:t>alergeny</a:t>
            </a:r>
          </a:p>
          <a:p>
            <a:r>
              <a:rPr lang="cs-CZ" dirty="0"/>
              <a:t>další údaje</a:t>
            </a:r>
          </a:p>
          <a:p>
            <a:endParaRPr lang="cs-CZ" dirty="0"/>
          </a:p>
          <a:p>
            <a:pPr marL="109855" indent="0">
              <a:buNone/>
            </a:pPr>
            <a:r>
              <a:rPr lang="cs-CZ" sz="2600" b="1" dirty="0"/>
              <a:t>Na vyžádání:</a:t>
            </a:r>
          </a:p>
          <a:p>
            <a:r>
              <a:rPr lang="cs-CZ" dirty="0"/>
              <a:t>seznam složek</a:t>
            </a:r>
          </a:p>
          <a:p>
            <a:r>
              <a:rPr lang="cs-CZ" dirty="0"/>
              <a:t>údaj o množství složek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6231" y="643504"/>
            <a:ext cx="8435280" cy="1066800"/>
          </a:xfrm>
        </p:spPr>
        <p:txBody>
          <a:bodyPr>
            <a:noAutofit/>
          </a:bodyPr>
          <a:lstStyle/>
          <a:p>
            <a:r>
              <a:rPr lang="cs-CZ" sz="3200" dirty="0">
                <a:solidFill>
                  <a:srgbClr val="C00000"/>
                </a:solidFill>
              </a:rPr>
              <a:t>Masné výrobky </a:t>
            </a:r>
            <a:r>
              <a:rPr lang="cs-CZ" sz="3200" dirty="0"/>
              <a:t>- vyhláška č. 69/2016 Sb.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746533C-5366-4DEE-ADF3-20F4E20D3177}"/>
              </a:ext>
            </a:extLst>
          </p:cNvPr>
          <p:cNvPicPr/>
          <p:nvPr/>
        </p:nvPicPr>
        <p:blipFill>
          <a:blip r:embed="rId2" cstate="print"/>
          <a:srcRect l="4207" t="34837" r="35641" b="36926"/>
          <a:stretch>
            <a:fillRect/>
          </a:stretch>
        </p:blipFill>
        <p:spPr bwMode="auto">
          <a:xfrm>
            <a:off x="683568" y="3344838"/>
            <a:ext cx="7560840" cy="25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96C71F2A-F1F7-47EB-A3F0-FD088BB46499}"/>
              </a:ext>
            </a:extLst>
          </p:cNvPr>
          <p:cNvSpPr/>
          <p:nvPr/>
        </p:nvSpPr>
        <p:spPr>
          <a:xfrm>
            <a:off x="323528" y="1710304"/>
            <a:ext cx="84352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55905">
              <a:spcBef>
                <a:spcPts val="300"/>
              </a:spcBef>
              <a:buClr>
                <a:srgbClr val="A04DA3"/>
              </a:buClr>
              <a:buFont typeface="Georgia" panose="02040502050405020303"/>
              <a:buChar char="•"/>
            </a:pPr>
            <a:r>
              <a:rPr lang="cs-CZ" sz="2800" dirty="0">
                <a:solidFill>
                  <a:prstClr val="black"/>
                </a:solidFill>
                <a:latin typeface="Arial" panose="020B0604020202020204" pitchFamily="34" charset="0"/>
              </a:rPr>
              <a:t>Masné výrobky a masné polotovary se označí názvem druhu a skupiny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916832"/>
            <a:ext cx="8229600" cy="4757160"/>
          </a:xfrm>
        </p:spPr>
        <p:txBody>
          <a:bodyPr>
            <a:normAutofit/>
          </a:bodyPr>
          <a:lstStyle/>
          <a:p>
            <a:pPr algn="just"/>
            <a:r>
              <a:rPr lang="cs-CZ" sz="2400" dirty="0"/>
              <a:t>označení masa </a:t>
            </a:r>
            <a:r>
              <a:rPr lang="cs-CZ" sz="2400" b="1" dirty="0"/>
              <a:t>podle živočišného druhu zvířat </a:t>
            </a:r>
            <a:r>
              <a:rPr lang="cs-CZ" sz="2400" dirty="0"/>
              <a:t>nebo podle výrazů lze v názvu masného výrobku nebo masného polotovaru použít, obsahuje-li masný výrobek nebo masný polotovar </a:t>
            </a:r>
            <a:r>
              <a:rPr lang="cs-CZ" sz="2400" b="1" dirty="0"/>
              <a:t>nejméně 50 % hmotnostních uvedeného masa z celkového obsahu masa </a:t>
            </a:r>
            <a:r>
              <a:rPr lang="cs-CZ" sz="2400" dirty="0"/>
              <a:t>použitého při jeho výrobě. </a:t>
            </a:r>
          </a:p>
          <a:p>
            <a:pPr algn="just"/>
            <a:r>
              <a:rPr lang="cs-CZ" sz="2400" dirty="0"/>
              <a:t>obsahuje-li masný výrobek méně než 50 % hmotnostních uvedeného masa z celkového obsahu masa, může být tato skutečnost vyjádřena v názvu masného výrobku pouze slovy „</a:t>
            </a:r>
            <a:r>
              <a:rPr lang="cs-CZ" sz="2400" b="1" dirty="0"/>
              <a:t>s (název živočišného druhu) masem</a:t>
            </a:r>
            <a:r>
              <a:rPr lang="cs-CZ" sz="2400" dirty="0"/>
              <a:t>.“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229600" cy="576064"/>
          </a:xfrm>
        </p:spPr>
        <p:txBody>
          <a:bodyPr>
            <a:noAutofit/>
          </a:bodyPr>
          <a:lstStyle/>
          <a:p>
            <a:r>
              <a:rPr lang="cs-CZ" sz="3200" dirty="0">
                <a:solidFill>
                  <a:srgbClr val="C00000"/>
                </a:solidFill>
              </a:rPr>
              <a:t>Masné výrobky </a:t>
            </a:r>
            <a:r>
              <a:rPr lang="cs-CZ" sz="3200" dirty="0"/>
              <a:t>- vyhláška č. 69/2016 Sb.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3916655"/>
          </a:xfrm>
        </p:spPr>
        <p:txBody>
          <a:bodyPr/>
          <a:lstStyle/>
          <a:p>
            <a:pPr marL="109855" indent="0" algn="just">
              <a:buNone/>
            </a:pPr>
            <a:r>
              <a:rPr lang="cs-CZ" dirty="0">
                <a:solidFill>
                  <a:srgbClr val="FF0000"/>
                </a:solidFill>
              </a:rPr>
              <a:t>Šunky</a:t>
            </a:r>
            <a:r>
              <a:rPr lang="cs-CZ" dirty="0"/>
              <a:t> vyrobené z jiného než vepřového masa musí být v </a:t>
            </a:r>
            <a:r>
              <a:rPr lang="cs-CZ" b="1" dirty="0"/>
              <a:t>názvu označeny živočišným druhem </a:t>
            </a:r>
            <a:r>
              <a:rPr lang="cs-CZ" dirty="0"/>
              <a:t>a </a:t>
            </a:r>
            <a:r>
              <a:rPr lang="cs-CZ" b="1" dirty="0"/>
              <a:t>částí jatečného těla</a:t>
            </a:r>
            <a:r>
              <a:rPr lang="cs-CZ" dirty="0"/>
              <a:t>, ze kterého pochází.</a:t>
            </a:r>
          </a:p>
          <a:p>
            <a:pPr algn="just">
              <a:buNone/>
            </a:pPr>
            <a:endParaRPr lang="cs-CZ" dirty="0"/>
          </a:p>
          <a:p>
            <a:pPr marL="109855" indent="0" algn="just">
              <a:buNone/>
            </a:pPr>
            <a:r>
              <a:rPr lang="cs-CZ" dirty="0"/>
              <a:t>Šunky se označují třídou jakosti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5A347E36-9DCB-4051-9E91-AC34ABA7C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932030"/>
            <a:ext cx="8229600" cy="557808"/>
          </a:xfrm>
        </p:spPr>
        <p:txBody>
          <a:bodyPr>
            <a:noAutofit/>
          </a:bodyPr>
          <a:lstStyle/>
          <a:p>
            <a:r>
              <a:rPr lang="cs-CZ" sz="3200" dirty="0">
                <a:solidFill>
                  <a:srgbClr val="C00000"/>
                </a:solidFill>
              </a:rPr>
              <a:t>Masné výrobky </a:t>
            </a:r>
            <a:r>
              <a:rPr lang="cs-CZ" sz="3200" dirty="0"/>
              <a:t>- vyhláška č. 69/2016 Sb.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435280" cy="2430016"/>
          </a:xfrm>
        </p:spPr>
        <p:txBody>
          <a:bodyPr>
            <a:normAutofit/>
          </a:bodyPr>
          <a:lstStyle/>
          <a:p>
            <a:r>
              <a:rPr lang="cs-CZ" sz="6000" dirty="0">
                <a:solidFill>
                  <a:srgbClr val="C00000"/>
                </a:solidFill>
              </a:rPr>
              <a:t>Označování produktů rybolovu a akvakultury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ACC9B1-46DA-4566-8959-8AC60EE2C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800" b="1" dirty="0"/>
              <a:t>LEGISLATIVA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82B88B6-9ED3-4DEB-B0EB-1C761EF19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916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Nařízení EP a R (ES) </a:t>
            </a:r>
            <a:r>
              <a:rPr lang="cs-CZ" u="sng" dirty="0">
                <a:solidFill>
                  <a:srgbClr val="C00000"/>
                </a:solidFill>
              </a:rPr>
              <a:t>č. 853/2004</a:t>
            </a:r>
            <a:r>
              <a:rPr lang="cs-CZ" dirty="0"/>
              <a:t>, kterým se stanoví zvláštní hygienická pravidla pro potraviny živočišného původu​ </a:t>
            </a:r>
          </a:p>
          <a:p>
            <a:pPr algn="just"/>
            <a:r>
              <a:rPr lang="cs-CZ" dirty="0"/>
              <a:t>Nařízení EP a R (ES) </a:t>
            </a:r>
            <a:r>
              <a:rPr lang="cs-CZ" u="sng" dirty="0">
                <a:solidFill>
                  <a:srgbClr val="C00000"/>
                </a:solidFill>
              </a:rPr>
              <a:t>č. 1169/2011</a:t>
            </a:r>
            <a:r>
              <a:rPr lang="cs-CZ" dirty="0"/>
              <a:t>, o poskytování informací o potravinách spotřebitelům </a:t>
            </a:r>
          </a:p>
          <a:p>
            <a:pPr algn="just"/>
            <a:r>
              <a:rPr lang="cs-CZ" dirty="0"/>
              <a:t>Nařízení EP a R (EU) </a:t>
            </a:r>
            <a:r>
              <a:rPr lang="cs-CZ" u="sng" dirty="0">
                <a:solidFill>
                  <a:srgbClr val="C00000"/>
                </a:solidFill>
              </a:rPr>
              <a:t>č. 1379/2013</a:t>
            </a:r>
            <a:r>
              <a:rPr lang="cs-CZ" dirty="0"/>
              <a:t>, o společné organizaci trhů s produkty rybolovu a akvakultury</a:t>
            </a:r>
          </a:p>
          <a:p>
            <a:pPr algn="just"/>
            <a:r>
              <a:rPr lang="cs-CZ" dirty="0"/>
              <a:t>Zákon </a:t>
            </a:r>
            <a:r>
              <a:rPr lang="cs-CZ" u="sng" dirty="0">
                <a:solidFill>
                  <a:srgbClr val="C00000"/>
                </a:solidFill>
              </a:rPr>
              <a:t>č. 110/1997 Sb</a:t>
            </a:r>
            <a:r>
              <a:rPr lang="cs-CZ" dirty="0"/>
              <a:t>., o potravinách a tabákových výrobcích </a:t>
            </a:r>
          </a:p>
          <a:p>
            <a:pPr lvl="1" algn="just"/>
            <a:r>
              <a:rPr lang="cs-CZ" dirty="0"/>
              <a:t>Vyhláška </a:t>
            </a:r>
            <a:r>
              <a:rPr lang="cs-CZ" u="sng" dirty="0">
                <a:solidFill>
                  <a:srgbClr val="C00000"/>
                </a:solidFill>
              </a:rPr>
              <a:t>č. 69/2016 Sb</a:t>
            </a:r>
            <a:r>
              <a:rPr lang="cs-CZ" dirty="0"/>
              <a:t>., o požadavcích maso, masné výrobky, produkty rybolovu a akvakultury a výrobky z nich, vejce a výrobky z nich </a:t>
            </a:r>
          </a:p>
          <a:p>
            <a:pPr marL="411480" lvl="1" indent="0" algn="just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27453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8E4563-AB0C-4D51-AE48-D3941EC9E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620" y="76470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Další PP EU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93C96E-5A36-43EB-BA8C-5CFF3F0D5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Nařízení Rady (EHS) </a:t>
            </a:r>
            <a:r>
              <a:rPr lang="cs-CZ" u="sng" dirty="0">
                <a:solidFill>
                  <a:srgbClr val="C00000"/>
                </a:solidFill>
              </a:rPr>
              <a:t>č. 2136/89 </a:t>
            </a:r>
            <a:r>
              <a:rPr lang="cs-CZ" dirty="0"/>
              <a:t>o stanovení společných obecných norem pro konzervované sardinky a obchodních názvů pro konzervované sardinky a výrobky typu sardinek </a:t>
            </a:r>
          </a:p>
          <a:p>
            <a:pPr algn="just"/>
            <a:r>
              <a:rPr lang="cs-CZ" dirty="0"/>
              <a:t>Nařízení Rady (EHS) </a:t>
            </a:r>
            <a:r>
              <a:rPr lang="cs-CZ" u="sng" dirty="0">
                <a:solidFill>
                  <a:srgbClr val="C00000"/>
                </a:solidFill>
              </a:rPr>
              <a:t>č. 1536/92</a:t>
            </a:r>
            <a:r>
              <a:rPr lang="cs-CZ" dirty="0"/>
              <a:t>, kterým se stanoví společné obchodní normy pro konzervované tuňáky a bonita</a:t>
            </a:r>
          </a:p>
          <a:p>
            <a:pPr algn="just"/>
            <a:r>
              <a:rPr lang="cs-CZ" dirty="0"/>
              <a:t>Nařízení Rady (ES) </a:t>
            </a:r>
            <a:r>
              <a:rPr lang="cs-CZ" u="sng" dirty="0">
                <a:solidFill>
                  <a:srgbClr val="C00000"/>
                </a:solidFill>
              </a:rPr>
              <a:t>č. 2406/96 </a:t>
            </a:r>
            <a:r>
              <a:rPr lang="cs-CZ" dirty="0"/>
              <a:t>o stanovení společných obchodních norem pro některé produkty rybolovu</a:t>
            </a:r>
          </a:p>
        </p:txBody>
      </p:sp>
    </p:spTree>
    <p:extLst>
      <p:ext uri="{BB962C8B-B14F-4D97-AF65-F5344CB8AC3E}">
        <p14:creationId xmlns:p14="http://schemas.microsoft.com/office/powerpoint/2010/main" val="36333413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270DF5-E190-428E-A772-D59CD02E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936104"/>
          </a:xfrm>
        </p:spPr>
        <p:txBody>
          <a:bodyPr>
            <a:noAutofit/>
          </a:bodyPr>
          <a:lstStyle/>
          <a:p>
            <a:r>
              <a:rPr lang="cs-CZ" sz="2800" dirty="0">
                <a:solidFill>
                  <a:srgbClr val="C00000"/>
                </a:solidFill>
              </a:rPr>
              <a:t>Ryby definice - </a:t>
            </a:r>
            <a:r>
              <a:rPr lang="cs-CZ" sz="2800" dirty="0">
                <a:solidFill>
                  <a:srgbClr val="C5D1D7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nařízení č. 853/2004</a:t>
            </a:r>
            <a:endParaRPr lang="cs-CZ" sz="28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73A818F-99B2-4EA0-A93A-83D7C15B4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772816"/>
            <a:ext cx="8363272" cy="4801720"/>
          </a:xfrm>
        </p:spPr>
        <p:txBody>
          <a:bodyPr>
            <a:normAutofit fontScale="92500" lnSpcReduction="20000"/>
          </a:bodyPr>
          <a:lstStyle/>
          <a:p>
            <a:pPr marL="0" lvl="0" indent="0" algn="just">
              <a:spcBef>
                <a:spcPct val="20000"/>
              </a:spcBef>
              <a:buClr>
                <a:srgbClr val="D16349"/>
              </a:buClr>
              <a:buSzPct val="85000"/>
              <a:buNone/>
            </a:pPr>
            <a:r>
              <a:rPr lang="cs-CZ" sz="2400" b="1" dirty="0"/>
              <a:t>„Produkty rybolovu“ </a:t>
            </a:r>
            <a:r>
              <a:rPr lang="cs-CZ" sz="2400" dirty="0"/>
              <a:t>se rozumějí všichni mořští nebo sladkovodní živočichové (kromě živých mlžů, živých ostnokožců, živých pláštěnců a živých mořských plžů a všech savců, plazů a žab), volně žijící nebo </a:t>
            </a:r>
            <a:r>
              <a:rPr lang="cs-CZ" sz="2400" dirty="0" err="1"/>
              <a:t>farmově</a:t>
            </a:r>
            <a:r>
              <a:rPr lang="cs-CZ" sz="2400" dirty="0"/>
              <a:t> chovaní, včetně všech poživatelných forem, částí a produktů těchto živočichů.</a:t>
            </a:r>
          </a:p>
          <a:p>
            <a:pPr marL="0" lvl="0" indent="0" algn="just">
              <a:spcBef>
                <a:spcPct val="20000"/>
              </a:spcBef>
              <a:buClr>
                <a:srgbClr val="D16349"/>
              </a:buClr>
              <a:buSzPct val="85000"/>
              <a:buNone/>
            </a:pPr>
            <a:endParaRPr lang="cs-CZ" sz="2400" dirty="0"/>
          </a:p>
          <a:p>
            <a:pPr marL="0" lvl="0" indent="0" algn="just">
              <a:spcBef>
                <a:spcPct val="20000"/>
              </a:spcBef>
              <a:buClr>
                <a:srgbClr val="D16349"/>
              </a:buClr>
              <a:buSzPct val="85000"/>
              <a:buNone/>
            </a:pPr>
            <a:r>
              <a:rPr lang="cs-CZ" sz="2400" dirty="0"/>
              <a:t>„Čerstvými produkty rybolovu“ se rozumějí nezpracované produkty rybolovu, celé nebo upravené, včetně produktů balených vakuově nebo v ochranné atmosféře, k jejichž uchování nebylo použito jiné ošetření než chlazení.</a:t>
            </a:r>
          </a:p>
          <a:p>
            <a:pPr marL="0" lvl="0" indent="0" algn="just">
              <a:spcBef>
                <a:spcPct val="20000"/>
              </a:spcBef>
              <a:buClr>
                <a:srgbClr val="D16349"/>
              </a:buClr>
              <a:buSzPct val="85000"/>
              <a:buNone/>
            </a:pPr>
            <a:endParaRPr lang="cs-CZ" sz="2400" dirty="0"/>
          </a:p>
          <a:p>
            <a:pPr marL="0" lvl="0" indent="0" algn="just">
              <a:spcBef>
                <a:spcPct val="20000"/>
              </a:spcBef>
              <a:buClr>
                <a:srgbClr val="D16349"/>
              </a:buClr>
              <a:buSzPct val="85000"/>
              <a:buNone/>
            </a:pPr>
            <a:r>
              <a:rPr lang="cs-CZ" sz="2400" dirty="0"/>
              <a:t>„Upravenými produkty rybolovu“ se rozumějí nezpracované produkty rybolovu, které byly podrobeny úkonům ovlivňujícím jejich anatomickou celistvost, jako je vyvržení, odstranění hlavy, porcování, </a:t>
            </a:r>
            <a:r>
              <a:rPr lang="cs-CZ" sz="2400" dirty="0" err="1"/>
              <a:t>filetování</a:t>
            </a:r>
            <a:r>
              <a:rPr lang="cs-CZ" sz="2400" dirty="0"/>
              <a:t> a sekání.</a:t>
            </a:r>
          </a:p>
        </p:txBody>
      </p:sp>
    </p:spTree>
    <p:extLst>
      <p:ext uri="{BB962C8B-B14F-4D97-AF65-F5344CB8AC3E}">
        <p14:creationId xmlns:p14="http://schemas.microsoft.com/office/powerpoint/2010/main" val="1005855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435280" cy="2430016"/>
          </a:xfrm>
        </p:spPr>
        <p:txBody>
          <a:bodyPr>
            <a:normAutofit/>
          </a:bodyPr>
          <a:lstStyle/>
          <a:p>
            <a:r>
              <a:rPr lang="cs-CZ" sz="6000" dirty="0">
                <a:solidFill>
                  <a:srgbClr val="C00000"/>
                </a:solidFill>
              </a:rPr>
              <a:t>Označování masných výrobků</a:t>
            </a:r>
          </a:p>
        </p:txBody>
      </p:sp>
    </p:spTree>
    <p:extLst>
      <p:ext uri="{BB962C8B-B14F-4D97-AF65-F5344CB8AC3E}">
        <p14:creationId xmlns:p14="http://schemas.microsoft.com/office/powerpoint/2010/main" val="18181261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270DF5-E190-428E-A772-D59CD02E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936104"/>
          </a:xfrm>
        </p:spPr>
        <p:txBody>
          <a:bodyPr>
            <a:noAutofit/>
          </a:bodyPr>
          <a:lstStyle/>
          <a:p>
            <a:r>
              <a:rPr lang="cs-CZ" sz="2800" dirty="0">
                <a:solidFill>
                  <a:srgbClr val="C00000"/>
                </a:solidFill>
              </a:rPr>
              <a:t>Ryby definice - </a:t>
            </a:r>
            <a:r>
              <a:rPr lang="cs-CZ" sz="2800" dirty="0">
                <a:solidFill>
                  <a:srgbClr val="C5D1D7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nařízení č. 1379/2013</a:t>
            </a:r>
            <a:endParaRPr lang="cs-CZ" sz="28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73A818F-99B2-4EA0-A93A-83D7C15B4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772816"/>
            <a:ext cx="8363272" cy="4801720"/>
          </a:xfrm>
        </p:spPr>
        <p:txBody>
          <a:bodyPr>
            <a:normAutofit/>
          </a:bodyPr>
          <a:lstStyle/>
          <a:p>
            <a:pPr marL="342900" indent="-342900" algn="just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cs-CZ" sz="2400" dirty="0"/>
              <a:t>rozdělení na ryby živé, čerstvé, chlazené, zmrazené a zpracované</a:t>
            </a:r>
          </a:p>
          <a:p>
            <a:pPr marL="342900" indent="-342900" algn="just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cs-CZ" sz="2400" dirty="0"/>
              <a:t>ryby – čerstvé, chlazené nebo zmrazené, kromě rybího filé a jiného rybího masa</a:t>
            </a:r>
          </a:p>
          <a:p>
            <a:pPr marL="342900" indent="-342900" algn="just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cs-CZ" sz="2400" dirty="0"/>
              <a:t>rybí filé a jiné rybí maso (též mleté) čerstvé, chlazené nebo zmrazené</a:t>
            </a:r>
          </a:p>
          <a:p>
            <a:pPr marL="342900" indent="-342900" algn="just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cs-CZ" sz="2400" dirty="0"/>
              <a:t>zpracované ryby – sušené, marinované, solené nebo ve slaném nálevu; uzené ryby – též vařené před uzením nebo  během něj</a:t>
            </a:r>
          </a:p>
        </p:txBody>
      </p:sp>
    </p:spTree>
    <p:extLst>
      <p:ext uri="{BB962C8B-B14F-4D97-AF65-F5344CB8AC3E}">
        <p14:creationId xmlns:p14="http://schemas.microsoft.com/office/powerpoint/2010/main" val="8832465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856984" cy="936104"/>
          </a:xfrm>
        </p:spPr>
        <p:txBody>
          <a:bodyPr>
            <a:noAutofit/>
          </a:bodyPr>
          <a:lstStyle/>
          <a:p>
            <a:r>
              <a:rPr lang="cs-CZ" sz="2800" dirty="0">
                <a:solidFill>
                  <a:srgbClr val="C00000"/>
                </a:solidFill>
              </a:rPr>
              <a:t>Ryby balené – </a:t>
            </a:r>
            <a:r>
              <a:rPr lang="cs-CZ" sz="2800" dirty="0">
                <a:solidFill>
                  <a:srgbClr val="C5D1D7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nařízení č. 853/2004</a:t>
            </a:r>
            <a:endParaRPr lang="cs-CZ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6B88A779-EF94-483A-82F4-D46BF31EC4B4}"/>
              </a:ext>
            </a:extLst>
          </p:cNvPr>
          <p:cNvSpPr/>
          <p:nvPr/>
        </p:nvSpPr>
        <p:spPr>
          <a:xfrm>
            <a:off x="539552" y="1772816"/>
            <a:ext cx="7992888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D16349"/>
              </a:buClr>
              <a:buSzPct val="85000"/>
              <a:buFont typeface="Wingdings 2" panose="05020102010507070707"/>
              <a:buChar char=""/>
            </a:pPr>
            <a:r>
              <a:rPr lang="cs-CZ" sz="27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provozovatel schváleného potravinářského podniku nesmí uvést na trh potravinu bez identifikačního označení​</a:t>
            </a:r>
          </a:p>
          <a:p>
            <a:pPr marL="548640" lvl="1" indent="-274320">
              <a:spcBef>
                <a:spcPct val="20000"/>
              </a:spcBef>
              <a:buClr>
                <a:srgbClr val="CCB400"/>
              </a:buClr>
              <a:buSzPct val="70000"/>
              <a:buFont typeface="Wingdings" panose="05000000000000000000"/>
              <a:buChar char=""/>
            </a:pPr>
            <a:r>
              <a:rPr lang="cs-CZ" sz="2400" dirty="0">
                <a:solidFill>
                  <a:srgbClr val="646B8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ovál​</a:t>
            </a:r>
          </a:p>
          <a:p>
            <a:pPr marL="548640" lvl="1" indent="-274320">
              <a:spcBef>
                <a:spcPct val="20000"/>
              </a:spcBef>
              <a:buClr>
                <a:srgbClr val="CCB400"/>
              </a:buClr>
              <a:buSzPct val="70000"/>
              <a:buFont typeface="Wingdings" panose="05000000000000000000"/>
              <a:buChar char=""/>
            </a:pPr>
            <a:r>
              <a:rPr lang="cs-CZ" sz="2400" dirty="0">
                <a:solidFill>
                  <a:srgbClr val="646B8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čitelně, nesmazatelně, rozluštitelně, snadno viditelně​</a:t>
            </a:r>
          </a:p>
          <a:p>
            <a:pPr marL="1005840" lvl="2" indent="-274320">
              <a:spcBef>
                <a:spcPct val="20000"/>
              </a:spcBef>
              <a:buClr>
                <a:srgbClr val="CCB400"/>
              </a:buClr>
              <a:buSzPct val="70000"/>
              <a:buFont typeface="Wingdings" panose="05000000000000000000"/>
              <a:buChar char=""/>
            </a:pPr>
            <a:r>
              <a:rPr lang="cs-CZ" sz="2400" dirty="0">
                <a:solidFill>
                  <a:srgbClr val="646B8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název nebo kód země​</a:t>
            </a:r>
          </a:p>
          <a:p>
            <a:pPr marL="1005840" lvl="2" indent="-274320">
              <a:spcBef>
                <a:spcPct val="20000"/>
              </a:spcBef>
              <a:buClr>
                <a:srgbClr val="CCB400"/>
              </a:buClr>
              <a:buSzPct val="70000"/>
              <a:buFont typeface="Wingdings" panose="05000000000000000000"/>
              <a:buChar char=""/>
            </a:pPr>
            <a:r>
              <a:rPr lang="cs-CZ" sz="2400" dirty="0">
                <a:solidFill>
                  <a:srgbClr val="646B8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číslo schváleného podniku​</a:t>
            </a:r>
          </a:p>
          <a:p>
            <a:pPr marL="1005840" lvl="2" indent="-274320">
              <a:spcBef>
                <a:spcPct val="20000"/>
              </a:spcBef>
              <a:buClr>
                <a:srgbClr val="CCB400"/>
              </a:buClr>
              <a:buSzPct val="70000"/>
              <a:buFont typeface="Wingdings" panose="05000000000000000000"/>
              <a:buChar char=""/>
            </a:pPr>
            <a:r>
              <a:rPr lang="cs-CZ" sz="2400" dirty="0">
                <a:solidFill>
                  <a:srgbClr val="646B8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kód EU - ES</a:t>
            </a:r>
          </a:p>
        </p:txBody>
      </p:sp>
    </p:spTree>
    <p:extLst>
      <p:ext uri="{BB962C8B-B14F-4D97-AF65-F5344CB8AC3E}">
        <p14:creationId xmlns:p14="http://schemas.microsoft.com/office/powerpoint/2010/main" val="27809120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4800" y="1555061"/>
            <a:ext cx="8229600" cy="4729712"/>
          </a:xfrm>
        </p:spPr>
        <p:txBody>
          <a:bodyPr>
            <a:normAutofit fontScale="77500" lnSpcReduction="20000"/>
          </a:bodyPr>
          <a:lstStyle/>
          <a:p>
            <a:pPr marL="109855" lvl="1" indent="0">
              <a:buClr>
                <a:schemeClr val="accent3"/>
              </a:buClr>
              <a:buNone/>
            </a:pPr>
            <a:r>
              <a:rPr lang="cs-CZ" sz="2800" dirty="0">
                <a:solidFill>
                  <a:schemeClr val="tx1"/>
                </a:solidFill>
                <a:cs typeface="Arial" panose="020B0604020202020204" pitchFamily="34" charset="0"/>
              </a:rPr>
              <a:t>Povinné údaje na obalu potraviny:</a:t>
            </a:r>
          </a:p>
          <a:p>
            <a:pPr marL="109855" lvl="1" indent="0">
              <a:buClr>
                <a:schemeClr val="accent3"/>
              </a:buClr>
              <a:buNone/>
            </a:pPr>
            <a:r>
              <a:rPr lang="cs-CZ" sz="28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</a:p>
          <a:p>
            <a:pPr marL="365760" lvl="1" indent="-255905">
              <a:buClr>
                <a:schemeClr val="accent3"/>
              </a:buClr>
              <a:buFont typeface="Georgia" panose="02040502050405020303"/>
              <a:buChar char="•"/>
            </a:pPr>
            <a:r>
              <a:rPr lang="cs-CZ" sz="2800" dirty="0">
                <a:solidFill>
                  <a:schemeClr val="tx1"/>
                </a:solidFill>
                <a:cs typeface="Arial" panose="020B0604020202020204" pitchFamily="34" charset="0"/>
              </a:rPr>
              <a:t>název potraviny</a:t>
            </a:r>
          </a:p>
          <a:p>
            <a:pPr marL="365760" lvl="1" indent="-255905">
              <a:buClr>
                <a:schemeClr val="accent3"/>
              </a:buClr>
              <a:buFont typeface="Georgia" panose="02040502050405020303"/>
              <a:buChar char="•"/>
            </a:pPr>
            <a:r>
              <a:rPr lang="cs-CZ" sz="2800" dirty="0">
                <a:solidFill>
                  <a:schemeClr val="tx1"/>
                </a:solidFill>
                <a:cs typeface="Arial" panose="020B0604020202020204" pitchFamily="34" charset="0"/>
              </a:rPr>
              <a:t>seznam složek + alergeny</a:t>
            </a:r>
          </a:p>
          <a:p>
            <a:pPr marL="365760" lvl="1" indent="-255905">
              <a:buClr>
                <a:schemeClr val="accent3"/>
              </a:buClr>
              <a:buFont typeface="Georgia" panose="02040502050405020303"/>
              <a:buChar char="•"/>
            </a:pPr>
            <a:r>
              <a:rPr lang="cs-CZ" sz="2800" dirty="0">
                <a:solidFill>
                  <a:schemeClr val="tx1"/>
                </a:solidFill>
                <a:cs typeface="Arial" panose="020B0604020202020204" pitchFamily="34" charset="0"/>
              </a:rPr>
              <a:t>množství určitých složek nebo skupiny složek</a:t>
            </a:r>
          </a:p>
          <a:p>
            <a:pPr marL="365760" lvl="1" indent="-255905">
              <a:buClr>
                <a:schemeClr val="accent3"/>
              </a:buClr>
              <a:buFont typeface="Georgia" panose="02040502050405020303"/>
              <a:buChar char="•"/>
            </a:pPr>
            <a:r>
              <a:rPr lang="cs-CZ" sz="2800" dirty="0">
                <a:solidFill>
                  <a:schemeClr val="tx1"/>
                </a:solidFill>
                <a:cs typeface="Arial" panose="020B0604020202020204" pitchFamily="34" charset="0"/>
              </a:rPr>
              <a:t>čisté množství potraviny</a:t>
            </a:r>
          </a:p>
          <a:p>
            <a:pPr marL="365760" lvl="1" indent="-255905">
              <a:buClr>
                <a:schemeClr val="accent3"/>
              </a:buClr>
              <a:buFont typeface="Georgia" panose="02040502050405020303"/>
              <a:buChar char="•"/>
            </a:pPr>
            <a:r>
              <a:rPr lang="cs-CZ" sz="2800" dirty="0">
                <a:solidFill>
                  <a:schemeClr val="tx1"/>
                </a:solidFill>
                <a:cs typeface="Arial" panose="020B0604020202020204" pitchFamily="34" charset="0"/>
              </a:rPr>
              <a:t>datum použitelnosti/minimální trvanlivosti/datum zmrazení</a:t>
            </a:r>
          </a:p>
          <a:p>
            <a:pPr marL="365760" lvl="1" indent="-255905">
              <a:buClr>
                <a:schemeClr val="accent3"/>
              </a:buClr>
              <a:buFont typeface="Georgia" panose="02040502050405020303"/>
              <a:buChar char="•"/>
            </a:pPr>
            <a:r>
              <a:rPr lang="cs-CZ" sz="2800" dirty="0">
                <a:solidFill>
                  <a:schemeClr val="tx1"/>
                </a:solidFill>
                <a:cs typeface="Arial" panose="020B0604020202020204" pitchFamily="34" charset="0"/>
              </a:rPr>
              <a:t>podmínky uchování/použití</a:t>
            </a:r>
          </a:p>
          <a:p>
            <a:pPr marL="365760" lvl="1" indent="-255905">
              <a:buClr>
                <a:schemeClr val="accent3"/>
              </a:buClr>
              <a:buFont typeface="Georgia" panose="02040502050405020303"/>
              <a:buChar char="•"/>
            </a:pPr>
            <a:r>
              <a:rPr lang="cs-CZ" sz="2800" dirty="0">
                <a:solidFill>
                  <a:schemeClr val="tx1"/>
                </a:solidFill>
                <a:cs typeface="Arial" panose="020B0604020202020204" pitchFamily="34" charset="0"/>
              </a:rPr>
              <a:t>jméno PPP pod jehož jménem je potravina uváděna na trh</a:t>
            </a:r>
          </a:p>
          <a:p>
            <a:pPr marL="365760" lvl="1" indent="-255905">
              <a:buClr>
                <a:schemeClr val="accent3"/>
              </a:buClr>
              <a:buFont typeface="Georgia" panose="02040502050405020303"/>
              <a:buChar char="•"/>
            </a:pPr>
            <a:r>
              <a:rPr lang="cs-CZ" sz="2800" dirty="0">
                <a:solidFill>
                  <a:schemeClr val="tx1"/>
                </a:solidFill>
                <a:cs typeface="Arial" panose="020B0604020202020204" pitchFamily="34" charset="0"/>
              </a:rPr>
              <a:t>země původu</a:t>
            </a:r>
          </a:p>
          <a:p>
            <a:pPr marL="365760" lvl="1" indent="-255905">
              <a:buClr>
                <a:schemeClr val="accent3"/>
              </a:buClr>
              <a:buFont typeface="Georgia" panose="02040502050405020303"/>
              <a:buChar char="•"/>
            </a:pPr>
            <a:r>
              <a:rPr lang="cs-CZ" sz="2800" dirty="0">
                <a:solidFill>
                  <a:schemeClr val="tx1"/>
                </a:solidFill>
                <a:cs typeface="Arial" panose="020B0604020202020204" pitchFamily="34" charset="0"/>
              </a:rPr>
              <a:t>návod k použití</a:t>
            </a:r>
          </a:p>
          <a:p>
            <a:pPr marL="365760" lvl="1" indent="-255905">
              <a:buClr>
                <a:schemeClr val="accent3"/>
              </a:buClr>
              <a:buFont typeface="Georgia" panose="02040502050405020303"/>
              <a:buChar char="•"/>
            </a:pPr>
            <a:r>
              <a:rPr lang="cs-CZ" sz="2800" dirty="0">
                <a:solidFill>
                  <a:schemeClr val="tx1"/>
                </a:solidFill>
                <a:cs typeface="Arial" panose="020B0604020202020204" pitchFamily="34" charset="0"/>
              </a:rPr>
              <a:t>výživové údaje</a:t>
            </a:r>
          </a:p>
          <a:p>
            <a:pPr marL="365760" lvl="1" indent="-255905">
              <a:buClr>
                <a:schemeClr val="accent3"/>
              </a:buClr>
              <a:buFont typeface="Georgia" panose="02040502050405020303"/>
              <a:buChar char="•"/>
            </a:pPr>
            <a:r>
              <a:rPr lang="cs-CZ" sz="2800" dirty="0">
                <a:solidFill>
                  <a:schemeClr val="tx1"/>
                </a:solidFill>
                <a:cs typeface="Arial" panose="020B0604020202020204" pitchFamily="34" charset="0"/>
              </a:rPr>
              <a:t>údaj „baleno v ochranné atmosféře“, pokud byla použita</a:t>
            </a:r>
          </a:p>
          <a:p>
            <a:pPr marL="365760" lvl="1" indent="-255905">
              <a:buClr>
                <a:schemeClr val="accent3"/>
              </a:buClr>
              <a:buNone/>
            </a:pPr>
            <a:endParaRPr lang="cs-CZ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1" indent="-255905">
              <a:buClr>
                <a:schemeClr val="accent3"/>
              </a:buClr>
              <a:buFont typeface="Georgia" panose="02040502050405020303"/>
              <a:buChar char="•"/>
            </a:pPr>
            <a:endParaRPr lang="cs-CZ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2AEF1216-80E6-4849-9D63-3669BD60BBC3}"/>
              </a:ext>
            </a:extLst>
          </p:cNvPr>
          <p:cNvSpPr txBox="1">
            <a:spLocks/>
          </p:cNvSpPr>
          <p:nvPr/>
        </p:nvSpPr>
        <p:spPr>
          <a:xfrm>
            <a:off x="259390" y="552996"/>
            <a:ext cx="8856984" cy="93610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>
                <a:solidFill>
                  <a:srgbClr val="C00000"/>
                </a:solidFill>
              </a:rPr>
              <a:t>Ryby balené – </a:t>
            </a:r>
            <a:r>
              <a:rPr lang="cs-CZ" sz="2800" dirty="0">
                <a:solidFill>
                  <a:srgbClr val="C5D1D7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nařízení č. 1169/2011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2363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5DAC7F-AF34-4704-B972-AF89E3D09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513427"/>
            <a:ext cx="8435280" cy="792088"/>
          </a:xfrm>
        </p:spPr>
        <p:txBody>
          <a:bodyPr>
            <a:noAutofit/>
          </a:bodyPr>
          <a:lstStyle/>
          <a:p>
            <a:r>
              <a:rPr lang="cs-CZ" sz="3200" dirty="0"/>
              <a:t>Název potraviny a zvláštní průvodní údaje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24F4540E-3C1B-4C82-919F-10FD1AA28099}"/>
              </a:ext>
            </a:extLst>
          </p:cNvPr>
          <p:cNvSpPr txBox="1"/>
          <p:nvPr/>
        </p:nvSpPr>
        <p:spPr>
          <a:xfrm>
            <a:off x="388627" y="1470109"/>
            <a:ext cx="8575861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nařízení č. 1169/2011 příloha VI – ČÁST A — Povinné údaje připojené k názvu potraviny – produkty rybolovu</a:t>
            </a:r>
          </a:p>
          <a:p>
            <a:pPr algn="just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obsahují-li přidané bílkoviny odlišného živočišného původu jako takové, včetně hydrolyzovaných bílkovin, musí název potraviny obsahovat údaj o přítomnosti těchto bílkovin a o jejich původu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případě produktů rybolovu a upravených produktů rybolovu, které mají podobu krájeného masa, kusu masa, plátku masa, porce masa, filé nebo celého produktu rybolovu, musí název potraviny obsahovat údaj o přítomnosti vody do ní přidané, pokud množství přidané vody představuje více než 5 % hmotnosti konečného výrobku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mohou-li vyvolávat dojem, že jsou vyrobeny z jednoho celistvého kusu ryby avšak ve skutečnosti jsou tvořeny různými kusy spojenými jinými složkami, včetně přídatných látek a potravinářských enzymů, či dalšími prostředky, musí být označeny: „ze spojovaných kusů rybího masa“</a:t>
            </a:r>
          </a:p>
        </p:txBody>
      </p:sp>
    </p:spTree>
    <p:extLst>
      <p:ext uri="{BB962C8B-B14F-4D97-AF65-F5344CB8AC3E}">
        <p14:creationId xmlns:p14="http://schemas.microsoft.com/office/powerpoint/2010/main" val="29074394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4800" y="1700808"/>
            <a:ext cx="8443664" cy="487372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jméno a příjmení nebo název anebo obchodní firma a adresa sídla PPP, který potravinu vyrobil</a:t>
            </a:r>
          </a:p>
          <a:p>
            <a:r>
              <a:rPr lang="cs-CZ" dirty="0"/>
              <a:t>název potraviny</a:t>
            </a:r>
          </a:p>
          <a:p>
            <a:r>
              <a:rPr lang="cs-CZ" dirty="0"/>
              <a:t>čisté množství</a:t>
            </a:r>
          </a:p>
          <a:p>
            <a:r>
              <a:rPr lang="cs-CZ" dirty="0"/>
              <a:t>seznam složek + alergeny</a:t>
            </a:r>
          </a:p>
          <a:p>
            <a:r>
              <a:rPr lang="cs-CZ" dirty="0"/>
              <a:t>země nebo místo původu</a:t>
            </a:r>
          </a:p>
          <a:p>
            <a:r>
              <a:rPr lang="cs-CZ" dirty="0"/>
              <a:t>způsob uchování</a:t>
            </a:r>
          </a:p>
          <a:p>
            <a:r>
              <a:rPr lang="cs-CZ" dirty="0"/>
              <a:t>datum použitelnosti/datum minimální trvanlivosti</a:t>
            </a:r>
          </a:p>
          <a:p>
            <a:pPr marL="365760" lvl="1" indent="-255905">
              <a:buClr>
                <a:schemeClr val="accent3"/>
              </a:buClr>
              <a:buFont typeface="Georgia" panose="02040502050405020303"/>
              <a:buChar char="•"/>
            </a:pPr>
            <a:r>
              <a:rPr lang="cs-CZ" sz="2800" dirty="0">
                <a:solidFill>
                  <a:schemeClr val="tx1"/>
                </a:solidFill>
                <a:cs typeface="Arial" panose="020B0604020202020204" pitchFamily="34" charset="0"/>
              </a:rPr>
              <a:t>údaj „baleno v ochranné atmosféře“, pokud byla použita</a:t>
            </a:r>
          </a:p>
          <a:p>
            <a:pPr marL="365760" lvl="1" indent="-255905">
              <a:buClr>
                <a:schemeClr val="accent3"/>
              </a:buClr>
              <a:buFont typeface="Georgia" panose="02040502050405020303"/>
              <a:buChar char="•"/>
            </a:pPr>
            <a:r>
              <a:rPr lang="cs-CZ" dirty="0">
                <a:solidFill>
                  <a:schemeClr val="tx1"/>
                </a:solidFill>
              </a:rPr>
              <a:t>údaj o množství hlavní složky v hmotnostních procentech</a:t>
            </a:r>
          </a:p>
          <a:p>
            <a:r>
              <a:rPr lang="cs-CZ" dirty="0"/>
              <a:t>údaje o třídě jakosti</a:t>
            </a:r>
          </a:p>
          <a:p>
            <a:r>
              <a:rPr lang="cs-CZ" dirty="0"/>
              <a:t>další údaje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A11355E1-66B2-47D6-B3C0-2193DAF0C7DD}"/>
              </a:ext>
            </a:extLst>
          </p:cNvPr>
          <p:cNvSpPr txBox="1">
            <a:spLocks/>
          </p:cNvSpPr>
          <p:nvPr/>
        </p:nvSpPr>
        <p:spPr>
          <a:xfrm>
            <a:off x="179512" y="692696"/>
            <a:ext cx="8856984" cy="93610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>
                <a:solidFill>
                  <a:srgbClr val="C00000"/>
                </a:solidFill>
              </a:rPr>
              <a:t>Ryby zabalené - </a:t>
            </a:r>
            <a:r>
              <a:rPr lang="cs-CZ" sz="2800" dirty="0">
                <a:solidFill>
                  <a:srgbClr val="C5D1D7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zákon č. 110/1997 Sb.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9829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620688"/>
            <a:ext cx="8534400" cy="824136"/>
          </a:xfrm>
        </p:spPr>
        <p:txBody>
          <a:bodyPr>
            <a:noAutofit/>
          </a:bodyPr>
          <a:lstStyle/>
          <a:p>
            <a:r>
              <a:rPr lang="cs-CZ" sz="2800" dirty="0">
                <a:solidFill>
                  <a:srgbClr val="C00000"/>
                </a:solidFill>
              </a:rPr>
              <a:t>Ryby nebalené - </a:t>
            </a:r>
            <a:r>
              <a:rPr lang="cs-CZ" sz="2800" dirty="0">
                <a:solidFill>
                  <a:srgbClr val="C5D1D7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zákon č. 110/1997 Sb.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8229600" cy="4729712"/>
          </a:xfrm>
        </p:spPr>
        <p:txBody>
          <a:bodyPr>
            <a:normAutofit fontScale="70000" lnSpcReduction="20000"/>
          </a:bodyPr>
          <a:lstStyle/>
          <a:p>
            <a:pPr marL="109855" indent="0">
              <a:buNone/>
            </a:pPr>
            <a:r>
              <a:rPr lang="cs-CZ" b="1" dirty="0"/>
              <a:t>V těsné blízkosti:</a:t>
            </a:r>
          </a:p>
          <a:p>
            <a:r>
              <a:rPr lang="cs-CZ" dirty="0"/>
              <a:t>jméno nebo obchodní název a adresu sídla PPP</a:t>
            </a:r>
          </a:p>
          <a:p>
            <a:r>
              <a:rPr lang="cs-CZ" dirty="0"/>
              <a:t>údaj o množství hlavní složky v hmotnostních procentech</a:t>
            </a:r>
          </a:p>
          <a:p>
            <a:r>
              <a:rPr lang="cs-CZ" dirty="0"/>
              <a:t>údaj o třídě jakosti</a:t>
            </a:r>
          </a:p>
          <a:p>
            <a:r>
              <a:rPr lang="cs-CZ" dirty="0"/>
              <a:t>název potraviny</a:t>
            </a:r>
          </a:p>
          <a:p>
            <a:r>
              <a:rPr lang="cs-CZ" dirty="0"/>
              <a:t>země nebo místo původu včetně označení původu potraviny</a:t>
            </a:r>
          </a:p>
          <a:p>
            <a:pPr marL="365760" lvl="1" indent="-255905">
              <a:buClr>
                <a:schemeClr val="accent3"/>
              </a:buClr>
              <a:buFont typeface="Georgia" panose="02040502050405020303"/>
              <a:buChar char="•"/>
            </a:pPr>
            <a:r>
              <a:rPr lang="cs-CZ" sz="2800" dirty="0">
                <a:solidFill>
                  <a:schemeClr val="tx1"/>
                </a:solidFill>
                <a:cs typeface="Arial" panose="020B0604020202020204" pitchFamily="34" charset="0"/>
              </a:rPr>
              <a:t>údaj „baleno v ochranné atmosféře“, pokud byla použita</a:t>
            </a:r>
          </a:p>
          <a:p>
            <a:pPr marL="0" indent="0">
              <a:buNone/>
            </a:pPr>
            <a:endParaRPr lang="cs-CZ" dirty="0"/>
          </a:p>
          <a:p>
            <a:pPr marL="109855" indent="0">
              <a:buNone/>
            </a:pPr>
            <a:r>
              <a:rPr lang="cs-CZ" b="1" dirty="0"/>
              <a:t>V blízkosti místa nabízení:</a:t>
            </a:r>
          </a:p>
          <a:p>
            <a:r>
              <a:rPr lang="cs-CZ" dirty="0"/>
              <a:t>datum použitelnosti nebo datum minimální trvanlivosti</a:t>
            </a:r>
          </a:p>
          <a:p>
            <a:r>
              <a:rPr lang="cs-CZ" dirty="0"/>
              <a:t>alergeny</a:t>
            </a:r>
          </a:p>
          <a:p>
            <a:r>
              <a:rPr lang="cs-CZ" dirty="0"/>
              <a:t>další údaje</a:t>
            </a:r>
          </a:p>
          <a:p>
            <a:endParaRPr lang="cs-CZ" dirty="0"/>
          </a:p>
          <a:p>
            <a:pPr marL="109855" indent="0">
              <a:buNone/>
            </a:pPr>
            <a:r>
              <a:rPr lang="cs-CZ" sz="2600" b="1" dirty="0"/>
              <a:t>Na vyžádání:</a:t>
            </a:r>
          </a:p>
          <a:p>
            <a:r>
              <a:rPr lang="cs-CZ" dirty="0"/>
              <a:t>seznam složek</a:t>
            </a:r>
          </a:p>
          <a:p>
            <a:r>
              <a:rPr lang="cs-CZ" dirty="0"/>
              <a:t>údaj o množství složek</a:t>
            </a:r>
          </a:p>
        </p:txBody>
      </p:sp>
    </p:spTree>
    <p:extLst>
      <p:ext uri="{BB962C8B-B14F-4D97-AF65-F5344CB8AC3E}">
        <p14:creationId xmlns:p14="http://schemas.microsoft.com/office/powerpoint/2010/main" val="16847371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5230" y="836712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C00000"/>
                </a:solidFill>
              </a:rPr>
              <a:t>Ryby – </a:t>
            </a:r>
            <a:r>
              <a:rPr lang="cs-CZ" dirty="0">
                <a:solidFill>
                  <a:srgbClr val="C5D1D7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nařízení č. 1379/2013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0"/>
            <a:ext cx="8363272" cy="494573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b="1" dirty="0"/>
              <a:t>Povinné informace:</a:t>
            </a:r>
          </a:p>
          <a:p>
            <a:pPr marL="457200" indent="-457200" algn="just"/>
            <a:r>
              <a:rPr lang="cs-CZ" dirty="0"/>
              <a:t>obchodní označení příslušného druhu a jeho vědecký název</a:t>
            </a:r>
          </a:p>
          <a:p>
            <a:pPr marL="457200" indent="-457200" algn="just"/>
            <a:r>
              <a:rPr lang="cs-CZ" dirty="0"/>
              <a:t>způsob produkce, vyjádřený slovy „…odlov…“, „…odlov ve sladkých vodách…“ nebo „…chov…“</a:t>
            </a:r>
          </a:p>
          <a:p>
            <a:pPr marL="457200" indent="-457200" algn="just"/>
            <a:r>
              <a:rPr lang="cs-CZ" dirty="0"/>
              <a:t>oblast, v níž byl produkt odloven nebo odchován + kategorie lovného zařízení použitého při rybolovu (př. vlečné sítě, háčky, …)</a:t>
            </a:r>
          </a:p>
          <a:p>
            <a:pPr lvl="1" algn="just"/>
            <a:r>
              <a:rPr lang="cs-CZ" dirty="0"/>
              <a:t>v případě produktů rybolovu odlovených na moři písemný název podoblasti uvedené v rybolovných oblastech FAO</a:t>
            </a:r>
          </a:p>
          <a:p>
            <a:pPr lvl="1" algn="just"/>
            <a:r>
              <a:rPr lang="cs-CZ" dirty="0"/>
              <a:t>v případě produktů rybolovu odlovených ve sladkých vodách odkaz na vodní útvar</a:t>
            </a:r>
          </a:p>
          <a:p>
            <a:pPr lvl="1" algn="just"/>
            <a:r>
              <a:rPr lang="cs-CZ" dirty="0"/>
              <a:t>v případě produktů akvakultury odkaz na stát</a:t>
            </a:r>
          </a:p>
          <a:p>
            <a:pPr algn="just"/>
            <a:r>
              <a:rPr lang="cs-CZ" dirty="0"/>
              <a:t>zda byl produkt rozmražen</a:t>
            </a:r>
          </a:p>
          <a:p>
            <a:pPr algn="just"/>
            <a:r>
              <a:rPr lang="cs-CZ" dirty="0"/>
              <a:t>datum minimální trvanlivosti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5230" y="836712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C00000"/>
                </a:solidFill>
              </a:rPr>
              <a:t>Ryby – </a:t>
            </a:r>
            <a:r>
              <a:rPr lang="cs-CZ" dirty="0">
                <a:solidFill>
                  <a:srgbClr val="C5D1D7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nařízení č. 1379/2013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0"/>
            <a:ext cx="8363272" cy="4945736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cs-CZ" sz="3800" dirty="0"/>
              <a:t>Doplňkové informace:</a:t>
            </a:r>
          </a:p>
          <a:p>
            <a:pPr algn="just"/>
            <a:r>
              <a:rPr lang="cs-CZ" sz="3200" dirty="0"/>
              <a:t>datum odlovu produktů rybolovu nebo datum získání produktů akvakultury; </a:t>
            </a:r>
          </a:p>
          <a:p>
            <a:pPr algn="just"/>
            <a:r>
              <a:rPr lang="cs-CZ" sz="3200" dirty="0"/>
              <a:t>datum vykládky produktů rybolovu nebo informace o přístavu, v němž byly produkty vyloženy</a:t>
            </a:r>
          </a:p>
          <a:p>
            <a:pPr algn="just"/>
            <a:r>
              <a:rPr lang="cs-CZ" sz="3200" dirty="0"/>
              <a:t>podrobnější informace o druhu lovného zařízení (Příloha III.)</a:t>
            </a:r>
          </a:p>
          <a:p>
            <a:pPr lvl="1" algn="just"/>
            <a:r>
              <a:rPr lang="cs-CZ" dirty="0"/>
              <a:t>Nevody: pobřežní zátahové sítě, Dánské nevody, Skotské nevody, párové nevody</a:t>
            </a:r>
          </a:p>
          <a:p>
            <a:pPr lvl="1" algn="just"/>
            <a:r>
              <a:rPr lang="cs-CZ" dirty="0"/>
              <a:t>Vlečné sítě (VS): VS vlečené pomocí výložníku na boku lodi, VS s rozpěrnými deskami, párové VS pro lov při dně, pelagické VS s rozpěrnými deskami, pelagická párová vlečná síť, zdvojené vlečné sítě s rozpěrnými deskami</a:t>
            </a:r>
          </a:p>
          <a:p>
            <a:pPr lvl="1" algn="just"/>
            <a:r>
              <a:rPr lang="cs-CZ" dirty="0"/>
              <a:t>Zatahovací </a:t>
            </a:r>
            <a:r>
              <a:rPr lang="cs-CZ" dirty="0" err="1"/>
              <a:t>tenatové</a:t>
            </a:r>
            <a:r>
              <a:rPr lang="cs-CZ" dirty="0"/>
              <a:t> sítě (TS) a podobné sítě: TS ukotvené, TS unášené, TS kruhové, třístěnné TS, TS kombinované s třístěnnými TS</a:t>
            </a:r>
          </a:p>
          <a:p>
            <a:pPr lvl="1" algn="just"/>
            <a:r>
              <a:rPr lang="cs-CZ" dirty="0"/>
              <a:t>Kruhové zátahové sítě a čeřeny: </a:t>
            </a:r>
            <a:r>
              <a:rPr lang="cs-CZ" dirty="0" err="1"/>
              <a:t>košelkové</a:t>
            </a:r>
            <a:r>
              <a:rPr lang="cs-CZ" dirty="0"/>
              <a:t> nevody, sítě typu </a:t>
            </a:r>
            <a:r>
              <a:rPr lang="cs-CZ" dirty="0" err="1"/>
              <a:t>Lampara</a:t>
            </a:r>
            <a:r>
              <a:rPr lang="cs-CZ" dirty="0"/>
              <a:t>, čeřeny ovládané z plavidla, čeřeny ovládané stabilním zařízením na břehu</a:t>
            </a:r>
          </a:p>
          <a:p>
            <a:pPr lvl="1" algn="just"/>
            <a:r>
              <a:rPr lang="cs-CZ" dirty="0"/>
              <a:t>Háčky a šňůry: ruční šňůry a udice s prutem ručně ovládané, ruční šňůry a udice s prutem mechanizované, nástražné dlouhé, lovné šňůry, dlouhé lovné šňůry volně unášené, vlečné šňůry</a:t>
            </a:r>
          </a:p>
          <a:p>
            <a:pPr lvl="1" algn="just"/>
            <a:r>
              <a:rPr lang="cs-CZ" dirty="0" err="1"/>
              <a:t>Vězence</a:t>
            </a:r>
            <a:r>
              <a:rPr lang="cs-CZ" dirty="0"/>
              <a:t> a lapadla: vrše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59130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5230" y="836712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C00000"/>
                </a:solidFill>
              </a:rPr>
              <a:t>Ryby – </a:t>
            </a:r>
            <a:r>
              <a:rPr lang="cs-CZ" dirty="0">
                <a:solidFill>
                  <a:srgbClr val="C5D1D7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nařízení č. 1379/2013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0"/>
            <a:ext cx="7560840" cy="468052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sz="3000" dirty="0"/>
              <a:t>Doplňkové informace:</a:t>
            </a:r>
          </a:p>
          <a:p>
            <a:pPr algn="just"/>
            <a:r>
              <a:rPr lang="cs-CZ" sz="2200" dirty="0"/>
              <a:t>v případě produktů rybolovu odlovených na moři údaje o státu pod jehož vlajkou plulo plavidlo, které produkty odlovilo; </a:t>
            </a:r>
          </a:p>
          <a:p>
            <a:pPr algn="just"/>
            <a:r>
              <a:rPr lang="cs-CZ" sz="2200" dirty="0"/>
              <a:t>informace o životním prostředí</a:t>
            </a:r>
          </a:p>
          <a:p>
            <a:pPr algn="just"/>
            <a:r>
              <a:rPr lang="cs-CZ" sz="2200" dirty="0"/>
              <a:t>informace etického nebo sociálního charakteru</a:t>
            </a:r>
          </a:p>
          <a:p>
            <a:pPr lvl="1" algn="just"/>
            <a:r>
              <a:rPr lang="cs-CZ" sz="2200" dirty="0"/>
              <a:t>značka „</a:t>
            </a:r>
            <a:r>
              <a:rPr lang="cs-CZ" sz="2200" dirty="0" err="1"/>
              <a:t>Dolphin</a:t>
            </a:r>
            <a:r>
              <a:rPr lang="cs-CZ" sz="2200" dirty="0"/>
              <a:t> </a:t>
            </a:r>
            <a:r>
              <a:rPr lang="cs-CZ" sz="2200" dirty="0" err="1"/>
              <a:t>safety</a:t>
            </a:r>
            <a:r>
              <a:rPr lang="cs-CZ" sz="2200" dirty="0"/>
              <a:t>“ -  tuňáci jsou loveni bez obklíčení delfínů</a:t>
            </a:r>
          </a:p>
          <a:p>
            <a:pPr lvl="1" algn="just"/>
            <a:r>
              <a:rPr lang="cs-CZ" sz="2200" dirty="0"/>
              <a:t>značka „</a:t>
            </a:r>
            <a:r>
              <a:rPr lang="cs-CZ" sz="2200" dirty="0" err="1"/>
              <a:t>Dolphin</a:t>
            </a:r>
            <a:r>
              <a:rPr lang="cs-CZ" sz="2200" dirty="0"/>
              <a:t> </a:t>
            </a:r>
            <a:r>
              <a:rPr lang="cs-CZ" sz="2200" dirty="0" err="1"/>
              <a:t>friendly</a:t>
            </a:r>
            <a:r>
              <a:rPr lang="cs-CZ" sz="2200" dirty="0"/>
              <a:t>“ - lov tuňáků s postupným omezením počtu delfínů chycených do sítí</a:t>
            </a:r>
          </a:p>
          <a:p>
            <a:pPr lvl="1" algn="just"/>
            <a:r>
              <a:rPr lang="cs-CZ" sz="2200" dirty="0"/>
              <a:t>MSC modrá pečeť  Marine </a:t>
            </a:r>
            <a:r>
              <a:rPr lang="cs-CZ" sz="2200" dirty="0" err="1"/>
              <a:t>Stewardship</a:t>
            </a:r>
            <a:r>
              <a:rPr lang="cs-CZ" sz="2200" dirty="0"/>
              <a:t> </a:t>
            </a:r>
            <a:r>
              <a:rPr lang="cs-CZ" sz="2200" dirty="0" err="1"/>
              <a:t>Council</a:t>
            </a:r>
            <a:r>
              <a:rPr lang="cs-CZ" sz="2200" dirty="0"/>
              <a:t> (Rada pro správu moří) – ryby pochází z dobře řízeného rybolovu a byly uloveny s ohledem na životní prostředí a udržitelnost přírodních zdrojů www.msc.org</a:t>
            </a:r>
          </a:p>
          <a:p>
            <a:pPr algn="just"/>
            <a:r>
              <a:rPr lang="cs-CZ" sz="2200" dirty="0"/>
              <a:t>informace o způsobech a postupech produkce</a:t>
            </a:r>
          </a:p>
          <a:p>
            <a:pPr algn="just"/>
            <a:r>
              <a:rPr lang="cs-CZ" sz="2200" dirty="0"/>
              <a:t>informace o nutričním obsahu produktu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72946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cs-CZ" sz="3600" dirty="0">
                <a:solidFill>
                  <a:srgbClr val="C00000"/>
                </a:solidFill>
              </a:rPr>
              <a:t>Ryby zmrazené – </a:t>
            </a:r>
            <a:r>
              <a:rPr lang="cs-CZ" sz="3600" dirty="0">
                <a:solidFill>
                  <a:srgbClr val="C5D1D7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vyhláška č. 366/2005 Sb</a:t>
            </a:r>
            <a:r>
              <a:rPr lang="cs-CZ" dirty="0">
                <a:solidFill>
                  <a:srgbClr val="C5D1D7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7859216" cy="4585696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i="1" dirty="0"/>
              <a:t> </a:t>
            </a:r>
            <a:r>
              <a:rPr lang="cs-CZ" dirty="0"/>
              <a:t>obal se označí: </a:t>
            </a:r>
          </a:p>
          <a:p>
            <a:pPr lvl="1" algn="just"/>
            <a:r>
              <a:rPr lang="cs-CZ" dirty="0"/>
              <a:t>slovy, že potravina byla hluboce zmrazena,</a:t>
            </a:r>
          </a:p>
          <a:p>
            <a:pPr lvl="1" algn="just"/>
            <a:r>
              <a:rPr lang="cs-CZ" dirty="0"/>
              <a:t>datem minimální trvanlivosti při teplotě skladování minus 18 °C nebo nižší,</a:t>
            </a:r>
          </a:p>
          <a:p>
            <a:pPr lvl="1" algn="just"/>
            <a:r>
              <a:rPr lang="cs-CZ" dirty="0"/>
              <a:t>teplotou skladování,</a:t>
            </a:r>
          </a:p>
          <a:p>
            <a:pPr lvl="1" algn="just"/>
            <a:r>
              <a:rPr lang="cs-CZ" dirty="0"/>
              <a:t>slovy "po rozmrazení znovu nezmrazujte".</a:t>
            </a:r>
          </a:p>
          <a:p>
            <a:pPr algn="just"/>
            <a:r>
              <a:rPr lang="cs-CZ" dirty="0"/>
              <a:t>na obalu pro spotřebitele musí být uvedena informace o době, po kterou má být potravina uchovávána spotřebitelem, a teplota uchování. Informace se uvede slovy "Uchování u spotřebitele"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ACC9B1-46DA-4566-8959-8AC60EE2C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800" b="1" dirty="0"/>
              <a:t>LEGISLATIVA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82B88B6-9ED3-4DEB-B0EB-1C761EF19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9168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Nařízení EP a R (ES) </a:t>
            </a:r>
            <a:r>
              <a:rPr lang="cs-CZ" u="sng" dirty="0">
                <a:solidFill>
                  <a:srgbClr val="C00000"/>
                </a:solidFill>
              </a:rPr>
              <a:t>č. 853/2004</a:t>
            </a:r>
            <a:r>
              <a:rPr lang="cs-CZ" dirty="0"/>
              <a:t>, kterým se stanoví zvláštní hygienická pravidla pro potraviny živočišného původu​ </a:t>
            </a:r>
          </a:p>
          <a:p>
            <a:pPr algn="just"/>
            <a:r>
              <a:rPr lang="cs-CZ" dirty="0"/>
              <a:t>Nařízení EP a R (ES) </a:t>
            </a:r>
            <a:r>
              <a:rPr lang="cs-CZ" u="sng" dirty="0">
                <a:solidFill>
                  <a:srgbClr val="C00000"/>
                </a:solidFill>
              </a:rPr>
              <a:t>č. 1169/2011</a:t>
            </a:r>
            <a:r>
              <a:rPr lang="cs-CZ" dirty="0"/>
              <a:t>, o poskytování informací o potravinách spotřebitelům </a:t>
            </a:r>
          </a:p>
          <a:p>
            <a:pPr algn="just"/>
            <a:r>
              <a:rPr lang="cs-CZ" dirty="0"/>
              <a:t>Zákon </a:t>
            </a:r>
            <a:r>
              <a:rPr lang="cs-CZ" u="sng" dirty="0">
                <a:solidFill>
                  <a:srgbClr val="C00000"/>
                </a:solidFill>
              </a:rPr>
              <a:t>č. 110/1997 Sb</a:t>
            </a:r>
            <a:r>
              <a:rPr lang="cs-CZ" dirty="0"/>
              <a:t>., o potravinách a tabákových výrobcích </a:t>
            </a:r>
          </a:p>
          <a:p>
            <a:pPr lvl="1" algn="just"/>
            <a:r>
              <a:rPr lang="cs-CZ" dirty="0"/>
              <a:t>Vyhláška </a:t>
            </a:r>
            <a:r>
              <a:rPr lang="cs-CZ" u="sng" dirty="0">
                <a:solidFill>
                  <a:srgbClr val="C00000"/>
                </a:solidFill>
              </a:rPr>
              <a:t>č. 69/2016 Sb</a:t>
            </a:r>
            <a:r>
              <a:rPr lang="cs-CZ" dirty="0"/>
              <a:t>., o požadavcích maso, masné výrobky, produkty rybolovu a akvakultury a výrobky z nich, vejce a výrobky z nich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79964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2008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</a:rPr>
              <a:t>Ryby – </a:t>
            </a:r>
            <a:r>
              <a:rPr lang="cs-CZ" sz="3200" dirty="0">
                <a:solidFill>
                  <a:srgbClr val="C5D1D7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vyhláška č. 69/2016 Sb</a:t>
            </a:r>
            <a:r>
              <a:rPr lang="cs-CZ" sz="3600" dirty="0">
                <a:solidFill>
                  <a:srgbClr val="C5D1D7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7859216" cy="4585696"/>
          </a:xfrm>
        </p:spPr>
        <p:txBody>
          <a:bodyPr>
            <a:normAutofit/>
          </a:bodyPr>
          <a:lstStyle/>
          <a:p>
            <a:pPr algn="just"/>
            <a:r>
              <a:rPr lang="cs-CZ" sz="2400" dirty="0"/>
              <a:t>obchodní označení a vědecké názvy se uvádějí podle předpisů EU, názvy stanovenými v seznamu obchodních označení a vědeckých názvů, který je uveden v příloze 10</a:t>
            </a:r>
          </a:p>
          <a:p>
            <a:pPr algn="just"/>
            <a:r>
              <a:rPr lang="cs-CZ" sz="2400" dirty="0"/>
              <a:t>nebalené produkty rybolovu a akvakultury, ostatní vodní živočichové a výrobky z nich se nesmí uvádět na trh společně s ostatními potravinami způsobem, kterým by mohlo dojít k vzájemnému nepříznivému ovlivnění pachy</a:t>
            </a:r>
          </a:p>
          <a:p>
            <a:pPr algn="just"/>
            <a:r>
              <a:rPr lang="cs-CZ" sz="2400" dirty="0"/>
              <a:t>polotovary z produktů rybolovu a akvakultury a ostatních vodních živočichů je povoleno prodávat pouze balené nebo zabalené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66901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2008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</a:rPr>
              <a:t>Ryby – </a:t>
            </a:r>
            <a:r>
              <a:rPr lang="cs-CZ" sz="3200" dirty="0">
                <a:solidFill>
                  <a:srgbClr val="C5D1D7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nařízení č. 853/2004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7859216" cy="458569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čerstvé, připravené a zpracované produkty rybolovu patřící k čeledi </a:t>
            </a:r>
            <a:r>
              <a:rPr lang="cs-CZ" dirty="0" err="1"/>
              <a:t>Gempylidae</a:t>
            </a:r>
            <a:r>
              <a:rPr lang="cs-CZ" dirty="0"/>
              <a:t>, zejména </a:t>
            </a:r>
            <a:r>
              <a:rPr lang="cs-CZ" dirty="0" err="1"/>
              <a:t>Ruvettus</a:t>
            </a:r>
            <a:r>
              <a:rPr lang="cs-CZ" dirty="0"/>
              <a:t> </a:t>
            </a:r>
            <a:r>
              <a:rPr lang="cs-CZ" dirty="0" err="1"/>
              <a:t>pretiosus</a:t>
            </a:r>
            <a:r>
              <a:rPr lang="cs-CZ" dirty="0"/>
              <a:t>, </a:t>
            </a:r>
            <a:r>
              <a:rPr lang="cs-CZ" dirty="0" err="1"/>
              <a:t>Lepidocybium</a:t>
            </a:r>
            <a:r>
              <a:rPr lang="cs-CZ" dirty="0"/>
              <a:t> </a:t>
            </a:r>
            <a:r>
              <a:rPr lang="cs-CZ" dirty="0" err="1"/>
              <a:t>flavobruneum</a:t>
            </a:r>
            <a:r>
              <a:rPr lang="cs-CZ" dirty="0"/>
              <a:t>, mohou být uváděny na trh pouze</a:t>
            </a:r>
          </a:p>
          <a:p>
            <a:pPr lvl="1" algn="just"/>
            <a:r>
              <a:rPr lang="cs-CZ" dirty="0"/>
              <a:t>v prvním nebo dalším balení </a:t>
            </a:r>
          </a:p>
          <a:p>
            <a:pPr lvl="1" algn="just"/>
            <a:r>
              <a:rPr lang="cs-CZ" dirty="0"/>
              <a:t>a musí být vhodným způsobem označeny informacemi pro spotřebitele o způsobech přípravy/vaření a o rizicích souvisejících s přítomností látek s nepříznivými gastrointestinálními účinky</a:t>
            </a:r>
          </a:p>
          <a:p>
            <a:pPr algn="just"/>
            <a:endParaRPr lang="cs-CZ" dirty="0"/>
          </a:p>
          <a:p>
            <a:pPr algn="just"/>
            <a:r>
              <a:rPr lang="cs-CZ" sz="2400" dirty="0"/>
              <a:t>př.: </a:t>
            </a:r>
            <a:r>
              <a:rPr lang="cs-CZ" sz="2400" dirty="0" err="1"/>
              <a:t>Pamakrela</a:t>
            </a:r>
            <a:r>
              <a:rPr lang="cs-CZ" sz="2400" dirty="0"/>
              <a:t> temná (</a:t>
            </a:r>
            <a:r>
              <a:rPr lang="cs-CZ" sz="2400" i="1" dirty="0" err="1"/>
              <a:t>Lepidocybium</a:t>
            </a:r>
            <a:r>
              <a:rPr lang="cs-CZ" sz="2400" i="1" dirty="0"/>
              <a:t> </a:t>
            </a:r>
            <a:r>
              <a:rPr lang="cs-CZ" sz="2400" i="1" dirty="0" err="1"/>
              <a:t>flavobruneum</a:t>
            </a:r>
            <a:r>
              <a:rPr lang="cs-CZ" sz="2400" dirty="0"/>
              <a:t>)</a:t>
            </a:r>
          </a:p>
          <a:p>
            <a:pPr marL="109855" indent="0" algn="just">
              <a:buNone/>
            </a:pPr>
            <a:r>
              <a:rPr lang="cs-CZ" sz="2400" dirty="0"/>
              <a:t>(alternativně Máslová ryba, </a:t>
            </a:r>
            <a:r>
              <a:rPr lang="cs-CZ" sz="2400" dirty="0" err="1"/>
              <a:t>Butterfish</a:t>
            </a:r>
            <a:r>
              <a:rPr lang="cs-CZ" sz="2400" dirty="0"/>
              <a:t>, Makrela máslová) </a:t>
            </a:r>
          </a:p>
        </p:txBody>
      </p:sp>
    </p:spTree>
    <p:extLst>
      <p:ext uri="{BB962C8B-B14F-4D97-AF65-F5344CB8AC3E}">
        <p14:creationId xmlns:p14="http://schemas.microsoft.com/office/powerpoint/2010/main" val="17603108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9240" y="1955756"/>
            <a:ext cx="8605520" cy="2088232"/>
          </a:xfrm>
        </p:spPr>
        <p:txBody>
          <a:bodyPr>
            <a:noAutofit/>
          </a:bodyPr>
          <a:lstStyle/>
          <a:p>
            <a:pPr marL="109855" indent="0" algn="just">
              <a:buNone/>
            </a:pPr>
            <a:r>
              <a:rPr lang="cs-CZ" sz="2400" b="1" dirty="0"/>
              <a:t>Živé ryby nebo jiné živočichy pocházející z akvakultury</a:t>
            </a:r>
            <a:r>
              <a:rPr lang="cs-CZ" sz="2400" dirty="0"/>
              <a:t> z </a:t>
            </a:r>
            <a:r>
              <a:rPr lang="cs-CZ" sz="2400" u="sng" dirty="0"/>
              <a:t>vlastního chovu ve svém hospodářství </a:t>
            </a:r>
            <a:r>
              <a:rPr lang="cs-CZ" sz="2400" dirty="0"/>
              <a:t>přímo spotřebiteli nebo uvádět čerstvé produkty rybolovu na trh při poskytování stravovacích služeb.</a:t>
            </a:r>
            <a:endParaRPr lang="cs-CZ" sz="2400" b="1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5A8A6F4C-DAAE-4872-AEFF-9D2C8B1EC469}"/>
              </a:ext>
            </a:extLst>
          </p:cNvPr>
          <p:cNvSpPr txBox="1"/>
          <p:nvPr/>
        </p:nvSpPr>
        <p:spPr>
          <a:xfrm>
            <a:off x="87086" y="727236"/>
            <a:ext cx="8597634" cy="861176"/>
          </a:xfrm>
          <a:prstGeom prst="rect">
            <a:avLst/>
          </a:prstGeom>
        </p:spPr>
        <p:txBody>
          <a:bodyPr vert="horz" anchor="ctr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/>
                <a:ea typeface="+mj-ea"/>
                <a:cs typeface="+mj-cs"/>
              </a:rPr>
              <a:t> </a:t>
            </a:r>
            <a:r>
              <a:rPr kumimoji="0" lang="cs-CZ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/>
                <a:ea typeface="+mj-ea"/>
                <a:cs typeface="+mj-cs"/>
              </a:rPr>
              <a:t>Malá množství- </a:t>
            </a:r>
            <a:r>
              <a:rPr kumimoji="0" lang="cs-CZ" sz="4000" b="0" i="0" u="none" strike="noStrike" kern="1200" cap="none" spc="0" normalizeH="0" baseline="0" noProof="0" dirty="0">
                <a:ln>
                  <a:noFill/>
                </a:ln>
                <a:solidFill>
                  <a:srgbClr val="C5D1D7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j-ea"/>
                <a:cs typeface="+mj-cs"/>
              </a:rPr>
              <a:t>zákon č. 166/1999 Sb. </a:t>
            </a:r>
            <a:endParaRPr kumimoji="0" lang="cs-CZ" sz="4000" b="0" i="0" u="none" strike="noStrike" kern="1200" cap="none" spc="0" normalizeH="0" baseline="0" noProof="0" dirty="0">
              <a:ln>
                <a:noFill/>
              </a:ln>
              <a:solidFill>
                <a:srgbClr val="424456"/>
              </a:solidFill>
              <a:effectLst/>
              <a:uLnTx/>
              <a:uFillTx/>
              <a:latin typeface="Trebuchet MS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1630" y="1673424"/>
            <a:ext cx="8430260" cy="3987824"/>
          </a:xfrm>
        </p:spPr>
        <p:txBody>
          <a:bodyPr>
            <a:noAutofit/>
          </a:bodyPr>
          <a:lstStyle/>
          <a:p>
            <a:pPr marL="109855" indent="0" algn="just">
              <a:buNone/>
            </a:pPr>
            <a:r>
              <a:rPr lang="cs-CZ" sz="2000" dirty="0"/>
              <a:t>Chovatel může živé ryby nebo jiné živočichy pocházející z akvakultury v malých množstvích</a:t>
            </a:r>
          </a:p>
          <a:p>
            <a:pPr algn="just"/>
            <a:r>
              <a:rPr lang="cs-CZ" sz="2000" dirty="0"/>
              <a:t>prodávat přímo spotřebiteli ve svém hospodářství</a:t>
            </a:r>
          </a:p>
          <a:p>
            <a:pPr algn="just"/>
            <a:r>
              <a:rPr lang="cs-CZ" sz="2000" dirty="0"/>
              <a:t>uvádět čerstvé produkty rybolovu na trh při poskytování stravovacích služeb v místě hospodářství</a:t>
            </a:r>
          </a:p>
          <a:p>
            <a:pPr algn="just"/>
            <a:endParaRPr lang="cs-CZ" sz="2000" dirty="0"/>
          </a:p>
          <a:p>
            <a:pPr marL="109855" indent="0" algn="just">
              <a:buNone/>
            </a:pPr>
            <a:r>
              <a:rPr lang="cs-CZ" sz="2000" dirty="0"/>
              <a:t>Za malé množství živých ryb nebo jiných živočichů pocházejících z akvakultury prodávaných chovatelem se považuje takové množství živých ryb nebo jiných živočichů pocházejících z akvakultury, které odpovídá obvyklé denní spotřebě těchto živých ryb nebo jiných živočichů pocházejících z akvakultury v domácnosti daného spotřebitele</a:t>
            </a:r>
          </a:p>
          <a:p>
            <a:pPr marL="109855" indent="0" algn="just">
              <a:buNone/>
            </a:pP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41630" y="476672"/>
            <a:ext cx="8623147" cy="871278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2060"/>
                </a:solidFill>
              </a:rPr>
              <a:t> </a:t>
            </a:r>
            <a:r>
              <a:rPr lang="cs-CZ" dirty="0">
                <a:solidFill>
                  <a:srgbClr val="C00000"/>
                </a:solidFill>
              </a:rPr>
              <a:t>Malá množství- </a:t>
            </a:r>
            <a:r>
              <a:rPr lang="cs-CZ" dirty="0">
                <a:solidFill>
                  <a:srgbClr val="C5D1D7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vyhláška č. 289/2007 Sb. </a:t>
            </a:r>
            <a:endParaRPr lang="cs-CZ" cap="none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9240" y="1955756"/>
            <a:ext cx="8605520" cy="4175008"/>
          </a:xfrm>
        </p:spPr>
        <p:txBody>
          <a:bodyPr>
            <a:noAutofit/>
          </a:bodyPr>
          <a:lstStyle/>
          <a:p>
            <a:pPr marL="109855" indent="0">
              <a:buNone/>
            </a:pPr>
            <a:r>
              <a:rPr lang="cs-CZ" b="1" dirty="0"/>
              <a:t>§25/3</a:t>
            </a:r>
          </a:p>
          <a:p>
            <a:pPr marL="109855" indent="0" algn="just">
              <a:buNone/>
            </a:pPr>
            <a:r>
              <a:rPr lang="cs-CZ" dirty="0"/>
              <a:t>Osoba, která provozuje prodej živých ryb na samostatném prodejním místě, musí dodržovat požadavky stanovené tímto zákonem a zákonem na ochranu zvířat proti týrání a nejméně </a:t>
            </a:r>
            <a:r>
              <a:rPr lang="cs-CZ" b="1" dirty="0"/>
              <a:t>7 dnů před </a:t>
            </a:r>
            <a:r>
              <a:rPr lang="cs-CZ" dirty="0"/>
              <a:t>zahájením prodeje oznámit </a:t>
            </a:r>
            <a:r>
              <a:rPr lang="cs-CZ" b="1" dirty="0"/>
              <a:t>KVS</a:t>
            </a:r>
            <a:r>
              <a:rPr lang="cs-CZ" dirty="0"/>
              <a:t> prostřednictvím informačního systému SVS, </a:t>
            </a:r>
            <a:r>
              <a:rPr lang="cs-CZ" u="sng" dirty="0"/>
              <a:t>kdy a na kterém místě </a:t>
            </a:r>
            <a:r>
              <a:rPr lang="cs-CZ" dirty="0"/>
              <a:t>bude prodej zahájen a kdy bude ukončen</a:t>
            </a:r>
          </a:p>
          <a:p>
            <a:pPr marL="109855" indent="0" algn="just">
              <a:buNone/>
            </a:pPr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5A8A6F4C-DAAE-4872-AEFF-9D2C8B1EC469}"/>
              </a:ext>
            </a:extLst>
          </p:cNvPr>
          <p:cNvSpPr txBox="1"/>
          <p:nvPr/>
        </p:nvSpPr>
        <p:spPr>
          <a:xfrm>
            <a:off x="87086" y="727236"/>
            <a:ext cx="8597634" cy="861176"/>
          </a:xfrm>
          <a:prstGeom prst="rect">
            <a:avLst/>
          </a:prstGeom>
        </p:spPr>
        <p:txBody>
          <a:bodyPr vert="horz" anchor="ctr">
            <a:normAutofit fontScale="85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/>
                <a:ea typeface="+mj-ea"/>
                <a:cs typeface="+mj-cs"/>
              </a:rPr>
              <a:t>Prodej živých ryb- </a:t>
            </a:r>
            <a:r>
              <a:rPr kumimoji="0" lang="cs-CZ" sz="4000" b="0" i="0" u="none" strike="noStrike" kern="1200" cap="none" spc="0" normalizeH="0" baseline="0" noProof="0" dirty="0">
                <a:ln>
                  <a:noFill/>
                </a:ln>
                <a:solidFill>
                  <a:srgbClr val="C5D1D7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j-ea"/>
                <a:cs typeface="+mj-cs"/>
              </a:rPr>
              <a:t>zákon č. 166/1999 Sb. </a:t>
            </a:r>
            <a:endParaRPr kumimoji="0" lang="cs-CZ" sz="4000" b="0" i="0" u="none" strike="noStrike" kern="1200" cap="none" spc="0" normalizeH="0" baseline="0" noProof="0" dirty="0">
              <a:ln>
                <a:noFill/>
              </a:ln>
              <a:solidFill>
                <a:srgbClr val="424456"/>
              </a:solidFill>
              <a:effectLst/>
              <a:uLnTx/>
              <a:uFillTx/>
              <a:latin typeface="Trebuchet MS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969953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1630" y="1673424"/>
            <a:ext cx="8430260" cy="3987824"/>
          </a:xfrm>
        </p:spPr>
        <p:txBody>
          <a:bodyPr>
            <a:noAutofit/>
          </a:bodyPr>
          <a:lstStyle/>
          <a:p>
            <a:pPr marL="109855" indent="0" algn="just">
              <a:buNone/>
            </a:pPr>
            <a:r>
              <a:rPr lang="cs-CZ" sz="2000" dirty="0"/>
              <a:t>Samostatné prodejní místo určené k prodeji živých ryb, případně i k jejich zabíjení, kuchání, porcování nebo jiným úpravám musí být umístěno a vybaveno tak, aby veškeré činnosti na tomto místě byly prováděny v odpovídajících hygienických podmínkách</a:t>
            </a:r>
          </a:p>
          <a:p>
            <a:pPr algn="just"/>
            <a:r>
              <a:rPr lang="cs-CZ" sz="2000" dirty="0"/>
              <a:t>umístěno tak, aby byl zajištěn co nejsnazší odtok odpadních vod do kanalizace a aby nedocházelo k roztékání odpadní vody při manipulaci s rybami,</a:t>
            </a:r>
          </a:p>
          <a:p>
            <a:pPr algn="just"/>
            <a:r>
              <a:rPr lang="cs-CZ" sz="2000" dirty="0"/>
              <a:t>vybaveno prodejním pultem s omyvatelnou, dobře čistitelnou a dezinfikovatelnou pracovní deskou a dostatečně velkými káděmi na uchovávání živých ryb</a:t>
            </a:r>
          </a:p>
          <a:p>
            <a:pPr algn="just"/>
            <a:r>
              <a:rPr lang="cs-CZ" sz="2000" dirty="0"/>
              <a:t>k prodeji živých ryb je třeba doklad o tom, kde byly posledně sádkovány</a:t>
            </a:r>
          </a:p>
          <a:p>
            <a:pPr marL="109855" indent="0" algn="just">
              <a:buNone/>
            </a:pPr>
            <a:endParaRPr lang="cs-CZ" sz="2000" dirty="0"/>
          </a:p>
          <a:p>
            <a:pPr marL="109855" indent="0" algn="just">
              <a:buNone/>
            </a:pPr>
            <a:r>
              <a:rPr lang="cs-CZ" sz="2000" dirty="0"/>
              <a:t> </a:t>
            </a:r>
          </a:p>
          <a:p>
            <a:pPr marL="109855" indent="0" algn="just">
              <a:buNone/>
            </a:pPr>
            <a:endParaRPr lang="cs-CZ" sz="2000" dirty="0"/>
          </a:p>
          <a:p>
            <a:pPr marL="109855" indent="0" algn="just">
              <a:buNone/>
            </a:pPr>
            <a:endParaRPr lang="cs-CZ" sz="2000" dirty="0"/>
          </a:p>
          <a:p>
            <a:pPr marL="109855" indent="0" algn="just">
              <a:buNone/>
            </a:pPr>
            <a:endParaRPr lang="cs-CZ" sz="2000" dirty="0"/>
          </a:p>
          <a:p>
            <a:pPr marL="109855" indent="0" algn="just">
              <a:buNone/>
            </a:pPr>
            <a:r>
              <a:rPr lang="cs-CZ" sz="2000" dirty="0"/>
              <a:t> </a:t>
            </a:r>
          </a:p>
          <a:p>
            <a:pPr marL="109855" indent="0" algn="just">
              <a:buNone/>
            </a:pPr>
            <a:endParaRPr lang="cs-CZ" sz="20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41630" y="476672"/>
            <a:ext cx="8623147" cy="871278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2060"/>
                </a:solidFill>
              </a:rPr>
              <a:t> </a:t>
            </a:r>
            <a:r>
              <a:rPr lang="cs-CZ" sz="3600" dirty="0">
                <a:solidFill>
                  <a:srgbClr val="C00000"/>
                </a:solidFill>
              </a:rPr>
              <a:t>Prodej živých ryb- </a:t>
            </a:r>
            <a:r>
              <a:rPr lang="cs-CZ" sz="3600" dirty="0">
                <a:solidFill>
                  <a:srgbClr val="C5D1D7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vyhláška č. 289/2007 Sb. </a:t>
            </a:r>
            <a:endParaRPr lang="cs-CZ" cap="none" dirty="0"/>
          </a:p>
        </p:txBody>
      </p:sp>
    </p:spTree>
    <p:extLst>
      <p:ext uri="{BB962C8B-B14F-4D97-AF65-F5344CB8AC3E}">
        <p14:creationId xmlns:p14="http://schemas.microsoft.com/office/powerpoint/2010/main" val="5201729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1630" y="1673424"/>
            <a:ext cx="8430260" cy="5067944"/>
          </a:xfrm>
        </p:spPr>
        <p:txBody>
          <a:bodyPr>
            <a:noAutofit/>
          </a:bodyPr>
          <a:lstStyle/>
          <a:p>
            <a:pPr marL="109855" indent="0" algn="just">
              <a:buNone/>
            </a:pPr>
            <a:r>
              <a:rPr lang="cs-CZ" sz="2400" dirty="0"/>
              <a:t>Jsou-li ryby na samostatném prodejním místě také zabíjeny, kuchány a porcovány, popřípadě jinak upravovány, musí být na tomto místě také </a:t>
            </a:r>
          </a:p>
          <a:p>
            <a:pPr algn="just"/>
            <a:r>
              <a:rPr lang="cs-CZ" sz="2400" dirty="0"/>
              <a:t>dobře čistitelná a dezinfikovatelná pracovní deska, nože, palička na omračování ryb a stěrky</a:t>
            </a:r>
          </a:p>
          <a:p>
            <a:pPr algn="just"/>
            <a:r>
              <a:rPr lang="cs-CZ" sz="2400" dirty="0"/>
              <a:t>dostatečný přívod pitné vody k omývání pracovního pultu a odvod odpadní vody do kanalizace</a:t>
            </a:r>
          </a:p>
          <a:p>
            <a:pPr algn="just"/>
            <a:r>
              <a:rPr lang="cs-CZ" sz="2400" dirty="0"/>
              <a:t>nepropustné, uzavíratelné a označené nádoby na pevné vedlejší živočišné produkty (vnitřnosti, žábry apod.)</a:t>
            </a:r>
          </a:p>
          <a:p>
            <a:pPr lvl="1" algn="just"/>
            <a:r>
              <a:rPr lang="cs-CZ" sz="2200" dirty="0"/>
              <a:t> </a:t>
            </a:r>
            <a:r>
              <a:rPr lang="cs-CZ" sz="1800" dirty="0"/>
              <a:t>v případě materiálu 2. kategorie (leklé ryby): žlutý štítek + „Není určeno ke krmení zvířat“</a:t>
            </a:r>
          </a:p>
          <a:p>
            <a:pPr lvl="1" algn="just"/>
            <a:r>
              <a:rPr lang="cs-CZ" sz="1800" dirty="0"/>
              <a:t>v případě materiálu 3. kategorie (krev, vnitřnosti, žábry apod.): zelený štítek s vysokým podílem modré + „Není určeno k lidské spotřebě“</a:t>
            </a:r>
          </a:p>
          <a:p>
            <a:pPr marL="109855" indent="0" algn="just">
              <a:buNone/>
            </a:pPr>
            <a:r>
              <a:rPr lang="cs-CZ" sz="2400" dirty="0"/>
              <a:t> </a:t>
            </a:r>
          </a:p>
          <a:p>
            <a:pPr marL="109855" indent="0" algn="just">
              <a:buNone/>
            </a:pPr>
            <a:endParaRPr lang="cs-CZ" sz="2000" dirty="0"/>
          </a:p>
          <a:p>
            <a:pPr marL="109855" indent="0" algn="just">
              <a:buNone/>
            </a:pPr>
            <a:endParaRPr lang="cs-CZ" sz="2000" dirty="0"/>
          </a:p>
          <a:p>
            <a:pPr marL="109855" indent="0" algn="just">
              <a:buNone/>
            </a:pPr>
            <a:endParaRPr lang="cs-CZ" sz="2000" dirty="0"/>
          </a:p>
          <a:p>
            <a:pPr marL="109855" indent="0" algn="just">
              <a:buNone/>
            </a:pPr>
            <a:r>
              <a:rPr lang="cs-CZ" sz="2000" dirty="0"/>
              <a:t> </a:t>
            </a:r>
          </a:p>
          <a:p>
            <a:pPr marL="109855" indent="0" algn="just">
              <a:buNone/>
            </a:pPr>
            <a:endParaRPr lang="cs-CZ" sz="20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41630" y="476672"/>
            <a:ext cx="8623147" cy="871278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2060"/>
                </a:solidFill>
              </a:rPr>
              <a:t> </a:t>
            </a:r>
            <a:r>
              <a:rPr lang="cs-CZ" sz="3600" dirty="0">
                <a:solidFill>
                  <a:srgbClr val="C00000"/>
                </a:solidFill>
              </a:rPr>
              <a:t>Prodej živých ryb- </a:t>
            </a:r>
            <a:r>
              <a:rPr lang="cs-CZ" sz="3600" dirty="0">
                <a:solidFill>
                  <a:srgbClr val="C5D1D7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vyhláška č. 289/2007 Sb. </a:t>
            </a:r>
            <a:endParaRPr lang="cs-CZ" cap="none" dirty="0"/>
          </a:p>
        </p:txBody>
      </p:sp>
    </p:spTree>
    <p:extLst>
      <p:ext uri="{BB962C8B-B14F-4D97-AF65-F5344CB8AC3E}">
        <p14:creationId xmlns:p14="http://schemas.microsoft.com/office/powerpoint/2010/main" val="3000471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270DF5-E190-428E-A772-D59CD02E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936104"/>
          </a:xfrm>
        </p:spPr>
        <p:txBody>
          <a:bodyPr>
            <a:noAutofit/>
          </a:bodyPr>
          <a:lstStyle/>
          <a:p>
            <a:r>
              <a:rPr lang="cs-CZ" sz="2800" dirty="0">
                <a:solidFill>
                  <a:srgbClr val="C00000"/>
                </a:solidFill>
              </a:rPr>
              <a:t>Masný výrobek definice - </a:t>
            </a:r>
            <a:r>
              <a:rPr lang="cs-CZ" sz="2800" dirty="0">
                <a:solidFill>
                  <a:srgbClr val="C5D1D7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nařízení č. 853/2004</a:t>
            </a:r>
            <a:endParaRPr lang="cs-CZ" sz="28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73A818F-99B2-4EA0-A93A-83D7C15B4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772816"/>
            <a:ext cx="8363272" cy="4801720"/>
          </a:xfrm>
        </p:spPr>
        <p:txBody>
          <a:bodyPr>
            <a:normAutofit/>
          </a:bodyPr>
          <a:lstStyle/>
          <a:p>
            <a:pPr marL="0" lvl="0" indent="0" algn="just">
              <a:spcBef>
                <a:spcPct val="20000"/>
              </a:spcBef>
              <a:buClr>
                <a:srgbClr val="D16349"/>
              </a:buClr>
              <a:buSzPct val="85000"/>
              <a:buNone/>
            </a:pPr>
            <a:r>
              <a:rPr lang="cs-CZ" sz="2400" b="1" dirty="0"/>
              <a:t>„Masnými výrobky“ </a:t>
            </a:r>
            <a:r>
              <a:rPr lang="cs-CZ" sz="2400" dirty="0"/>
              <a:t>se rozumějí zpracované výrobky získané zpracováním masa nebo dalším zpracováním takto zpracovaných výrobků, takže z řezné plochy je zřejmé, že produkt pozbyl znaků charakteristických pro čerstvé maso.</a:t>
            </a:r>
          </a:p>
          <a:p>
            <a:pPr marL="0" lvl="0" indent="0" algn="just">
              <a:spcBef>
                <a:spcPct val="20000"/>
              </a:spcBef>
              <a:buClr>
                <a:srgbClr val="D16349"/>
              </a:buClr>
              <a:buSzPct val="85000"/>
              <a:buNone/>
            </a:pPr>
            <a:endParaRPr lang="cs-CZ" sz="2400" dirty="0"/>
          </a:p>
          <a:p>
            <a:pPr marL="0" lvl="0" indent="0" algn="just">
              <a:spcBef>
                <a:spcPct val="20000"/>
              </a:spcBef>
              <a:buClr>
                <a:srgbClr val="D16349"/>
              </a:buClr>
              <a:buSzPct val="85000"/>
              <a:buNone/>
            </a:pPr>
            <a:r>
              <a:rPr lang="cs-CZ" sz="2400" dirty="0"/>
              <a:t>„</a:t>
            </a:r>
            <a:r>
              <a:rPr lang="cs-CZ" sz="2400" b="1" dirty="0"/>
              <a:t>Masnými polotovary</a:t>
            </a:r>
            <a:r>
              <a:rPr lang="cs-CZ" sz="2400" dirty="0"/>
              <a:t>“ se rozumí čerstvé maso, včetně rozmělněného masa, ke kterému byly přidány potraviny, koření nebo přídavné látky anebo které bylo podrobeno ošetření, jež nestačí ke změně vnitřní struktury svalových vláken masa, a tím i k vymizení vlastností čerstvého masa.</a:t>
            </a:r>
          </a:p>
        </p:txBody>
      </p:sp>
    </p:spTree>
    <p:extLst>
      <p:ext uri="{BB962C8B-B14F-4D97-AF65-F5344CB8AC3E}">
        <p14:creationId xmlns:p14="http://schemas.microsoft.com/office/powerpoint/2010/main" val="2142549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856984" cy="936104"/>
          </a:xfrm>
        </p:spPr>
        <p:txBody>
          <a:bodyPr>
            <a:noAutofit/>
          </a:bodyPr>
          <a:lstStyle/>
          <a:p>
            <a:r>
              <a:rPr lang="cs-CZ" sz="2800" dirty="0">
                <a:solidFill>
                  <a:srgbClr val="C00000"/>
                </a:solidFill>
              </a:rPr>
              <a:t>Masné výrobky balené – </a:t>
            </a:r>
            <a:r>
              <a:rPr lang="cs-CZ" sz="2800" dirty="0">
                <a:solidFill>
                  <a:srgbClr val="C5D1D7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nařízení č. 853/2004</a:t>
            </a:r>
            <a:endParaRPr lang="cs-CZ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6B88A779-EF94-483A-82F4-D46BF31EC4B4}"/>
              </a:ext>
            </a:extLst>
          </p:cNvPr>
          <p:cNvSpPr/>
          <p:nvPr/>
        </p:nvSpPr>
        <p:spPr>
          <a:xfrm>
            <a:off x="539552" y="1772816"/>
            <a:ext cx="7992888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D16349"/>
              </a:buClr>
              <a:buSzPct val="85000"/>
              <a:buFont typeface="Wingdings 2" panose="05020102010507070707"/>
              <a:buChar char=""/>
            </a:pPr>
            <a:r>
              <a:rPr lang="cs-CZ" sz="27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provozovatel schváleného potravinářského podniku nesmí uvést na trh potravinu bez identifikačního označení​</a:t>
            </a:r>
          </a:p>
          <a:p>
            <a:pPr marL="548640" lvl="1" indent="-274320">
              <a:spcBef>
                <a:spcPct val="20000"/>
              </a:spcBef>
              <a:buClr>
                <a:srgbClr val="CCB400"/>
              </a:buClr>
              <a:buSzPct val="70000"/>
              <a:buFont typeface="Wingdings" panose="05000000000000000000"/>
              <a:buChar char=""/>
            </a:pPr>
            <a:r>
              <a:rPr lang="cs-CZ" sz="2400" dirty="0">
                <a:solidFill>
                  <a:srgbClr val="646B8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ovál​</a:t>
            </a:r>
          </a:p>
          <a:p>
            <a:pPr marL="548640" lvl="1" indent="-274320">
              <a:spcBef>
                <a:spcPct val="20000"/>
              </a:spcBef>
              <a:buClr>
                <a:srgbClr val="CCB400"/>
              </a:buClr>
              <a:buSzPct val="70000"/>
              <a:buFont typeface="Wingdings" panose="05000000000000000000"/>
              <a:buChar char=""/>
            </a:pPr>
            <a:r>
              <a:rPr lang="cs-CZ" sz="2400" dirty="0">
                <a:solidFill>
                  <a:srgbClr val="646B8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čitelně, nesmazatelně, rozluštitelně, snadno viditelně​</a:t>
            </a:r>
          </a:p>
          <a:p>
            <a:pPr marL="1005840" lvl="2" indent="-274320">
              <a:spcBef>
                <a:spcPct val="20000"/>
              </a:spcBef>
              <a:buClr>
                <a:srgbClr val="CCB400"/>
              </a:buClr>
              <a:buSzPct val="70000"/>
              <a:buFont typeface="Wingdings" panose="05000000000000000000"/>
              <a:buChar char=""/>
            </a:pPr>
            <a:r>
              <a:rPr lang="cs-CZ" sz="2400" dirty="0">
                <a:solidFill>
                  <a:srgbClr val="646B8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název nebo kód země​</a:t>
            </a:r>
          </a:p>
          <a:p>
            <a:pPr marL="1005840" lvl="2" indent="-274320">
              <a:spcBef>
                <a:spcPct val="20000"/>
              </a:spcBef>
              <a:buClr>
                <a:srgbClr val="CCB400"/>
              </a:buClr>
              <a:buSzPct val="70000"/>
              <a:buFont typeface="Wingdings" panose="05000000000000000000"/>
              <a:buChar char=""/>
            </a:pPr>
            <a:r>
              <a:rPr lang="cs-CZ" sz="2400" dirty="0">
                <a:solidFill>
                  <a:srgbClr val="646B8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číslo schváleného podniku​</a:t>
            </a:r>
          </a:p>
          <a:p>
            <a:pPr marL="1005840" lvl="2" indent="-274320">
              <a:spcBef>
                <a:spcPct val="20000"/>
              </a:spcBef>
              <a:buClr>
                <a:srgbClr val="CCB400"/>
              </a:buClr>
              <a:buSzPct val="70000"/>
              <a:buFont typeface="Wingdings" panose="05000000000000000000"/>
              <a:buChar char=""/>
            </a:pPr>
            <a:r>
              <a:rPr lang="cs-CZ" sz="2400" dirty="0">
                <a:solidFill>
                  <a:srgbClr val="646B8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kód EU - 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4800" y="1555061"/>
            <a:ext cx="8229600" cy="4729712"/>
          </a:xfrm>
        </p:spPr>
        <p:txBody>
          <a:bodyPr>
            <a:normAutofit fontScale="85000" lnSpcReduction="20000"/>
          </a:bodyPr>
          <a:lstStyle/>
          <a:p>
            <a:pPr marL="109855" lvl="1" indent="0">
              <a:buClr>
                <a:schemeClr val="accent3"/>
              </a:buClr>
              <a:buNone/>
            </a:pPr>
            <a:r>
              <a:rPr lang="cs-CZ" sz="2800" dirty="0">
                <a:solidFill>
                  <a:schemeClr val="tx1"/>
                </a:solidFill>
                <a:cs typeface="Arial" panose="020B0604020202020204" pitchFamily="34" charset="0"/>
              </a:rPr>
              <a:t>Povinné údaje na obalu potraviny:</a:t>
            </a:r>
          </a:p>
          <a:p>
            <a:pPr marL="109855" lvl="1" indent="0">
              <a:buClr>
                <a:schemeClr val="accent3"/>
              </a:buClr>
              <a:buNone/>
            </a:pPr>
            <a:r>
              <a:rPr lang="cs-CZ" sz="28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</a:p>
          <a:p>
            <a:pPr marL="365760" lvl="1" indent="-255905">
              <a:buClr>
                <a:schemeClr val="accent3"/>
              </a:buClr>
              <a:buFont typeface="Georgia" panose="02040502050405020303"/>
              <a:buChar char="•"/>
            </a:pPr>
            <a:r>
              <a:rPr lang="cs-CZ" sz="2800" dirty="0">
                <a:solidFill>
                  <a:schemeClr val="tx1"/>
                </a:solidFill>
                <a:cs typeface="Arial" panose="020B0604020202020204" pitchFamily="34" charset="0"/>
              </a:rPr>
              <a:t>název potraviny</a:t>
            </a:r>
          </a:p>
          <a:p>
            <a:pPr marL="365760" lvl="1" indent="-255905">
              <a:buClr>
                <a:schemeClr val="accent3"/>
              </a:buClr>
              <a:buFont typeface="Georgia" panose="02040502050405020303"/>
              <a:buChar char="•"/>
            </a:pPr>
            <a:r>
              <a:rPr lang="cs-CZ" sz="2800" dirty="0">
                <a:solidFill>
                  <a:schemeClr val="tx1"/>
                </a:solidFill>
                <a:cs typeface="Arial" panose="020B0604020202020204" pitchFamily="34" charset="0"/>
              </a:rPr>
              <a:t>seznam složek + alergeny</a:t>
            </a:r>
          </a:p>
          <a:p>
            <a:pPr marL="365760" lvl="1" indent="-255905">
              <a:buClr>
                <a:schemeClr val="accent3"/>
              </a:buClr>
              <a:buFont typeface="Georgia" panose="02040502050405020303"/>
              <a:buChar char="•"/>
            </a:pPr>
            <a:r>
              <a:rPr lang="cs-CZ" sz="2800" dirty="0">
                <a:solidFill>
                  <a:schemeClr val="tx1"/>
                </a:solidFill>
                <a:cs typeface="Arial" panose="020B0604020202020204" pitchFamily="34" charset="0"/>
              </a:rPr>
              <a:t>množství určitých složek nebo skupiny složek</a:t>
            </a:r>
          </a:p>
          <a:p>
            <a:pPr marL="365760" lvl="1" indent="-255905">
              <a:buClr>
                <a:schemeClr val="accent3"/>
              </a:buClr>
              <a:buFont typeface="Georgia" panose="02040502050405020303"/>
              <a:buChar char="•"/>
            </a:pPr>
            <a:r>
              <a:rPr lang="cs-CZ" sz="2800" dirty="0">
                <a:solidFill>
                  <a:schemeClr val="tx1"/>
                </a:solidFill>
                <a:cs typeface="Arial" panose="020B0604020202020204" pitchFamily="34" charset="0"/>
              </a:rPr>
              <a:t>čisté množství potraviny</a:t>
            </a:r>
          </a:p>
          <a:p>
            <a:pPr marL="365760" lvl="1" indent="-255905">
              <a:buClr>
                <a:schemeClr val="accent3"/>
              </a:buClr>
              <a:buFont typeface="Georgia" panose="02040502050405020303"/>
              <a:buChar char="•"/>
            </a:pPr>
            <a:r>
              <a:rPr lang="cs-CZ" sz="2800" dirty="0">
                <a:solidFill>
                  <a:schemeClr val="tx1"/>
                </a:solidFill>
                <a:cs typeface="Arial" panose="020B0604020202020204" pitchFamily="34" charset="0"/>
              </a:rPr>
              <a:t>datum použitelnosti/minimální trvanlivosti</a:t>
            </a:r>
          </a:p>
          <a:p>
            <a:pPr marL="365760" lvl="1" indent="-255905">
              <a:buClr>
                <a:schemeClr val="accent3"/>
              </a:buClr>
              <a:buFont typeface="Georgia" panose="02040502050405020303"/>
              <a:buChar char="•"/>
            </a:pPr>
            <a:r>
              <a:rPr lang="cs-CZ" sz="2800" dirty="0">
                <a:solidFill>
                  <a:schemeClr val="tx1"/>
                </a:solidFill>
                <a:cs typeface="Arial" panose="020B0604020202020204" pitchFamily="34" charset="0"/>
              </a:rPr>
              <a:t>podmínky uchování/použití</a:t>
            </a:r>
          </a:p>
          <a:p>
            <a:pPr marL="365760" lvl="1" indent="-255905">
              <a:buClr>
                <a:schemeClr val="accent3"/>
              </a:buClr>
              <a:buFont typeface="Georgia" panose="02040502050405020303"/>
              <a:buChar char="•"/>
            </a:pPr>
            <a:r>
              <a:rPr lang="cs-CZ" sz="2800" dirty="0">
                <a:solidFill>
                  <a:schemeClr val="tx1"/>
                </a:solidFill>
                <a:cs typeface="Arial" panose="020B0604020202020204" pitchFamily="34" charset="0"/>
              </a:rPr>
              <a:t>jméno PPP pod jehož jménem je potravina uváděna na trh</a:t>
            </a:r>
          </a:p>
          <a:p>
            <a:pPr marL="365760" lvl="1" indent="-255905">
              <a:buClr>
                <a:schemeClr val="accent3"/>
              </a:buClr>
              <a:buFont typeface="Georgia" panose="02040502050405020303"/>
              <a:buChar char="•"/>
            </a:pPr>
            <a:r>
              <a:rPr lang="cs-CZ" sz="2800" dirty="0">
                <a:solidFill>
                  <a:schemeClr val="tx1"/>
                </a:solidFill>
                <a:cs typeface="Arial" panose="020B0604020202020204" pitchFamily="34" charset="0"/>
              </a:rPr>
              <a:t>země původu</a:t>
            </a:r>
          </a:p>
          <a:p>
            <a:pPr marL="365760" lvl="1" indent="-255905">
              <a:buClr>
                <a:schemeClr val="accent3"/>
              </a:buClr>
              <a:buFont typeface="Georgia" panose="02040502050405020303"/>
              <a:buChar char="•"/>
            </a:pPr>
            <a:r>
              <a:rPr lang="cs-CZ" sz="2800" dirty="0">
                <a:solidFill>
                  <a:schemeClr val="tx1"/>
                </a:solidFill>
                <a:cs typeface="Arial" panose="020B0604020202020204" pitchFamily="34" charset="0"/>
              </a:rPr>
              <a:t>návod k použití</a:t>
            </a:r>
          </a:p>
          <a:p>
            <a:pPr marL="365760" lvl="1" indent="-255905">
              <a:buClr>
                <a:schemeClr val="accent3"/>
              </a:buClr>
              <a:buFont typeface="Georgia" panose="02040502050405020303"/>
              <a:buChar char="•"/>
            </a:pPr>
            <a:r>
              <a:rPr lang="cs-CZ" sz="2800" dirty="0">
                <a:solidFill>
                  <a:schemeClr val="tx1"/>
                </a:solidFill>
                <a:cs typeface="Arial" panose="020B0604020202020204" pitchFamily="34" charset="0"/>
              </a:rPr>
              <a:t>výživové údaje</a:t>
            </a:r>
          </a:p>
          <a:p>
            <a:pPr marL="365760" lvl="1" indent="-255905">
              <a:buClr>
                <a:schemeClr val="accent3"/>
              </a:buClr>
              <a:buFont typeface="Georgia" panose="02040502050405020303"/>
              <a:buChar char="•"/>
            </a:pPr>
            <a:r>
              <a:rPr lang="cs-CZ" sz="2800" dirty="0">
                <a:solidFill>
                  <a:schemeClr val="tx1"/>
                </a:solidFill>
                <a:cs typeface="Arial" panose="020B0604020202020204" pitchFamily="34" charset="0"/>
              </a:rPr>
              <a:t>údaj „baleno v ochranné atmosféře“, pokud byla použita</a:t>
            </a:r>
          </a:p>
          <a:p>
            <a:pPr marL="365760" lvl="1" indent="-255905">
              <a:buClr>
                <a:schemeClr val="accent3"/>
              </a:buClr>
              <a:buNone/>
            </a:pPr>
            <a:endParaRPr lang="cs-CZ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1" indent="-255905">
              <a:buClr>
                <a:schemeClr val="accent3"/>
              </a:buClr>
              <a:buFont typeface="Georgia" panose="02040502050405020303"/>
              <a:buChar char="•"/>
            </a:pPr>
            <a:endParaRPr lang="cs-CZ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2AEF1216-80E6-4849-9D63-3669BD60BBC3}"/>
              </a:ext>
            </a:extLst>
          </p:cNvPr>
          <p:cNvSpPr txBox="1">
            <a:spLocks/>
          </p:cNvSpPr>
          <p:nvPr/>
        </p:nvSpPr>
        <p:spPr>
          <a:xfrm>
            <a:off x="259390" y="552996"/>
            <a:ext cx="8856984" cy="93610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>
                <a:solidFill>
                  <a:srgbClr val="C00000"/>
                </a:solidFill>
              </a:rPr>
              <a:t>Masné výrobky balené – </a:t>
            </a:r>
            <a:r>
              <a:rPr lang="cs-CZ" sz="2800" dirty="0">
                <a:solidFill>
                  <a:srgbClr val="C5D1D7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nařízení č. 1169/2011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5DAC7F-AF34-4704-B972-AF89E3D09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513427"/>
            <a:ext cx="8435280" cy="792088"/>
          </a:xfrm>
        </p:spPr>
        <p:txBody>
          <a:bodyPr>
            <a:noAutofit/>
          </a:bodyPr>
          <a:lstStyle/>
          <a:p>
            <a:r>
              <a:rPr lang="cs-CZ" sz="3200" dirty="0"/>
              <a:t>Název potraviny a zvláštní průvodní údaje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24F4540E-3C1B-4C82-919F-10FD1AA28099}"/>
              </a:ext>
            </a:extLst>
          </p:cNvPr>
          <p:cNvSpPr txBox="1"/>
          <p:nvPr/>
        </p:nvSpPr>
        <p:spPr>
          <a:xfrm>
            <a:off x="388627" y="1470109"/>
            <a:ext cx="857586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nařízení č. 1169/2011 příloha VI – ČÁST A — Povinné údaje připojené k názvu potraviny – masné výrobky a masné polotovary</a:t>
            </a:r>
          </a:p>
          <a:p>
            <a:pPr algn="just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obsahují-li přidané bílkoviny odlišného živočišného původu jako takové, včetně hydrolyzovaných bílkovin, musí název potraviny obsahovat údaj o přítomnosti těchto bílkovin a o jejich původu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mají-li podobu krájeného masa, kusu masa, plátku masa, porce masa nebo jatečně upraveného těla zvířat, musí název potraviny obsahovat údaj o přítomnosti vody do ní přidané, pokud množství přidané vody představuje více než 5 % hmotnosti konečného výrobku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mohou-li vyvolávat dojem, že jsou vyrobeny z jednoho celistvého kusu masa avšak ve skutečnosti jsou tvořeny různými kusy spojenými jinými složkami, včetně přídatných látek a potravinářských enzymů, či dalšími prostředky, musí být označeny: „ze spojovaných kusů masa“</a:t>
            </a:r>
          </a:p>
        </p:txBody>
      </p:sp>
    </p:spTree>
    <p:extLst>
      <p:ext uri="{BB962C8B-B14F-4D97-AF65-F5344CB8AC3E}">
        <p14:creationId xmlns:p14="http://schemas.microsoft.com/office/powerpoint/2010/main" val="3918981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5DAC7F-AF34-4704-B972-AF89E3D09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513427"/>
            <a:ext cx="8435280" cy="792088"/>
          </a:xfrm>
        </p:spPr>
        <p:txBody>
          <a:bodyPr>
            <a:noAutofit/>
          </a:bodyPr>
          <a:lstStyle/>
          <a:p>
            <a:r>
              <a:rPr lang="cs-CZ" sz="3200" dirty="0"/>
              <a:t>Množství určitých složek nebo skupiny složek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24F4540E-3C1B-4C82-919F-10FD1AA28099}"/>
              </a:ext>
            </a:extLst>
          </p:cNvPr>
          <p:cNvSpPr txBox="1"/>
          <p:nvPr/>
        </p:nvSpPr>
        <p:spPr>
          <a:xfrm>
            <a:off x="388627" y="1470109"/>
            <a:ext cx="8575861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nařízení č. 1169/2011 příloha VII – Uvádění a pojmenování složek</a:t>
            </a:r>
          </a:p>
          <a:p>
            <a:pPr algn="just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„… maso“ a název (názvy) živočišného druhu, z něhož pochází:</a:t>
            </a:r>
          </a:p>
          <a:p>
            <a:pPr algn="just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kosterní svalovina s přirozeně obsaženou nebo přilehlou tkání, pokud celkový obsah tuku a pojivové tkáně nepřekračuje níže uvedené hodnoty a pokud maso tvoří složku jiné potraviny (tj. masného výrobku/masného polotovaru).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Vymezení pojmu „maso“ jako označení složky podle nařízení č. 1169/2011</a:t>
            </a:r>
          </a:p>
        </p:txBody>
      </p:sp>
      <p:graphicFrame>
        <p:nvGraphicFramePr>
          <p:cNvPr id="16" name="Tabulka 15">
            <a:extLst>
              <a:ext uri="{FF2B5EF4-FFF2-40B4-BE49-F238E27FC236}">
                <a16:creationId xmlns:a16="http://schemas.microsoft.com/office/drawing/2014/main" id="{5BDACA96-A47C-41D0-9F91-76871470103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39552" y="4147562"/>
          <a:ext cx="6408712" cy="2081702"/>
        </p:xfrm>
        <a:graphic>
          <a:graphicData uri="http://schemas.openxmlformats.org/drawingml/2006/table">
            <a:tbl>
              <a:tblPr firstRow="1" firstCol="1" bandRow="1"/>
              <a:tblGrid>
                <a:gridCol w="2135766">
                  <a:extLst>
                    <a:ext uri="{9D8B030D-6E8A-4147-A177-3AD203B41FA5}">
                      <a16:colId xmlns:a16="http://schemas.microsoft.com/office/drawing/2014/main" val="1773207632"/>
                    </a:ext>
                  </a:extLst>
                </a:gridCol>
                <a:gridCol w="2136473">
                  <a:extLst>
                    <a:ext uri="{9D8B030D-6E8A-4147-A177-3AD203B41FA5}">
                      <a16:colId xmlns:a16="http://schemas.microsoft.com/office/drawing/2014/main" val="2505733269"/>
                    </a:ext>
                  </a:extLst>
                </a:gridCol>
                <a:gridCol w="2136473">
                  <a:extLst>
                    <a:ext uri="{9D8B030D-6E8A-4147-A177-3AD203B41FA5}">
                      <a16:colId xmlns:a16="http://schemas.microsoft.com/office/drawing/2014/main" val="2222750065"/>
                    </a:ext>
                  </a:extLst>
                </a:gridCol>
              </a:tblGrid>
              <a:tr h="79040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druh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obsah tuku maxim. (%)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procentuální podíl (%) kolagenu</a:t>
                      </a:r>
                      <a:r>
                        <a:rPr lang="cs-CZ" sz="1200" b="1" baseline="30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</a:t>
                      </a:r>
                      <a:r>
                        <a:rPr lang="cs-CZ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v bílkovinách obsažených v mase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1883061"/>
                  </a:ext>
                </a:extLst>
              </a:tr>
              <a:tr h="79040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savci (kromě králíků a prasat) a směsi masa s převahou savců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8934710"/>
                  </a:ext>
                </a:extLst>
              </a:tr>
              <a:tr h="2504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prasata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9241106"/>
                  </a:ext>
                </a:extLst>
              </a:tr>
              <a:tr h="2504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ptáci a králíci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4346424"/>
                  </a:ext>
                </a:extLst>
              </a:tr>
            </a:tbl>
          </a:graphicData>
        </a:graphic>
      </p:graphicFrame>
      <p:sp>
        <p:nvSpPr>
          <p:cNvPr id="17" name="TextovéPole 16">
            <a:extLst>
              <a:ext uri="{FF2B5EF4-FFF2-40B4-BE49-F238E27FC236}">
                <a16:creationId xmlns:a16="http://schemas.microsoft.com/office/drawing/2014/main" id="{24380005-15D7-4F53-B56D-7E7631B85DCE}"/>
              </a:ext>
            </a:extLst>
          </p:cNvPr>
          <p:cNvSpPr txBox="1"/>
          <p:nvPr/>
        </p:nvSpPr>
        <p:spPr>
          <a:xfrm>
            <a:off x="414272" y="6344573"/>
            <a:ext cx="8136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*Obsah kolagenu = obsah aminokyseliny hydroxyprolinu × 8</a:t>
            </a:r>
          </a:p>
        </p:txBody>
      </p:sp>
    </p:spTree>
    <p:extLst>
      <p:ext uri="{BB962C8B-B14F-4D97-AF65-F5344CB8AC3E}">
        <p14:creationId xmlns:p14="http://schemas.microsoft.com/office/powerpoint/2010/main" val="2661434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6AAE65F-BFEA-4CDE-864E-5BF7A45D5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93808"/>
          </a:xfrm>
        </p:spPr>
        <p:txBody>
          <a:bodyPr>
            <a:normAutofit fontScale="77500" lnSpcReduction="20000"/>
          </a:bodyPr>
          <a:lstStyle/>
          <a:p>
            <a:pPr marL="109855" indent="0">
              <a:buNone/>
            </a:pPr>
            <a:r>
              <a:rPr lang="cs-CZ" sz="3200" b="1" dirty="0"/>
              <a:t>nařízení č. 1169/2011, příloha VIII Uvedení množství složek</a:t>
            </a:r>
          </a:p>
          <a:p>
            <a:endParaRPr lang="cs-CZ" dirty="0"/>
          </a:p>
          <a:p>
            <a:pPr marL="109855" indent="0" algn="just">
              <a:buNone/>
            </a:pPr>
            <a:r>
              <a:rPr lang="cs-CZ" dirty="0"/>
              <a:t>Údaj o množství složky nebo skupiny složek (bod 3 přílohy VIII):</a:t>
            </a:r>
          </a:p>
          <a:p>
            <a:pPr algn="just"/>
            <a:r>
              <a:rPr lang="cs-CZ" dirty="0"/>
              <a:t>se vyjádří jako procentní podíl, který odpovídá množství složky nebo složek v okamžiku jejich použití a</a:t>
            </a:r>
          </a:p>
          <a:p>
            <a:pPr algn="just"/>
            <a:r>
              <a:rPr lang="cs-CZ" dirty="0"/>
              <a:t>uvede se buď v názvu potraviny, nebo bezprostředně vedle tohoto názvu, nebo v seznamu složek společně s danou složkou nebo skupinou složek.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odchylně se v případě potravin, které ztratily po tepelné nebo jiné úpravě vlhkost, uvedené množství vyjádří jako procentní podíl odpovídající množství použité složky nebo použitých složek v hotovém výrobku, pokud toto množství nebo celkové množství všech složek uvedených na etiketě nepřekračuje 100 %. V tom případě se potom uvede množství na základě hmotnosti složky nebo složek použitých </a:t>
            </a:r>
            <a:r>
              <a:rPr lang="cs-CZ" u="sng" dirty="0"/>
              <a:t>k přípravě 100 g konečného výrobku (</a:t>
            </a:r>
            <a:r>
              <a:rPr lang="cs-CZ" dirty="0"/>
              <a:t>u trvanlivých masných výrobků)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15193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1E87290A3B7E04E990A64CD8B601484" ma:contentTypeVersion="2" ma:contentTypeDescription="Vytvoří nový dokument" ma:contentTypeScope="" ma:versionID="a0391c4a944fd9418a5e2c42be6e35fa">
  <xsd:schema xmlns:xsd="http://www.w3.org/2001/XMLSchema" xmlns:xs="http://www.w3.org/2001/XMLSchema" xmlns:p="http://schemas.microsoft.com/office/2006/metadata/properties" xmlns:ns2="9c3970af-1343-451c-b460-77896d70bf64" targetNamespace="http://schemas.microsoft.com/office/2006/metadata/properties" ma:root="true" ma:fieldsID="c4a4c22df9b177cf8d55e11bf33ede4c" ns2:_="">
    <xsd:import namespace="9c3970af-1343-451c-b460-77896d70bf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3970af-1343-451c-b460-77896d70bf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7713BEB-1D6B-407B-A413-DDD1CAD95A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3970af-1343-451c-b460-77896d70bf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EDF43C5-B5CE-4E0B-BD35-D5F9C3FAEEAA}">
  <ds:schemaRefs>
    <ds:schemaRef ds:uri="http://www.w3.org/XML/1998/namespace"/>
    <ds:schemaRef ds:uri="http://purl.org/dc/dcmitype/"/>
    <ds:schemaRef ds:uri="9c3970af-1343-451c-b460-77896d70bf64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CA03D1A0-521D-4D24-A88E-19B4EDDEA5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310</TotalTime>
  <Words>2885</Words>
  <Application>Microsoft Office PowerPoint</Application>
  <PresentationFormat>Předvádění na obrazovce (4:3)</PresentationFormat>
  <Paragraphs>278</Paragraphs>
  <Slides>36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4" baseType="lpstr">
      <vt:lpstr>Arial</vt:lpstr>
      <vt:lpstr>Calibri</vt:lpstr>
      <vt:lpstr>Georgia</vt:lpstr>
      <vt:lpstr>Times New Roman</vt:lpstr>
      <vt:lpstr>Trebuchet MS</vt:lpstr>
      <vt:lpstr>Wingdings</vt:lpstr>
      <vt:lpstr>Wingdings 2</vt:lpstr>
      <vt:lpstr>Urbanistický</vt:lpstr>
      <vt:lpstr>Označování masných výrobků a produktů rybolovu</vt:lpstr>
      <vt:lpstr>Označování masných výrobků</vt:lpstr>
      <vt:lpstr>LEGISLATIVA</vt:lpstr>
      <vt:lpstr>Masný výrobek definice - nařízení č. 853/2004</vt:lpstr>
      <vt:lpstr>Masné výrobky balené – nařízení č. 853/2004</vt:lpstr>
      <vt:lpstr>Prezentace aplikace PowerPoint</vt:lpstr>
      <vt:lpstr>Název potraviny a zvláštní průvodní údaje</vt:lpstr>
      <vt:lpstr>Množství určitých složek nebo skupiny složek</vt:lpstr>
      <vt:lpstr>Prezentace aplikace PowerPoint</vt:lpstr>
      <vt:lpstr>Prezentace aplikace PowerPoint</vt:lpstr>
      <vt:lpstr>Prezentace aplikace PowerPoint</vt:lpstr>
      <vt:lpstr>Masné výrobky nebalené - zákon č. 110/1997 Sb. </vt:lpstr>
      <vt:lpstr>Masné výrobky - vyhláška č. 69/2016 Sb.</vt:lpstr>
      <vt:lpstr>Masné výrobky - vyhláška č. 69/2016 Sb.</vt:lpstr>
      <vt:lpstr>Masné výrobky - vyhláška č. 69/2016 Sb.</vt:lpstr>
      <vt:lpstr>Označování produktů rybolovu a akvakultury</vt:lpstr>
      <vt:lpstr>LEGISLATIVA</vt:lpstr>
      <vt:lpstr>Další PP EU</vt:lpstr>
      <vt:lpstr>Ryby definice - nařízení č. 853/2004</vt:lpstr>
      <vt:lpstr>Ryby definice - nařízení č. 1379/2013</vt:lpstr>
      <vt:lpstr>Ryby balené – nařízení č. 853/2004</vt:lpstr>
      <vt:lpstr>Prezentace aplikace PowerPoint</vt:lpstr>
      <vt:lpstr>Název potraviny a zvláštní průvodní údaje</vt:lpstr>
      <vt:lpstr>Prezentace aplikace PowerPoint</vt:lpstr>
      <vt:lpstr>Ryby nebalené - zákon č. 110/1997 Sb. </vt:lpstr>
      <vt:lpstr>Ryby – nařízení č. 1379/2013</vt:lpstr>
      <vt:lpstr>Ryby – nařízení č. 1379/2013</vt:lpstr>
      <vt:lpstr>Ryby – nařízení č. 1379/2013</vt:lpstr>
      <vt:lpstr>Ryby zmrazené – vyhláška č. 366/2005 Sb. </vt:lpstr>
      <vt:lpstr>Ryby – vyhláška č. 69/2016 Sb. </vt:lpstr>
      <vt:lpstr>Ryby – nařízení č. 853/2004</vt:lpstr>
      <vt:lpstr>Prezentace aplikace PowerPoint</vt:lpstr>
      <vt:lpstr> Malá množství- vyhláška č. 289/2007 Sb. </vt:lpstr>
      <vt:lpstr>Prezentace aplikace PowerPoint</vt:lpstr>
      <vt:lpstr> Prodej živých ryb- vyhláška č. 289/2007 Sb. </vt:lpstr>
      <vt:lpstr> Prodej živých ryb- vyhláška č. 289/2007 Sb.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Označování masa, masných výrobků a produktů rybolovu</dc:title>
  <dc:creator>Sajka</dc:creator>
  <cp:lastModifiedBy>Petra Mačáková</cp:lastModifiedBy>
  <cp:revision>116</cp:revision>
  <cp:lastPrinted>2021-10-05T09:49:24Z</cp:lastPrinted>
  <dcterms:created xsi:type="dcterms:W3CDTF">2017-09-04T09:26:00Z</dcterms:created>
  <dcterms:modified xsi:type="dcterms:W3CDTF">2021-10-12T08:49:39Z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1033-11.2.0.9684</vt:lpwstr>
  </property>
  <property fmtid="{D5CDD505-2E9C-101B-9397-08002B2CF9AE}" pid="3" name="ContentTypeId">
    <vt:lpwstr>0x01010031E87290A3B7E04E990A64CD8B601484</vt:lpwstr>
  </property>
</Properties>
</file>