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3"/>
  </p:notesMasterIdLst>
  <p:sldIdLst>
    <p:sldId id="256" r:id="rId5"/>
    <p:sldId id="487" r:id="rId6"/>
    <p:sldId id="488" r:id="rId7"/>
    <p:sldId id="258" r:id="rId8"/>
    <p:sldId id="503" r:id="rId9"/>
    <p:sldId id="262" r:id="rId10"/>
    <p:sldId id="504" r:id="rId11"/>
    <p:sldId id="506" r:id="rId12"/>
    <p:sldId id="505" r:id="rId13"/>
    <p:sldId id="507" r:id="rId14"/>
    <p:sldId id="508" r:id="rId15"/>
    <p:sldId id="264" r:id="rId16"/>
    <p:sldId id="490" r:id="rId17"/>
    <p:sldId id="364" r:id="rId18"/>
    <p:sldId id="365" r:id="rId19"/>
    <p:sldId id="321" r:id="rId20"/>
    <p:sldId id="513" r:id="rId21"/>
    <p:sldId id="514" r:id="rId22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 autoAdjust="0"/>
    <p:restoredTop sz="94660"/>
  </p:normalViewPr>
  <p:slideViewPr>
    <p:cSldViewPr>
      <p:cViewPr varScale="1">
        <p:scale>
          <a:sx n="108" d="100"/>
          <a:sy n="108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E273-B84F-48FB-AE8E-4264D22D3DA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0C160-11E6-4C0C-8284-1CA939B793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t>12.10.2021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Arial" panose="020B0604020202020204" pitchFamily="34" charset="0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Arial" panose="020B0604020202020204" pitchFamily="34" charset="0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Arial" panose="020B0604020202020204" pitchFamily="34" charset="0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2900" y="620688"/>
            <a:ext cx="8458200" cy="1944216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</a:rPr>
              <a:t>OZNAČOVÁNÍ VAJEC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4684" y="4149080"/>
            <a:ext cx="8316416" cy="464790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4. Přednáška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589/2008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1556792"/>
            <a:ext cx="8651304" cy="5120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None/>
            </a:pPr>
            <a:r>
              <a:rPr lang="cs-CZ" sz="2000" b="1" dirty="0">
                <a:cs typeface="Arial" panose="020B0604020202020204" pitchFamily="34" charset="0"/>
              </a:rPr>
              <a:t>Na baleních obsahujících vejce třídy A musí být na vnější straně zřetelně a čitelně uvedeny </a:t>
            </a:r>
          </a:p>
          <a:p>
            <a:r>
              <a:rPr lang="cs-CZ" sz="2000" dirty="0">
                <a:cs typeface="Arial" panose="020B0604020202020204" pitchFamily="34" charset="0"/>
              </a:rPr>
              <a:t>číslo balírny/třídírny</a:t>
            </a:r>
          </a:p>
          <a:p>
            <a:r>
              <a:rPr lang="cs-CZ" sz="2000" dirty="0">
                <a:cs typeface="Arial" panose="020B0604020202020204" pitchFamily="34" charset="0"/>
              </a:rPr>
              <a:t>třída jakosti: „třída A“/„A“/ + „čerstvá“</a:t>
            </a:r>
          </a:p>
          <a:p>
            <a:r>
              <a:rPr lang="cs-CZ" sz="2000" dirty="0">
                <a:cs typeface="Arial" panose="020B0604020202020204" pitchFamily="34" charset="0"/>
              </a:rPr>
              <a:t>hmotnostní skupina</a:t>
            </a:r>
          </a:p>
          <a:p>
            <a:r>
              <a:rPr lang="cs-CZ" sz="2000" dirty="0">
                <a:cs typeface="Arial" panose="020B0604020202020204" pitchFamily="34" charset="0"/>
              </a:rPr>
              <a:t>datum minimální trvanlivosti (28 d po snášce)</a:t>
            </a:r>
          </a:p>
          <a:p>
            <a:r>
              <a:rPr lang="cs-CZ" sz="2000" dirty="0">
                <a:cs typeface="Arial" panose="020B0604020202020204" pitchFamily="34" charset="0"/>
              </a:rPr>
              <a:t>výraz „mytá vejce“ u mytých vajec</a:t>
            </a:r>
          </a:p>
          <a:p>
            <a:r>
              <a:rPr lang="cs-CZ" sz="2000" dirty="0">
                <a:cs typeface="Arial" panose="020B0604020202020204" pitchFamily="34" charset="0"/>
              </a:rPr>
              <a:t>údaj o zvláštních podmínkách skladování (doporučení o uchovávaní vejce po zakoupení v chladu)</a:t>
            </a:r>
          </a:p>
          <a:p>
            <a:r>
              <a:rPr lang="cs-CZ" sz="2000" dirty="0">
                <a:cs typeface="Arial" panose="020B0604020202020204" pitchFamily="34" charset="0"/>
              </a:rPr>
              <a:t>údaje o způsobu chovu</a:t>
            </a:r>
          </a:p>
          <a:p>
            <a:pPr lvl="1"/>
            <a:r>
              <a:rPr lang="cs-CZ" sz="1800" dirty="0">
                <a:cs typeface="Arial" panose="020B0604020202020204" pitchFamily="34" charset="0"/>
              </a:rPr>
              <a:t>tradiční chov: vejce nosnic ve volném výběhu/v halách/v klecích</a:t>
            </a:r>
          </a:p>
          <a:p>
            <a:pPr lvl="1"/>
            <a:r>
              <a:rPr lang="cs-CZ" sz="1800" dirty="0">
                <a:cs typeface="Arial" panose="020B0604020202020204" pitchFamily="34" charset="0"/>
              </a:rPr>
              <a:t>ekologická produkce</a:t>
            </a:r>
          </a:p>
          <a:p>
            <a:r>
              <a:rPr lang="cs-CZ" sz="2000" dirty="0">
                <a:cs typeface="Arial" panose="020B0604020202020204" pitchFamily="34" charset="0"/>
              </a:rPr>
              <a:t>význam kódu producenta se vysvětlí na vnější nebo vnitřní straně obalu</a:t>
            </a:r>
          </a:p>
          <a:p>
            <a:r>
              <a:rPr lang="cs-CZ" sz="2000" dirty="0">
                <a:cs typeface="Arial" panose="020B0604020202020204" pitchFamily="34" charset="0"/>
              </a:rPr>
              <a:t>popř. způsob krmení nosnic</a:t>
            </a:r>
          </a:p>
        </p:txBody>
      </p:sp>
    </p:spTree>
    <p:extLst>
      <p:ext uri="{BB962C8B-B14F-4D97-AF65-F5344CB8AC3E}">
        <p14:creationId xmlns:p14="http://schemas.microsoft.com/office/powerpoint/2010/main" val="188811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589/2008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1988840"/>
            <a:ext cx="8651304" cy="4688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None/>
            </a:pPr>
            <a:r>
              <a:rPr lang="cs-CZ" b="1" dirty="0"/>
              <a:t>Informace uváděné při prodeji vajec bez obalu</a:t>
            </a:r>
          </a:p>
          <a:p>
            <a:endParaRPr lang="cs-CZ" dirty="0"/>
          </a:p>
          <a:p>
            <a:r>
              <a:rPr lang="cs-CZ" dirty="0"/>
              <a:t>třídy jakosti</a:t>
            </a:r>
          </a:p>
          <a:p>
            <a:r>
              <a:rPr lang="cs-CZ" dirty="0"/>
              <a:t>hmotnostní skupiny </a:t>
            </a:r>
          </a:p>
          <a:p>
            <a:r>
              <a:rPr lang="cs-CZ" dirty="0"/>
              <a:t>údajů o způsobu chovu </a:t>
            </a:r>
          </a:p>
          <a:p>
            <a:r>
              <a:rPr lang="cs-CZ" dirty="0"/>
              <a:t>vysvětlení významu kódu producenta</a:t>
            </a:r>
          </a:p>
          <a:p>
            <a:r>
              <a:rPr lang="cs-CZ" dirty="0"/>
              <a:t>datum minimální trvanlivosti</a:t>
            </a:r>
          </a:p>
          <a:p>
            <a:pPr marL="109855" indent="0">
              <a:buNone/>
            </a:pPr>
            <a:endParaRPr 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46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31" y="643504"/>
            <a:ext cx="8435280" cy="48124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Vejce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69/2016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760" y="1412776"/>
            <a:ext cx="8702720" cy="5112568"/>
          </a:xfrm>
        </p:spPr>
        <p:txBody>
          <a:bodyPr>
            <a:normAutofit fontScale="70000" lnSpcReduction="20000"/>
          </a:bodyPr>
          <a:lstStyle/>
          <a:p>
            <a:pPr marL="109855" indent="0" algn="just">
              <a:buNone/>
            </a:pPr>
            <a:r>
              <a:rPr lang="cs-CZ" dirty="0"/>
              <a:t>Kód určující rozlišovací číslo producenta se skládá z</a:t>
            </a:r>
          </a:p>
          <a:p>
            <a:pPr algn="just"/>
            <a:r>
              <a:rPr lang="cs-CZ" dirty="0"/>
              <a:t>metody chovu, která se uvede příslušným kódem</a:t>
            </a:r>
          </a:p>
          <a:p>
            <a:pPr lvl="1" algn="just"/>
            <a:r>
              <a:rPr lang="cs-CZ" dirty="0"/>
              <a:t>„1“ pro vejce nosnic ve volném výběhu</a:t>
            </a:r>
          </a:p>
          <a:p>
            <a:pPr lvl="1" algn="just"/>
            <a:r>
              <a:rPr lang="cs-CZ" dirty="0"/>
              <a:t>„2“ pro vejce nosnic v halách</a:t>
            </a:r>
          </a:p>
          <a:p>
            <a:pPr lvl="1" algn="just"/>
            <a:r>
              <a:rPr lang="cs-CZ" dirty="0"/>
              <a:t>„3“ pro vejce nosnic v klecích</a:t>
            </a:r>
          </a:p>
          <a:p>
            <a:pPr lvl="1" algn="just"/>
            <a:r>
              <a:rPr lang="cs-CZ" dirty="0"/>
              <a:t>„0“ pro vejce nosnic chovaných v souladu s požadavky ekologického zemědělství</a:t>
            </a:r>
          </a:p>
          <a:p>
            <a:pPr algn="just"/>
            <a:r>
              <a:rPr lang="cs-CZ" dirty="0"/>
              <a:t>registračního kódu státu</a:t>
            </a:r>
          </a:p>
          <a:p>
            <a:pPr algn="just"/>
            <a:r>
              <a:rPr lang="cs-CZ" dirty="0"/>
              <a:t>čtyřmístného alfanumerického kódu, který vyjadřuje číselnou složku registračního čísla hospodářství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vejce třídy jakosti A se uchovávají a přepravují při nekolísavé teplotě, a to nejvýše plus 18 °C.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vejce ve skořápce jiných druhů než </a:t>
            </a:r>
            <a:r>
              <a:rPr lang="cs-CZ" dirty="0" err="1"/>
              <a:t>Gallus</a:t>
            </a:r>
            <a:r>
              <a:rPr lang="cs-CZ" dirty="0"/>
              <a:t> </a:t>
            </a:r>
            <a:r>
              <a:rPr lang="cs-CZ" dirty="0" err="1"/>
              <a:t>gallus</a:t>
            </a:r>
            <a:r>
              <a:rPr lang="cs-CZ" dirty="0"/>
              <a:t> vhodná k lidské spotřebě nebo ke zpracování se uchovávají, skladují a přepravují v suchu, mimo přímý dosah slunce, při nekolísavé teplotě v rozmezí od plus 5 °C do plus 18 °C.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534400" cy="100811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Vejce balené-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1169/2011</a:t>
            </a:r>
            <a:endParaRPr lang="cs-CZ" sz="36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5061"/>
            <a:ext cx="8229600" cy="4729712"/>
          </a:xfrm>
        </p:spPr>
        <p:txBody>
          <a:bodyPr>
            <a:normAutofit/>
          </a:bodyPr>
          <a:lstStyle/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Povinné údaje na obalu potraviny: 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název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seznam složek + alergeny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čisté množství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datum použitelnosti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podmínky uchování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jméno PPP pod jehož jménem je potravina uváděna na trh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země původu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výživové údaje</a:t>
            </a:r>
          </a:p>
          <a:p>
            <a:pPr marL="365760" lvl="1" indent="-255905">
              <a:buClr>
                <a:schemeClr val="accent3"/>
              </a:buClr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Malá množství-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166/1999 Sb.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Chovatel může nebalená čerstvá vejce prodávat</a:t>
            </a:r>
          </a:p>
          <a:p>
            <a:pPr lvl="1" algn="just"/>
            <a:r>
              <a:rPr lang="cs-CZ" sz="2000" dirty="0"/>
              <a:t>ve svém hospodářství</a:t>
            </a:r>
          </a:p>
          <a:p>
            <a:pPr lvl="1" algn="just"/>
            <a:r>
              <a:rPr lang="cs-CZ" sz="2000" dirty="0"/>
              <a:t>v tržnici nebo na tržišti, které se nacházejí na území České republiky, a to přímo spotřebiteli</a:t>
            </a:r>
          </a:p>
          <a:p>
            <a:pPr lvl="1" algn="just"/>
            <a:r>
              <a:rPr lang="cs-CZ" sz="2000" dirty="0"/>
              <a:t>dodávat je do místního maloobchodu</a:t>
            </a:r>
          </a:p>
          <a:p>
            <a:pPr algn="just"/>
            <a:r>
              <a:rPr lang="cs-CZ" sz="2000" dirty="0"/>
              <a:t>označovat stanoveným způsobem nemusí – ve svém zařízení stravovacích služeb </a:t>
            </a:r>
          </a:p>
          <a:p>
            <a:pPr algn="just"/>
            <a:r>
              <a:rPr lang="cs-CZ" sz="2000" dirty="0"/>
              <a:t>nemusí vejce označit kódem producenta - chová max. 50 nosnic (ve svém hospodářství nebo v tržnici nebo na tržišti), + jméno a adresa chovatele uvede v místě prodeje</a:t>
            </a:r>
          </a:p>
          <a:p>
            <a:pPr algn="just"/>
            <a:r>
              <a:rPr lang="cs-CZ" sz="2000" dirty="0"/>
              <a:t>povinnost třídit nebalená čerstvá vejce podle jakosti a hmotnosti, se nevztahuje na</a:t>
            </a:r>
          </a:p>
          <a:p>
            <a:pPr lvl="1" algn="just"/>
            <a:r>
              <a:rPr lang="cs-CZ" sz="1800" dirty="0"/>
              <a:t>prodej v tržnici nebo na tržišti, které se nacházejí na území České republiky</a:t>
            </a:r>
          </a:p>
          <a:p>
            <a:pPr lvl="1" algn="just"/>
            <a:r>
              <a:rPr lang="cs-CZ" sz="1800" dirty="0"/>
              <a:t>prodej ve svém hospodářství</a:t>
            </a:r>
          </a:p>
          <a:p>
            <a:pPr lvl="1" algn="just"/>
            <a:r>
              <a:rPr lang="cs-CZ" sz="1800" dirty="0"/>
              <a:t>chovatele, který použije vejce v jím provozovaném zařízení stravovacích služeb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111" y="584260"/>
            <a:ext cx="8529897" cy="106356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Malá množství-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289/2007 Sb.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647825"/>
            <a:ext cx="8529897" cy="4953000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prodána konečnému spotřebiteli nejpozději do 21 dnů po snášce přičemž doba minimální trvanlivosti je 28 dnů od data snášky</a:t>
            </a:r>
          </a:p>
          <a:p>
            <a:pPr algn="just"/>
            <a:r>
              <a:rPr lang="cs-CZ" sz="2200" dirty="0"/>
              <a:t>do místního maloobchodu - prosvícená a informace o minimální trvanlivosti vajec a o jménu, popřípadě jménech chovatele a adrese chovu, kde byla vejce vyprodukována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za malé množství čerstvých vajec, která mohou být prodána chovatelem v jeho vlastním hospodářství, v tržnici nebo na tržišti přímo jednomu spotřebiteli, se považuje </a:t>
            </a:r>
            <a:r>
              <a:rPr lang="cs-CZ" sz="2200" b="1" dirty="0"/>
              <a:t>nejvýše 60 vajec</a:t>
            </a:r>
          </a:p>
          <a:p>
            <a:pPr algn="just"/>
            <a:r>
              <a:rPr lang="cs-CZ" sz="2200" dirty="0"/>
              <a:t>za malé množství čerstvých vajec, která mohou být předmětem jedné dodávky těchto vajec chovatelem do místního maloobchodu, se považuje nejvýše </a:t>
            </a:r>
            <a:r>
              <a:rPr lang="cs-CZ" sz="2200" b="1" dirty="0"/>
              <a:t>600 vajec v průběhu 1 týdne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/>
          <p:nvPr/>
        </p:nvSpPr>
        <p:spPr>
          <a:xfrm>
            <a:off x="395536" y="980728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6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Majonézy</a:t>
            </a:r>
            <a:endParaRPr kumimoji="0" lang="cs-CZ" sz="6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31" y="643504"/>
            <a:ext cx="8435280" cy="48124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Majonéza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69/2016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760" y="1844824"/>
            <a:ext cx="8702720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majonézou se rozumí studené ochucené omáčky obsahující slepičí vaječné žloutky a získané emulgací jedlých rostlinných olejů ve vodné fázi obsahující ocet a případně jiné okyselující přísady</a:t>
            </a:r>
          </a:p>
          <a:p>
            <a:pPr algn="just"/>
            <a:r>
              <a:rPr lang="cs-CZ" dirty="0"/>
              <a:t>údaj o čistém množství se u polotuhých nebo polotekutých studených ochucených omáček uvádí v jednotkách hmotnostních nebo objemových</a:t>
            </a:r>
          </a:p>
          <a:p>
            <a:pPr algn="just"/>
            <a:r>
              <a:rPr lang="cs-CZ" dirty="0"/>
              <a:t>majonéza se smí uvádět na trh pouze uzavřená v neprodyšných obalech a uchovává se při nekolísavé teplotě prostředí od 0 °C do 15 °C</a:t>
            </a:r>
          </a:p>
          <a:p>
            <a:pPr marL="109855" indent="0">
              <a:buNone/>
            </a:pPr>
            <a:endParaRPr lang="cs-CZ" dirty="0"/>
          </a:p>
          <a:p>
            <a:pPr marL="109855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390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548680"/>
            <a:ext cx="8534400" cy="100811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Majonéza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1169/2011</a:t>
            </a:r>
            <a:endParaRPr lang="cs-CZ" sz="36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5061"/>
            <a:ext cx="8229600" cy="4729712"/>
          </a:xfrm>
        </p:spPr>
        <p:txBody>
          <a:bodyPr>
            <a:normAutofit/>
          </a:bodyPr>
          <a:lstStyle/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Povinné údaje na obalu potraviny: 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název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seznam složek + alergeny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množství složek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čisté množství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datum použitelnosti/minimální trvanlivosti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podmínky uchování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jméno PPP pod jehož jménem je potravina uváděna na trh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výživové údaje</a:t>
            </a:r>
          </a:p>
          <a:p>
            <a:pPr marL="365760" lvl="1" indent="-255905">
              <a:buClr>
                <a:schemeClr val="accent3"/>
              </a:buClr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46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CC9B1-46DA-4566-8959-8AC60EE2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dirty="0">
                <a:solidFill>
                  <a:schemeClr val="accent2"/>
                </a:solidFill>
              </a:rPr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2B88B6-9ED3-4DEB-B0EB-1C761EF19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829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853/2004</a:t>
            </a:r>
            <a:r>
              <a:rPr lang="cs-CZ" dirty="0"/>
              <a:t>, kterým se stanoví zvláštní hygienická pravidla pro potraviny živočišného původu​ </a:t>
            </a:r>
          </a:p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1169/2011</a:t>
            </a:r>
            <a:r>
              <a:rPr lang="cs-CZ" dirty="0"/>
              <a:t>, o poskytování informací o potravinách spotřebitelům </a:t>
            </a:r>
          </a:p>
          <a:p>
            <a:pPr algn="just"/>
            <a:r>
              <a:rPr lang="cs-CZ" dirty="0"/>
              <a:t>Nařízení EP a R (EU) </a:t>
            </a:r>
            <a:r>
              <a:rPr lang="cs-CZ" u="sng" dirty="0">
                <a:solidFill>
                  <a:srgbClr val="C00000"/>
                </a:solidFill>
              </a:rPr>
              <a:t>č. 1308/2013</a:t>
            </a:r>
            <a:r>
              <a:rPr lang="cs-CZ" dirty="0"/>
              <a:t>, kterým se stanoví společná organizace trhů se zemědělskými produkty​ </a:t>
            </a:r>
          </a:p>
          <a:p>
            <a:pPr lvl="1" algn="just"/>
            <a:r>
              <a:rPr lang="cs-CZ" dirty="0"/>
              <a:t>Nařízení Komise (ES) </a:t>
            </a:r>
            <a:r>
              <a:rPr lang="cs-CZ" u="sng" dirty="0">
                <a:solidFill>
                  <a:srgbClr val="C00000"/>
                </a:solidFill>
              </a:rPr>
              <a:t>č. 589/2008</a:t>
            </a:r>
            <a:r>
              <a:rPr lang="cs-CZ" dirty="0"/>
              <a:t>, kterým se stanoví prováděcí pravidla k nařízení Rady (ES) č. 1234/2007, pokud jde o obchodní normy pro vejce</a:t>
            </a:r>
          </a:p>
          <a:p>
            <a:pPr algn="just"/>
            <a:r>
              <a:rPr lang="cs-CZ" dirty="0"/>
              <a:t>Zákon </a:t>
            </a:r>
            <a:r>
              <a:rPr lang="cs-CZ" u="sng" dirty="0">
                <a:solidFill>
                  <a:srgbClr val="C00000"/>
                </a:solidFill>
              </a:rPr>
              <a:t>č. 110/1997 Sb</a:t>
            </a:r>
            <a:r>
              <a:rPr lang="cs-CZ" dirty="0"/>
              <a:t>., o potravinách a tabákových výrobcích </a:t>
            </a:r>
          </a:p>
          <a:p>
            <a:pPr lvl="1" algn="just"/>
            <a:r>
              <a:rPr lang="cs-CZ" dirty="0"/>
              <a:t>Vyhláška </a:t>
            </a:r>
            <a:r>
              <a:rPr lang="cs-CZ" u="sng" dirty="0">
                <a:solidFill>
                  <a:srgbClr val="C00000"/>
                </a:solidFill>
              </a:rPr>
              <a:t>č. 69/2016 Sb</a:t>
            </a:r>
            <a:r>
              <a:rPr lang="cs-CZ" dirty="0"/>
              <a:t>., o požadavcích maso, masné výrobky, produkty rybolovu a akvakultury a výrobky z nich, vejce a výrobky z nich </a:t>
            </a:r>
          </a:p>
          <a:p>
            <a:pPr algn="just"/>
            <a:r>
              <a:rPr lang="cs-CZ" dirty="0"/>
              <a:t>Zákon </a:t>
            </a:r>
            <a:r>
              <a:rPr lang="cs-CZ" u="sng" dirty="0">
                <a:solidFill>
                  <a:srgbClr val="C00000"/>
                </a:solidFill>
              </a:rPr>
              <a:t>č. 166/1999 Sb</a:t>
            </a:r>
            <a:r>
              <a:rPr lang="cs-CZ" dirty="0"/>
              <a:t>., o veterinární péči – malá množství </a:t>
            </a:r>
          </a:p>
          <a:p>
            <a:pPr lvl="1" algn="just"/>
            <a:r>
              <a:rPr lang="cs-CZ" dirty="0"/>
              <a:t>Vyhláška </a:t>
            </a:r>
            <a:r>
              <a:rPr lang="cs-CZ" u="sng" dirty="0">
                <a:solidFill>
                  <a:srgbClr val="C00000"/>
                </a:solidFill>
              </a:rPr>
              <a:t>č. 289/2007 Sb</a:t>
            </a:r>
            <a:r>
              <a:rPr lang="cs-CZ" dirty="0"/>
              <a:t>., o veterinárních a hygienických požadavcích na živočišné produkty, které nejsou upraveny přímo použitelnými předpisy Evropských společenství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9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70DF5-E190-428E-A772-D59CD02E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Vejce definice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3A818F-99B2-4EA0-A93A-83D7C15B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8017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</a:t>
            </a:r>
            <a:r>
              <a:rPr lang="cs-CZ" sz="2400" b="1" dirty="0"/>
              <a:t>Vejci</a:t>
            </a:r>
            <a:r>
              <a:rPr lang="cs-CZ" sz="2400" dirty="0"/>
              <a:t>“ se rozumějí vejce ve skořápce, která nejsou rozbitá, inkubovaná ani vařená a která jsou snesená farmovými ptáky, vhodná k přímé lidské spotřebě nebo pro přípravu vaječných výrobků. </a:t>
            </a:r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„Tekutými vejci“ se rozumí nezpracovaný vaječný obsah po odstranění skořápky. </a:t>
            </a:r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</a:t>
            </a:r>
            <a:r>
              <a:rPr lang="cs-CZ" sz="2400" dirty="0" err="1"/>
              <a:t>Křapy</a:t>
            </a:r>
            <a:r>
              <a:rPr lang="cs-CZ" sz="2400" dirty="0"/>
              <a:t>“ se rozumějí vejce s porušenou skořápkou a neporušenými </a:t>
            </a:r>
            <a:r>
              <a:rPr lang="cs-CZ" sz="2400" dirty="0" err="1"/>
              <a:t>podskořápkovými</a:t>
            </a:r>
            <a:r>
              <a:rPr lang="cs-CZ" sz="2400" dirty="0"/>
              <a:t> blanami.</a:t>
            </a:r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b="1" dirty="0"/>
              <a:t>„Vaječnými výrobky“</a:t>
            </a:r>
            <a:r>
              <a:rPr lang="cs-CZ" sz="2400" dirty="0"/>
              <a:t> se rozumějí zpracované výrobky získané zpracováním vajec, jejich různých složek nebo melanže nebo dalším zpracováním takto zpracovaných výrobků.</a:t>
            </a:r>
          </a:p>
        </p:txBody>
      </p:sp>
    </p:spTree>
    <p:extLst>
      <p:ext uri="{BB962C8B-B14F-4D97-AF65-F5344CB8AC3E}">
        <p14:creationId xmlns:p14="http://schemas.microsoft.com/office/powerpoint/2010/main" val="21425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936104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Vejce balené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3600" dirty="0">
              <a:solidFill>
                <a:schemeClr val="accent2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88A779-EF94-483A-82F4-D46BF31EC4B4}"/>
              </a:ext>
            </a:extLst>
          </p:cNvPr>
          <p:cNvSpPr/>
          <p:nvPr/>
        </p:nvSpPr>
        <p:spPr>
          <a:xfrm>
            <a:off x="539552" y="1772816"/>
            <a:ext cx="7992888" cy="316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7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PPP nesmí uvést na trh produkt živočišného původu, s nímž se manipuluje v zařízení, které podléhá schvalování, pokud není označen identifikačním označením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endParaRPr lang="cs-CZ" sz="27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7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identifikační označení pro balení vajec není nezbytné, pokud jsou balení opatřena kódem balírny/třídírny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936104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Vejce balené -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3600" dirty="0">
              <a:solidFill>
                <a:schemeClr val="accent2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88A779-EF94-483A-82F4-D46BF31EC4B4}"/>
              </a:ext>
            </a:extLst>
          </p:cNvPr>
          <p:cNvSpPr/>
          <p:nvPr/>
        </p:nvSpPr>
        <p:spPr>
          <a:xfrm>
            <a:off x="251520" y="1772816"/>
            <a:ext cx="828092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počínaje výrobními prostorami musí být vejce až do prodeje spotřebiteli udržována 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čistá, suchá, bez cizorodého zápachu, účinně chráněná proti otřesům a přímému slunečnímu světlu</a:t>
            </a:r>
          </a:p>
          <a:p>
            <a:pPr marL="274320" lvl="0" indent="-274320" algn="just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vejce musí být skladována a přepravována až do prodeje KS, pokud možno 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při stálé teplotě</a:t>
            </a: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která nejlépe zaručuje jejich jakost z hygienického hlediska</a:t>
            </a:r>
          </a:p>
          <a:p>
            <a:pPr marL="731520" lvl="1" indent="-274320" algn="just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pokud příslušný orgán nezavede vnitrostátní požadavky na teplotu ve skladovacích zařízeních na vejce a DP přepravujících vejce mezi těmito skladovacími zařízeními</a:t>
            </a:r>
          </a:p>
          <a:p>
            <a:pPr marL="274320" lvl="0" indent="-274320" algn="just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vejce musí být dodána spotřebiteli nejpozději </a:t>
            </a:r>
            <a:r>
              <a:rPr lang="cs-CZ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 21 dnů po snášce</a:t>
            </a:r>
          </a:p>
        </p:txBody>
      </p:sp>
    </p:spTree>
    <p:extLst>
      <p:ext uri="{BB962C8B-B14F-4D97-AF65-F5344CB8AC3E}">
        <p14:creationId xmlns:p14="http://schemas.microsoft.com/office/powerpoint/2010/main" val="10851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1308/2013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3672408" cy="1520552"/>
          </a:xfrm>
        </p:spPr>
        <p:txBody>
          <a:bodyPr>
            <a:normAutofit/>
          </a:bodyPr>
          <a:lstStyle/>
          <a:p>
            <a:r>
              <a:rPr lang="cs-CZ" sz="2400" dirty="0">
                <a:cs typeface="Arial" panose="020B0604020202020204" pitchFamily="34" charset="0"/>
              </a:rPr>
              <a:t>třídění podle jakosti</a:t>
            </a:r>
          </a:p>
          <a:p>
            <a:pPr lvl="1"/>
            <a:r>
              <a:rPr lang="cs-CZ" sz="2200" dirty="0">
                <a:cs typeface="Arial" panose="020B0604020202020204" pitchFamily="34" charset="0"/>
              </a:rPr>
              <a:t>třída A neboli „čerstvá“</a:t>
            </a:r>
          </a:p>
          <a:p>
            <a:pPr lvl="1"/>
            <a:r>
              <a:rPr lang="cs-CZ" sz="2200" dirty="0">
                <a:cs typeface="Arial" panose="020B0604020202020204" pitchFamily="34" charset="0"/>
              </a:rPr>
              <a:t>třída B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3221360"/>
            <a:ext cx="8651304" cy="34563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cs typeface="Arial" panose="020B0604020202020204" pitchFamily="34" charset="0"/>
              </a:rPr>
              <a:t>vejce třídy A se označují kódem producenta</a:t>
            </a:r>
          </a:p>
          <a:p>
            <a:pPr lvl="1"/>
            <a:r>
              <a:rPr lang="cs-CZ" sz="2200" dirty="0">
                <a:cs typeface="Arial" panose="020B0604020202020204" pitchFamily="34" charset="0"/>
              </a:rPr>
              <a:t>v místě produkce nebo v první balírně/třídírně</a:t>
            </a:r>
          </a:p>
          <a:p>
            <a:pPr lvl="1"/>
            <a:r>
              <a:rPr lang="cs-CZ" sz="2200" dirty="0">
                <a:cs typeface="Arial" panose="020B0604020202020204" pitchFamily="34" charset="0"/>
              </a:rPr>
              <a:t>výjimka členských států: vejce pro KS – v místě produkce nebo na místním veřejném trhu v regionu – pro producenty, kteří vlastní nejvýše 50 nosnic, jsou-li jméno/název a adresa producenta uvedeny v místě prodeje</a:t>
            </a:r>
          </a:p>
          <a:p>
            <a:r>
              <a:rPr lang="cs-CZ" sz="2400" dirty="0">
                <a:cs typeface="Arial" panose="020B0604020202020204" pitchFamily="34" charset="0"/>
              </a:rPr>
              <a:t>vejce třídy B se označují kódem producenta nebo jiným způsobem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39F37B6-8141-4891-AA0D-FFDDCF062BBD}"/>
              </a:ext>
            </a:extLst>
          </p:cNvPr>
          <p:cNvSpPr txBox="1">
            <a:spLocks/>
          </p:cNvSpPr>
          <p:nvPr/>
        </p:nvSpPr>
        <p:spPr>
          <a:xfrm>
            <a:off x="4427984" y="1700808"/>
            <a:ext cx="4590024" cy="1520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cs typeface="Arial" panose="020B0604020202020204" pitchFamily="34" charset="0"/>
              </a:rPr>
              <a:t>vejce třídy A dle hmotnosti</a:t>
            </a:r>
          </a:p>
          <a:p>
            <a:pPr lvl="1"/>
            <a:r>
              <a:rPr lang="cs-CZ" sz="2200" dirty="0">
                <a:cs typeface="Arial" panose="020B0604020202020204" pitchFamily="34" charset="0"/>
              </a:rPr>
              <a:t>nevyžaduje se u vajec dodávaných do potravinářského průmyslu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589/2008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1556792"/>
            <a:ext cx="8651304" cy="512095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None/>
            </a:pPr>
            <a:r>
              <a:rPr lang="cs-CZ" sz="2400" b="1" dirty="0">
                <a:cs typeface="Arial" panose="020B0604020202020204" pitchFamily="34" charset="0"/>
              </a:rPr>
              <a:t>Definice</a:t>
            </a:r>
          </a:p>
          <a:p>
            <a:pPr algn="just"/>
            <a:r>
              <a:rPr lang="cs-CZ" sz="2400" b="1" dirty="0">
                <a:cs typeface="Arial" panose="020B0604020202020204" pitchFamily="34" charset="0"/>
              </a:rPr>
              <a:t>„vejce“ </a:t>
            </a:r>
            <a:r>
              <a:rPr lang="cs-CZ" sz="2400" dirty="0">
                <a:cs typeface="Arial" panose="020B0604020202020204" pitchFamily="34" charset="0"/>
              </a:rPr>
              <a:t>vejce ve skořápce – s výjimkou vajec rozbitých, násadových či vařených – snesená slepicemi kura domácího (</a:t>
            </a:r>
            <a:r>
              <a:rPr lang="cs-CZ" sz="2400" dirty="0" err="1">
                <a:cs typeface="Arial" panose="020B0604020202020204" pitchFamily="34" charset="0"/>
              </a:rPr>
              <a:t>Gallus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dirty="0" err="1">
                <a:cs typeface="Arial" panose="020B0604020202020204" pitchFamily="34" charset="0"/>
              </a:rPr>
              <a:t>gallus</a:t>
            </a:r>
            <a:r>
              <a:rPr lang="cs-CZ" sz="2400" dirty="0">
                <a:cs typeface="Arial" panose="020B0604020202020204" pitchFamily="34" charset="0"/>
              </a:rPr>
              <a:t>) a vhodná k lidské spotřebě nebo k přípravě výrobků z vajec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/>
              <a:t>„uvedení na trh“ držení vajec za účelem prodeje, včetně nabízení k prodeji, skladování, balení, označování, dodávání nebo jakéhokoli jiného druhu předání, zdarma či nikoli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/>
              <a:t>„balírna/třídírna“ balírna/třídírna ve smyslu nařízení (ES) č. 853/2004, která je povolená podle čl. 5 odst. 2 tohoto nařízení a ve které jsou vejce tříděna podle jakosti a hmotnosti</a:t>
            </a:r>
            <a:endParaRPr lang="cs-CZ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8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589/2008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1556792"/>
            <a:ext cx="8651304" cy="5120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jakostní znaky vajec</a:t>
            </a:r>
          </a:p>
          <a:p>
            <a:r>
              <a:rPr lang="cs-CZ" dirty="0"/>
              <a:t>„extra“/“</a:t>
            </a:r>
            <a:r>
              <a:rPr lang="cs-CZ"/>
              <a:t>extra čerstvá“</a:t>
            </a:r>
          </a:p>
          <a:p>
            <a:endParaRPr lang="cs-CZ" dirty="0"/>
          </a:p>
          <a:p>
            <a:r>
              <a:rPr lang="cs-CZ" dirty="0"/>
              <a:t>vejce třídy A se třídí podle hmotnosti </a:t>
            </a:r>
          </a:p>
          <a:p>
            <a:pPr lvl="1"/>
            <a:r>
              <a:rPr lang="cs-CZ" dirty="0"/>
              <a:t>XL – velmi velká: hmotnost 73 g a více</a:t>
            </a:r>
          </a:p>
          <a:p>
            <a:pPr lvl="1"/>
            <a:r>
              <a:rPr lang="cs-CZ" dirty="0"/>
              <a:t>L – velká: hmotnost alespoň 63 g a méně než 73 g</a:t>
            </a:r>
          </a:p>
          <a:p>
            <a:pPr lvl="1"/>
            <a:r>
              <a:rPr lang="cs-CZ" dirty="0"/>
              <a:t>M – střední: hmotnost alespoň 53 g a méně než 63 g</a:t>
            </a:r>
          </a:p>
          <a:p>
            <a:pPr lvl="1"/>
            <a:r>
              <a:rPr lang="cs-CZ" dirty="0"/>
              <a:t>S – malá: hmotnost méně než 53 g</a:t>
            </a:r>
          </a:p>
          <a:p>
            <a:r>
              <a:rPr lang="cs-CZ" dirty="0"/>
              <a:t>„vejce různých velikostí“</a:t>
            </a:r>
          </a:p>
          <a:p>
            <a:endParaRPr 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5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79208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Vejce - </a:t>
            </a:r>
            <a:r>
              <a:rPr lang="cs-CZ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589/2008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3EF3D5C-C81C-4193-AC4C-EF311C803EEC}"/>
              </a:ext>
            </a:extLst>
          </p:cNvPr>
          <p:cNvSpPr txBox="1">
            <a:spLocks/>
          </p:cNvSpPr>
          <p:nvPr/>
        </p:nvSpPr>
        <p:spPr>
          <a:xfrm>
            <a:off x="331912" y="1556792"/>
            <a:ext cx="8651304" cy="51209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5905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58495" indent="-247015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 panose="02040502050405020303"/>
              <a:buChar char="▫"/>
              <a:defRPr kumimoji="0" sz="26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23290" indent="-219710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4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179830" indent="-201295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anose="05020102010507070707"/>
              <a:buChar char=""/>
              <a:defRPr kumimoji="0"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39001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2000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160909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30095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 panose="02040502050405020303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vejce třídí a balí a balení vajec označují výhradně balírny/třídírny</a:t>
            </a:r>
          </a:p>
          <a:p>
            <a:pPr marL="109855" indent="0">
              <a:buNone/>
            </a:pPr>
            <a:endParaRPr lang="cs-CZ" dirty="0"/>
          </a:p>
          <a:p>
            <a:pPr marL="109855" indent="0">
              <a:buNone/>
            </a:pPr>
            <a:r>
              <a:rPr lang="cs-CZ" b="1" dirty="0"/>
              <a:t>Informace uvedené na přepravním obalu</a:t>
            </a:r>
          </a:p>
          <a:p>
            <a:pPr algn="just">
              <a:spcBef>
                <a:spcPts val="600"/>
              </a:spcBef>
            </a:pPr>
            <a:r>
              <a:rPr lang="cs-CZ" dirty="0"/>
              <a:t>aniž je dotčen článek 18 nařízení (ES) č. 178/2002, vyznačí producent v produkčním místě na každý přepravní obal obsahující vejce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jméno a adresu producenta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kód producenta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počet vajec a/nebo jejich hmotnost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datum nebo dobu snášky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datum odeslání</a:t>
            </a:r>
          </a:p>
          <a:p>
            <a:endParaRPr 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49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Vlastní 3">
      <a:dk1>
        <a:srgbClr val="39302A"/>
      </a:dk1>
      <a:lt1>
        <a:sysClr val="window" lastClr="FFFFFF"/>
      </a:lt1>
      <a:dk2>
        <a:srgbClr val="FEE599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F43C5-B5CE-4E0B-BD35-D5F9C3FAEEAA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9c3970af-1343-451c-b460-77896d70bf6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03D1A0-521D-4D24-A88E-19B4EDDEA5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713BEB-1D6B-407B-A413-DDD1CAD95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1422</Words>
  <Application>Microsoft Office PowerPoint</Application>
  <PresentationFormat>Předvádění na obrazovce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Trebuchet MS</vt:lpstr>
      <vt:lpstr>Wingdings 2</vt:lpstr>
      <vt:lpstr>Urbanistický</vt:lpstr>
      <vt:lpstr>OZNAČOVÁNÍ VAJEC</vt:lpstr>
      <vt:lpstr>LEGISLATIVA</vt:lpstr>
      <vt:lpstr>Vejce definice - nařízení č. 853/2004</vt:lpstr>
      <vt:lpstr>Vejce balené - nařízení č. 853/2004</vt:lpstr>
      <vt:lpstr>Vejce balené - nařízení č. 853/2004</vt:lpstr>
      <vt:lpstr>Vejce - nařízení č. 1308/2013</vt:lpstr>
      <vt:lpstr>Vejce - nařízení č. 589/2008</vt:lpstr>
      <vt:lpstr>Vejce - nařízení č. 589/2008</vt:lpstr>
      <vt:lpstr>Vejce - nařízení č. 589/2008</vt:lpstr>
      <vt:lpstr>Vejce - nařízení č. 589/2008</vt:lpstr>
      <vt:lpstr>Vejce - nařízení č. 589/2008</vt:lpstr>
      <vt:lpstr>Vejce - vyhláška č. 69/2016 Sb.</vt:lpstr>
      <vt:lpstr>Vejce balené- nařízení č. 1169/2011</vt:lpstr>
      <vt:lpstr>Malá množství- zákon č. 166/1999 Sb. </vt:lpstr>
      <vt:lpstr>Malá množství- vyhláška č. 289/2007 Sb. </vt:lpstr>
      <vt:lpstr>Prezentace aplikace PowerPoint</vt:lpstr>
      <vt:lpstr>Majonéza - vyhláška č. 69/2016 Sb.</vt:lpstr>
      <vt:lpstr>Majonéza - nařízení č. 1169/2011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Označování masa, masných výrobků a produktů rybolovu</dc:title>
  <dc:creator>Sajka</dc:creator>
  <cp:lastModifiedBy>Petra Mačáková</cp:lastModifiedBy>
  <cp:revision>123</cp:revision>
  <cp:lastPrinted>2021-10-12T08:14:08Z</cp:lastPrinted>
  <dcterms:created xsi:type="dcterms:W3CDTF">2017-09-04T09:26:00Z</dcterms:created>
  <dcterms:modified xsi:type="dcterms:W3CDTF">2021-10-12T08:50:04Z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  <property fmtid="{D5CDD505-2E9C-101B-9397-08002B2CF9AE}" pid="3" name="ContentTypeId">
    <vt:lpwstr>0x01010031E87290A3B7E04E990A64CD8B601484</vt:lpwstr>
  </property>
</Properties>
</file>