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45" r:id="rId17"/>
    <p:sldId id="34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hkLlZLgqQffBnXA9u5O3LLW0EZ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10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10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07" Type="http://customschemas.google.com/relationships/presentationmetadata" Target="metadata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90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9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;p90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90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90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90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90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90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9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90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alibri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9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9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00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00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0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00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0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4" name="Google Shape;154;p100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100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00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00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100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0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0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text a 2 obsahy" type="txAndTwoObj">
  <p:cSld name="TEXT_AND_TWO_OBJEC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0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01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0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0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0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Calibri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1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4" name="Google Shape;44;p9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9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9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9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9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92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9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2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9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9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93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93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93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93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93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9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3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93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9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9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93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4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77" name="Google Shape;77;p94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" name="Google Shape;78;p94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4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95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2" name="Google Shape;82;p9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9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9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9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95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95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95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95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5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5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95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3" name="Google Shape;93;p95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95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5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95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95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95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9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6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7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9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9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97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9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9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97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7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9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97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97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97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97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97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0" name="Google Shape;120;p97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9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7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98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" name="Google Shape;125;p9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9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9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9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98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9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98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9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98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98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5" name="Google Shape;135;p98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8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98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Font typeface="Calibri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marL="1371600" lvl="2" indent="-276225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Font typeface="Calibri"/>
              <a:buChar char="•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98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98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8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8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89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8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8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8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8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8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89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" name="Google Shape;18;p89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19;p89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89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8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u="non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" name="Google Shape;22;p8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7A97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9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subTitle" idx="1"/>
          </p:nvPr>
        </p:nvSpPr>
        <p:spPr>
          <a:xfrm>
            <a:off x="994298" y="4077072"/>
            <a:ext cx="7826173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cs-CZ" sz="3600" b="1" dirty="0"/>
              <a:t>5. PŘEDNÁŠKA</a:t>
            </a:r>
            <a:endParaRPr sz="3600" dirty="0"/>
          </a:p>
        </p:txBody>
      </p:sp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413792" y="548680"/>
            <a:ext cx="831641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cs-CZ" sz="4400" b="1"/>
              <a:t>Požadavky na označování medu, sladidel, cukrovinek, kakaa a čokolády</a:t>
            </a:r>
            <a:endParaRPr sz="4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>
            <a:spLocks noGrp="1"/>
          </p:cNvSpPr>
          <p:nvPr>
            <p:ph type="body" idx="1"/>
          </p:nvPr>
        </p:nvSpPr>
        <p:spPr>
          <a:xfrm>
            <a:off x="755576" y="1484784"/>
            <a:ext cx="7632848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449263" algn="l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ct val="100000"/>
              <a:buNone/>
            </a:pPr>
            <a:r>
              <a:rPr lang="cs-CZ" sz="3200" i="1" dirty="0">
                <a:solidFill>
                  <a:srgbClr val="546D79"/>
                </a:solidFill>
              </a:rPr>
              <a:t>Med se označí</a:t>
            </a:r>
            <a:endParaRPr dirty="0"/>
          </a:p>
          <a:p>
            <a:pPr marL="0" lvl="0" indent="449263" algn="l" rtl="0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ct val="100000"/>
              <a:buNone/>
            </a:pPr>
            <a:endParaRPr lang="cs-CZ" sz="3200" b="1" dirty="0">
              <a:solidFill>
                <a:srgbClr val="546D79"/>
              </a:solidFill>
            </a:endParaRPr>
          </a:p>
          <a:p>
            <a:pPr indent="-457200"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546D79"/>
                </a:solidFill>
              </a:rPr>
              <a:t>podle způsobu získávání </a:t>
            </a:r>
            <a:r>
              <a:rPr lang="cs-CZ" sz="3200" dirty="0">
                <a:solidFill>
                  <a:srgbClr val="546D79"/>
                </a:solidFill>
              </a:rPr>
              <a:t>nebo obchodní úpravy</a:t>
            </a:r>
            <a:endParaRPr dirty="0"/>
          </a:p>
          <a:p>
            <a:pPr marL="0" lvl="0" indent="449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>
              <a:solidFill>
                <a:srgbClr val="546D79"/>
              </a:solidFill>
            </a:endParaRPr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vytočený med</a:t>
            </a:r>
            <a:endParaRPr sz="2600" dirty="0">
              <a:solidFill>
                <a:srgbClr val="546D79"/>
              </a:solidFill>
            </a:endParaRPr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rgbClr val="546D79"/>
                </a:solidFill>
              </a:rPr>
              <a:t>plástečkový</a:t>
            </a:r>
            <a:r>
              <a:rPr lang="cs-CZ" sz="2600" dirty="0">
                <a:solidFill>
                  <a:srgbClr val="546D79"/>
                </a:solidFill>
              </a:rPr>
              <a:t> med</a:t>
            </a:r>
            <a:endParaRPr sz="2600" dirty="0">
              <a:solidFill>
                <a:srgbClr val="546D79"/>
              </a:solidFill>
            </a:endParaRPr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lisovaný med</a:t>
            </a:r>
            <a:endParaRPr dirty="0"/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vykapaný med</a:t>
            </a:r>
            <a:endParaRPr dirty="0"/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med s </a:t>
            </a:r>
            <a:r>
              <a:rPr lang="cs-CZ" sz="2600" dirty="0" err="1">
                <a:solidFill>
                  <a:srgbClr val="546D79"/>
                </a:solidFill>
              </a:rPr>
              <a:t>plástečky</a:t>
            </a:r>
            <a:endParaRPr sz="2600" dirty="0">
              <a:solidFill>
                <a:srgbClr val="546D79"/>
              </a:solidFill>
            </a:endParaRPr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filtrovaný med</a:t>
            </a:r>
            <a:endParaRPr dirty="0"/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pastový med</a:t>
            </a:r>
            <a:endParaRPr dirty="0"/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srgbClr val="546D79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546D79"/>
                </a:solidFill>
              </a:rPr>
              <a:t>pekařský med</a:t>
            </a:r>
            <a:endParaRPr dirty="0"/>
          </a:p>
          <a:p>
            <a:pPr marL="0" lvl="0" indent="449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>
              <a:solidFill>
                <a:srgbClr val="546D79"/>
              </a:solidFill>
            </a:endParaRPr>
          </a:p>
          <a:p>
            <a:pPr marL="274320" lvl="0" indent="-150447" algn="l" rtl="0">
              <a:spcBef>
                <a:spcPts val="459"/>
              </a:spcBef>
              <a:spcAft>
                <a:spcPts val="0"/>
              </a:spcAft>
              <a:buSzPct val="85000"/>
              <a:buNone/>
            </a:pPr>
            <a:endParaRPr dirty="0">
              <a:solidFill>
                <a:srgbClr val="546D79"/>
              </a:solidFill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452487" y="395237"/>
            <a:ext cx="5694688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27432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678730" y="1556791"/>
            <a:ext cx="7984503" cy="458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cs-CZ" sz="3200" i="1" dirty="0">
                <a:solidFill>
                  <a:srgbClr val="546D79"/>
                </a:solidFill>
              </a:rPr>
              <a:t>Med se označí: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 sz="3200" dirty="0"/>
          </a:p>
          <a:p>
            <a:pPr marL="617220" lvl="1" indent="-342900">
              <a:spcBef>
                <a:spcPts val="440"/>
              </a:spcBef>
              <a:buSzPts val="154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46D79"/>
                </a:solidFill>
              </a:rPr>
              <a:t>zemí původu, </a:t>
            </a:r>
            <a:r>
              <a:rPr lang="cs-CZ" sz="2800" dirty="0">
                <a:solidFill>
                  <a:srgbClr val="546D79"/>
                </a:solidFill>
              </a:rPr>
              <a:t>kde byl med získán (i více)</a:t>
            </a:r>
            <a:endParaRPr sz="2800" dirty="0"/>
          </a:p>
          <a:p>
            <a:pPr marL="274320" lvl="1" indent="0" algn="l" rtl="0"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lang="cs-CZ" sz="2800" dirty="0">
              <a:solidFill>
                <a:srgbClr val="546D79"/>
              </a:solidFill>
            </a:endParaRPr>
          </a:p>
          <a:p>
            <a:pPr marL="274320" lvl="1" indent="0" algn="l" rtl="0"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rPr lang="cs-CZ" sz="2800" dirty="0">
                <a:solidFill>
                  <a:srgbClr val="546D79"/>
                </a:solidFill>
              </a:rPr>
              <a:t>Směs z EU nebo ze třetích zemí</a:t>
            </a:r>
            <a:endParaRPr sz="2800" dirty="0"/>
          </a:p>
          <a:p>
            <a:pPr marL="937260" lvl="2" indent="-342900" algn="l" rtl="0">
              <a:spcBef>
                <a:spcPts val="4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46D79"/>
                </a:solidFill>
              </a:rPr>
              <a:t>„směs medů ze zemí EU“</a:t>
            </a:r>
            <a:endParaRPr sz="2800" dirty="0"/>
          </a:p>
          <a:p>
            <a:pPr marL="937260" lvl="2" indent="-342900" algn="l" rtl="0">
              <a:spcBef>
                <a:spcPts val="4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46D79"/>
                </a:solidFill>
              </a:rPr>
              <a:t>„směs medů ze zemí mimo EU“</a:t>
            </a:r>
            <a:endParaRPr sz="2800" dirty="0"/>
          </a:p>
          <a:p>
            <a:pPr marL="937260" lvl="2" indent="-342900" algn="l" rtl="0">
              <a:spcBef>
                <a:spcPts val="4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46D79"/>
                </a:solidFill>
              </a:rPr>
              <a:t>„směs medů ze zemí EU a ze zemí mimo EU"</a:t>
            </a:r>
            <a:endParaRPr sz="2800" dirty="0"/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dirty="0">
              <a:solidFill>
                <a:srgbClr val="546D79"/>
              </a:solidFill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443060" y="404664"/>
            <a:ext cx="5704115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27432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body" idx="1"/>
          </p:nvPr>
        </p:nvSpPr>
        <p:spPr>
          <a:xfrm>
            <a:off x="467544" y="2384884"/>
            <a:ext cx="3348372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cs-CZ" sz="3200" dirty="0">
                <a:solidFill>
                  <a:srgbClr val="546D79"/>
                </a:solidFill>
              </a:rPr>
              <a:t>vytočený med </a:t>
            </a:r>
            <a:endParaRPr sz="3200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lang="cs-CZ" sz="3200" dirty="0">
                <a:solidFill>
                  <a:srgbClr val="546D79"/>
                </a:solidFill>
              </a:rPr>
              <a:t>lisovaný med</a:t>
            </a:r>
            <a:endParaRPr sz="3200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lang="cs-CZ" sz="3200" dirty="0">
                <a:solidFill>
                  <a:srgbClr val="546D79"/>
                </a:solidFill>
              </a:rPr>
              <a:t>vykapávaný med</a:t>
            </a:r>
            <a:endParaRPr sz="3200" dirty="0"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dirty="0">
              <a:solidFill>
                <a:srgbClr val="546D79"/>
              </a:solidFill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467544" y="404664"/>
            <a:ext cx="5832648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3563888" y="2924944"/>
            <a:ext cx="1512168" cy="50405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5724128" y="2844225"/>
            <a:ext cx="16162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MED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179512" y="1556792"/>
            <a:ext cx="8712968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8640" lvl="1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 sz="2400" i="1" dirty="0">
                <a:solidFill>
                  <a:srgbClr val="546D79"/>
                </a:solidFill>
              </a:rPr>
              <a:t>NEPOVINNÉ ÚDAJE LZE OZNAČIT:</a:t>
            </a:r>
            <a:endParaRPr lang="cs-CZ" i="1" dirty="0"/>
          </a:p>
          <a:p>
            <a:pPr marL="342900" indent="-342900" algn="just">
              <a:spcBef>
                <a:spcPts val="480"/>
              </a:spcBef>
              <a:buClr>
                <a:schemeClr val="bg2"/>
              </a:buClr>
              <a:buSzPts val="204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546D79"/>
                </a:solidFill>
              </a:rPr>
              <a:t>regionální</a:t>
            </a:r>
            <a:r>
              <a:rPr lang="cs-CZ" sz="2400" dirty="0">
                <a:solidFill>
                  <a:srgbClr val="546D79"/>
                </a:solidFill>
              </a:rPr>
              <a:t>, územní nebo místní </a:t>
            </a:r>
            <a:r>
              <a:rPr lang="cs-CZ" sz="2400" b="1" dirty="0">
                <a:solidFill>
                  <a:srgbClr val="546D79"/>
                </a:solidFill>
              </a:rPr>
              <a:t>označením</a:t>
            </a:r>
            <a:r>
              <a:rPr lang="cs-CZ" sz="2400" dirty="0">
                <a:solidFill>
                  <a:srgbClr val="546D79"/>
                </a:solidFill>
              </a:rPr>
              <a:t> původu, pokud výrobek pochází zcela z uvedeného zdroje původu</a:t>
            </a:r>
            <a:endParaRPr lang="cs-CZ" sz="2400" i="1" dirty="0">
              <a:solidFill>
                <a:srgbClr val="546D79"/>
              </a:solidFill>
            </a:endParaRPr>
          </a:p>
          <a:p>
            <a:pPr marL="342900" indent="-342900" algn="just">
              <a:spcBef>
                <a:spcPts val="480"/>
              </a:spcBef>
              <a:buClr>
                <a:schemeClr val="bg2"/>
              </a:buClr>
              <a:buSzPts val="204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546D79"/>
                </a:solidFill>
              </a:rPr>
              <a:t>ve vztahu k původu medu názvem "</a:t>
            </a:r>
            <a:r>
              <a:rPr lang="cs-CZ" sz="2400" b="1" dirty="0" err="1">
                <a:solidFill>
                  <a:srgbClr val="546D79"/>
                </a:solidFill>
              </a:rPr>
              <a:t>jednodruhový</a:t>
            </a:r>
            <a:r>
              <a:rPr lang="cs-CZ" sz="2400" b="1" dirty="0">
                <a:solidFill>
                  <a:srgbClr val="546D79"/>
                </a:solidFill>
              </a:rPr>
              <a:t>" </a:t>
            </a:r>
            <a:r>
              <a:rPr lang="cs-CZ" sz="2400" dirty="0">
                <a:solidFill>
                  <a:srgbClr val="546D79"/>
                </a:solidFill>
              </a:rPr>
              <a:t>nebo "</a:t>
            </a:r>
            <a:r>
              <a:rPr lang="cs-CZ" sz="2400" b="1" dirty="0">
                <a:solidFill>
                  <a:srgbClr val="546D79"/>
                </a:solidFill>
              </a:rPr>
              <a:t>smíšený</a:t>
            </a:r>
            <a:r>
              <a:rPr lang="cs-CZ" sz="2400" dirty="0">
                <a:solidFill>
                  <a:srgbClr val="546D79"/>
                </a:solidFill>
              </a:rPr>
              <a:t>"</a:t>
            </a:r>
            <a:endParaRPr dirty="0"/>
          </a:p>
          <a:p>
            <a:pPr marL="342900" indent="-342900" algn="just">
              <a:spcBef>
                <a:spcPts val="480"/>
              </a:spcBef>
              <a:buClr>
                <a:schemeClr val="bg2"/>
              </a:buClr>
              <a:buSzPts val="204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546D79"/>
                </a:solidFill>
              </a:rPr>
              <a:t>druhem rostlin</a:t>
            </a:r>
            <a:r>
              <a:rPr lang="cs-CZ" sz="2400" dirty="0">
                <a:solidFill>
                  <a:srgbClr val="546D79"/>
                </a:solidFill>
              </a:rPr>
              <a:t>, z nichž pochází, pokud výrobek pochází zcela nebo převážně z uvedeného druhu a má odpovídající organoleptické, fyzikálněchemické a mikroskopické charakteristiky</a:t>
            </a:r>
            <a:endParaRPr dirty="0"/>
          </a:p>
          <a:p>
            <a:pPr marL="342900" indent="-342900" algn="just">
              <a:spcBef>
                <a:spcPts val="480"/>
              </a:spcBef>
              <a:buClr>
                <a:schemeClr val="bg2"/>
              </a:buClr>
              <a:buSzPts val="204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546D79"/>
                </a:solidFill>
              </a:rPr>
              <a:t>specifickými kritérii jeho jakosti</a:t>
            </a: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sz="2400" dirty="0">
              <a:solidFill>
                <a:srgbClr val="546D79"/>
              </a:solidFill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cs-CZ" sz="2400" dirty="0">
                <a:solidFill>
                  <a:srgbClr val="546D79"/>
                </a:solidFill>
              </a:rPr>
              <a:t>       Toto neplatí pro med filtrovaný a pekařský</a:t>
            </a:r>
            <a:endParaRPr dirty="0"/>
          </a:p>
          <a:p>
            <a:pPr marL="274320" lvl="0" indent="-274320" algn="l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dirty="0">
              <a:solidFill>
                <a:srgbClr val="546D79"/>
              </a:solidFill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90194" y="404664"/>
            <a:ext cx="5809998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45127" y="3284984"/>
            <a:ext cx="7886951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cs-CZ" sz="2400" b="1">
                <a:solidFill>
                  <a:srgbClr val="546D79"/>
                </a:solidFill>
              </a:rPr>
              <a:t>" pouze na vaření, pečení nebo jiné zpracování "</a:t>
            </a:r>
            <a:endParaRPr sz="2400">
              <a:solidFill>
                <a:srgbClr val="546D79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sz="2400" b="1">
              <a:solidFill>
                <a:srgbClr val="546D79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cs-CZ" sz="2400" b="1">
                <a:solidFill>
                  <a:srgbClr val="546D79"/>
                </a:solidFill>
              </a:rPr>
              <a:t>jako součást potraviny  v názvu postačí "MED"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cs-CZ" sz="2400" b="1">
                <a:solidFill>
                  <a:srgbClr val="546D79"/>
                </a:solidFill>
              </a:rPr>
              <a:t>v seznamu složek : "pekařský med" nebo "průmyslový med"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359532" y="404664"/>
            <a:ext cx="5940660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01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2626082" y="1611934"/>
            <a:ext cx="54080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Pekařský med a filtrovaný med (údaje navíc)</a:t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359532" y="2456495"/>
            <a:ext cx="32600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pekařský med</a:t>
            </a: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průmyslový med</a:t>
            </a: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6228184" y="2481504"/>
            <a:ext cx="23778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filtrovaný med</a:t>
            </a:r>
            <a:r>
              <a:rPr lang="cs-CZ" sz="1800" b="1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cs-CZ" sz="180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 rot="9890685">
            <a:off x="3658031" y="1960130"/>
            <a:ext cx="792088" cy="39977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13"/>
          <p:cNvSpPr/>
          <p:nvPr/>
        </p:nvSpPr>
        <p:spPr>
          <a:xfrm rot="665726">
            <a:off x="5323144" y="1936022"/>
            <a:ext cx="792088" cy="39977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3"/>
          <p:cNvSpPr/>
          <p:nvPr/>
        </p:nvSpPr>
        <p:spPr>
          <a:xfrm rot="5400000">
            <a:off x="3049052" y="2649674"/>
            <a:ext cx="792088" cy="39977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13"/>
          <p:cNvSpPr/>
          <p:nvPr/>
        </p:nvSpPr>
        <p:spPr>
          <a:xfrm rot="5400000">
            <a:off x="3134494" y="3847786"/>
            <a:ext cx="535849" cy="24667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467544" y="1469912"/>
            <a:ext cx="8424936" cy="190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cs-CZ" dirty="0">
                <a:solidFill>
                  <a:schemeClr val="bg2"/>
                </a:solidFill>
              </a:rPr>
              <a:t>Bez pachů, příchutí, nesmí kvasit, nesmí být odstraněn pyl (kromě filtrování)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467544" y="404664"/>
            <a:ext cx="5832648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cs-CZ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- 76/2003 Sb.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l="21565" t="18335" r="23116" b="8322"/>
          <a:stretch/>
        </p:blipFill>
        <p:spPr>
          <a:xfrm>
            <a:off x="1979712" y="2412749"/>
            <a:ext cx="5696815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C6B633A-688F-4BEB-B092-63DF7F1DE027}"/>
              </a:ext>
            </a:extLst>
          </p:cNvPr>
          <p:cNvSpPr txBox="1"/>
          <p:nvPr/>
        </p:nvSpPr>
        <p:spPr>
          <a:xfrm>
            <a:off x="466626" y="392866"/>
            <a:ext cx="8017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- 166/1999 Sb. – malá množství</a:t>
            </a:r>
            <a:endParaRPr lang="cs-CZ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086B1F-24FA-4F10-B58D-27ABBF168171}"/>
              </a:ext>
            </a:extLst>
          </p:cNvPr>
          <p:cNvSpPr txBox="1"/>
          <p:nvPr/>
        </p:nvSpPr>
        <p:spPr>
          <a:xfrm>
            <a:off x="659876" y="1583703"/>
            <a:ext cx="75508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med, mateří kašičku nebo včelí vosk 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pocházející </a:t>
            </a:r>
            <a:r>
              <a:rPr lang="cs-CZ" sz="2400" b="0" i="0" u="sng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 vlastního chovu včelstev ve své domácnosti, ve svém hospodářství, v tržnici nebo na tržišti</a:t>
            </a:r>
            <a:r>
              <a:rPr lang="cs-CZ" sz="2400" b="0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které se nacházejí na území České republiky, a to přímo spotřebiteli, anebo jej dodávat </a:t>
            </a:r>
            <a:r>
              <a:rPr lang="cs-CZ" sz="2400" b="1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 místního maloobchodu</a:t>
            </a:r>
            <a:endParaRPr lang="cs-CZ" sz="24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chovatel včel, který med použije v jím provozovaném zařízení stravovacích služeb, nemusí med označit stanoveným způsobem</a:t>
            </a:r>
            <a:endParaRPr lang="cs-CZ" sz="24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C6B633A-688F-4BEB-B092-63DF7F1DE027}"/>
              </a:ext>
            </a:extLst>
          </p:cNvPr>
          <p:cNvSpPr txBox="1"/>
          <p:nvPr/>
        </p:nvSpPr>
        <p:spPr>
          <a:xfrm>
            <a:off x="466626" y="374013"/>
            <a:ext cx="7668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- 289/2007 Sb. – malá množství</a:t>
            </a:r>
            <a:endParaRPr lang="cs-CZ" sz="3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086B1F-24FA-4F10-B58D-27ABBF168171}"/>
              </a:ext>
            </a:extLst>
          </p:cNvPr>
          <p:cNvSpPr txBox="1"/>
          <p:nvPr/>
        </p:nvSpPr>
        <p:spPr>
          <a:xfrm>
            <a:off x="659876" y="1583703"/>
            <a:ext cx="75508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 malé množství medu, určeného k prodeji chovatelem přímo spotřebiteli v domácnosti chovatele, v hospodářství chovatele, v tržnici nebo na tržišti, anebo k dodání chovatelem do místního maloobchodu, se považuje množství nepřevyšující 2 tuny ročně</a:t>
            </a:r>
            <a:endParaRPr lang="cs-CZ" sz="24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319596" y="75981"/>
            <a:ext cx="8700117" cy="14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cs-CZ" sz="4000" b="1" dirty="0">
                <a:solidFill>
                  <a:srgbClr val="C00000"/>
                </a:solidFill>
              </a:rPr>
              <a:t>MED - Legislativa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628650" y="1775562"/>
            <a:ext cx="7886700" cy="41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3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cs-CZ" sz="2100" dirty="0">
                <a:solidFill>
                  <a:schemeClr val="bg2"/>
                </a:solidFill>
              </a:rPr>
              <a:t>Nařízení EP a R (ES) č. </a:t>
            </a:r>
            <a:r>
              <a:rPr lang="cs-CZ" sz="2100" b="1" dirty="0">
                <a:solidFill>
                  <a:schemeClr val="bg2"/>
                </a:solidFill>
              </a:rPr>
              <a:t>1169/2011</a:t>
            </a:r>
            <a:r>
              <a:rPr lang="cs-CZ" sz="2100" dirty="0">
                <a:solidFill>
                  <a:schemeClr val="bg2"/>
                </a:solidFill>
              </a:rPr>
              <a:t>, o poskytování informací o potravinách spotřebitelům</a:t>
            </a:r>
            <a:endParaRPr dirty="0">
              <a:solidFill>
                <a:schemeClr val="bg2"/>
              </a:solidFill>
            </a:endParaRPr>
          </a:p>
          <a:p>
            <a:pPr marL="228600" lvl="0" indent="-22863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cs-CZ" sz="2100" dirty="0">
                <a:solidFill>
                  <a:schemeClr val="bg2"/>
                </a:solidFill>
              </a:rPr>
              <a:t>Zákon </a:t>
            </a:r>
            <a:r>
              <a:rPr lang="cs-CZ" sz="2100" b="1" dirty="0">
                <a:solidFill>
                  <a:schemeClr val="bg2"/>
                </a:solidFill>
              </a:rPr>
              <a:t>110/1997</a:t>
            </a:r>
            <a:r>
              <a:rPr lang="cs-CZ" sz="2100" dirty="0">
                <a:solidFill>
                  <a:schemeClr val="bg2"/>
                </a:solidFill>
              </a:rPr>
              <a:t> Sb., o potravinách a tabákových výrobcích</a:t>
            </a:r>
            <a:endParaRPr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Vyhláška č. </a:t>
            </a:r>
            <a:r>
              <a:rPr lang="cs-CZ" sz="1800" b="1" dirty="0">
                <a:solidFill>
                  <a:schemeClr val="bg2"/>
                </a:solidFill>
              </a:rPr>
              <a:t>76/2003 Sb., </a:t>
            </a:r>
            <a:r>
              <a:rPr lang="cs-CZ" sz="1800" dirty="0">
                <a:solidFill>
                  <a:schemeClr val="bg2"/>
                </a:solidFill>
              </a:rPr>
              <a:t>kterou se stanoví požadavky pro přírodní sladidla, med, cukrovinky, kakaový prášek a směsi kakaa s cukrem, čokoládu a čokoládové bonbony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2060"/>
              </a:buClr>
              <a:buSzPct val="100000"/>
              <a:buChar char="•"/>
            </a:pPr>
            <a:r>
              <a:rPr lang="cs-CZ" sz="2600" dirty="0">
                <a:solidFill>
                  <a:schemeClr val="bg2"/>
                </a:solidFill>
              </a:rPr>
              <a:t>Zákon č. </a:t>
            </a:r>
            <a:r>
              <a:rPr lang="cs-CZ" sz="2600" b="1" dirty="0">
                <a:solidFill>
                  <a:schemeClr val="bg2"/>
                </a:solidFill>
              </a:rPr>
              <a:t>166/1999 Sb</a:t>
            </a:r>
            <a:r>
              <a:rPr lang="cs-CZ" sz="2600" dirty="0">
                <a:solidFill>
                  <a:schemeClr val="bg2"/>
                </a:solidFill>
              </a:rPr>
              <a:t>., o veterinární péči – malá množství </a:t>
            </a:r>
            <a:endParaRPr dirty="0">
              <a:solidFill>
                <a:schemeClr val="bg2"/>
              </a:solidFill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Vyhláška </a:t>
            </a:r>
            <a:r>
              <a:rPr lang="cs-CZ" sz="1800" b="1" dirty="0">
                <a:solidFill>
                  <a:schemeClr val="bg2"/>
                </a:solidFill>
              </a:rPr>
              <a:t>č. 289/2007 Sb</a:t>
            </a:r>
            <a:r>
              <a:rPr lang="cs-CZ" sz="1800" dirty="0">
                <a:solidFill>
                  <a:schemeClr val="bg2"/>
                </a:solidFill>
              </a:rPr>
              <a:t>., o veterinárních a hygienických požadavcích na živočišné produkty, které nejsou upraveny přímo použitelnými předpisy Evropských společenství</a:t>
            </a:r>
            <a:endParaRPr dirty="0">
              <a:solidFill>
                <a:schemeClr val="bg2"/>
              </a:solidFill>
            </a:endParaRPr>
          </a:p>
          <a:p>
            <a:pPr marL="228600" lvl="0" indent="-132651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endParaRPr sz="195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 b="1">
                <a:solidFill>
                  <a:srgbClr val="002060"/>
                </a:solidFill>
              </a:rPr>
              <a:t>2</a:t>
            </a:fld>
            <a:endParaRPr sz="1200" b="1">
              <a:solidFill>
                <a:srgbClr val="002060"/>
              </a:solidFill>
            </a:endParaRPr>
          </a:p>
        </p:txBody>
      </p:sp>
      <p:cxnSp>
        <p:nvCxnSpPr>
          <p:cNvPr id="97" name="Google Shape;97;p2"/>
          <p:cNvCxnSpPr/>
          <p:nvPr/>
        </p:nvCxnSpPr>
        <p:spPr>
          <a:xfrm rot="10800000" flipH="1">
            <a:off x="224519" y="1785263"/>
            <a:ext cx="3522889" cy="12248"/>
          </a:xfrm>
          <a:prstGeom prst="straightConnector1">
            <a:avLst/>
          </a:prstGeom>
          <a:noFill/>
          <a:ln w="1905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>
            <a:spLocks noGrp="1"/>
          </p:cNvSpPr>
          <p:nvPr>
            <p:ph type="body" idx="1"/>
          </p:nvPr>
        </p:nvSpPr>
        <p:spPr>
          <a:xfrm>
            <a:off x="395536" y="1916832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spcBef>
                <a:spcPts val="0"/>
              </a:spcBef>
              <a:buSzPts val="2295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546D79"/>
                </a:solidFill>
              </a:rPr>
              <a:t>potravina přírodního sacharidového charakteru</a:t>
            </a:r>
            <a:r>
              <a:rPr lang="cs-CZ" dirty="0">
                <a:solidFill>
                  <a:srgbClr val="546D79"/>
                </a:solidFill>
              </a:rPr>
              <a:t>, složená převážně z glukózy, fruktózy, organických kyselin, enzymů a pevných částic zachycených při sběru sladkých šťáv květů rostlin (nektar), výměšků hmyzu na povrchu rostlin (medovice), nebo na živých částech rostlin </a:t>
            </a:r>
            <a:r>
              <a:rPr lang="cs-CZ" b="1" dirty="0">
                <a:solidFill>
                  <a:srgbClr val="546D79"/>
                </a:solidFill>
              </a:rPr>
              <a:t>včelami (</a:t>
            </a:r>
            <a:r>
              <a:rPr lang="cs-CZ" b="1" i="1" dirty="0" err="1">
                <a:solidFill>
                  <a:srgbClr val="546D79"/>
                </a:solidFill>
              </a:rPr>
              <a:t>Apis</a:t>
            </a:r>
            <a:r>
              <a:rPr lang="cs-CZ" b="1" i="1" dirty="0">
                <a:solidFill>
                  <a:srgbClr val="546D79"/>
                </a:solidFill>
              </a:rPr>
              <a:t> </a:t>
            </a:r>
            <a:r>
              <a:rPr lang="cs-CZ" b="1" i="1" dirty="0" err="1">
                <a:solidFill>
                  <a:srgbClr val="546D79"/>
                </a:solidFill>
              </a:rPr>
              <a:t>mellifera</a:t>
            </a:r>
            <a:r>
              <a:rPr lang="cs-CZ" b="1" dirty="0">
                <a:solidFill>
                  <a:srgbClr val="546D79"/>
                </a:solidFill>
              </a:rPr>
              <a:t>), </a:t>
            </a:r>
            <a:r>
              <a:rPr lang="cs-CZ" dirty="0">
                <a:solidFill>
                  <a:srgbClr val="546D79"/>
                </a:solidFill>
              </a:rPr>
              <a:t>které sbírají, přetvářejí, kombinují se svými specifickými látkami, uskladňují a nechávají dehydratovat a zrát v plástech</a:t>
            </a:r>
            <a:endParaRPr dirty="0"/>
          </a:p>
          <a:p>
            <a:pPr marL="0" lvl="0" indent="0" algn="just" rtl="0"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dirty="0">
              <a:solidFill>
                <a:srgbClr val="546D79"/>
              </a:solidFill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title"/>
          </p:nvPr>
        </p:nvSpPr>
        <p:spPr>
          <a:xfrm>
            <a:off x="301752" y="20032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cs-CZ" sz="4000" b="1" dirty="0">
                <a:solidFill>
                  <a:srgbClr val="C00000"/>
                </a:solidFill>
              </a:rPr>
              <a:t>MED definice </a:t>
            </a:r>
            <a:r>
              <a:rPr lang="cs-CZ" sz="4000" b="1" dirty="0"/>
              <a:t>– v. 76/2003 Sb.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>
            <a:spLocks noGrp="1"/>
          </p:cNvSpPr>
          <p:nvPr>
            <p:ph type="title"/>
          </p:nvPr>
        </p:nvSpPr>
        <p:spPr>
          <a:xfrm>
            <a:off x="395926" y="264335"/>
            <a:ext cx="8352148" cy="67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MED - 166/1999 Sb.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87" name="Google Shape;187;p3"/>
          <p:cNvSpPr txBox="1">
            <a:spLocks noGrp="1"/>
          </p:cNvSpPr>
          <p:nvPr>
            <p:ph type="body" idx="1"/>
          </p:nvPr>
        </p:nvSpPr>
        <p:spPr>
          <a:xfrm>
            <a:off x="755576" y="1672043"/>
            <a:ext cx="7848872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cs-CZ">
                <a:solidFill>
                  <a:srgbClr val="546D79"/>
                </a:solidFill>
              </a:rPr>
              <a:t>Podnik, který zpracovává a uvádí do oběhu  med od různých chovatelů musí požádat KVS o schválení a registraci podniku =&gt;pouze  u medu z těchto podniků musí být na obale uvedeno </a:t>
            </a:r>
            <a:r>
              <a:rPr lang="cs-CZ" b="1">
                <a:solidFill>
                  <a:srgbClr val="546D79"/>
                </a:solidFill>
              </a:rPr>
              <a:t>identifikační označení</a:t>
            </a:r>
            <a:r>
              <a:rPr lang="cs-CZ">
                <a:solidFill>
                  <a:srgbClr val="546D79"/>
                </a:solidFill>
              </a:rPr>
              <a:t> dle Nařízení EP a R č. 853/2004, kterým se stanoví zvláštní hygienická pravidla pro potraviny živočišného původu         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title"/>
          </p:nvPr>
        </p:nvSpPr>
        <p:spPr>
          <a:xfrm>
            <a:off x="503548" y="404664"/>
            <a:ext cx="8136904" cy="60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C00000"/>
                </a:solidFill>
              </a:rPr>
              <a:t>MED - 1169/2011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body" idx="1"/>
          </p:nvPr>
        </p:nvSpPr>
        <p:spPr>
          <a:xfrm>
            <a:off x="1259632" y="1700808"/>
            <a:ext cx="6336704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546D79"/>
                </a:solidFill>
              </a:rPr>
              <a:t>Název  potraviny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(Seznam složek)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(Alergeny)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(Množství  určitých složek nebo skupin složek)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546D79"/>
                </a:solidFill>
              </a:rPr>
              <a:t>Čisté množství potraviny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DMT, DP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Podmínky uchování nebo podmínky použití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Jméno PPP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Země  původu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(Návod k použití)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(Obsah alkoholu nad 1,2 %)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6D79"/>
                </a:solidFill>
              </a:rPr>
              <a:t>(Výživové údaje)</a:t>
            </a:r>
            <a:endParaRPr dirty="0"/>
          </a:p>
          <a:p>
            <a:pPr marL="274320" lvl="0" indent="-16637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 dirty="0">
              <a:solidFill>
                <a:srgbClr val="546D79"/>
              </a:solidFill>
            </a:endParaRPr>
          </a:p>
          <a:p>
            <a:pPr marL="274320" lvl="0" indent="-16637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 dirty="0">
              <a:solidFill>
                <a:srgbClr val="546D79"/>
              </a:solidFill>
            </a:endParaRPr>
          </a:p>
          <a:p>
            <a:pPr marL="274320" lvl="0" indent="-16637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 dirty="0">
              <a:solidFill>
                <a:srgbClr val="546D79"/>
              </a:solidFill>
            </a:endParaRPr>
          </a:p>
          <a:p>
            <a:pPr marL="274320" lvl="0" indent="-16637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 dirty="0">
              <a:solidFill>
                <a:srgbClr val="546D7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>
            <a:spLocks noGrp="1"/>
          </p:cNvSpPr>
          <p:nvPr>
            <p:ph type="title"/>
          </p:nvPr>
        </p:nvSpPr>
        <p:spPr>
          <a:xfrm>
            <a:off x="471340" y="260648"/>
            <a:ext cx="56128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C00000"/>
                </a:solidFill>
              </a:rPr>
              <a:t>MED - 110/1997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03" name="Google Shape;203;p5"/>
          <p:cNvSpPr txBox="1">
            <a:spLocks noGrp="1"/>
          </p:cNvSpPr>
          <p:nvPr>
            <p:ph type="body" idx="1"/>
          </p:nvPr>
        </p:nvSpPr>
        <p:spPr>
          <a:xfrm>
            <a:off x="611560" y="2276872"/>
            <a:ext cx="7704856" cy="319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295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546D79"/>
                </a:solidFill>
              </a:rPr>
              <a:t>§ 9</a:t>
            </a:r>
            <a:endParaRPr dirty="0"/>
          </a:p>
          <a:p>
            <a:pPr marL="617220" lvl="1" indent="-342900">
              <a:spcBef>
                <a:spcPts val="440"/>
              </a:spcBef>
              <a:buSzPts val="154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546D79"/>
                </a:solidFill>
              </a:rPr>
              <a:t>Šarže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397349" y="2564904"/>
            <a:ext cx="8534400" cy="14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cs-CZ" sz="2800" b="1" dirty="0">
                <a:solidFill>
                  <a:srgbClr val="C00000"/>
                </a:solidFill>
              </a:rPr>
              <a:t>Vyhláška č. 76/2003 Sb., kterou se stanoví požadavky pro přírodní sladidla, med, cukrovinky, kakaový prášek a směsi kakaa s cukrem, čokoládu a čokoládové bonbony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3903387" y="404664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body" idx="1"/>
          </p:nvPr>
        </p:nvSpPr>
        <p:spPr>
          <a:xfrm>
            <a:off x="1691680" y="1772816"/>
            <a:ext cx="410445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MED KVĚTOVÝ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MED MEDOVICOVÝ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PASTOVÝ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VYTOČENÝ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PLÁSTEČKOVÝ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VYKAPANÝ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MED S PLÁSTEČKY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LISOVANÝ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FILTROVANÝ MED</a:t>
            </a: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PEKAŘSKÝ MED</a:t>
            </a:r>
            <a:endParaRPr dirty="0">
              <a:solidFill>
                <a:schemeClr val="bg2"/>
              </a:solidFill>
            </a:endParaRPr>
          </a:p>
          <a:p>
            <a:pPr marL="581073"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  <a:p>
            <a:pPr lvl="0" indent="-457200" algn="l" rtl="0">
              <a:spcBef>
                <a:spcPts val="459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PYL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447473" y="260648"/>
            <a:ext cx="8219872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cs-CZ" sz="3600" b="1" dirty="0">
                <a:solidFill>
                  <a:srgbClr val="C00000"/>
                </a:solidFill>
              </a:rPr>
              <a:t>MED – další definice 76/2003                                                                     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452487" y="404664"/>
            <a:ext cx="5694688" cy="5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cs-CZ" sz="3200" b="1" dirty="0">
                <a:solidFill>
                  <a:srgbClr val="C00000"/>
                </a:solidFill>
              </a:rPr>
              <a:t>MED - 76/2003 Sb.</a:t>
            </a:r>
            <a:endParaRPr dirty="0"/>
          </a:p>
          <a:p>
            <a:pPr marL="274320" lvl="0" indent="-101600" algn="l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1087335" y="1894919"/>
            <a:ext cx="6652071" cy="376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49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2400"/>
              <a:buFont typeface="Verdana"/>
              <a:buNone/>
            </a:pPr>
            <a:r>
              <a:rPr lang="cs-CZ" sz="4000" b="0" i="1" u="none" strike="noStrike" cap="none" dirty="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Med se označí</a:t>
            </a:r>
            <a:endParaRPr sz="2400" dirty="0"/>
          </a:p>
          <a:p>
            <a:pPr marL="0" marR="0" lvl="0" indent="449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000" b="0" i="1" u="none" strike="noStrike" cap="none" dirty="0">
              <a:solidFill>
                <a:srgbClr val="546D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24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546D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indent="-571500" algn="just">
              <a:lnSpc>
                <a:spcPct val="90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cs-CZ" sz="3600" b="1" i="0" u="none" strike="noStrike" cap="none" dirty="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podle jeho původu</a:t>
            </a:r>
          </a:p>
          <a:p>
            <a:pPr marL="1028700" lvl="1" indent="-571500" algn="just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3200" b="0" i="0" u="none" strike="noStrike" cap="none" dirty="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květový</a:t>
            </a:r>
            <a:endParaRPr lang="cs-CZ" sz="3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1" indent="-571500" algn="just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3200" b="0" i="0" u="none" strike="noStrike" cap="none" dirty="0">
                <a:solidFill>
                  <a:srgbClr val="546D79"/>
                </a:solidFill>
                <a:latin typeface="Verdana"/>
                <a:ea typeface="Verdana"/>
                <a:cs typeface="Verdana"/>
                <a:sym typeface="Verdana"/>
              </a:rPr>
              <a:t>medovicový</a:t>
            </a:r>
          </a:p>
          <a:p>
            <a:pPr marL="1028700" lvl="1" indent="-5715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2400"/>
              <a:buFont typeface="Arial" panose="020B0604020202020204" pitchFamily="34" charset="0"/>
              <a:buChar char="•"/>
            </a:pPr>
            <a:endParaRPr lang="cs-CZ" sz="2400" b="0" i="0" u="none" strike="noStrike" cap="none" dirty="0">
              <a:solidFill>
                <a:srgbClr val="546D7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740</Words>
  <Application>Microsoft Office PowerPoint</Application>
  <PresentationFormat>Předvádění na obrazovce (4:3)</PresentationFormat>
  <Paragraphs>104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Noto Sans Symbols</vt:lpstr>
      <vt:lpstr>Verdana</vt:lpstr>
      <vt:lpstr>Calibri</vt:lpstr>
      <vt:lpstr>Arial</vt:lpstr>
      <vt:lpstr>Civic</vt:lpstr>
      <vt:lpstr>Požadavky na označování medu, sladidel, cukrovinek, kakaa a čokolády</vt:lpstr>
      <vt:lpstr>MED - Legislativa</vt:lpstr>
      <vt:lpstr>MED definice – v. 76/2003 Sb.</vt:lpstr>
      <vt:lpstr>MED - 166/1999 Sb.</vt:lpstr>
      <vt:lpstr>MED - 1169/2011</vt:lpstr>
      <vt:lpstr>MED - 110/1997</vt:lpstr>
      <vt:lpstr>Vyhláška č. 76/2003 Sb., kterou se stanoví požadavky pro přírodní sladidla, med, cukrovinky, kakaový prášek a směsi kakaa s cukrem, čokoládu a čokoládové bonbony</vt:lpstr>
      <vt:lpstr>MED – další definice 76/2003                                                  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na označování medu, sladidel, cukrovinek, kakaa a čokolády</dc:title>
  <dc:creator>votavovap</dc:creator>
  <cp:lastModifiedBy>Petra Mačáková</cp:lastModifiedBy>
  <cp:revision>2</cp:revision>
  <dcterms:created xsi:type="dcterms:W3CDTF">2011-02-18T08:58:28Z</dcterms:created>
  <dcterms:modified xsi:type="dcterms:W3CDTF">2021-10-20T05:51:01Z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0x01010031E87290A3B7E04E990A64CD8B601484</vt:lpwstr>
  </property>
</Properties>
</file>