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5" r:id="rId18"/>
    <p:sldId id="277" r:id="rId19"/>
    <p:sldId id="278" r:id="rId20"/>
    <p:sldId id="279" r:id="rId21"/>
    <p:sldId id="281" r:id="rId22"/>
    <p:sldId id="282" r:id="rId23"/>
    <p:sldId id="286" r:id="rId24"/>
    <p:sldId id="287" r:id="rId25"/>
    <p:sldId id="288" r:id="rId26"/>
    <p:sldId id="289" r:id="rId27"/>
    <p:sldId id="292" r:id="rId28"/>
    <p:sldId id="293" r:id="rId29"/>
    <p:sldId id="296" r:id="rId30"/>
    <p:sldId id="299" r:id="rId31"/>
    <p:sldId id="300" r:id="rId32"/>
    <p:sldId id="301" r:id="rId33"/>
    <p:sldId id="302" r:id="rId34"/>
    <p:sldId id="303" r:id="rId35"/>
    <p:sldId id="305" r:id="rId36"/>
    <p:sldId id="306" r:id="rId37"/>
    <p:sldId id="310" r:id="rId38"/>
    <p:sldId id="312" r:id="rId39"/>
    <p:sldId id="313" r:id="rId40"/>
    <p:sldId id="314" r:id="rId41"/>
    <p:sldId id="318" r:id="rId42"/>
  </p:sldIdLst>
  <p:sldSz cx="9144000" cy="6858000" type="screen4x3"/>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0" roundtripDataSignature="AMtx7mhfhyuIqniDbuhEGUGnu7JOCPYN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511AE90-21C2-43B5-92C2-3CA566A328A6}">
  <a:tblStyle styleId="{5511AE90-21C2-43B5-92C2-3CA566A328A6}"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7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13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813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0091"/>
            <a:ext cx="2945659" cy="49813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30091"/>
            <a:ext cx="2945659" cy="49813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0: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0: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p10:notes"/>
          <p:cNvSpPr txBox="1">
            <a:spLocks noGrp="1"/>
          </p:cNvSpPr>
          <p:nvPr>
            <p:ph type="sldNum" idx="12"/>
          </p:nvPr>
        </p:nvSpPr>
        <p:spPr>
          <a:xfrm>
            <a:off x="3850443" y="9430091"/>
            <a:ext cx="2945659" cy="498134"/>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1: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8" name="Google Shape;168;p11:notes"/>
          <p:cNvSpPr txBox="1">
            <a:spLocks noGrp="1"/>
          </p:cNvSpPr>
          <p:nvPr>
            <p:ph type="sldNum" idx="12"/>
          </p:nvPr>
        </p:nvSpPr>
        <p:spPr>
          <a:xfrm>
            <a:off x="3850443" y="9430091"/>
            <a:ext cx="2945659" cy="498134"/>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2: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1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3: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3: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4: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p1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5: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1" name="Google Shape;201;p15: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9: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2" name="Google Shape;232;p19: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0: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p20: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2: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2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3: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7" name="Google Shape;267;p23: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24: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cs-CZ"/>
              <a:t>Obal pro konečného spotřebitele</a:t>
            </a:r>
            <a:endParaRPr/>
          </a:p>
        </p:txBody>
      </p:sp>
      <p:sp>
        <p:nvSpPr>
          <p:cNvPr id="276" name="Google Shape;276;p24:notes"/>
          <p:cNvSpPr txBox="1">
            <a:spLocks noGrp="1"/>
          </p:cNvSpPr>
          <p:nvPr>
            <p:ph type="sldNum" idx="12"/>
          </p:nvPr>
        </p:nvSpPr>
        <p:spPr>
          <a:xfrm>
            <a:off x="3850443" y="9430091"/>
            <a:ext cx="2945659" cy="498134"/>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6: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4" name="Google Shape;294;p26: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27: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3" name="Google Shape;303;p27: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31: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9" name="Google Shape;339;p31: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32: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9" name="Google Shape;349;p3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3: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7" name="Google Shape;357;p33: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34: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5" name="Google Shape;365;p3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7: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9" name="Google Shape;389;p37: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38: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9" name="Google Shape;399;p38: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41: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4" name="Google Shape;424;p41: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3: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44: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47" name="Google Shape;447;p4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45: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4" name="Google Shape;454;p45: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46: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1" name="Google Shape;461;p46: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47: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8" name="Google Shape;468;p47: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p48: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9" name="Google Shape;479;p48: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50: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94" name="Google Shape;494;p50: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51: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3" name="Google Shape;503;p51: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p55: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7" name="Google Shape;537;p55: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p57: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50" name="Google Shape;550;p57: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58: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56" name="Google Shape;556;p58: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p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p59: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62" name="Google Shape;562;p59: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p60: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89" name="Google Shape;589;p60: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p5: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p6: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p7: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p8: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9: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p9:notes"/>
          <p:cNvSpPr txBox="1">
            <a:spLocks noGrp="1"/>
          </p:cNvSpPr>
          <p:nvPr>
            <p:ph type="sldNum" idx="12"/>
          </p:nvPr>
        </p:nvSpPr>
        <p:spPr>
          <a:xfrm>
            <a:off x="3850443" y="9430091"/>
            <a:ext cx="2945659" cy="498134"/>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Úvodní snímek" type="title">
  <p:cSld name="TITLE">
    <p:spTree>
      <p:nvGrpSpPr>
        <p:cNvPr id="1" name="Shape 15"/>
        <p:cNvGrpSpPr/>
        <p:nvPr/>
      </p:nvGrpSpPr>
      <p:grpSpPr>
        <a:xfrm>
          <a:off x="0" y="0"/>
          <a:ext cx="0" cy="0"/>
          <a:chOff x="0" y="0"/>
          <a:chExt cx="0" cy="0"/>
        </a:xfrm>
      </p:grpSpPr>
      <p:sp>
        <p:nvSpPr>
          <p:cNvPr id="16" name="Google Shape;16;p6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6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spTree>
      <p:nvGrpSpPr>
        <p:cNvPr id="1" name="Shape 72"/>
        <p:cNvGrpSpPr/>
        <p:nvPr/>
      </p:nvGrpSpPr>
      <p:grpSpPr>
        <a:xfrm>
          <a:off x="0" y="0"/>
          <a:ext cx="0" cy="0"/>
          <a:chOff x="0" y="0"/>
          <a:chExt cx="0" cy="0"/>
        </a:xfrm>
      </p:grpSpPr>
      <p:sp>
        <p:nvSpPr>
          <p:cNvPr id="73" name="Google Shape;73;p7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7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7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7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7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vislý nadpis a text" type="vertTitleAndTx">
  <p:cSld name="VERTICAL_TITLE_AND_VERTICAL_TEXT">
    <p:spTree>
      <p:nvGrpSpPr>
        <p:cNvPr id="1" name="Shape 78"/>
        <p:cNvGrpSpPr/>
        <p:nvPr/>
      </p:nvGrpSpPr>
      <p:grpSpPr>
        <a:xfrm>
          <a:off x="0" y="0"/>
          <a:ext cx="0" cy="0"/>
          <a:chOff x="0" y="0"/>
          <a:chExt cx="0" cy="0"/>
        </a:xfrm>
      </p:grpSpPr>
      <p:sp>
        <p:nvSpPr>
          <p:cNvPr id="79" name="Google Shape;79;p7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7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7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7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7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6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6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27"/>
        <p:cNvGrpSpPr/>
        <p:nvPr/>
      </p:nvGrpSpPr>
      <p:grpSpPr>
        <a:xfrm>
          <a:off x="0" y="0"/>
          <a:ext cx="0" cy="0"/>
          <a:chOff x="0" y="0"/>
          <a:chExt cx="0" cy="0"/>
        </a:xfrm>
      </p:grpSpPr>
      <p:sp>
        <p:nvSpPr>
          <p:cNvPr id="28" name="Google Shape;28;p6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4"/>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64"/>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rázdný" type="blank">
  <p:cSld name="BLANK">
    <p:spTree>
      <p:nvGrpSpPr>
        <p:cNvPr id="1" name="Shape 34"/>
        <p:cNvGrpSpPr/>
        <p:nvPr/>
      </p:nvGrpSpPr>
      <p:grpSpPr>
        <a:xfrm>
          <a:off x="0" y="0"/>
          <a:ext cx="0" cy="0"/>
          <a:chOff x="0" y="0"/>
          <a:chExt cx="0" cy="0"/>
        </a:xfrm>
      </p:grpSpPr>
      <p:sp>
        <p:nvSpPr>
          <p:cNvPr id="35" name="Google Shape;35;p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Záhlaví oddílu" type="secHead">
  <p:cSld name="SECTION_HEADER">
    <p:spTree>
      <p:nvGrpSpPr>
        <p:cNvPr id="1" name="Shape 38"/>
        <p:cNvGrpSpPr/>
        <p:nvPr/>
      </p:nvGrpSpPr>
      <p:grpSpPr>
        <a:xfrm>
          <a:off x="0" y="0"/>
          <a:ext cx="0" cy="0"/>
          <a:chOff x="0" y="0"/>
          <a:chExt cx="0" cy="0"/>
        </a:xfrm>
      </p:grpSpPr>
      <p:sp>
        <p:nvSpPr>
          <p:cNvPr id="39" name="Google Shape;39;p6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1" name="Google Shape;41;p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orovnání" type="twoTxTwoObj">
  <p:cSld name="TWO_OBJECTS_WITH_TEXT">
    <p:spTree>
      <p:nvGrpSpPr>
        <p:cNvPr id="1" name="Shape 44"/>
        <p:cNvGrpSpPr/>
        <p:nvPr/>
      </p:nvGrpSpPr>
      <p:grpSpPr>
        <a:xfrm>
          <a:off x="0" y="0"/>
          <a:ext cx="0" cy="0"/>
          <a:chOff x="0" y="0"/>
          <a:chExt cx="0" cy="0"/>
        </a:xfrm>
      </p:grpSpPr>
      <p:sp>
        <p:nvSpPr>
          <p:cNvPr id="45" name="Google Shape;45;p6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6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6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6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6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6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Jenom nadpis" type="titleOnly">
  <p:cSld name="TITLE_ONLY">
    <p:spTree>
      <p:nvGrpSpPr>
        <p:cNvPr id="1" name="Shape 53"/>
        <p:cNvGrpSpPr/>
        <p:nvPr/>
      </p:nvGrpSpPr>
      <p:grpSpPr>
        <a:xfrm>
          <a:off x="0" y="0"/>
          <a:ext cx="0" cy="0"/>
          <a:chOff x="0" y="0"/>
          <a:chExt cx="0" cy="0"/>
        </a:xfrm>
      </p:grpSpPr>
      <p:sp>
        <p:nvSpPr>
          <p:cNvPr id="54" name="Google Shape;54;p6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6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6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6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sah s titulkem" type="objTx">
  <p:cSld name="OBJECT_WITH_CAPTION_TEXT">
    <p:spTree>
      <p:nvGrpSpPr>
        <p:cNvPr id="1" name="Shape 58"/>
        <p:cNvGrpSpPr/>
        <p:nvPr/>
      </p:nvGrpSpPr>
      <p:grpSpPr>
        <a:xfrm>
          <a:off x="0" y="0"/>
          <a:ext cx="0" cy="0"/>
          <a:chOff x="0" y="0"/>
          <a:chExt cx="0" cy="0"/>
        </a:xfrm>
      </p:grpSpPr>
      <p:sp>
        <p:nvSpPr>
          <p:cNvPr id="59" name="Google Shape;59;p6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6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6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6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6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6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ázek s titulkem" type="picTx">
  <p:cSld name="PICTURE_WITH_CAPTION_TEXT">
    <p:spTree>
      <p:nvGrpSpPr>
        <p:cNvPr id="1" name="Shape 65"/>
        <p:cNvGrpSpPr/>
        <p:nvPr/>
      </p:nvGrpSpPr>
      <p:grpSpPr>
        <a:xfrm>
          <a:off x="0" y="0"/>
          <a:ext cx="0" cy="0"/>
          <a:chOff x="0" y="0"/>
          <a:chExt cx="0" cy="0"/>
        </a:xfrm>
      </p:grpSpPr>
      <p:sp>
        <p:nvSpPr>
          <p:cNvPr id="66" name="Google Shape;66;p7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70"/>
          <p:cNvSpPr>
            <a:spLocks noGrp="1"/>
          </p:cNvSpPr>
          <p:nvPr>
            <p:ph type="pic" idx="2"/>
          </p:nvPr>
        </p:nvSpPr>
        <p:spPr>
          <a:xfrm>
            <a:off x="3887391" y="987426"/>
            <a:ext cx="4629150" cy="4873625"/>
          </a:xfrm>
          <a:prstGeom prst="rect">
            <a:avLst/>
          </a:prstGeom>
          <a:noFill/>
          <a:ln>
            <a:noFill/>
          </a:ln>
        </p:spPr>
      </p:sp>
      <p:sp>
        <p:nvSpPr>
          <p:cNvPr id="68" name="Google Shape;68;p7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7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7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37000"/>
          </a:blip>
          <a:stretch>
            <a:fillRect/>
          </a:stretch>
        </a:blipFill>
        <a:effectLst/>
      </p:bgPr>
    </p:bg>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408373" y="621437"/>
            <a:ext cx="8049827" cy="2888526"/>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2060"/>
              </a:buClr>
              <a:buSzPts val="6000"/>
              <a:buFont typeface="Calibri"/>
              <a:buNone/>
            </a:pPr>
            <a:r>
              <a:rPr lang="cs-CZ" b="1">
                <a:solidFill>
                  <a:srgbClr val="002060"/>
                </a:solidFill>
              </a:rPr>
              <a:t>POŽADAVKY NA OZNAČOVÁNÍ MLÉKA A MLÉČNÝCH VÝROBKŮ</a:t>
            </a:r>
            <a:endParaRPr/>
          </a:p>
        </p:txBody>
      </p:sp>
      <p:sp>
        <p:nvSpPr>
          <p:cNvPr id="89" name="Google Shape;89;p1"/>
          <p:cNvSpPr txBox="1">
            <a:spLocks noGrp="1"/>
          </p:cNvSpPr>
          <p:nvPr>
            <p:ph type="subTitle" idx="1"/>
          </p:nvPr>
        </p:nvSpPr>
        <p:spPr>
          <a:xfrm>
            <a:off x="1026269" y="4105959"/>
            <a:ext cx="6858000" cy="124182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002060"/>
              </a:buClr>
              <a:buSzPts val="2400"/>
              <a:buNone/>
            </a:pPr>
            <a:r>
              <a:rPr lang="cs-CZ" b="1">
                <a:solidFill>
                  <a:srgbClr val="002060"/>
                </a:solidFill>
              </a:rPr>
              <a:t>5. Přednáška </a:t>
            </a:r>
            <a:endParaRPr/>
          </a:p>
          <a:p>
            <a:pPr marL="0" lvl="0" indent="0" algn="ctr" rtl="0">
              <a:lnSpc>
                <a:spcPct val="90000"/>
              </a:lnSpc>
              <a:spcBef>
                <a:spcPts val="1000"/>
              </a:spcBef>
              <a:spcAft>
                <a:spcPts val="0"/>
              </a:spcAft>
              <a:buClr>
                <a:schemeClr val="dk1"/>
              </a:buClr>
              <a:buSzPts val="2400"/>
              <a:buNone/>
            </a:pPr>
            <a:endParaRPr b="1">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0"/>
        <p:cNvGrpSpPr/>
        <p:nvPr/>
      </p:nvGrpSpPr>
      <p:grpSpPr>
        <a:xfrm>
          <a:off x="0" y="0"/>
          <a:ext cx="0" cy="0"/>
          <a:chOff x="0" y="0"/>
          <a:chExt cx="0" cy="0"/>
        </a:xfrm>
      </p:grpSpPr>
      <p:sp>
        <p:nvSpPr>
          <p:cNvPr id="161" name="Google Shape;161;p10"/>
          <p:cNvSpPr txBox="1">
            <a:spLocks noGrp="1"/>
          </p:cNvSpPr>
          <p:nvPr>
            <p:ph type="title"/>
          </p:nvPr>
        </p:nvSpPr>
        <p:spPr>
          <a:xfrm>
            <a:off x="367262" y="354769"/>
            <a:ext cx="8409475" cy="99417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70C0"/>
              </a:buClr>
              <a:buSzPct val="100000"/>
              <a:buFont typeface="Calibri"/>
              <a:buNone/>
            </a:pPr>
            <a:r>
              <a:rPr lang="cs-CZ" sz="4000" b="1">
                <a:solidFill>
                  <a:srgbClr val="0070C0"/>
                </a:solidFill>
              </a:rPr>
              <a:t>MLÉKO A MLÉČNÉ VÝROBKY – </a:t>
            </a:r>
            <a:r>
              <a:rPr lang="cs-CZ" sz="4000" b="1">
                <a:solidFill>
                  <a:srgbClr val="002060"/>
                </a:solidFill>
              </a:rPr>
              <a:t>110/1997</a:t>
            </a:r>
            <a:br>
              <a:rPr lang="cs-CZ" b="1">
                <a:solidFill>
                  <a:srgbClr val="002060"/>
                </a:solidFill>
              </a:rPr>
            </a:br>
            <a:r>
              <a:rPr lang="cs-CZ" b="1">
                <a:solidFill>
                  <a:srgbClr val="0070C0"/>
                </a:solidFill>
              </a:rPr>
              <a:t>nebalené</a:t>
            </a:r>
            <a:endParaRPr b="1">
              <a:solidFill>
                <a:srgbClr val="002060"/>
              </a:solidFill>
            </a:endParaRPr>
          </a:p>
        </p:txBody>
      </p:sp>
      <p:sp>
        <p:nvSpPr>
          <p:cNvPr id="162" name="Google Shape;162;p10"/>
          <p:cNvSpPr txBox="1">
            <a:spLocks noGrp="1"/>
          </p:cNvSpPr>
          <p:nvPr>
            <p:ph type="body" idx="1"/>
          </p:nvPr>
        </p:nvSpPr>
        <p:spPr>
          <a:xfrm>
            <a:off x="367262" y="1851423"/>
            <a:ext cx="8511660" cy="4748159"/>
          </a:xfrm>
          <a:prstGeom prst="rect">
            <a:avLst/>
          </a:prstGeom>
          <a:noFill/>
          <a:ln>
            <a:noFill/>
          </a:ln>
        </p:spPr>
        <p:txBody>
          <a:bodyPr spcFirstLastPara="1" wrap="square" lIns="91425" tIns="45700" rIns="91425" bIns="45700" anchor="t" anchorCtr="0">
            <a:noAutofit/>
          </a:bodyPr>
          <a:lstStyle/>
          <a:p>
            <a:pPr marL="0" lvl="0" indent="0" algn="just" rtl="0">
              <a:lnSpc>
                <a:spcPct val="114000"/>
              </a:lnSpc>
              <a:spcBef>
                <a:spcPts val="0"/>
              </a:spcBef>
              <a:spcAft>
                <a:spcPts val="0"/>
              </a:spcAft>
              <a:buClr>
                <a:schemeClr val="dk1"/>
              </a:buClr>
              <a:buSzPts val="1800"/>
              <a:buNone/>
            </a:pPr>
            <a:r>
              <a:rPr lang="cs-CZ" sz="1800" b="1"/>
              <a:t>V těsné blízkosti:</a:t>
            </a:r>
            <a:endParaRPr/>
          </a:p>
          <a:p>
            <a:pPr marL="228600" lvl="0" indent="-228600" algn="just" rtl="0">
              <a:lnSpc>
                <a:spcPct val="114000"/>
              </a:lnSpc>
              <a:spcBef>
                <a:spcPts val="0"/>
              </a:spcBef>
              <a:spcAft>
                <a:spcPts val="0"/>
              </a:spcAft>
              <a:buClr>
                <a:schemeClr val="dk1"/>
              </a:buClr>
              <a:buSzPts val="1800"/>
              <a:buChar char="•"/>
            </a:pPr>
            <a:r>
              <a:rPr lang="cs-CZ" sz="1800"/>
              <a:t>jméno nebo obchodní název a adresu sídla PPP</a:t>
            </a:r>
            <a:endParaRPr/>
          </a:p>
          <a:p>
            <a:pPr marL="228600" lvl="0" indent="-228600" algn="just" rtl="0">
              <a:lnSpc>
                <a:spcPct val="114000"/>
              </a:lnSpc>
              <a:spcBef>
                <a:spcPts val="0"/>
              </a:spcBef>
              <a:spcAft>
                <a:spcPts val="0"/>
              </a:spcAft>
              <a:buClr>
                <a:schemeClr val="dk1"/>
              </a:buClr>
              <a:buSzPts val="1800"/>
              <a:buChar char="•"/>
            </a:pPr>
            <a:r>
              <a:rPr lang="cs-CZ" sz="1800"/>
              <a:t>údaj o množství hlavní složky v hmotnostních procentech</a:t>
            </a:r>
            <a:endParaRPr/>
          </a:p>
          <a:p>
            <a:pPr marL="228600" lvl="0" indent="-228600" algn="just" rtl="0">
              <a:lnSpc>
                <a:spcPct val="114000"/>
              </a:lnSpc>
              <a:spcBef>
                <a:spcPts val="0"/>
              </a:spcBef>
              <a:spcAft>
                <a:spcPts val="0"/>
              </a:spcAft>
              <a:buClr>
                <a:schemeClr val="dk1"/>
              </a:buClr>
              <a:buSzPts val="1800"/>
              <a:buChar char="•"/>
            </a:pPr>
            <a:r>
              <a:rPr lang="cs-CZ" sz="1800"/>
              <a:t>název potraviny</a:t>
            </a:r>
            <a:endParaRPr/>
          </a:p>
          <a:p>
            <a:pPr marL="228600" lvl="0" indent="-228600" algn="just" rtl="0">
              <a:lnSpc>
                <a:spcPct val="114000"/>
              </a:lnSpc>
              <a:spcBef>
                <a:spcPts val="0"/>
              </a:spcBef>
              <a:spcAft>
                <a:spcPts val="0"/>
              </a:spcAft>
              <a:buClr>
                <a:schemeClr val="dk1"/>
              </a:buClr>
              <a:buSzPts val="1800"/>
              <a:buChar char="•"/>
            </a:pPr>
            <a:r>
              <a:rPr lang="cs-CZ" sz="1800"/>
              <a:t>údaj „se sladidly“</a:t>
            </a:r>
            <a:endParaRPr/>
          </a:p>
          <a:p>
            <a:pPr marL="228600" lvl="0" indent="-114300" algn="just" rtl="0">
              <a:lnSpc>
                <a:spcPct val="114000"/>
              </a:lnSpc>
              <a:spcBef>
                <a:spcPts val="0"/>
              </a:spcBef>
              <a:spcAft>
                <a:spcPts val="0"/>
              </a:spcAft>
              <a:buClr>
                <a:schemeClr val="dk1"/>
              </a:buClr>
              <a:buSzPts val="1800"/>
              <a:buNone/>
            </a:pPr>
            <a:endParaRPr sz="1800"/>
          </a:p>
          <a:p>
            <a:pPr marL="0" lvl="0" indent="0" algn="just" rtl="0">
              <a:lnSpc>
                <a:spcPct val="114000"/>
              </a:lnSpc>
              <a:spcBef>
                <a:spcPts val="0"/>
              </a:spcBef>
              <a:spcAft>
                <a:spcPts val="0"/>
              </a:spcAft>
              <a:buClr>
                <a:schemeClr val="dk1"/>
              </a:buClr>
              <a:buSzPts val="1800"/>
              <a:buNone/>
            </a:pPr>
            <a:r>
              <a:rPr lang="cs-CZ" sz="1800" b="1"/>
              <a:t>V blízkosti místa nabízení:</a:t>
            </a:r>
            <a:endParaRPr/>
          </a:p>
          <a:p>
            <a:pPr marL="228600" lvl="0" indent="-228600" algn="just" rtl="0">
              <a:lnSpc>
                <a:spcPct val="114000"/>
              </a:lnSpc>
              <a:spcBef>
                <a:spcPts val="0"/>
              </a:spcBef>
              <a:spcAft>
                <a:spcPts val="0"/>
              </a:spcAft>
              <a:buClr>
                <a:schemeClr val="dk1"/>
              </a:buClr>
              <a:buSzPts val="1800"/>
              <a:buChar char="•"/>
            </a:pPr>
            <a:r>
              <a:rPr lang="cs-CZ" sz="1800"/>
              <a:t>datum použitelnosti nebo datum minimální trvanlivosti</a:t>
            </a:r>
            <a:endParaRPr/>
          </a:p>
          <a:p>
            <a:pPr marL="228600" lvl="0" indent="-228600" algn="just" rtl="0">
              <a:lnSpc>
                <a:spcPct val="114000"/>
              </a:lnSpc>
              <a:spcBef>
                <a:spcPts val="0"/>
              </a:spcBef>
              <a:spcAft>
                <a:spcPts val="0"/>
              </a:spcAft>
              <a:buClr>
                <a:schemeClr val="dk1"/>
              </a:buClr>
              <a:buSzPts val="1800"/>
              <a:buChar char="•"/>
            </a:pPr>
            <a:r>
              <a:rPr lang="cs-CZ" sz="1800"/>
              <a:t>alergeny</a:t>
            </a:r>
            <a:endParaRPr/>
          </a:p>
          <a:p>
            <a:pPr marL="228600" lvl="0" indent="-228600" algn="just" rtl="0">
              <a:lnSpc>
                <a:spcPct val="114000"/>
              </a:lnSpc>
              <a:spcBef>
                <a:spcPts val="0"/>
              </a:spcBef>
              <a:spcAft>
                <a:spcPts val="0"/>
              </a:spcAft>
              <a:buClr>
                <a:schemeClr val="dk1"/>
              </a:buClr>
              <a:buSzPts val="1800"/>
              <a:buChar char="•"/>
            </a:pPr>
            <a:r>
              <a:rPr lang="cs-CZ" sz="1800"/>
              <a:t>další údaje</a:t>
            </a:r>
            <a:endParaRPr/>
          </a:p>
          <a:p>
            <a:pPr marL="228600" lvl="0" indent="-114300" algn="just" rtl="0">
              <a:lnSpc>
                <a:spcPct val="114000"/>
              </a:lnSpc>
              <a:spcBef>
                <a:spcPts val="0"/>
              </a:spcBef>
              <a:spcAft>
                <a:spcPts val="0"/>
              </a:spcAft>
              <a:buClr>
                <a:schemeClr val="dk1"/>
              </a:buClr>
              <a:buSzPts val="1800"/>
              <a:buNone/>
            </a:pPr>
            <a:endParaRPr sz="1800"/>
          </a:p>
          <a:p>
            <a:pPr marL="0" lvl="0" indent="0" algn="just" rtl="0">
              <a:lnSpc>
                <a:spcPct val="114000"/>
              </a:lnSpc>
              <a:spcBef>
                <a:spcPts val="0"/>
              </a:spcBef>
              <a:spcAft>
                <a:spcPts val="0"/>
              </a:spcAft>
              <a:buClr>
                <a:schemeClr val="dk1"/>
              </a:buClr>
              <a:buSzPts val="1800"/>
              <a:buNone/>
            </a:pPr>
            <a:r>
              <a:rPr lang="cs-CZ" sz="1800" b="1"/>
              <a:t>Na vyžádání:</a:t>
            </a:r>
            <a:endParaRPr/>
          </a:p>
          <a:p>
            <a:pPr marL="228600" lvl="0" indent="-228600" algn="just" rtl="0">
              <a:lnSpc>
                <a:spcPct val="114000"/>
              </a:lnSpc>
              <a:spcBef>
                <a:spcPts val="0"/>
              </a:spcBef>
              <a:spcAft>
                <a:spcPts val="0"/>
              </a:spcAft>
              <a:buClr>
                <a:schemeClr val="dk1"/>
              </a:buClr>
              <a:buSzPts val="1800"/>
              <a:buChar char="•"/>
            </a:pPr>
            <a:r>
              <a:rPr lang="cs-CZ" sz="1800"/>
              <a:t>seznam složek</a:t>
            </a:r>
            <a:endParaRPr/>
          </a:p>
          <a:p>
            <a:pPr marL="228600" lvl="0" indent="-228600" algn="just" rtl="0">
              <a:lnSpc>
                <a:spcPct val="114000"/>
              </a:lnSpc>
              <a:spcBef>
                <a:spcPts val="0"/>
              </a:spcBef>
              <a:spcAft>
                <a:spcPts val="0"/>
              </a:spcAft>
              <a:buClr>
                <a:schemeClr val="dk1"/>
              </a:buClr>
              <a:buSzPts val="1800"/>
              <a:buChar char="•"/>
            </a:pPr>
            <a:r>
              <a:rPr lang="cs-CZ" sz="1800"/>
              <a:t>údaj o množství složek</a:t>
            </a:r>
            <a:endParaRPr/>
          </a:p>
        </p:txBody>
      </p:sp>
      <p:sp>
        <p:nvSpPr>
          <p:cNvPr id="163" name="Google Shape;163;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10</a:t>
            </a:fld>
            <a:endParaRPr sz="1200" b="1">
              <a:solidFill>
                <a:srgbClr val="002060"/>
              </a:solidFill>
            </a:endParaRPr>
          </a:p>
        </p:txBody>
      </p:sp>
      <p:cxnSp>
        <p:nvCxnSpPr>
          <p:cNvPr id="164" name="Google Shape;164;p10"/>
          <p:cNvCxnSpPr/>
          <p:nvPr/>
        </p:nvCxnSpPr>
        <p:spPr>
          <a:xfrm rot="10800000" flipH="1">
            <a:off x="224519" y="1751434"/>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69"/>
        <p:cNvGrpSpPr/>
        <p:nvPr/>
      </p:nvGrpSpPr>
      <p:grpSpPr>
        <a:xfrm>
          <a:off x="0" y="0"/>
          <a:ext cx="0" cy="0"/>
          <a:chOff x="0" y="0"/>
          <a:chExt cx="0" cy="0"/>
        </a:xfrm>
      </p:grpSpPr>
      <p:sp>
        <p:nvSpPr>
          <p:cNvPr id="170" name="Google Shape;170;p11"/>
          <p:cNvSpPr txBox="1">
            <a:spLocks noGrp="1"/>
          </p:cNvSpPr>
          <p:nvPr>
            <p:ph type="title"/>
          </p:nvPr>
        </p:nvSpPr>
        <p:spPr>
          <a:xfrm>
            <a:off x="460569" y="393529"/>
            <a:ext cx="8372712"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600"/>
              <a:buFont typeface="Calibri"/>
              <a:buNone/>
            </a:pPr>
            <a:r>
              <a:rPr lang="cs-CZ" sz="3600" b="1">
                <a:solidFill>
                  <a:srgbClr val="0070C0"/>
                </a:solidFill>
              </a:rPr>
              <a:t>MLÉKO A MLÉČNÉ VÝROBKY – </a:t>
            </a:r>
            <a:r>
              <a:rPr lang="cs-CZ" sz="3600" b="1">
                <a:solidFill>
                  <a:srgbClr val="002060"/>
                </a:solidFill>
              </a:rPr>
              <a:t>397/2016</a:t>
            </a:r>
            <a:endParaRPr sz="3600"/>
          </a:p>
        </p:txBody>
      </p:sp>
      <p:sp>
        <p:nvSpPr>
          <p:cNvPr id="171" name="Google Shape;171;p11"/>
          <p:cNvSpPr txBox="1">
            <a:spLocks noGrp="1"/>
          </p:cNvSpPr>
          <p:nvPr>
            <p:ph type="body" idx="1"/>
          </p:nvPr>
        </p:nvSpPr>
        <p:spPr>
          <a:xfrm>
            <a:off x="593951" y="1851422"/>
            <a:ext cx="7886700" cy="4153820"/>
          </a:xfrm>
          <a:prstGeom prst="rect">
            <a:avLst/>
          </a:prstGeom>
          <a:noFill/>
          <a:ln>
            <a:noFill/>
          </a:ln>
        </p:spPr>
        <p:txBody>
          <a:bodyPr spcFirstLastPara="1" wrap="square" lIns="91425" tIns="45700" rIns="91425" bIns="45700" anchor="t" anchorCtr="0">
            <a:normAutofit/>
          </a:bodyPr>
          <a:lstStyle/>
          <a:p>
            <a:pPr marL="228600" lvl="0" indent="-228600" algn="just" rtl="0">
              <a:lnSpc>
                <a:spcPct val="114000"/>
              </a:lnSpc>
              <a:spcBef>
                <a:spcPts val="0"/>
              </a:spcBef>
              <a:spcAft>
                <a:spcPts val="0"/>
              </a:spcAft>
              <a:buClr>
                <a:schemeClr val="dk1"/>
              </a:buClr>
              <a:buSzPts val="1950"/>
              <a:buChar char="•"/>
            </a:pPr>
            <a:r>
              <a:rPr lang="cs-CZ" sz="1950"/>
              <a:t>mléčný výrobek, který prošel na konci výrobního procesu ošetřením podle § 2 písm. v) až y) (</a:t>
            </a:r>
            <a:r>
              <a:rPr lang="cs-CZ" sz="1950">
                <a:solidFill>
                  <a:srgbClr val="002060"/>
                </a:solidFill>
              </a:rPr>
              <a:t>tepelné ošetření, termizace, UHT, sterilace</a:t>
            </a:r>
            <a:r>
              <a:rPr lang="cs-CZ" sz="1950"/>
              <a:t>) se připojí k názvu povaha </a:t>
            </a:r>
            <a:r>
              <a:rPr lang="cs-CZ" sz="1950">
                <a:solidFill>
                  <a:srgbClr val="FF0000"/>
                </a:solidFill>
              </a:rPr>
              <a:t>tepelného ošetření</a:t>
            </a:r>
            <a:endParaRPr sz="1950"/>
          </a:p>
          <a:p>
            <a:pPr marL="228600" lvl="0" indent="-228600" algn="just" rtl="0">
              <a:lnSpc>
                <a:spcPct val="114000"/>
              </a:lnSpc>
              <a:spcBef>
                <a:spcPts val="1000"/>
              </a:spcBef>
              <a:spcAft>
                <a:spcPts val="0"/>
              </a:spcAft>
              <a:buClr>
                <a:schemeClr val="dk1"/>
              </a:buClr>
              <a:buSzPts val="1950"/>
              <a:buChar char="•"/>
            </a:pPr>
            <a:r>
              <a:rPr lang="cs-CZ" sz="1950"/>
              <a:t>údaj o čistém množství se u polotuhých nebo polotekutých výrobků spadajících podle členění pod druhy a skupiny výrobků "</a:t>
            </a:r>
            <a:r>
              <a:rPr lang="cs-CZ" sz="1950">
                <a:solidFill>
                  <a:srgbClr val="002060"/>
                </a:solidFill>
              </a:rPr>
              <a:t>smetana tekutá</a:t>
            </a:r>
            <a:r>
              <a:rPr lang="cs-CZ" sz="1950"/>
              <a:t>", "</a:t>
            </a:r>
            <a:r>
              <a:rPr lang="cs-CZ" sz="1950">
                <a:solidFill>
                  <a:srgbClr val="002060"/>
                </a:solidFill>
              </a:rPr>
              <a:t>smetana zahuštěná</a:t>
            </a:r>
            <a:r>
              <a:rPr lang="cs-CZ" sz="1950"/>
              <a:t>", "</a:t>
            </a:r>
            <a:r>
              <a:rPr lang="cs-CZ" sz="1950">
                <a:solidFill>
                  <a:srgbClr val="002060"/>
                </a:solidFill>
              </a:rPr>
              <a:t>mléko zahuštěné</a:t>
            </a:r>
            <a:r>
              <a:rPr lang="cs-CZ" sz="1950"/>
              <a:t>" a "</a:t>
            </a:r>
            <a:r>
              <a:rPr lang="cs-CZ" sz="1950">
                <a:solidFill>
                  <a:srgbClr val="002060"/>
                </a:solidFill>
              </a:rPr>
              <a:t>kysané nebo zakysané mléčné výrobky</a:t>
            </a:r>
            <a:r>
              <a:rPr lang="cs-CZ" sz="1950"/>
              <a:t>" uvádí v jednotkách hmotnostních nebo objemových</a:t>
            </a:r>
            <a:endParaRPr/>
          </a:p>
          <a:p>
            <a:pPr marL="228600" lvl="0" indent="-228600" algn="just" rtl="0">
              <a:lnSpc>
                <a:spcPct val="114000"/>
              </a:lnSpc>
              <a:spcBef>
                <a:spcPts val="1000"/>
              </a:spcBef>
              <a:spcAft>
                <a:spcPts val="0"/>
              </a:spcAft>
              <a:buClr>
                <a:srgbClr val="FF0000"/>
              </a:buClr>
              <a:buSzPts val="1950"/>
              <a:buChar char="•"/>
            </a:pPr>
            <a:r>
              <a:rPr lang="cs-CZ" sz="1950">
                <a:solidFill>
                  <a:srgbClr val="FF0000"/>
                </a:solidFill>
              </a:rPr>
              <a:t>mléčným </a:t>
            </a:r>
            <a:r>
              <a:rPr lang="cs-CZ" sz="1950"/>
              <a:t>lze označit výrobek, v němž mléko nebo mléčný výrobek tvoří nejméně 50 % hmotnostních tohoto výrobku </a:t>
            </a:r>
            <a:endParaRPr/>
          </a:p>
        </p:txBody>
      </p:sp>
      <p:sp>
        <p:nvSpPr>
          <p:cNvPr id="172" name="Google Shape;172;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11</a:t>
            </a:fld>
            <a:endParaRPr sz="1200" b="1">
              <a:solidFill>
                <a:srgbClr val="002060"/>
              </a:solidFill>
            </a:endParaRPr>
          </a:p>
        </p:txBody>
      </p:sp>
      <p:cxnSp>
        <p:nvCxnSpPr>
          <p:cNvPr id="173" name="Google Shape;173;p11"/>
          <p:cNvCxnSpPr/>
          <p:nvPr/>
        </p:nvCxnSpPr>
        <p:spPr>
          <a:xfrm rot="10800000" flipH="1">
            <a:off x="224519" y="1818152"/>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77"/>
        <p:cNvGrpSpPr/>
        <p:nvPr/>
      </p:nvGrpSpPr>
      <p:grpSpPr>
        <a:xfrm>
          <a:off x="0" y="0"/>
          <a:ext cx="0" cy="0"/>
          <a:chOff x="0" y="0"/>
          <a:chExt cx="0" cy="0"/>
        </a:xfrm>
      </p:grpSpPr>
      <p:sp>
        <p:nvSpPr>
          <p:cNvPr id="178" name="Google Shape;178;p12"/>
          <p:cNvSpPr txBox="1">
            <a:spLocks noGrp="1"/>
          </p:cNvSpPr>
          <p:nvPr>
            <p:ph type="title"/>
          </p:nvPr>
        </p:nvSpPr>
        <p:spPr>
          <a:xfrm>
            <a:off x="224519" y="857251"/>
            <a:ext cx="7886700"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MLÉKO A MLÉČNÉ VÝROBKY</a:t>
            </a:r>
            <a:endParaRPr/>
          </a:p>
        </p:txBody>
      </p:sp>
      <p:sp>
        <p:nvSpPr>
          <p:cNvPr id="179" name="Google Shape;179;p12"/>
          <p:cNvSpPr txBox="1">
            <a:spLocks noGrp="1"/>
          </p:cNvSpPr>
          <p:nvPr>
            <p:ph type="body" idx="1"/>
          </p:nvPr>
        </p:nvSpPr>
        <p:spPr>
          <a:xfrm>
            <a:off x="628650" y="2729389"/>
            <a:ext cx="7886700" cy="2249193"/>
          </a:xfrm>
          <a:prstGeom prst="rect">
            <a:avLst/>
          </a:prstGeom>
          <a:noFill/>
          <a:ln>
            <a:noFill/>
          </a:ln>
        </p:spPr>
        <p:txBody>
          <a:bodyPr spcFirstLastPara="1" wrap="square" lIns="91425" tIns="45700" rIns="91425" bIns="45700" anchor="t" anchorCtr="0">
            <a:normAutofit/>
          </a:bodyPr>
          <a:lstStyle/>
          <a:p>
            <a:pPr marL="0" lvl="0" indent="0" algn="ctr" rtl="0">
              <a:lnSpc>
                <a:spcPct val="150000"/>
              </a:lnSpc>
              <a:spcBef>
                <a:spcPts val="0"/>
              </a:spcBef>
              <a:spcAft>
                <a:spcPts val="0"/>
              </a:spcAft>
              <a:buClr>
                <a:srgbClr val="002060"/>
              </a:buClr>
              <a:buSzPts val="3000"/>
              <a:buNone/>
            </a:pPr>
            <a:r>
              <a:rPr lang="cs-CZ" sz="3000">
                <a:solidFill>
                  <a:srgbClr val="002060"/>
                </a:solidFill>
              </a:rPr>
              <a:t>Vyhláška č. </a:t>
            </a:r>
            <a:r>
              <a:rPr lang="cs-CZ" sz="3000" b="1">
                <a:solidFill>
                  <a:srgbClr val="002060"/>
                </a:solidFill>
              </a:rPr>
              <a:t>397/2016</a:t>
            </a:r>
            <a:r>
              <a:rPr lang="cs-CZ" sz="3000">
                <a:solidFill>
                  <a:srgbClr val="002060"/>
                </a:solidFill>
              </a:rPr>
              <a:t> Sb., o požadavcích na mléko a mléčné výrobky, mražené krémy a jedlé tuky a oleje</a:t>
            </a:r>
            <a:endParaRPr/>
          </a:p>
        </p:txBody>
      </p:sp>
      <p:sp>
        <p:nvSpPr>
          <p:cNvPr id="180" name="Google Shape;180;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12</a:t>
            </a:fld>
            <a:endParaRPr sz="1200" b="1">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84"/>
        <p:cNvGrpSpPr/>
        <p:nvPr/>
      </p:nvGrpSpPr>
      <p:grpSpPr>
        <a:xfrm>
          <a:off x="0" y="0"/>
          <a:ext cx="0" cy="0"/>
          <a:chOff x="0" y="0"/>
          <a:chExt cx="0" cy="0"/>
        </a:xfrm>
      </p:grpSpPr>
      <p:sp>
        <p:nvSpPr>
          <p:cNvPr id="185" name="Google Shape;185;p13"/>
          <p:cNvSpPr txBox="1">
            <a:spLocks noGrp="1"/>
          </p:cNvSpPr>
          <p:nvPr>
            <p:ph type="title"/>
          </p:nvPr>
        </p:nvSpPr>
        <p:spPr>
          <a:xfrm>
            <a:off x="407002" y="501365"/>
            <a:ext cx="8329996"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600"/>
              <a:buFont typeface="Calibri"/>
              <a:buNone/>
            </a:pPr>
            <a:r>
              <a:rPr lang="cs-CZ" sz="3600" b="1">
                <a:solidFill>
                  <a:srgbClr val="0070C0"/>
                </a:solidFill>
              </a:rPr>
              <a:t>V. č. 397/2016 Sb. – </a:t>
            </a:r>
            <a:r>
              <a:rPr lang="cs-CZ" sz="3600" b="1">
                <a:solidFill>
                  <a:srgbClr val="002060"/>
                </a:solidFill>
              </a:rPr>
              <a:t>MLÉKO A SMETANA</a:t>
            </a:r>
            <a:endParaRPr sz="3600"/>
          </a:p>
        </p:txBody>
      </p:sp>
      <p:sp>
        <p:nvSpPr>
          <p:cNvPr id="186" name="Google Shape;186;p13"/>
          <p:cNvSpPr txBox="1">
            <a:spLocks noGrp="1"/>
          </p:cNvSpPr>
          <p:nvPr>
            <p:ph type="body" idx="1"/>
          </p:nvPr>
        </p:nvSpPr>
        <p:spPr>
          <a:xfrm>
            <a:off x="92765" y="1932342"/>
            <a:ext cx="8644233" cy="3638550"/>
          </a:xfrm>
          <a:prstGeom prst="rect">
            <a:avLst/>
          </a:prstGeom>
          <a:noFill/>
          <a:ln>
            <a:noFill/>
          </a:ln>
        </p:spPr>
        <p:txBody>
          <a:bodyPr spcFirstLastPara="1" wrap="square" lIns="91425" tIns="45700" rIns="91425" bIns="45700" anchor="t" anchorCtr="0">
            <a:normAutofit/>
          </a:bodyPr>
          <a:lstStyle/>
          <a:p>
            <a:pPr marL="228600" lvl="0" indent="-228600" algn="l" rtl="0">
              <a:lnSpc>
                <a:spcPct val="114000"/>
              </a:lnSpc>
              <a:spcBef>
                <a:spcPts val="0"/>
              </a:spcBef>
              <a:spcAft>
                <a:spcPts val="0"/>
              </a:spcAft>
              <a:buClr>
                <a:schemeClr val="dk1"/>
              </a:buClr>
              <a:buSzPts val="1950"/>
              <a:buChar char="•"/>
            </a:pPr>
            <a:r>
              <a:rPr lang="cs-CZ" sz="1950"/>
              <a:t>kravské tekuté mléko nebo smetana se označí pouze jako </a:t>
            </a:r>
            <a:r>
              <a:rPr lang="cs-CZ" sz="1950">
                <a:solidFill>
                  <a:srgbClr val="002060"/>
                </a:solidFill>
              </a:rPr>
              <a:t>mléko</a:t>
            </a:r>
            <a:r>
              <a:rPr lang="cs-CZ" sz="1950"/>
              <a:t> nebo </a:t>
            </a:r>
            <a:r>
              <a:rPr lang="cs-CZ" sz="1950">
                <a:solidFill>
                  <a:srgbClr val="002060"/>
                </a:solidFill>
              </a:rPr>
              <a:t>smetana</a:t>
            </a:r>
            <a:endParaRPr/>
          </a:p>
          <a:p>
            <a:pPr marL="228600" lvl="0" indent="-228600" algn="l" rtl="0">
              <a:lnSpc>
                <a:spcPct val="114000"/>
              </a:lnSpc>
              <a:spcBef>
                <a:spcPts val="1000"/>
              </a:spcBef>
              <a:spcAft>
                <a:spcPts val="0"/>
              </a:spcAft>
              <a:buClr>
                <a:schemeClr val="dk1"/>
              </a:buClr>
              <a:buSzPts val="1950"/>
              <a:buChar char="•"/>
            </a:pPr>
            <a:r>
              <a:rPr lang="cs-CZ" sz="1950"/>
              <a:t>označení: </a:t>
            </a:r>
            <a:endParaRPr/>
          </a:p>
          <a:p>
            <a:pPr marL="685800" lvl="1" indent="-228600" algn="l" rtl="0">
              <a:lnSpc>
                <a:spcPct val="114000"/>
              </a:lnSpc>
              <a:spcBef>
                <a:spcPts val="500"/>
              </a:spcBef>
              <a:spcAft>
                <a:spcPts val="0"/>
              </a:spcAft>
              <a:buClr>
                <a:schemeClr val="dk1"/>
              </a:buClr>
              <a:buSzPts val="1950"/>
              <a:buChar char="•"/>
            </a:pPr>
            <a:r>
              <a:rPr lang="cs-CZ" sz="1950"/>
              <a:t>druhu a skupiny</a:t>
            </a:r>
            <a:endParaRPr/>
          </a:p>
          <a:p>
            <a:pPr marL="685800" lvl="1" indent="-228600" algn="l" rtl="0">
              <a:lnSpc>
                <a:spcPct val="114000"/>
              </a:lnSpc>
              <a:spcBef>
                <a:spcPts val="500"/>
              </a:spcBef>
              <a:spcAft>
                <a:spcPts val="0"/>
              </a:spcAft>
              <a:buClr>
                <a:schemeClr val="dk1"/>
              </a:buClr>
              <a:buSzPts val="1950"/>
              <a:buChar char="•"/>
            </a:pPr>
            <a:r>
              <a:rPr lang="cs-CZ" sz="1950"/>
              <a:t>podskupiny dle obsahu tuku</a:t>
            </a:r>
            <a:endParaRPr/>
          </a:p>
          <a:p>
            <a:pPr marL="457200" lvl="1" indent="0" algn="l" rtl="0">
              <a:lnSpc>
                <a:spcPct val="114000"/>
              </a:lnSpc>
              <a:spcBef>
                <a:spcPts val="500"/>
              </a:spcBef>
              <a:spcAft>
                <a:spcPts val="0"/>
              </a:spcAft>
              <a:buClr>
                <a:schemeClr val="dk1"/>
              </a:buClr>
              <a:buSzPts val="1950"/>
              <a:buNone/>
            </a:pPr>
            <a:r>
              <a:rPr lang="cs-CZ" sz="1950"/>
              <a:t>(n. 1308/2013 n. př. 6)</a:t>
            </a:r>
            <a:endParaRPr/>
          </a:p>
          <a:p>
            <a:pPr marL="685800" lvl="1" indent="-228600" algn="l" rtl="0">
              <a:lnSpc>
                <a:spcPct val="114000"/>
              </a:lnSpc>
              <a:spcBef>
                <a:spcPts val="500"/>
              </a:spcBef>
              <a:spcAft>
                <a:spcPts val="0"/>
              </a:spcAft>
              <a:buClr>
                <a:schemeClr val="dk1"/>
              </a:buClr>
              <a:buSzPts val="1950"/>
              <a:buChar char="•"/>
            </a:pPr>
            <a:r>
              <a:rPr lang="cs-CZ" sz="1950"/>
              <a:t>obsahem tuku</a:t>
            </a:r>
            <a:endParaRPr/>
          </a:p>
        </p:txBody>
      </p:sp>
      <p:sp>
        <p:nvSpPr>
          <p:cNvPr id="187" name="Google Shape;187;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13</a:t>
            </a:fld>
            <a:endParaRPr sz="1200" b="1">
              <a:solidFill>
                <a:srgbClr val="002060"/>
              </a:solidFill>
            </a:endParaRPr>
          </a:p>
        </p:txBody>
      </p:sp>
      <p:cxnSp>
        <p:nvCxnSpPr>
          <p:cNvPr id="188" name="Google Shape;188;p13"/>
          <p:cNvCxnSpPr/>
          <p:nvPr/>
        </p:nvCxnSpPr>
        <p:spPr>
          <a:xfrm rot="10800000" flipH="1">
            <a:off x="224519" y="1830745"/>
            <a:ext cx="3522889" cy="12248"/>
          </a:xfrm>
          <a:prstGeom prst="straightConnector1">
            <a:avLst/>
          </a:prstGeom>
          <a:noFill/>
          <a:ln w="19050" cap="flat" cmpd="sng">
            <a:solidFill>
              <a:srgbClr val="1F3864"/>
            </a:solidFill>
            <a:prstDash val="solid"/>
            <a:miter lim="800000"/>
            <a:headEnd type="none" w="sm" len="sm"/>
            <a:tailEnd type="none" w="sm" len="sm"/>
          </a:ln>
        </p:spPr>
      </p:cxnSp>
      <p:pic>
        <p:nvPicPr>
          <p:cNvPr id="189" name="Google Shape;189;p13"/>
          <p:cNvPicPr preferRelativeResize="0"/>
          <p:nvPr/>
        </p:nvPicPr>
        <p:blipFill rotWithShape="1">
          <a:blip r:embed="rId3">
            <a:alphaModFix/>
          </a:blip>
          <a:srcRect t="33448" r="72944" b="33617"/>
          <a:stretch/>
        </p:blipFill>
        <p:spPr>
          <a:xfrm>
            <a:off x="3747408" y="2279798"/>
            <a:ext cx="4989590" cy="341640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93"/>
        <p:cNvGrpSpPr/>
        <p:nvPr/>
      </p:nvGrpSpPr>
      <p:grpSpPr>
        <a:xfrm>
          <a:off x="0" y="0"/>
          <a:ext cx="0" cy="0"/>
          <a:chOff x="0" y="0"/>
          <a:chExt cx="0" cy="0"/>
        </a:xfrm>
      </p:grpSpPr>
      <p:sp>
        <p:nvSpPr>
          <p:cNvPr id="194" name="Google Shape;194;p14"/>
          <p:cNvSpPr txBox="1">
            <a:spLocks noGrp="1"/>
          </p:cNvSpPr>
          <p:nvPr>
            <p:ph type="title"/>
          </p:nvPr>
        </p:nvSpPr>
        <p:spPr>
          <a:xfrm>
            <a:off x="469447" y="857251"/>
            <a:ext cx="7886700"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2060"/>
              </a:buClr>
              <a:buSzPts val="2700"/>
              <a:buFont typeface="Calibri"/>
              <a:buNone/>
            </a:pPr>
            <a:r>
              <a:rPr lang="cs-CZ" sz="2700" b="1">
                <a:solidFill>
                  <a:srgbClr val="002060"/>
                </a:solidFill>
              </a:rPr>
              <a:t>SMETANA - PODSKUPINY DLE OBSAHU TUKU</a:t>
            </a:r>
            <a:endParaRPr/>
          </a:p>
        </p:txBody>
      </p:sp>
      <p:sp>
        <p:nvSpPr>
          <p:cNvPr id="195" name="Google Shape;195;p14"/>
          <p:cNvSpPr txBox="1">
            <a:spLocks noGrp="1"/>
          </p:cNvSpPr>
          <p:nvPr>
            <p:ph type="body" idx="1"/>
          </p:nvPr>
        </p:nvSpPr>
        <p:spPr>
          <a:xfrm>
            <a:off x="698046" y="1782094"/>
            <a:ext cx="7727497" cy="3627562"/>
          </a:xfrm>
          <a:prstGeom prst="rect">
            <a:avLst/>
          </a:prstGeom>
          <a:noFill/>
          <a:ln>
            <a:noFill/>
          </a:ln>
        </p:spPr>
        <p:txBody>
          <a:bodyPr spcFirstLastPara="1" wrap="square" lIns="91425" tIns="45700" rIns="91425" bIns="45700" anchor="t" anchorCtr="0">
            <a:normAutofit/>
          </a:bodyPr>
          <a:lstStyle/>
          <a:p>
            <a:pPr marL="0" lvl="1" indent="0" algn="l" rtl="0">
              <a:lnSpc>
                <a:spcPct val="114000"/>
              </a:lnSpc>
              <a:spcBef>
                <a:spcPts val="0"/>
              </a:spcBef>
              <a:spcAft>
                <a:spcPts val="0"/>
              </a:spcAft>
              <a:buClr>
                <a:schemeClr val="dk1"/>
              </a:buClr>
              <a:buSzPts val="2100"/>
              <a:buNone/>
            </a:pPr>
            <a:r>
              <a:rPr lang="cs-CZ" sz="2100" b="1"/>
              <a:t>Příloha 6, tabulka 1 vyhlášky </a:t>
            </a:r>
            <a:r>
              <a:rPr lang="cs-CZ" sz="2100" b="1">
                <a:solidFill>
                  <a:srgbClr val="002060"/>
                </a:solidFill>
              </a:rPr>
              <a:t>397/2016 </a:t>
            </a:r>
            <a:r>
              <a:rPr lang="cs-CZ" sz="2100" b="1"/>
              <a:t>Sb.</a:t>
            </a:r>
            <a:endParaRPr sz="1950"/>
          </a:p>
          <a:p>
            <a:pPr marL="342900" lvl="1" indent="0" algn="l" rtl="0">
              <a:lnSpc>
                <a:spcPct val="114000"/>
              </a:lnSpc>
              <a:spcBef>
                <a:spcPts val="1400"/>
              </a:spcBef>
              <a:spcAft>
                <a:spcPts val="0"/>
              </a:spcAft>
              <a:buClr>
                <a:schemeClr val="dk1"/>
              </a:buClr>
              <a:buSzPts val="1950"/>
              <a:buNone/>
            </a:pPr>
            <a:endParaRPr sz="1950" b="1">
              <a:solidFill>
                <a:srgbClr val="002060"/>
              </a:solidFill>
            </a:endParaRPr>
          </a:p>
        </p:txBody>
      </p:sp>
      <p:sp>
        <p:nvSpPr>
          <p:cNvPr id="196" name="Google Shape;196;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14</a:t>
            </a:fld>
            <a:endParaRPr sz="1200" b="1">
              <a:solidFill>
                <a:srgbClr val="002060"/>
              </a:solidFill>
            </a:endParaRPr>
          </a:p>
        </p:txBody>
      </p:sp>
      <p:cxnSp>
        <p:nvCxnSpPr>
          <p:cNvPr id="197" name="Google Shape;197;p14"/>
          <p:cNvCxnSpPr/>
          <p:nvPr/>
        </p:nvCxnSpPr>
        <p:spPr>
          <a:xfrm rot="10800000" flipH="1">
            <a:off x="224518" y="1835295"/>
            <a:ext cx="3522889" cy="12248"/>
          </a:xfrm>
          <a:prstGeom prst="straightConnector1">
            <a:avLst/>
          </a:prstGeom>
          <a:noFill/>
          <a:ln w="19050" cap="flat" cmpd="sng">
            <a:solidFill>
              <a:srgbClr val="1F3864"/>
            </a:solidFill>
            <a:prstDash val="solid"/>
            <a:miter lim="800000"/>
            <a:headEnd type="none" w="sm" len="sm"/>
            <a:tailEnd type="none" w="sm" len="sm"/>
          </a:ln>
        </p:spPr>
      </p:cxnSp>
      <p:pic>
        <p:nvPicPr>
          <p:cNvPr id="198" name="Google Shape;198;p14"/>
          <p:cNvPicPr preferRelativeResize="0"/>
          <p:nvPr/>
        </p:nvPicPr>
        <p:blipFill rotWithShape="1">
          <a:blip r:embed="rId3">
            <a:alphaModFix/>
          </a:blip>
          <a:srcRect/>
          <a:stretch/>
        </p:blipFill>
        <p:spPr>
          <a:xfrm>
            <a:off x="716824" y="2372203"/>
            <a:ext cx="6061166" cy="209658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202"/>
        <p:cNvGrpSpPr/>
        <p:nvPr/>
      </p:nvGrpSpPr>
      <p:grpSpPr>
        <a:xfrm>
          <a:off x="0" y="0"/>
          <a:ext cx="0" cy="0"/>
          <a:chOff x="0" y="0"/>
          <a:chExt cx="0" cy="0"/>
        </a:xfrm>
      </p:grpSpPr>
      <p:sp>
        <p:nvSpPr>
          <p:cNvPr id="203" name="Google Shape;203;p15"/>
          <p:cNvSpPr txBox="1">
            <a:spLocks noGrp="1"/>
          </p:cNvSpPr>
          <p:nvPr>
            <p:ph type="body" idx="1"/>
          </p:nvPr>
        </p:nvSpPr>
        <p:spPr>
          <a:xfrm>
            <a:off x="628650" y="1921669"/>
            <a:ext cx="7886700" cy="3568304"/>
          </a:xfrm>
          <a:prstGeom prst="rect">
            <a:avLst/>
          </a:prstGeom>
          <a:noFill/>
          <a:ln>
            <a:noFill/>
          </a:ln>
        </p:spPr>
        <p:txBody>
          <a:bodyPr spcFirstLastPara="1" wrap="square" lIns="91425" tIns="45700" rIns="91425" bIns="45700" anchor="t" anchorCtr="0">
            <a:normAutofit fontScale="85000" lnSpcReduction="10000"/>
          </a:bodyPr>
          <a:lstStyle/>
          <a:p>
            <a:pPr marL="0" lvl="0" indent="0" algn="just" rtl="0">
              <a:lnSpc>
                <a:spcPct val="114000"/>
              </a:lnSpc>
              <a:spcBef>
                <a:spcPts val="0"/>
              </a:spcBef>
              <a:spcAft>
                <a:spcPts val="0"/>
              </a:spcAft>
              <a:buClr>
                <a:srgbClr val="002060"/>
              </a:buClr>
              <a:buSzPct val="100000"/>
              <a:buNone/>
            </a:pPr>
            <a:r>
              <a:rPr lang="cs-CZ">
                <a:solidFill>
                  <a:srgbClr val="002060"/>
                </a:solidFill>
              </a:rPr>
              <a:t>Další označení:</a:t>
            </a:r>
            <a:endParaRPr/>
          </a:p>
          <a:p>
            <a:pPr marL="228600" lvl="0" indent="-228600" algn="just" rtl="0">
              <a:lnSpc>
                <a:spcPct val="114000"/>
              </a:lnSpc>
              <a:spcBef>
                <a:spcPts val="1000"/>
              </a:spcBef>
              <a:spcAft>
                <a:spcPts val="0"/>
              </a:spcAft>
              <a:buClr>
                <a:schemeClr val="dk1"/>
              </a:buClr>
              <a:buSzPct val="100000"/>
              <a:buChar char="•"/>
            </a:pPr>
            <a:r>
              <a:rPr lang="cs-CZ"/>
              <a:t>způsob </a:t>
            </a:r>
            <a:r>
              <a:rPr lang="cs-CZ">
                <a:solidFill>
                  <a:srgbClr val="FF0000"/>
                </a:solidFill>
              </a:rPr>
              <a:t>tepleného ošetření </a:t>
            </a:r>
            <a:r>
              <a:rPr lang="cs-CZ"/>
              <a:t>u tekutého mléka a smetany</a:t>
            </a:r>
            <a:endParaRPr/>
          </a:p>
          <a:p>
            <a:pPr marL="228600" lvl="0" indent="-228600" algn="just" rtl="0">
              <a:lnSpc>
                <a:spcPct val="114000"/>
              </a:lnSpc>
              <a:spcBef>
                <a:spcPts val="1000"/>
              </a:spcBef>
              <a:spcAft>
                <a:spcPts val="0"/>
              </a:spcAft>
              <a:buClr>
                <a:srgbClr val="FF0000"/>
              </a:buClr>
              <a:buSzPct val="100000"/>
              <a:buChar char="•"/>
            </a:pPr>
            <a:r>
              <a:rPr lang="cs-CZ">
                <a:solidFill>
                  <a:srgbClr val="FF0000"/>
                </a:solidFill>
              </a:rPr>
              <a:t>čerstvým </a:t>
            </a:r>
            <a:r>
              <a:rPr lang="cs-CZ"/>
              <a:t>lze označit tekuté mléko nebo tekutou smetanu, které nebyly ošetřeny teplotou vyšší než 125 °C</a:t>
            </a:r>
            <a:endParaRPr/>
          </a:p>
          <a:p>
            <a:pPr marL="228600" lvl="0" indent="-228600" algn="just" rtl="0">
              <a:lnSpc>
                <a:spcPct val="114000"/>
              </a:lnSpc>
              <a:spcBef>
                <a:spcPts val="1000"/>
              </a:spcBef>
              <a:spcAft>
                <a:spcPts val="0"/>
              </a:spcAft>
              <a:buClr>
                <a:srgbClr val="FF0000"/>
              </a:buClr>
              <a:buSzPct val="100000"/>
              <a:buChar char="•"/>
            </a:pPr>
            <a:r>
              <a:rPr lang="cs-CZ">
                <a:solidFill>
                  <a:srgbClr val="FF0000"/>
                </a:solidFill>
              </a:rPr>
              <a:t>trvanlivým </a:t>
            </a:r>
            <a:r>
              <a:rPr lang="cs-CZ"/>
              <a:t>mlékem nebo smetanou lze označit tekuté mléko nebo smetanu, u kterých bylo dosaženo prodloužením doby trvanlivosti vysoko tepelným ošetřením nebo sterilací</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sp>
        <p:nvSpPr>
          <p:cNvPr id="204" name="Google Shape;204;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15</a:t>
            </a:fld>
            <a:endParaRPr sz="1200" b="1">
              <a:solidFill>
                <a:srgbClr val="002060"/>
              </a:solidFill>
            </a:endParaRPr>
          </a:p>
        </p:txBody>
      </p:sp>
      <p:cxnSp>
        <p:nvCxnSpPr>
          <p:cNvPr id="205" name="Google Shape;205;p15"/>
          <p:cNvCxnSpPr/>
          <p:nvPr/>
        </p:nvCxnSpPr>
        <p:spPr>
          <a:xfrm rot="10800000" flipH="1">
            <a:off x="224519" y="1833962"/>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206" name="Google Shape;206;p15"/>
          <p:cNvSpPr txBox="1"/>
          <p:nvPr/>
        </p:nvSpPr>
        <p:spPr>
          <a:xfrm>
            <a:off x="407002" y="501365"/>
            <a:ext cx="8329996" cy="99417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70C0"/>
              </a:buClr>
              <a:buSzPts val="3600"/>
              <a:buFont typeface="Calibri"/>
              <a:buNone/>
            </a:pPr>
            <a:r>
              <a:rPr lang="cs-CZ" sz="3600" b="1" i="0" u="none" strike="noStrike" cap="none">
                <a:solidFill>
                  <a:srgbClr val="0070C0"/>
                </a:solidFill>
                <a:latin typeface="Calibri"/>
                <a:ea typeface="Calibri"/>
                <a:cs typeface="Calibri"/>
                <a:sym typeface="Calibri"/>
              </a:rPr>
              <a:t>V. č. 397/2016 Sb. – </a:t>
            </a:r>
            <a:r>
              <a:rPr lang="cs-CZ" sz="3600" b="1" i="0" u="none" strike="noStrike" cap="none">
                <a:solidFill>
                  <a:srgbClr val="002060"/>
                </a:solidFill>
                <a:latin typeface="Calibri"/>
                <a:ea typeface="Calibri"/>
                <a:cs typeface="Calibri"/>
                <a:sym typeface="Calibri"/>
              </a:rPr>
              <a:t>MLÉKO A SMETANA</a:t>
            </a:r>
            <a:endParaRPr sz="3600" b="1" i="0" u="none" strike="noStrike" cap="none">
              <a:solidFill>
                <a:srgbClr val="00206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233"/>
        <p:cNvGrpSpPr/>
        <p:nvPr/>
      </p:nvGrpSpPr>
      <p:grpSpPr>
        <a:xfrm>
          <a:off x="0" y="0"/>
          <a:ext cx="0" cy="0"/>
          <a:chOff x="0" y="0"/>
          <a:chExt cx="0" cy="0"/>
        </a:xfrm>
      </p:grpSpPr>
      <p:sp>
        <p:nvSpPr>
          <p:cNvPr id="234" name="Google Shape;234;p19"/>
          <p:cNvSpPr txBox="1">
            <a:spLocks noGrp="1"/>
          </p:cNvSpPr>
          <p:nvPr>
            <p:ph type="body" idx="1"/>
          </p:nvPr>
        </p:nvSpPr>
        <p:spPr>
          <a:xfrm>
            <a:off x="628650" y="1921669"/>
            <a:ext cx="4698546" cy="3912300"/>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just" rtl="0">
              <a:lnSpc>
                <a:spcPct val="114000"/>
              </a:lnSpc>
              <a:spcBef>
                <a:spcPts val="0"/>
              </a:spcBef>
              <a:spcAft>
                <a:spcPts val="0"/>
              </a:spcAft>
              <a:buClr>
                <a:schemeClr val="dk1"/>
              </a:buClr>
              <a:buSzPct val="100000"/>
              <a:buChar char="•"/>
            </a:pPr>
            <a:r>
              <a:rPr lang="cs-CZ"/>
              <a:t>tekutý mléčný výrobek obsahujícího více než 50 % hmotnostních mléka nebo syrovátky</a:t>
            </a:r>
            <a:endParaRPr/>
          </a:p>
          <a:p>
            <a:pPr marL="228600" lvl="0" indent="-228600" algn="just" rtl="0">
              <a:lnSpc>
                <a:spcPct val="114000"/>
              </a:lnSpc>
              <a:spcBef>
                <a:spcPts val="1000"/>
              </a:spcBef>
              <a:spcAft>
                <a:spcPts val="0"/>
              </a:spcAft>
              <a:buClr>
                <a:schemeClr val="dk1"/>
              </a:buClr>
              <a:buSzPct val="100000"/>
              <a:buChar char="•"/>
            </a:pPr>
            <a:r>
              <a:rPr lang="cs-CZ"/>
              <a:t>ochucený tekutý mléčný výrobek se dále označí druh ochucující složky nebo údaje o ochucení potraviny podle vyhlášky o některých způsobech označování potravin</a:t>
            </a:r>
            <a:endParaRPr/>
          </a:p>
          <a:p>
            <a:pPr marL="0" lvl="0" indent="0" algn="l" rtl="0">
              <a:lnSpc>
                <a:spcPct val="90000"/>
              </a:lnSpc>
              <a:spcBef>
                <a:spcPts val="1000"/>
              </a:spcBef>
              <a:spcAft>
                <a:spcPts val="0"/>
              </a:spcAft>
              <a:buClr>
                <a:schemeClr val="dk1"/>
              </a:buClr>
              <a:buSzPct val="100000"/>
              <a:buNone/>
            </a:pPr>
            <a:endParaRPr/>
          </a:p>
        </p:txBody>
      </p:sp>
      <p:sp>
        <p:nvSpPr>
          <p:cNvPr id="235" name="Google Shape;235;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16</a:t>
            </a:fld>
            <a:endParaRPr sz="1200" b="1">
              <a:solidFill>
                <a:srgbClr val="002060"/>
              </a:solidFill>
            </a:endParaRPr>
          </a:p>
        </p:txBody>
      </p:sp>
      <p:cxnSp>
        <p:nvCxnSpPr>
          <p:cNvPr id="236" name="Google Shape;236;p19"/>
          <p:cNvCxnSpPr/>
          <p:nvPr/>
        </p:nvCxnSpPr>
        <p:spPr>
          <a:xfrm rot="10800000" flipH="1">
            <a:off x="224519" y="1839175"/>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239" name="Google Shape;239;p19"/>
          <p:cNvSpPr txBox="1">
            <a:spLocks noGrp="1"/>
          </p:cNvSpPr>
          <p:nvPr>
            <p:ph type="title"/>
          </p:nvPr>
        </p:nvSpPr>
        <p:spPr>
          <a:xfrm>
            <a:off x="407002" y="501365"/>
            <a:ext cx="8329996"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V. č. 397/2016 Sb. – </a:t>
            </a:r>
            <a:r>
              <a:rPr lang="cs-CZ" b="1">
                <a:solidFill>
                  <a:srgbClr val="002060"/>
                </a:solidFill>
              </a:rPr>
              <a:t>mléčný nápoj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243"/>
        <p:cNvGrpSpPr/>
        <p:nvPr/>
      </p:nvGrpSpPr>
      <p:grpSpPr>
        <a:xfrm>
          <a:off x="0" y="0"/>
          <a:ext cx="0" cy="0"/>
          <a:chOff x="0" y="0"/>
          <a:chExt cx="0" cy="0"/>
        </a:xfrm>
      </p:grpSpPr>
      <p:sp>
        <p:nvSpPr>
          <p:cNvPr id="244" name="Google Shape;244;p20"/>
          <p:cNvSpPr txBox="1">
            <a:spLocks noGrp="1"/>
          </p:cNvSpPr>
          <p:nvPr>
            <p:ph type="body" idx="1"/>
          </p:nvPr>
        </p:nvSpPr>
        <p:spPr>
          <a:xfrm>
            <a:off x="628650" y="1921669"/>
            <a:ext cx="7886700" cy="3568304"/>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14000"/>
              </a:lnSpc>
              <a:spcBef>
                <a:spcPts val="0"/>
              </a:spcBef>
              <a:spcAft>
                <a:spcPts val="0"/>
              </a:spcAft>
              <a:buClr>
                <a:srgbClr val="002060"/>
              </a:buClr>
              <a:buSzPct val="100000"/>
              <a:buNone/>
            </a:pPr>
            <a:r>
              <a:rPr lang="cs-CZ" b="1">
                <a:solidFill>
                  <a:srgbClr val="002060"/>
                </a:solidFill>
              </a:rPr>
              <a:t>smetanový krém z vysokotučné smetany</a:t>
            </a:r>
            <a:endParaRPr/>
          </a:p>
          <a:p>
            <a:pPr marL="228600" lvl="0" indent="-228600" algn="l" rtl="0">
              <a:lnSpc>
                <a:spcPct val="114000"/>
              </a:lnSpc>
              <a:spcBef>
                <a:spcPts val="1000"/>
              </a:spcBef>
              <a:spcAft>
                <a:spcPts val="0"/>
              </a:spcAft>
              <a:buClr>
                <a:schemeClr val="dk1"/>
              </a:buClr>
              <a:buSzPct val="100000"/>
              <a:buChar char="•"/>
            </a:pPr>
            <a:r>
              <a:rPr lang="cs-CZ"/>
              <a:t>výrobek z vysokotučné smetany bez přídavku cukru</a:t>
            </a:r>
            <a:endParaRPr/>
          </a:p>
          <a:p>
            <a:pPr marL="228600" lvl="0" indent="-228600" algn="l" rtl="0">
              <a:lnSpc>
                <a:spcPct val="114000"/>
              </a:lnSpc>
              <a:spcBef>
                <a:spcPts val="1000"/>
              </a:spcBef>
              <a:spcAft>
                <a:spcPts val="0"/>
              </a:spcAft>
              <a:buClr>
                <a:schemeClr val="dk1"/>
              </a:buClr>
              <a:buSzPct val="100000"/>
              <a:buChar char="•"/>
            </a:pPr>
            <a:r>
              <a:rPr lang="cs-CZ"/>
              <a:t>označí se obsahem tuku a obsahem sušiny v procentech</a:t>
            </a:r>
            <a:endParaRPr/>
          </a:p>
          <a:p>
            <a:pPr marL="0" lvl="0" indent="0" algn="l" rtl="0">
              <a:lnSpc>
                <a:spcPct val="114000"/>
              </a:lnSpc>
              <a:spcBef>
                <a:spcPts val="1000"/>
              </a:spcBef>
              <a:spcAft>
                <a:spcPts val="0"/>
              </a:spcAft>
              <a:buClr>
                <a:schemeClr val="dk1"/>
              </a:buClr>
              <a:buSzPct val="100000"/>
              <a:buNone/>
            </a:pPr>
            <a:endParaRPr/>
          </a:p>
          <a:p>
            <a:pPr marL="0" lvl="0" indent="0" algn="l" rtl="0">
              <a:lnSpc>
                <a:spcPct val="114000"/>
              </a:lnSpc>
              <a:spcBef>
                <a:spcPts val="1000"/>
              </a:spcBef>
              <a:spcAft>
                <a:spcPts val="0"/>
              </a:spcAft>
              <a:buClr>
                <a:srgbClr val="002060"/>
              </a:buClr>
              <a:buSzPct val="100000"/>
              <a:buNone/>
            </a:pPr>
            <a:r>
              <a:rPr lang="cs-CZ" b="1">
                <a:solidFill>
                  <a:srgbClr val="002060"/>
                </a:solidFill>
              </a:rPr>
              <a:t>smetanový krém </a:t>
            </a:r>
            <a:endParaRPr/>
          </a:p>
          <a:p>
            <a:pPr marL="228600" lvl="0" indent="-228600" algn="l" rtl="0">
              <a:lnSpc>
                <a:spcPct val="114000"/>
              </a:lnSpc>
              <a:spcBef>
                <a:spcPts val="1000"/>
              </a:spcBef>
              <a:spcAft>
                <a:spcPts val="0"/>
              </a:spcAft>
              <a:buClr>
                <a:schemeClr val="dk1"/>
              </a:buClr>
              <a:buSzPct val="100000"/>
              <a:buChar char="•"/>
            </a:pPr>
            <a:r>
              <a:rPr lang="cs-CZ"/>
              <a:t>výrobek z tvarohu, mléka nebo smetany s přídavkem cukru a s obsahem nejméně 30 % hmotnostních tuku v sušině. </a:t>
            </a:r>
            <a:endParaRPr/>
          </a:p>
          <a:p>
            <a:pPr marL="228600" lvl="0" indent="-228600" algn="l" rtl="0">
              <a:lnSpc>
                <a:spcPct val="114000"/>
              </a:lnSpc>
              <a:spcBef>
                <a:spcPts val="1000"/>
              </a:spcBef>
              <a:spcAft>
                <a:spcPts val="0"/>
              </a:spcAft>
              <a:buClr>
                <a:schemeClr val="dk1"/>
              </a:buClr>
              <a:buSzPct val="100000"/>
              <a:buChar char="•"/>
            </a:pPr>
            <a:r>
              <a:rPr lang="cs-CZ"/>
              <a:t>označí se obsahem tuku v sušině v procentech hmotnostních a obsahem tuku v sušině nebo obsahem tuku</a:t>
            </a:r>
            <a:endParaRPr/>
          </a:p>
        </p:txBody>
      </p:sp>
      <p:sp>
        <p:nvSpPr>
          <p:cNvPr id="245" name="Google Shape;245;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17</a:t>
            </a:fld>
            <a:endParaRPr sz="1200" b="1">
              <a:solidFill>
                <a:srgbClr val="002060"/>
              </a:solidFill>
            </a:endParaRPr>
          </a:p>
        </p:txBody>
      </p:sp>
      <p:cxnSp>
        <p:nvCxnSpPr>
          <p:cNvPr id="246" name="Google Shape;246;p20"/>
          <p:cNvCxnSpPr/>
          <p:nvPr/>
        </p:nvCxnSpPr>
        <p:spPr>
          <a:xfrm rot="10800000" flipH="1">
            <a:off x="224519" y="1740098"/>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247" name="Google Shape;247;p20"/>
          <p:cNvSpPr txBox="1">
            <a:spLocks noGrp="1"/>
          </p:cNvSpPr>
          <p:nvPr>
            <p:ph type="title"/>
          </p:nvPr>
        </p:nvSpPr>
        <p:spPr>
          <a:xfrm>
            <a:off x="407002" y="501365"/>
            <a:ext cx="8329996"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600"/>
              <a:buFont typeface="Calibri"/>
              <a:buNone/>
            </a:pPr>
            <a:r>
              <a:rPr lang="cs-CZ" sz="3600" b="1">
                <a:solidFill>
                  <a:srgbClr val="0070C0"/>
                </a:solidFill>
              </a:rPr>
              <a:t>V. č. 397/2016 Sb. – </a:t>
            </a:r>
            <a:r>
              <a:rPr lang="cs-CZ" sz="3600" b="1">
                <a:solidFill>
                  <a:srgbClr val="002060"/>
                </a:solidFill>
              </a:rPr>
              <a:t>MLÉKO A SMETANA</a:t>
            </a:r>
            <a:endParaRPr sz="3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260"/>
        <p:cNvGrpSpPr/>
        <p:nvPr/>
      </p:nvGrpSpPr>
      <p:grpSpPr>
        <a:xfrm>
          <a:off x="0" y="0"/>
          <a:ext cx="0" cy="0"/>
          <a:chOff x="0" y="0"/>
          <a:chExt cx="0" cy="0"/>
        </a:xfrm>
      </p:grpSpPr>
      <p:sp>
        <p:nvSpPr>
          <p:cNvPr id="261" name="Google Shape;261;p22"/>
          <p:cNvSpPr txBox="1">
            <a:spLocks noGrp="1"/>
          </p:cNvSpPr>
          <p:nvPr>
            <p:ph type="body" idx="1"/>
          </p:nvPr>
        </p:nvSpPr>
        <p:spPr>
          <a:xfrm>
            <a:off x="463323" y="1780148"/>
            <a:ext cx="8467613" cy="3782616"/>
          </a:xfrm>
          <a:prstGeom prst="rect">
            <a:avLst/>
          </a:prstGeom>
          <a:noFill/>
          <a:ln>
            <a:noFill/>
          </a:ln>
        </p:spPr>
        <p:txBody>
          <a:bodyPr spcFirstLastPara="1" wrap="square" lIns="91425" tIns="45700" rIns="91425" bIns="45700" anchor="t" anchorCtr="0">
            <a:normAutofit fontScale="62500" lnSpcReduction="20000"/>
          </a:bodyPr>
          <a:lstStyle/>
          <a:p>
            <a:pPr marL="0" lvl="0" indent="0" algn="just" rtl="0">
              <a:lnSpc>
                <a:spcPct val="114000"/>
              </a:lnSpc>
              <a:spcBef>
                <a:spcPts val="0"/>
              </a:spcBef>
              <a:spcAft>
                <a:spcPts val="0"/>
              </a:spcAft>
              <a:buClr>
                <a:srgbClr val="002060"/>
              </a:buClr>
              <a:buSzPct val="100000"/>
              <a:buNone/>
            </a:pPr>
            <a:r>
              <a:rPr lang="cs-CZ" sz="3400" b="1">
                <a:solidFill>
                  <a:srgbClr val="002060"/>
                </a:solidFill>
              </a:rPr>
              <a:t>Zahuštěný mléčný výrobek</a:t>
            </a:r>
            <a:r>
              <a:rPr lang="cs-CZ" sz="3400">
                <a:solidFill>
                  <a:srgbClr val="002060"/>
                </a:solidFill>
              </a:rPr>
              <a:t> </a:t>
            </a:r>
            <a:endParaRPr sz="3400"/>
          </a:p>
          <a:p>
            <a:pPr marL="228600" lvl="0" indent="-228600" algn="just" rtl="0">
              <a:lnSpc>
                <a:spcPct val="114000"/>
              </a:lnSpc>
              <a:spcBef>
                <a:spcPts val="1000"/>
              </a:spcBef>
              <a:spcAft>
                <a:spcPts val="0"/>
              </a:spcAft>
              <a:buClr>
                <a:schemeClr val="dk1"/>
              </a:buClr>
              <a:buSzPct val="100000"/>
              <a:buChar char="•"/>
            </a:pPr>
            <a:r>
              <a:rPr lang="cs-CZ" sz="3400"/>
              <a:t>u názvu výrobku  se označí </a:t>
            </a:r>
            <a:r>
              <a:rPr lang="cs-CZ" sz="3400">
                <a:solidFill>
                  <a:srgbClr val="002060"/>
                </a:solidFill>
              </a:rPr>
              <a:t>obsahem tukuprosté sušiny</a:t>
            </a:r>
            <a:endParaRPr sz="3400"/>
          </a:p>
          <a:p>
            <a:pPr marL="0" lvl="0" indent="0" algn="just" rtl="0">
              <a:lnSpc>
                <a:spcPct val="114000"/>
              </a:lnSpc>
              <a:spcBef>
                <a:spcPts val="1000"/>
              </a:spcBef>
              <a:spcAft>
                <a:spcPts val="0"/>
              </a:spcAft>
              <a:buClr>
                <a:schemeClr val="dk1"/>
              </a:buClr>
              <a:buSzPct val="100000"/>
              <a:buNone/>
            </a:pPr>
            <a:endParaRPr sz="3400">
              <a:solidFill>
                <a:srgbClr val="002060"/>
              </a:solidFill>
            </a:endParaRPr>
          </a:p>
          <a:p>
            <a:pPr marL="0" lvl="0" indent="0" algn="just" rtl="0">
              <a:lnSpc>
                <a:spcPct val="114000"/>
              </a:lnSpc>
              <a:spcBef>
                <a:spcPts val="1000"/>
              </a:spcBef>
              <a:spcAft>
                <a:spcPts val="0"/>
              </a:spcAft>
              <a:buClr>
                <a:srgbClr val="002060"/>
              </a:buClr>
              <a:buSzPct val="100000"/>
              <a:buNone/>
            </a:pPr>
            <a:r>
              <a:rPr lang="cs-CZ" sz="3400" b="1">
                <a:solidFill>
                  <a:srgbClr val="002060"/>
                </a:solidFill>
              </a:rPr>
              <a:t>Zahuštěný mléčný výrobek</a:t>
            </a:r>
            <a:r>
              <a:rPr lang="cs-CZ" sz="3400">
                <a:solidFill>
                  <a:srgbClr val="002060"/>
                </a:solidFill>
              </a:rPr>
              <a:t> </a:t>
            </a:r>
            <a:r>
              <a:rPr lang="cs-CZ" sz="3400"/>
              <a:t>(ne zahuštěné slazené a neslazené odtučněné mléko)</a:t>
            </a:r>
            <a:endParaRPr sz="3400"/>
          </a:p>
          <a:p>
            <a:pPr marL="228600" lvl="0" indent="-228600" algn="just" rtl="0">
              <a:lnSpc>
                <a:spcPct val="114000"/>
              </a:lnSpc>
              <a:spcBef>
                <a:spcPts val="1000"/>
              </a:spcBef>
              <a:spcAft>
                <a:spcPts val="0"/>
              </a:spcAft>
              <a:buClr>
                <a:schemeClr val="dk1"/>
              </a:buClr>
              <a:buSzPct val="100000"/>
              <a:buChar char="•"/>
            </a:pPr>
            <a:r>
              <a:rPr lang="cs-CZ" sz="3400"/>
              <a:t>se označí </a:t>
            </a:r>
            <a:r>
              <a:rPr lang="cs-CZ" sz="3400">
                <a:solidFill>
                  <a:srgbClr val="002060"/>
                </a:solidFill>
              </a:rPr>
              <a:t>obsahem tuku v procentech hmotnostních</a:t>
            </a:r>
            <a:endParaRPr sz="3400"/>
          </a:p>
          <a:p>
            <a:pPr marL="0" lvl="0" indent="0" algn="just" rtl="0">
              <a:lnSpc>
                <a:spcPct val="114000"/>
              </a:lnSpc>
              <a:spcBef>
                <a:spcPts val="1000"/>
              </a:spcBef>
              <a:spcAft>
                <a:spcPts val="0"/>
              </a:spcAft>
              <a:buClr>
                <a:schemeClr val="dk1"/>
              </a:buClr>
              <a:buSzPct val="100000"/>
              <a:buNone/>
            </a:pPr>
            <a:endParaRPr sz="3400">
              <a:solidFill>
                <a:srgbClr val="002060"/>
              </a:solidFill>
            </a:endParaRPr>
          </a:p>
          <a:p>
            <a:pPr marL="0" lvl="0" indent="0" algn="just" rtl="0">
              <a:lnSpc>
                <a:spcPct val="114000"/>
              </a:lnSpc>
              <a:spcBef>
                <a:spcPts val="1000"/>
              </a:spcBef>
              <a:spcAft>
                <a:spcPts val="0"/>
              </a:spcAft>
              <a:buClr>
                <a:srgbClr val="002060"/>
              </a:buClr>
              <a:buSzPct val="100000"/>
              <a:buNone/>
            </a:pPr>
            <a:r>
              <a:rPr lang="cs-CZ" sz="3400" b="1">
                <a:solidFill>
                  <a:srgbClr val="002060"/>
                </a:solidFill>
              </a:rPr>
              <a:t>Sušený mléčný výrobek</a:t>
            </a:r>
            <a:r>
              <a:rPr lang="cs-CZ" sz="3400"/>
              <a:t> (výjimka sušené odtučněné mléko) </a:t>
            </a:r>
            <a:endParaRPr sz="3400"/>
          </a:p>
          <a:p>
            <a:pPr marL="228600" lvl="0" indent="-228600" algn="just" rtl="0">
              <a:lnSpc>
                <a:spcPct val="114000"/>
              </a:lnSpc>
              <a:spcBef>
                <a:spcPts val="1000"/>
              </a:spcBef>
              <a:spcAft>
                <a:spcPts val="0"/>
              </a:spcAft>
              <a:buClr>
                <a:schemeClr val="dk1"/>
              </a:buClr>
              <a:buSzPct val="100000"/>
              <a:buChar char="•"/>
            </a:pPr>
            <a:r>
              <a:rPr lang="cs-CZ" sz="3400"/>
              <a:t>označí </a:t>
            </a:r>
            <a:r>
              <a:rPr lang="cs-CZ" sz="3400">
                <a:solidFill>
                  <a:srgbClr val="002060"/>
                </a:solidFill>
              </a:rPr>
              <a:t>obsahem tuku v procentech hmotnostních </a:t>
            </a:r>
            <a:endParaRPr sz="3400"/>
          </a:p>
          <a:p>
            <a:pPr marL="0" lvl="0" indent="0" algn="l" rtl="0">
              <a:lnSpc>
                <a:spcPct val="90000"/>
              </a:lnSpc>
              <a:spcBef>
                <a:spcPts val="1000"/>
              </a:spcBef>
              <a:spcAft>
                <a:spcPts val="0"/>
              </a:spcAft>
              <a:buClr>
                <a:schemeClr val="dk1"/>
              </a:buClr>
              <a:buSzPct val="100000"/>
              <a:buNone/>
            </a:pPr>
            <a:endParaRPr/>
          </a:p>
        </p:txBody>
      </p:sp>
      <p:sp>
        <p:nvSpPr>
          <p:cNvPr id="262" name="Google Shape;262;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18</a:t>
            </a:fld>
            <a:endParaRPr sz="1200" b="1">
              <a:solidFill>
                <a:srgbClr val="002060"/>
              </a:solidFill>
            </a:endParaRPr>
          </a:p>
        </p:txBody>
      </p:sp>
      <p:cxnSp>
        <p:nvCxnSpPr>
          <p:cNvPr id="263" name="Google Shape;263;p22"/>
          <p:cNvCxnSpPr/>
          <p:nvPr/>
        </p:nvCxnSpPr>
        <p:spPr>
          <a:xfrm rot="10800000" flipH="1">
            <a:off x="319581" y="1714012"/>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264" name="Google Shape;264;p22"/>
          <p:cNvSpPr txBox="1"/>
          <p:nvPr/>
        </p:nvSpPr>
        <p:spPr>
          <a:xfrm>
            <a:off x="172278" y="501365"/>
            <a:ext cx="8839200" cy="994172"/>
          </a:xfrm>
          <a:prstGeom prst="rect">
            <a:avLst/>
          </a:prstGeom>
          <a:noFill/>
          <a:ln>
            <a:noFill/>
          </a:ln>
        </p:spPr>
        <p:txBody>
          <a:bodyPr spcFirstLastPara="1" wrap="square" lIns="91425" tIns="45700" rIns="91425" bIns="45700" anchor="ctr" anchorCtr="0">
            <a:normAutofit fontScale="97500"/>
          </a:bodyPr>
          <a:lstStyle/>
          <a:p>
            <a:pPr marL="0" marR="0" lvl="0" indent="0" algn="l" rtl="0">
              <a:lnSpc>
                <a:spcPct val="90000"/>
              </a:lnSpc>
              <a:spcBef>
                <a:spcPts val="0"/>
              </a:spcBef>
              <a:spcAft>
                <a:spcPts val="0"/>
              </a:spcAft>
              <a:buClr>
                <a:srgbClr val="0070C0"/>
              </a:buClr>
              <a:buSzPct val="100000"/>
              <a:buFont typeface="Calibri"/>
              <a:buNone/>
            </a:pPr>
            <a:r>
              <a:rPr lang="cs-CZ" sz="3600" b="1" i="0" u="none" strike="noStrike" cap="none">
                <a:solidFill>
                  <a:srgbClr val="0070C0"/>
                </a:solidFill>
                <a:latin typeface="Calibri"/>
                <a:ea typeface="Calibri"/>
                <a:cs typeface="Calibri"/>
                <a:sym typeface="Calibri"/>
              </a:rPr>
              <a:t>V. č. 397/2016 Sb. – </a:t>
            </a:r>
            <a:r>
              <a:rPr lang="cs-CZ" sz="3600" b="1" i="0" u="none" strike="noStrike" cap="none">
                <a:solidFill>
                  <a:srgbClr val="002060"/>
                </a:solidFill>
                <a:latin typeface="Calibri"/>
                <a:ea typeface="Calibri"/>
                <a:cs typeface="Calibri"/>
                <a:sym typeface="Calibri"/>
              </a:rPr>
              <a:t>ZAHUŠTĚNÉ A SUŠENÉ MV</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268"/>
        <p:cNvGrpSpPr/>
        <p:nvPr/>
      </p:nvGrpSpPr>
      <p:grpSpPr>
        <a:xfrm>
          <a:off x="0" y="0"/>
          <a:ext cx="0" cy="0"/>
          <a:chOff x="0" y="0"/>
          <a:chExt cx="0" cy="0"/>
        </a:xfrm>
      </p:grpSpPr>
      <p:pic>
        <p:nvPicPr>
          <p:cNvPr id="269" name="Google Shape;269;p23"/>
          <p:cNvPicPr preferRelativeResize="0">
            <a:picLocks noGrp="1"/>
          </p:cNvPicPr>
          <p:nvPr>
            <p:ph type="body" idx="1"/>
          </p:nvPr>
        </p:nvPicPr>
        <p:blipFill rotWithShape="1">
          <a:blip r:embed="rId3">
            <a:alphaModFix/>
          </a:blip>
          <a:srcRect/>
          <a:stretch/>
        </p:blipFill>
        <p:spPr>
          <a:xfrm>
            <a:off x="971551" y="1851423"/>
            <a:ext cx="6875508" cy="3282632"/>
          </a:xfrm>
          <a:prstGeom prst="rect">
            <a:avLst/>
          </a:prstGeom>
          <a:noFill/>
          <a:ln>
            <a:noFill/>
          </a:ln>
        </p:spPr>
      </p:pic>
      <p:sp>
        <p:nvSpPr>
          <p:cNvPr id="270" name="Google Shape;270;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19</a:t>
            </a:fld>
            <a:endParaRPr sz="1200" b="1">
              <a:solidFill>
                <a:srgbClr val="002060"/>
              </a:solidFill>
            </a:endParaRPr>
          </a:p>
        </p:txBody>
      </p:sp>
      <p:cxnSp>
        <p:nvCxnSpPr>
          <p:cNvPr id="271" name="Google Shape;271;p23"/>
          <p:cNvCxnSpPr/>
          <p:nvPr/>
        </p:nvCxnSpPr>
        <p:spPr>
          <a:xfrm rot="10800000" flipH="1">
            <a:off x="224519" y="1740098"/>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272" name="Google Shape;272;p23"/>
          <p:cNvSpPr txBox="1"/>
          <p:nvPr/>
        </p:nvSpPr>
        <p:spPr>
          <a:xfrm>
            <a:off x="172278" y="501365"/>
            <a:ext cx="8839200" cy="994172"/>
          </a:xfrm>
          <a:prstGeom prst="rect">
            <a:avLst/>
          </a:prstGeom>
          <a:noFill/>
          <a:ln>
            <a:noFill/>
          </a:ln>
        </p:spPr>
        <p:txBody>
          <a:bodyPr spcFirstLastPara="1" wrap="square" lIns="91425" tIns="45700" rIns="91425" bIns="45700" anchor="ctr" anchorCtr="0">
            <a:normAutofit fontScale="97500"/>
          </a:bodyPr>
          <a:lstStyle/>
          <a:p>
            <a:pPr marL="0" marR="0" lvl="0" indent="0" algn="l" rtl="0">
              <a:lnSpc>
                <a:spcPct val="90000"/>
              </a:lnSpc>
              <a:spcBef>
                <a:spcPts val="0"/>
              </a:spcBef>
              <a:spcAft>
                <a:spcPts val="0"/>
              </a:spcAft>
              <a:buClr>
                <a:srgbClr val="0070C0"/>
              </a:buClr>
              <a:buSzPct val="100000"/>
              <a:buFont typeface="Calibri"/>
              <a:buNone/>
            </a:pPr>
            <a:r>
              <a:rPr lang="cs-CZ" sz="3600" b="1" i="0" u="none" strike="noStrike" cap="none">
                <a:solidFill>
                  <a:srgbClr val="0070C0"/>
                </a:solidFill>
                <a:latin typeface="Calibri"/>
                <a:ea typeface="Calibri"/>
                <a:cs typeface="Calibri"/>
                <a:sym typeface="Calibri"/>
              </a:rPr>
              <a:t>V. č. 397/2016 Sb. – </a:t>
            </a:r>
            <a:r>
              <a:rPr lang="cs-CZ" sz="3600" b="1" i="0" u="none" strike="noStrike" cap="none">
                <a:solidFill>
                  <a:srgbClr val="002060"/>
                </a:solidFill>
                <a:latin typeface="Calibri"/>
                <a:ea typeface="Calibri"/>
                <a:cs typeface="Calibri"/>
                <a:sym typeface="Calibri"/>
              </a:rPr>
              <a:t>ZAHUŠTĚNÉ A SUŠENÉ MV</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319596" y="75981"/>
            <a:ext cx="8700117" cy="14919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000"/>
              <a:buFont typeface="Calibri"/>
              <a:buNone/>
            </a:pPr>
            <a:r>
              <a:rPr lang="cs-CZ" sz="4000" b="1">
                <a:solidFill>
                  <a:srgbClr val="0070C0"/>
                </a:solidFill>
              </a:rPr>
              <a:t>MLÉKO A MLÉČNÉ VÝROBKY - </a:t>
            </a:r>
            <a:r>
              <a:rPr lang="cs-CZ" sz="4000" b="1">
                <a:solidFill>
                  <a:srgbClr val="002060"/>
                </a:solidFill>
              </a:rPr>
              <a:t>Legislativa</a:t>
            </a:r>
            <a:endParaRPr/>
          </a:p>
        </p:txBody>
      </p:sp>
      <p:sp>
        <p:nvSpPr>
          <p:cNvPr id="95" name="Google Shape;95;p2"/>
          <p:cNvSpPr txBox="1">
            <a:spLocks noGrp="1"/>
          </p:cNvSpPr>
          <p:nvPr>
            <p:ph type="body" idx="1"/>
          </p:nvPr>
        </p:nvSpPr>
        <p:spPr>
          <a:xfrm>
            <a:off x="628650" y="1775562"/>
            <a:ext cx="7886700" cy="4187915"/>
          </a:xfrm>
          <a:prstGeom prst="rect">
            <a:avLst/>
          </a:prstGeom>
          <a:noFill/>
          <a:ln>
            <a:noFill/>
          </a:ln>
        </p:spPr>
        <p:txBody>
          <a:bodyPr spcFirstLastPara="1" wrap="square" lIns="91425" tIns="45700" rIns="91425" bIns="45700" anchor="t" anchorCtr="0">
            <a:normAutofit fontScale="77500" lnSpcReduction="20000"/>
          </a:bodyPr>
          <a:lstStyle/>
          <a:p>
            <a:pPr marL="228600" lvl="0" indent="-228631" algn="l" rtl="0">
              <a:lnSpc>
                <a:spcPct val="150000"/>
              </a:lnSpc>
              <a:spcBef>
                <a:spcPts val="0"/>
              </a:spcBef>
              <a:spcAft>
                <a:spcPts val="0"/>
              </a:spcAft>
              <a:buClr>
                <a:srgbClr val="002060"/>
              </a:buClr>
              <a:buSzPct val="100000"/>
              <a:buChar char="•"/>
            </a:pPr>
            <a:r>
              <a:rPr lang="cs-CZ" sz="2100"/>
              <a:t>Nařízení EP a R (ES) č. </a:t>
            </a:r>
            <a:r>
              <a:rPr lang="cs-CZ" sz="2100" b="1"/>
              <a:t>853/2004</a:t>
            </a:r>
            <a:r>
              <a:rPr lang="cs-CZ" sz="2100"/>
              <a:t>, kterým se stanoví zvláštní hygienická pravidla pro potraviny živočišného původu</a:t>
            </a:r>
            <a:endParaRPr/>
          </a:p>
          <a:p>
            <a:pPr marL="228600" lvl="0" indent="-228631" algn="l" rtl="0">
              <a:lnSpc>
                <a:spcPct val="150000"/>
              </a:lnSpc>
              <a:spcBef>
                <a:spcPts val="600"/>
              </a:spcBef>
              <a:spcAft>
                <a:spcPts val="0"/>
              </a:spcAft>
              <a:buClr>
                <a:srgbClr val="002060"/>
              </a:buClr>
              <a:buSzPct val="100000"/>
              <a:buChar char="•"/>
            </a:pPr>
            <a:r>
              <a:rPr lang="cs-CZ" sz="2100"/>
              <a:t>Nařízení EP a R (EU) č. </a:t>
            </a:r>
            <a:r>
              <a:rPr lang="cs-CZ" sz="2100" b="1"/>
              <a:t>1308/2013</a:t>
            </a:r>
            <a:r>
              <a:rPr lang="cs-CZ" sz="2100"/>
              <a:t>, kterým se stanoví společná organizace trhů se zemědělskými produkty​ </a:t>
            </a:r>
            <a:endParaRPr/>
          </a:p>
          <a:p>
            <a:pPr marL="228600" lvl="0" indent="-228631" algn="l" rtl="0">
              <a:lnSpc>
                <a:spcPct val="150000"/>
              </a:lnSpc>
              <a:spcBef>
                <a:spcPts val="600"/>
              </a:spcBef>
              <a:spcAft>
                <a:spcPts val="0"/>
              </a:spcAft>
              <a:buClr>
                <a:srgbClr val="002060"/>
              </a:buClr>
              <a:buSzPct val="100000"/>
              <a:buChar char="•"/>
            </a:pPr>
            <a:r>
              <a:rPr lang="cs-CZ" sz="2100"/>
              <a:t>Nařízení EP a R (ES) č. </a:t>
            </a:r>
            <a:r>
              <a:rPr lang="cs-CZ" sz="2100" b="1"/>
              <a:t>1169/2011</a:t>
            </a:r>
            <a:r>
              <a:rPr lang="cs-CZ" sz="2100"/>
              <a:t>, o poskytování informací o potravinách spotřebitelům</a:t>
            </a:r>
            <a:endParaRPr/>
          </a:p>
          <a:p>
            <a:pPr marL="228600" lvl="0" indent="-228631" algn="l" rtl="0">
              <a:lnSpc>
                <a:spcPct val="150000"/>
              </a:lnSpc>
              <a:spcBef>
                <a:spcPts val="600"/>
              </a:spcBef>
              <a:spcAft>
                <a:spcPts val="0"/>
              </a:spcAft>
              <a:buClr>
                <a:srgbClr val="002060"/>
              </a:buClr>
              <a:buSzPct val="100000"/>
              <a:buChar char="•"/>
            </a:pPr>
            <a:r>
              <a:rPr lang="cs-CZ" sz="2100"/>
              <a:t>Zákon </a:t>
            </a:r>
            <a:r>
              <a:rPr lang="cs-CZ" sz="2100" b="1"/>
              <a:t>110/1997</a:t>
            </a:r>
            <a:r>
              <a:rPr lang="cs-CZ" sz="2100"/>
              <a:t> Sb., o potravinách a tabákových výrobcích</a:t>
            </a:r>
            <a:endParaRPr/>
          </a:p>
          <a:p>
            <a:pPr marL="685800" lvl="1" indent="-228600" algn="l" rtl="0">
              <a:lnSpc>
                <a:spcPct val="150000"/>
              </a:lnSpc>
              <a:spcBef>
                <a:spcPts val="600"/>
              </a:spcBef>
              <a:spcAft>
                <a:spcPts val="0"/>
              </a:spcAft>
              <a:buClr>
                <a:srgbClr val="002060"/>
              </a:buClr>
              <a:buSzPct val="100000"/>
              <a:buChar char="•"/>
            </a:pPr>
            <a:r>
              <a:rPr lang="cs-CZ" sz="1800"/>
              <a:t>Vyhláška č. </a:t>
            </a:r>
            <a:r>
              <a:rPr lang="cs-CZ" sz="1800" b="1"/>
              <a:t>397/2016</a:t>
            </a:r>
            <a:r>
              <a:rPr lang="cs-CZ" sz="1800"/>
              <a:t> Sb., o požadavcích na mléko a mléčné výrobky, mražené krémy a jedlé tuky a oleje</a:t>
            </a:r>
            <a:endParaRPr/>
          </a:p>
          <a:p>
            <a:pPr marL="228600" lvl="0" indent="-228631" algn="l" rtl="0">
              <a:lnSpc>
                <a:spcPct val="150000"/>
              </a:lnSpc>
              <a:spcBef>
                <a:spcPts val="600"/>
              </a:spcBef>
              <a:spcAft>
                <a:spcPts val="0"/>
              </a:spcAft>
              <a:buClr>
                <a:srgbClr val="002060"/>
              </a:buClr>
              <a:buSzPct val="100000"/>
              <a:buChar char="•"/>
            </a:pPr>
            <a:r>
              <a:rPr lang="cs-CZ" sz="2100"/>
              <a:t>Zákon č. </a:t>
            </a:r>
            <a:r>
              <a:rPr lang="cs-CZ" sz="2100" b="1"/>
              <a:t>166/1999 Sb</a:t>
            </a:r>
            <a:r>
              <a:rPr lang="cs-CZ" sz="2100"/>
              <a:t>., o veterinární péči – malá množství </a:t>
            </a:r>
            <a:endParaRPr/>
          </a:p>
          <a:p>
            <a:pPr marL="685800" lvl="1" indent="-228600" algn="l" rtl="0">
              <a:lnSpc>
                <a:spcPct val="150000"/>
              </a:lnSpc>
              <a:spcBef>
                <a:spcPts val="600"/>
              </a:spcBef>
              <a:spcAft>
                <a:spcPts val="0"/>
              </a:spcAft>
              <a:buClr>
                <a:srgbClr val="002060"/>
              </a:buClr>
              <a:buSzPct val="100000"/>
              <a:buChar char="•"/>
            </a:pPr>
            <a:r>
              <a:rPr lang="cs-CZ" sz="1800"/>
              <a:t>Vyhláška </a:t>
            </a:r>
            <a:r>
              <a:rPr lang="cs-CZ" sz="1800" b="1"/>
              <a:t>č. 289/2007 Sb</a:t>
            </a:r>
            <a:r>
              <a:rPr lang="cs-CZ" sz="1800"/>
              <a:t>., o veterinárních a hygienických požadavcích na živočišné produkty, které nejsou upraveny přímo použitelnými předpisy Evropských společenství</a:t>
            </a:r>
            <a:endParaRPr/>
          </a:p>
          <a:p>
            <a:pPr marL="228600" lvl="0" indent="-132651" algn="l" rtl="0">
              <a:lnSpc>
                <a:spcPct val="150000"/>
              </a:lnSpc>
              <a:spcBef>
                <a:spcPts val="1000"/>
              </a:spcBef>
              <a:spcAft>
                <a:spcPts val="0"/>
              </a:spcAft>
              <a:buClr>
                <a:srgbClr val="002060"/>
              </a:buClr>
              <a:buSzPct val="100000"/>
              <a:buFont typeface="Calibri"/>
              <a:buNone/>
            </a:pPr>
            <a:endParaRPr sz="1950"/>
          </a:p>
        </p:txBody>
      </p:sp>
      <p:sp>
        <p:nvSpPr>
          <p:cNvPr id="96" name="Google Shape;96;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a:t>
            </a:fld>
            <a:endParaRPr sz="1200" b="1">
              <a:solidFill>
                <a:srgbClr val="002060"/>
              </a:solidFill>
            </a:endParaRPr>
          </a:p>
        </p:txBody>
      </p:sp>
      <p:cxnSp>
        <p:nvCxnSpPr>
          <p:cNvPr id="97" name="Google Shape;97;p2"/>
          <p:cNvCxnSpPr/>
          <p:nvPr/>
        </p:nvCxnSpPr>
        <p:spPr>
          <a:xfrm rot="10800000" flipH="1">
            <a:off x="224519" y="1785263"/>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277"/>
        <p:cNvGrpSpPr/>
        <p:nvPr/>
      </p:nvGrpSpPr>
      <p:grpSpPr>
        <a:xfrm>
          <a:off x="0" y="0"/>
          <a:ext cx="0" cy="0"/>
          <a:chOff x="0" y="0"/>
          <a:chExt cx="0" cy="0"/>
        </a:xfrm>
      </p:grpSpPr>
      <p:sp>
        <p:nvSpPr>
          <p:cNvPr id="278" name="Google Shape;278;p24"/>
          <p:cNvSpPr txBox="1">
            <a:spLocks noGrp="1"/>
          </p:cNvSpPr>
          <p:nvPr>
            <p:ph type="body" idx="1"/>
          </p:nvPr>
        </p:nvSpPr>
        <p:spPr>
          <a:xfrm>
            <a:off x="628651" y="1707356"/>
            <a:ext cx="8058149" cy="3782616"/>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4000"/>
              </a:lnSpc>
              <a:spcBef>
                <a:spcPts val="0"/>
              </a:spcBef>
              <a:spcAft>
                <a:spcPts val="0"/>
              </a:spcAft>
              <a:buClr>
                <a:srgbClr val="002060"/>
              </a:buClr>
              <a:buSzPct val="100000"/>
              <a:buNone/>
            </a:pPr>
            <a:r>
              <a:rPr lang="cs-CZ" b="1">
                <a:solidFill>
                  <a:srgbClr val="002060"/>
                </a:solidFill>
              </a:rPr>
              <a:t>Sušené mléko a sušená smetana </a:t>
            </a:r>
            <a:endParaRPr/>
          </a:p>
          <a:p>
            <a:pPr marL="228600" lvl="0" indent="-228600" algn="l" rtl="0">
              <a:lnSpc>
                <a:spcPct val="114000"/>
              </a:lnSpc>
              <a:spcBef>
                <a:spcPts val="1000"/>
              </a:spcBef>
              <a:spcAft>
                <a:spcPts val="0"/>
              </a:spcAft>
              <a:buClr>
                <a:srgbClr val="FF0000"/>
              </a:buClr>
              <a:buSzPct val="100000"/>
              <a:buChar char="•"/>
            </a:pPr>
            <a:r>
              <a:rPr lang="cs-CZ">
                <a:solidFill>
                  <a:srgbClr val="FF0000"/>
                </a:solidFill>
              </a:rPr>
              <a:t>doporučený způsob ředění </a:t>
            </a:r>
            <a:r>
              <a:rPr lang="cs-CZ"/>
              <a:t>nebo uvedení do původního stavu  </a:t>
            </a:r>
            <a:endParaRPr/>
          </a:p>
          <a:p>
            <a:pPr marL="685800" lvl="1" indent="-228600" algn="l" rtl="0">
              <a:lnSpc>
                <a:spcPct val="114000"/>
              </a:lnSpc>
              <a:spcBef>
                <a:spcPts val="500"/>
              </a:spcBef>
              <a:spcAft>
                <a:spcPts val="0"/>
              </a:spcAft>
              <a:buClr>
                <a:schemeClr val="dk1"/>
              </a:buClr>
              <a:buSzPct val="100000"/>
              <a:buChar char="•"/>
            </a:pPr>
            <a:r>
              <a:rPr lang="cs-CZ"/>
              <a:t>údaj o obsahu tuku v takto upraveném výrobku</a:t>
            </a:r>
            <a:endParaRPr/>
          </a:p>
          <a:p>
            <a:pPr marL="0" lvl="0" indent="0" algn="l" rtl="0">
              <a:lnSpc>
                <a:spcPct val="114000"/>
              </a:lnSpc>
              <a:spcBef>
                <a:spcPts val="1000"/>
              </a:spcBef>
              <a:spcAft>
                <a:spcPts val="0"/>
              </a:spcAft>
              <a:buClr>
                <a:schemeClr val="dk1"/>
              </a:buClr>
              <a:buSzPct val="100000"/>
              <a:buNone/>
            </a:pPr>
            <a:endParaRPr/>
          </a:p>
          <a:p>
            <a:pPr marL="0" lvl="0" indent="0" algn="l" rtl="0">
              <a:lnSpc>
                <a:spcPct val="114000"/>
              </a:lnSpc>
              <a:spcBef>
                <a:spcPts val="1000"/>
              </a:spcBef>
              <a:spcAft>
                <a:spcPts val="0"/>
              </a:spcAft>
              <a:buClr>
                <a:srgbClr val="002060"/>
              </a:buClr>
              <a:buSzPct val="100000"/>
              <a:buNone/>
            </a:pPr>
            <a:r>
              <a:rPr lang="cs-CZ" b="1">
                <a:solidFill>
                  <a:srgbClr val="002060"/>
                </a:solidFill>
              </a:rPr>
              <a:t>Sušený mléčný výrobek</a:t>
            </a:r>
            <a:r>
              <a:rPr lang="cs-CZ">
                <a:solidFill>
                  <a:srgbClr val="002060"/>
                </a:solidFill>
              </a:rPr>
              <a:t> </a:t>
            </a:r>
            <a:endParaRPr/>
          </a:p>
          <a:p>
            <a:pPr marL="228600" lvl="0" indent="-228600" algn="l" rtl="0">
              <a:lnSpc>
                <a:spcPct val="114000"/>
              </a:lnSpc>
              <a:spcBef>
                <a:spcPts val="1000"/>
              </a:spcBef>
              <a:spcAft>
                <a:spcPts val="0"/>
              </a:spcAft>
              <a:buClr>
                <a:schemeClr val="dk1"/>
              </a:buClr>
              <a:buSzPct val="100000"/>
              <a:buChar char="•"/>
            </a:pPr>
            <a:r>
              <a:rPr lang="cs-CZ"/>
              <a:t>označení </a:t>
            </a:r>
            <a:r>
              <a:rPr lang="cs-CZ">
                <a:solidFill>
                  <a:srgbClr val="FF0000"/>
                </a:solidFill>
              </a:rPr>
              <a:t>„není určeno pro výživu kojenců do 12 měsíců“</a:t>
            </a:r>
            <a:endParaRPr/>
          </a:p>
          <a:p>
            <a:pPr marL="685800" lvl="1" indent="-228600" algn="l" rtl="0">
              <a:lnSpc>
                <a:spcPct val="114000"/>
              </a:lnSpc>
              <a:spcBef>
                <a:spcPts val="500"/>
              </a:spcBef>
              <a:spcAft>
                <a:spcPts val="0"/>
              </a:spcAft>
              <a:buClr>
                <a:schemeClr val="dk1"/>
              </a:buClr>
              <a:buSzPct val="100000"/>
              <a:buChar char="•"/>
            </a:pPr>
            <a:r>
              <a:rPr lang="cs-CZ"/>
              <a:t>pokud se nejedná o výrobek určený pro zvláštní výživu</a:t>
            </a:r>
            <a:endParaRPr/>
          </a:p>
          <a:p>
            <a:pPr marL="0" lvl="0" indent="0" algn="l" rtl="0">
              <a:lnSpc>
                <a:spcPct val="90000"/>
              </a:lnSpc>
              <a:spcBef>
                <a:spcPts val="1000"/>
              </a:spcBef>
              <a:spcAft>
                <a:spcPts val="0"/>
              </a:spcAft>
              <a:buClr>
                <a:schemeClr val="dk1"/>
              </a:buClr>
              <a:buSzPct val="100000"/>
              <a:buNone/>
            </a:pPr>
            <a:endParaRPr/>
          </a:p>
        </p:txBody>
      </p:sp>
      <p:sp>
        <p:nvSpPr>
          <p:cNvPr id="279" name="Google Shape;279;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20</a:t>
            </a:fld>
            <a:endParaRPr sz="1200" b="1">
              <a:solidFill>
                <a:srgbClr val="002060"/>
              </a:solidFill>
            </a:endParaRPr>
          </a:p>
        </p:txBody>
      </p:sp>
      <p:cxnSp>
        <p:nvCxnSpPr>
          <p:cNvPr id="280" name="Google Shape;280;p24"/>
          <p:cNvCxnSpPr/>
          <p:nvPr/>
        </p:nvCxnSpPr>
        <p:spPr>
          <a:xfrm rot="10800000" flipH="1">
            <a:off x="224519" y="1749091"/>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281" name="Google Shape;281;p24"/>
          <p:cNvSpPr txBox="1"/>
          <p:nvPr/>
        </p:nvSpPr>
        <p:spPr>
          <a:xfrm>
            <a:off x="172278" y="501365"/>
            <a:ext cx="8839200" cy="994172"/>
          </a:xfrm>
          <a:prstGeom prst="rect">
            <a:avLst/>
          </a:prstGeom>
          <a:noFill/>
          <a:ln>
            <a:noFill/>
          </a:ln>
        </p:spPr>
        <p:txBody>
          <a:bodyPr spcFirstLastPara="1" wrap="square" lIns="91425" tIns="45700" rIns="91425" bIns="45700" anchor="ctr" anchorCtr="0">
            <a:normAutofit fontScale="97500"/>
          </a:bodyPr>
          <a:lstStyle/>
          <a:p>
            <a:pPr marL="0" marR="0" lvl="0" indent="0" algn="l" rtl="0">
              <a:lnSpc>
                <a:spcPct val="90000"/>
              </a:lnSpc>
              <a:spcBef>
                <a:spcPts val="0"/>
              </a:spcBef>
              <a:spcAft>
                <a:spcPts val="0"/>
              </a:spcAft>
              <a:buClr>
                <a:srgbClr val="0070C0"/>
              </a:buClr>
              <a:buSzPct val="100000"/>
              <a:buFont typeface="Calibri"/>
              <a:buNone/>
            </a:pPr>
            <a:r>
              <a:rPr lang="cs-CZ" sz="3600" b="1" i="0" u="none" strike="noStrike" cap="none">
                <a:solidFill>
                  <a:srgbClr val="0070C0"/>
                </a:solidFill>
                <a:latin typeface="Calibri"/>
                <a:ea typeface="Calibri"/>
                <a:cs typeface="Calibri"/>
                <a:sym typeface="Calibri"/>
              </a:rPr>
              <a:t>V. č. 397/2016 Sb. – </a:t>
            </a:r>
            <a:r>
              <a:rPr lang="cs-CZ" sz="3600" b="1" i="0" u="none" strike="noStrike" cap="none">
                <a:solidFill>
                  <a:srgbClr val="002060"/>
                </a:solidFill>
                <a:latin typeface="Calibri"/>
                <a:ea typeface="Calibri"/>
                <a:cs typeface="Calibri"/>
                <a:sym typeface="Calibri"/>
              </a:rPr>
              <a:t>ZAHUŠTĚNÉ A SUŠENÉ MV</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5"/>
        <p:cNvGrpSpPr/>
        <p:nvPr/>
      </p:nvGrpSpPr>
      <p:grpSpPr>
        <a:xfrm>
          <a:off x="0" y="0"/>
          <a:ext cx="0" cy="0"/>
          <a:chOff x="0" y="0"/>
          <a:chExt cx="0" cy="0"/>
        </a:xfrm>
      </p:grpSpPr>
      <p:sp>
        <p:nvSpPr>
          <p:cNvPr id="296" name="Google Shape;296;p26"/>
          <p:cNvSpPr txBox="1">
            <a:spLocks noGrp="1"/>
          </p:cNvSpPr>
          <p:nvPr>
            <p:ph type="title"/>
          </p:nvPr>
        </p:nvSpPr>
        <p:spPr>
          <a:xfrm>
            <a:off x="357809" y="365126"/>
            <a:ext cx="815754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V. č. 397/2016 Sb. – </a:t>
            </a:r>
            <a:r>
              <a:rPr lang="cs-CZ" b="1">
                <a:solidFill>
                  <a:srgbClr val="002060"/>
                </a:solidFill>
              </a:rPr>
              <a:t>KYSANÉ MV</a:t>
            </a:r>
            <a:endParaRPr b="1">
              <a:solidFill>
                <a:srgbClr val="0070C0"/>
              </a:solidFill>
            </a:endParaRPr>
          </a:p>
        </p:txBody>
      </p:sp>
      <p:sp>
        <p:nvSpPr>
          <p:cNvPr id="297" name="Google Shape;297;p26"/>
          <p:cNvSpPr txBox="1">
            <a:spLocks noGrp="1"/>
          </p:cNvSpPr>
          <p:nvPr>
            <p:ph type="body" idx="1"/>
          </p:nvPr>
        </p:nvSpPr>
        <p:spPr>
          <a:xfrm>
            <a:off x="238100" y="1825625"/>
            <a:ext cx="8548200" cy="4351500"/>
          </a:xfrm>
          <a:prstGeom prst="rect">
            <a:avLst/>
          </a:prstGeom>
          <a:noFill/>
          <a:ln>
            <a:noFill/>
          </a:ln>
        </p:spPr>
        <p:txBody>
          <a:bodyPr spcFirstLastPara="1" wrap="square" lIns="91425" tIns="45700" rIns="91425" bIns="45700" anchor="t" anchorCtr="0">
            <a:normAutofit/>
          </a:bodyPr>
          <a:lstStyle/>
          <a:p>
            <a:pPr marL="0" lvl="0" indent="0" algn="just" rtl="0">
              <a:lnSpc>
                <a:spcPct val="114000"/>
              </a:lnSpc>
              <a:spcBef>
                <a:spcPts val="0"/>
              </a:spcBef>
              <a:spcAft>
                <a:spcPts val="0"/>
              </a:spcAft>
              <a:buClr>
                <a:srgbClr val="002060"/>
              </a:buClr>
              <a:buSzPts val="2800"/>
              <a:buNone/>
            </a:pPr>
            <a:r>
              <a:rPr lang="cs-CZ">
                <a:solidFill>
                  <a:srgbClr val="002060"/>
                </a:solidFill>
              </a:rPr>
              <a:t>= </a:t>
            </a:r>
            <a:r>
              <a:rPr lang="cs-CZ" sz="2400">
                <a:solidFill>
                  <a:schemeClr val="dk1"/>
                </a:solidFill>
              </a:rPr>
              <a:t>mléčný výrobek získaný kysáním mléka, smetany, podmáslí, syrovátky, nebo jejich směsi za použití MO v př. 1, tepelně neošetřený po kysacím procesu</a:t>
            </a:r>
            <a:endParaRPr>
              <a:solidFill>
                <a:schemeClr val="dk1"/>
              </a:solidFill>
            </a:endParaRPr>
          </a:p>
          <a:p>
            <a:pPr marL="0" lvl="0" indent="0" algn="l" rtl="0">
              <a:lnSpc>
                <a:spcPct val="114000"/>
              </a:lnSpc>
              <a:spcBef>
                <a:spcPts val="0"/>
              </a:spcBef>
              <a:spcAft>
                <a:spcPts val="0"/>
              </a:spcAft>
              <a:buClr>
                <a:srgbClr val="002060"/>
              </a:buClr>
              <a:buSzPts val="2800"/>
              <a:buNone/>
            </a:pPr>
            <a:r>
              <a:rPr lang="cs-CZ">
                <a:solidFill>
                  <a:srgbClr val="002060"/>
                </a:solidFill>
              </a:rPr>
              <a:t>označení:</a:t>
            </a:r>
            <a:endParaRPr/>
          </a:p>
          <a:p>
            <a:pPr marL="457200" lvl="0" indent="-457200" algn="l" rtl="0">
              <a:lnSpc>
                <a:spcPct val="114000"/>
              </a:lnSpc>
              <a:spcBef>
                <a:spcPts val="1000"/>
              </a:spcBef>
              <a:spcAft>
                <a:spcPts val="0"/>
              </a:spcAft>
              <a:buSzPts val="2800"/>
              <a:buChar char="•"/>
            </a:pPr>
            <a:r>
              <a:rPr lang="cs-CZ"/>
              <a:t>druh</a:t>
            </a:r>
            <a:endParaRPr/>
          </a:p>
          <a:p>
            <a:pPr marL="457200" lvl="0" indent="-457200" algn="l" rtl="0">
              <a:lnSpc>
                <a:spcPct val="114000"/>
              </a:lnSpc>
              <a:spcBef>
                <a:spcPts val="1000"/>
              </a:spcBef>
              <a:spcAft>
                <a:spcPts val="0"/>
              </a:spcAft>
              <a:buSzPts val="2800"/>
              <a:buChar char="•"/>
            </a:pPr>
            <a:r>
              <a:rPr lang="cs-CZ"/>
              <a:t>skupina</a:t>
            </a:r>
            <a:endParaRPr/>
          </a:p>
          <a:p>
            <a:pPr marL="457200" lvl="0" indent="-457200" algn="l" rtl="0">
              <a:lnSpc>
                <a:spcPct val="114000"/>
              </a:lnSpc>
              <a:spcBef>
                <a:spcPts val="1000"/>
              </a:spcBef>
              <a:spcAft>
                <a:spcPts val="0"/>
              </a:spcAft>
              <a:buSzPts val="2800"/>
              <a:buChar char="•"/>
            </a:pPr>
            <a:r>
              <a:rPr lang="cs-CZ"/>
              <a:t>podskupina</a:t>
            </a:r>
            <a:endParaRPr/>
          </a:p>
          <a:p>
            <a:pPr marL="0" lvl="0" indent="0" algn="l" rtl="0">
              <a:lnSpc>
                <a:spcPct val="90000"/>
              </a:lnSpc>
              <a:spcBef>
                <a:spcPts val="1000"/>
              </a:spcBef>
              <a:spcAft>
                <a:spcPts val="0"/>
              </a:spcAft>
              <a:buClr>
                <a:schemeClr val="dk1"/>
              </a:buClr>
              <a:buSzPts val="2800"/>
              <a:buNone/>
            </a:pPr>
            <a:endParaRPr/>
          </a:p>
        </p:txBody>
      </p:sp>
      <p:pic>
        <p:nvPicPr>
          <p:cNvPr id="298" name="Google Shape;298;p26" descr="1"/>
          <p:cNvPicPr preferRelativeResize="0">
            <a:picLocks noGrp="1"/>
          </p:cNvPicPr>
          <p:nvPr>
            <p:ph type="body" idx="2"/>
          </p:nvPr>
        </p:nvPicPr>
        <p:blipFill rotWithShape="1">
          <a:blip r:embed="rId3">
            <a:alphaModFix/>
          </a:blip>
          <a:srcRect/>
          <a:stretch/>
        </p:blipFill>
        <p:spPr>
          <a:xfrm>
            <a:off x="5103845" y="3073490"/>
            <a:ext cx="3645300" cy="3573900"/>
          </a:xfrm>
          <a:prstGeom prst="rect">
            <a:avLst/>
          </a:prstGeom>
          <a:noFill/>
          <a:ln>
            <a:noFill/>
          </a:ln>
        </p:spPr>
      </p:pic>
      <p:sp>
        <p:nvSpPr>
          <p:cNvPr id="299" name="Google Shape;299;p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21</a:t>
            </a:fld>
            <a:endParaRPr sz="1200" b="1">
              <a:solidFill>
                <a:srgbClr val="002060"/>
              </a:solidFill>
            </a:endParaRPr>
          </a:p>
        </p:txBody>
      </p:sp>
      <p:cxnSp>
        <p:nvCxnSpPr>
          <p:cNvPr id="300" name="Google Shape;300;p26"/>
          <p:cNvCxnSpPr/>
          <p:nvPr/>
        </p:nvCxnSpPr>
        <p:spPr>
          <a:xfrm rot="10800000" flipH="1">
            <a:off x="238099" y="1800583"/>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304"/>
        <p:cNvGrpSpPr/>
        <p:nvPr/>
      </p:nvGrpSpPr>
      <p:grpSpPr>
        <a:xfrm>
          <a:off x="0" y="0"/>
          <a:ext cx="0" cy="0"/>
          <a:chOff x="0" y="0"/>
          <a:chExt cx="0" cy="0"/>
        </a:xfrm>
      </p:grpSpPr>
      <p:sp>
        <p:nvSpPr>
          <p:cNvPr id="305" name="Google Shape;305;p27"/>
          <p:cNvSpPr txBox="1">
            <a:spLocks noGrp="1"/>
          </p:cNvSpPr>
          <p:nvPr>
            <p:ph type="title"/>
          </p:nvPr>
        </p:nvSpPr>
        <p:spPr>
          <a:xfrm>
            <a:off x="469447" y="857251"/>
            <a:ext cx="7886700"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V. č. 397/2016 Sb. – </a:t>
            </a:r>
            <a:r>
              <a:rPr lang="cs-CZ" b="1">
                <a:solidFill>
                  <a:srgbClr val="002060"/>
                </a:solidFill>
              </a:rPr>
              <a:t>KYSANÉ MV</a:t>
            </a:r>
            <a:endParaRPr b="1">
              <a:solidFill>
                <a:srgbClr val="0070C0"/>
              </a:solidFill>
            </a:endParaRPr>
          </a:p>
        </p:txBody>
      </p:sp>
      <p:sp>
        <p:nvSpPr>
          <p:cNvPr id="306" name="Google Shape;306;p27"/>
          <p:cNvSpPr txBox="1">
            <a:spLocks noGrp="1"/>
          </p:cNvSpPr>
          <p:nvPr>
            <p:ph type="body" idx="1"/>
          </p:nvPr>
        </p:nvSpPr>
        <p:spPr>
          <a:xfrm>
            <a:off x="593951" y="1926431"/>
            <a:ext cx="7886700" cy="3402806"/>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14000"/>
              </a:lnSpc>
              <a:spcBef>
                <a:spcPts val="0"/>
              </a:spcBef>
              <a:spcAft>
                <a:spcPts val="0"/>
              </a:spcAft>
              <a:buClr>
                <a:srgbClr val="002060"/>
              </a:buClr>
              <a:buSzPct val="100000"/>
              <a:buNone/>
            </a:pPr>
            <a:r>
              <a:rPr lang="cs-CZ" b="1">
                <a:solidFill>
                  <a:srgbClr val="002060"/>
                </a:solidFill>
              </a:rPr>
              <a:t>další označení:</a:t>
            </a:r>
            <a:endParaRPr/>
          </a:p>
          <a:p>
            <a:pPr marL="457200" lvl="0" indent="-457200" algn="l" rtl="0">
              <a:lnSpc>
                <a:spcPct val="114000"/>
              </a:lnSpc>
              <a:spcBef>
                <a:spcPts val="1000"/>
              </a:spcBef>
              <a:spcAft>
                <a:spcPts val="0"/>
              </a:spcAft>
              <a:buSzPct val="100000"/>
              <a:buChar char="•"/>
            </a:pPr>
            <a:r>
              <a:rPr lang="cs-CZ"/>
              <a:t>obsah tuku </a:t>
            </a:r>
            <a:endParaRPr/>
          </a:p>
          <a:p>
            <a:pPr marL="457200" lvl="0" indent="-457200" algn="l" rtl="0">
              <a:lnSpc>
                <a:spcPct val="114000"/>
              </a:lnSpc>
              <a:spcBef>
                <a:spcPts val="1000"/>
              </a:spcBef>
              <a:spcAft>
                <a:spcPts val="0"/>
              </a:spcAft>
              <a:buSzPct val="100000"/>
              <a:buChar char="•"/>
            </a:pPr>
            <a:r>
              <a:rPr lang="cs-CZ"/>
              <a:t>použitou ochucující složkou (max 30 %)</a:t>
            </a:r>
            <a:endParaRPr/>
          </a:p>
          <a:p>
            <a:pPr marL="0" lvl="0" indent="0" algn="l" rtl="0">
              <a:lnSpc>
                <a:spcPct val="114000"/>
              </a:lnSpc>
              <a:spcBef>
                <a:spcPts val="1000"/>
              </a:spcBef>
              <a:spcAft>
                <a:spcPts val="0"/>
              </a:spcAft>
              <a:buClr>
                <a:srgbClr val="002060"/>
              </a:buClr>
              <a:buSzPct val="100000"/>
              <a:buNone/>
            </a:pPr>
            <a:r>
              <a:rPr lang="cs-CZ" b="1">
                <a:solidFill>
                  <a:srgbClr val="002060"/>
                </a:solidFill>
              </a:rPr>
              <a:t>bílý jogurt:</a:t>
            </a:r>
            <a:endParaRPr/>
          </a:p>
          <a:p>
            <a:pPr marL="457200" lvl="0" indent="-457200" algn="l" rtl="0">
              <a:lnSpc>
                <a:spcPct val="114000"/>
              </a:lnSpc>
              <a:spcBef>
                <a:spcPts val="1000"/>
              </a:spcBef>
              <a:spcAft>
                <a:spcPts val="0"/>
              </a:spcAft>
              <a:buSzPct val="100000"/>
              <a:buChar char="•"/>
            </a:pPr>
            <a:r>
              <a:rPr lang="cs-CZ"/>
              <a:t>všechny druhy bez ochucující složky</a:t>
            </a:r>
            <a:endParaRPr/>
          </a:p>
          <a:p>
            <a:pPr marL="0" lvl="0" indent="0" algn="l" rtl="0">
              <a:lnSpc>
                <a:spcPct val="114000"/>
              </a:lnSpc>
              <a:spcBef>
                <a:spcPts val="1000"/>
              </a:spcBef>
              <a:spcAft>
                <a:spcPts val="0"/>
              </a:spcAft>
              <a:buClr>
                <a:srgbClr val="002060"/>
              </a:buClr>
              <a:buSzPct val="100000"/>
              <a:buNone/>
            </a:pPr>
            <a:r>
              <a:rPr lang="cs-CZ" b="1">
                <a:solidFill>
                  <a:srgbClr val="002060"/>
                </a:solidFill>
              </a:rPr>
              <a:t> jogurtovým</a:t>
            </a:r>
            <a:r>
              <a:rPr lang="cs-CZ" b="1"/>
              <a:t> </a:t>
            </a:r>
            <a:endParaRPr/>
          </a:p>
          <a:p>
            <a:pPr marL="457200" lvl="0" indent="-457200" algn="l" rtl="0">
              <a:lnSpc>
                <a:spcPct val="114000"/>
              </a:lnSpc>
              <a:spcBef>
                <a:spcPts val="1000"/>
              </a:spcBef>
              <a:spcAft>
                <a:spcPts val="0"/>
              </a:spcAft>
              <a:buSzPct val="100000"/>
              <a:buChar char="•"/>
            </a:pPr>
            <a:r>
              <a:rPr lang="cs-CZ"/>
              <a:t>lze označit mléčný výrobek, v němž jogurt tvoří nejméně 50 % hmotnostních tohoto výrobku</a:t>
            </a:r>
            <a:endParaRPr b="1">
              <a:solidFill>
                <a:srgbClr val="002060"/>
              </a:solidFill>
            </a:endParaRPr>
          </a:p>
          <a:p>
            <a:pPr marL="0" lvl="0" indent="0" algn="l" rtl="0">
              <a:lnSpc>
                <a:spcPct val="114000"/>
              </a:lnSpc>
              <a:spcBef>
                <a:spcPts val="1000"/>
              </a:spcBef>
              <a:spcAft>
                <a:spcPts val="0"/>
              </a:spcAft>
              <a:buClr>
                <a:schemeClr val="dk1"/>
              </a:buClr>
              <a:buSzPct val="100000"/>
              <a:buNone/>
            </a:pPr>
            <a:endParaRPr/>
          </a:p>
        </p:txBody>
      </p:sp>
      <p:sp>
        <p:nvSpPr>
          <p:cNvPr id="307" name="Google Shape;307;p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22</a:t>
            </a:fld>
            <a:endParaRPr sz="1200" b="1">
              <a:solidFill>
                <a:srgbClr val="002060"/>
              </a:solidFill>
            </a:endParaRPr>
          </a:p>
        </p:txBody>
      </p:sp>
      <p:cxnSp>
        <p:nvCxnSpPr>
          <p:cNvPr id="308" name="Google Shape;308;p27"/>
          <p:cNvCxnSpPr/>
          <p:nvPr/>
        </p:nvCxnSpPr>
        <p:spPr>
          <a:xfrm rot="10800000" flipH="1">
            <a:off x="224519" y="1740098"/>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0"/>
        <p:cNvGrpSpPr/>
        <p:nvPr/>
      </p:nvGrpSpPr>
      <p:grpSpPr>
        <a:xfrm>
          <a:off x="0" y="0"/>
          <a:ext cx="0" cy="0"/>
          <a:chOff x="0" y="0"/>
          <a:chExt cx="0" cy="0"/>
        </a:xfrm>
      </p:grpSpPr>
      <p:sp>
        <p:nvSpPr>
          <p:cNvPr id="341" name="Google Shape;341;p3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V. č. 397/2016 Sb. – </a:t>
            </a:r>
            <a:r>
              <a:rPr lang="cs-CZ" b="1">
                <a:solidFill>
                  <a:srgbClr val="002060"/>
                </a:solidFill>
              </a:rPr>
              <a:t>SÝRY</a:t>
            </a:r>
            <a:endParaRPr b="1">
              <a:solidFill>
                <a:srgbClr val="0070C0"/>
              </a:solidFill>
            </a:endParaRPr>
          </a:p>
        </p:txBody>
      </p:sp>
      <p:pic>
        <p:nvPicPr>
          <p:cNvPr id="342" name="Google Shape;342;p31"/>
          <p:cNvPicPr preferRelativeResize="0">
            <a:picLocks noGrp="1"/>
          </p:cNvPicPr>
          <p:nvPr>
            <p:ph type="body" idx="1"/>
          </p:nvPr>
        </p:nvPicPr>
        <p:blipFill rotWithShape="1">
          <a:blip r:embed="rId3">
            <a:alphaModFix/>
          </a:blip>
          <a:srcRect b="87310"/>
          <a:stretch/>
        </p:blipFill>
        <p:spPr>
          <a:xfrm>
            <a:off x="5261245" y="2463700"/>
            <a:ext cx="3582900" cy="822900"/>
          </a:xfrm>
          <a:prstGeom prst="rect">
            <a:avLst/>
          </a:prstGeom>
          <a:noFill/>
          <a:ln>
            <a:noFill/>
          </a:ln>
        </p:spPr>
      </p:pic>
      <p:pic>
        <p:nvPicPr>
          <p:cNvPr id="343" name="Google Shape;343;p31" descr="2"/>
          <p:cNvPicPr preferRelativeResize="0">
            <a:picLocks noGrp="1"/>
          </p:cNvPicPr>
          <p:nvPr>
            <p:ph type="body" idx="2"/>
          </p:nvPr>
        </p:nvPicPr>
        <p:blipFill rotWithShape="1">
          <a:blip r:embed="rId4">
            <a:alphaModFix/>
          </a:blip>
          <a:srcRect/>
          <a:stretch/>
        </p:blipFill>
        <p:spPr>
          <a:xfrm>
            <a:off x="5271707" y="3286661"/>
            <a:ext cx="3561900" cy="3356700"/>
          </a:xfrm>
          <a:prstGeom prst="rect">
            <a:avLst/>
          </a:prstGeom>
          <a:noFill/>
          <a:ln>
            <a:noFill/>
          </a:ln>
        </p:spPr>
      </p:pic>
      <p:sp>
        <p:nvSpPr>
          <p:cNvPr id="344" name="Google Shape;344;p3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23</a:t>
            </a:fld>
            <a:endParaRPr sz="1200" b="1">
              <a:solidFill>
                <a:srgbClr val="002060"/>
              </a:solidFill>
            </a:endParaRPr>
          </a:p>
        </p:txBody>
      </p:sp>
      <p:cxnSp>
        <p:nvCxnSpPr>
          <p:cNvPr id="345" name="Google Shape;345;p31"/>
          <p:cNvCxnSpPr/>
          <p:nvPr/>
        </p:nvCxnSpPr>
        <p:spPr>
          <a:xfrm rot="10800000" flipH="1">
            <a:off x="224519" y="1782932"/>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346" name="Google Shape;346;p31"/>
          <p:cNvSpPr txBox="1"/>
          <p:nvPr/>
        </p:nvSpPr>
        <p:spPr>
          <a:xfrm>
            <a:off x="350206" y="1919175"/>
            <a:ext cx="8412053" cy="3986692"/>
          </a:xfrm>
          <a:prstGeom prst="rect">
            <a:avLst/>
          </a:prstGeom>
          <a:noFill/>
          <a:ln>
            <a:noFill/>
          </a:ln>
        </p:spPr>
        <p:txBody>
          <a:bodyPr spcFirstLastPara="1" wrap="square" lIns="91425" tIns="45700" rIns="91425" bIns="45700" anchor="t" anchorCtr="0">
            <a:spAutoFit/>
          </a:bodyPr>
          <a:lstStyle/>
          <a:p>
            <a:pPr marL="0" marR="0" lvl="0" indent="0" algn="just" rtl="0">
              <a:lnSpc>
                <a:spcPct val="114000"/>
              </a:lnSpc>
              <a:spcBef>
                <a:spcPts val="0"/>
              </a:spcBef>
              <a:spcAft>
                <a:spcPts val="0"/>
              </a:spcAft>
              <a:buClr>
                <a:srgbClr val="000000"/>
              </a:buClr>
              <a:buSzPts val="2000"/>
              <a:buFont typeface="Arial"/>
              <a:buNone/>
            </a:pPr>
            <a:r>
              <a:rPr lang="cs-CZ" sz="2000" b="1" i="0" u="none" strike="noStrike" cap="none">
                <a:solidFill>
                  <a:schemeClr val="dk1"/>
                </a:solidFill>
                <a:latin typeface="Calibri"/>
                <a:ea typeface="Calibri"/>
                <a:cs typeface="Calibri"/>
                <a:sym typeface="Calibri"/>
              </a:rPr>
              <a:t>= </a:t>
            </a:r>
            <a:r>
              <a:rPr lang="cs-CZ" sz="2000" b="0" i="0" u="none" strike="noStrike" cap="none">
                <a:solidFill>
                  <a:schemeClr val="dk1"/>
                </a:solidFill>
                <a:latin typeface="Calibri"/>
                <a:ea typeface="Calibri"/>
                <a:cs typeface="Calibri"/>
                <a:sym typeface="Calibri"/>
              </a:rPr>
              <a:t>MV vyrobený vysrážením mléčné bílkoviny z mléka působením syřidla nebo jiných vhodných koagulačních činidel, oddělením podílu syrovátky a následným prokysáním nebo zráním</a:t>
            </a:r>
            <a:endParaRPr/>
          </a:p>
          <a:p>
            <a:pPr marL="0" marR="0" lvl="0" indent="0" algn="just" rtl="0">
              <a:lnSpc>
                <a:spcPct val="114000"/>
              </a:lnSpc>
              <a:spcBef>
                <a:spcPts val="0"/>
              </a:spcBef>
              <a:spcAft>
                <a:spcPts val="0"/>
              </a:spcAft>
              <a:buClr>
                <a:srgbClr val="000000"/>
              </a:buClr>
              <a:buSzPts val="1950"/>
              <a:buFont typeface="Arial"/>
              <a:buNone/>
            </a:pPr>
            <a:endParaRPr sz="1950" b="0" i="0" u="none" strike="noStrike" cap="none">
              <a:solidFill>
                <a:srgbClr val="002060"/>
              </a:solidFill>
              <a:latin typeface="Calibri"/>
              <a:ea typeface="Calibri"/>
              <a:cs typeface="Calibri"/>
              <a:sym typeface="Calibri"/>
            </a:endParaRPr>
          </a:p>
          <a:p>
            <a:pPr marL="0" marR="0" lvl="0" indent="0" algn="just" rtl="0">
              <a:lnSpc>
                <a:spcPct val="114000"/>
              </a:lnSpc>
              <a:spcBef>
                <a:spcPts val="0"/>
              </a:spcBef>
              <a:spcAft>
                <a:spcPts val="0"/>
              </a:spcAft>
              <a:buClr>
                <a:srgbClr val="000000"/>
              </a:buClr>
              <a:buSzPts val="2400"/>
              <a:buFont typeface="Arial"/>
              <a:buNone/>
            </a:pPr>
            <a:r>
              <a:rPr lang="cs-CZ" sz="2400" b="1" i="0" u="none" strike="noStrike" cap="none">
                <a:solidFill>
                  <a:srgbClr val="002060"/>
                </a:solidFill>
                <a:latin typeface="Calibri"/>
                <a:ea typeface="Calibri"/>
                <a:cs typeface="Calibri"/>
                <a:sym typeface="Calibri"/>
              </a:rPr>
              <a:t>sýr se označí</a:t>
            </a:r>
            <a:r>
              <a:rPr lang="cs-CZ" sz="2400" b="0" i="0" u="none" strike="noStrike" cap="none">
                <a:solidFill>
                  <a:schemeClr val="dk1"/>
                </a:solidFill>
                <a:latin typeface="Calibri"/>
                <a:ea typeface="Calibri"/>
                <a:cs typeface="Calibri"/>
                <a:sym typeface="Calibri"/>
              </a:rPr>
              <a:t>:</a:t>
            </a:r>
            <a:endParaRPr sz="1800" b="0" i="0" u="none" strike="noStrike" cap="none">
              <a:solidFill>
                <a:srgbClr val="000000"/>
              </a:solidFill>
              <a:latin typeface="Arial"/>
              <a:ea typeface="Arial"/>
              <a:cs typeface="Arial"/>
              <a:sym typeface="Arial"/>
            </a:endParaRPr>
          </a:p>
          <a:p>
            <a:pPr marL="342900" marR="0" lvl="0" indent="-342900" algn="l" rtl="0">
              <a:lnSpc>
                <a:spcPct val="114000"/>
              </a:lnSpc>
              <a:spcBef>
                <a:spcPts val="0"/>
              </a:spcBef>
              <a:spcAft>
                <a:spcPts val="0"/>
              </a:spcAft>
              <a:buClr>
                <a:srgbClr val="000000"/>
              </a:buClr>
              <a:buSzPts val="2400"/>
              <a:buFont typeface="Arial"/>
              <a:buChar char="•"/>
            </a:pPr>
            <a:r>
              <a:rPr lang="cs-CZ" sz="2400" b="0" i="0" u="none" strike="noStrike" cap="none">
                <a:solidFill>
                  <a:schemeClr val="dk1"/>
                </a:solidFill>
                <a:latin typeface="Calibri"/>
                <a:ea typeface="Calibri"/>
                <a:cs typeface="Calibri"/>
                <a:sym typeface="Calibri"/>
              </a:rPr>
              <a:t>názvem druhu</a:t>
            </a:r>
            <a:endParaRPr sz="1800" b="0" i="0" u="none" strike="noStrike" cap="none">
              <a:solidFill>
                <a:srgbClr val="000000"/>
              </a:solidFill>
              <a:latin typeface="Arial"/>
              <a:ea typeface="Arial"/>
              <a:cs typeface="Arial"/>
              <a:sym typeface="Arial"/>
            </a:endParaRPr>
          </a:p>
          <a:p>
            <a:pPr marL="0" marR="0" lvl="0" indent="0" algn="l" rtl="0">
              <a:lnSpc>
                <a:spcPct val="114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14000"/>
              </a:lnSpc>
              <a:spcBef>
                <a:spcPts val="0"/>
              </a:spcBef>
              <a:spcAft>
                <a:spcPts val="0"/>
              </a:spcAft>
              <a:buClr>
                <a:srgbClr val="000000"/>
              </a:buClr>
              <a:buSzPts val="2400"/>
              <a:buFont typeface="Arial"/>
              <a:buNone/>
            </a:pPr>
            <a:r>
              <a:rPr lang="cs-CZ" sz="2400" b="1" i="0" u="none" strike="noStrike" cap="none">
                <a:solidFill>
                  <a:srgbClr val="002060"/>
                </a:solidFill>
                <a:latin typeface="Calibri"/>
                <a:ea typeface="Calibri"/>
                <a:cs typeface="Calibri"/>
                <a:sym typeface="Calibri"/>
              </a:rPr>
              <a:t>tavený sýr, tavený sýrový výrobek, </a:t>
            </a:r>
            <a:endParaRPr sz="2400" b="1" i="0" u="none" strike="noStrike" cap="none">
              <a:solidFill>
                <a:srgbClr val="002060"/>
              </a:solidFill>
              <a:latin typeface="Calibri"/>
              <a:ea typeface="Calibri"/>
              <a:cs typeface="Calibri"/>
              <a:sym typeface="Calibri"/>
            </a:endParaRPr>
          </a:p>
          <a:p>
            <a:pPr marL="0" marR="0" lvl="0" indent="0" algn="l" rtl="0">
              <a:lnSpc>
                <a:spcPct val="114000"/>
              </a:lnSpc>
              <a:spcBef>
                <a:spcPts val="0"/>
              </a:spcBef>
              <a:spcAft>
                <a:spcPts val="0"/>
              </a:spcAft>
              <a:buClr>
                <a:srgbClr val="000000"/>
              </a:buClr>
              <a:buSzPts val="2400"/>
              <a:buFont typeface="Arial"/>
              <a:buNone/>
            </a:pPr>
            <a:r>
              <a:rPr lang="cs-CZ" sz="2400" b="1" i="0" u="none" strike="noStrike" cap="none">
                <a:solidFill>
                  <a:srgbClr val="002060"/>
                </a:solidFill>
                <a:latin typeface="Calibri"/>
                <a:ea typeface="Calibri"/>
                <a:cs typeface="Calibri"/>
                <a:sym typeface="Calibri"/>
              </a:rPr>
              <a:t>tavený mléčný výrobek a syrovátkový sýr </a:t>
            </a:r>
            <a:endParaRPr sz="1800" b="0" i="0" u="none" strike="noStrike" cap="none">
              <a:solidFill>
                <a:srgbClr val="000000"/>
              </a:solidFill>
              <a:latin typeface="Arial"/>
              <a:ea typeface="Arial"/>
              <a:cs typeface="Arial"/>
              <a:sym typeface="Arial"/>
            </a:endParaRPr>
          </a:p>
          <a:p>
            <a:pPr marL="342900" marR="0" lvl="0" indent="-342900" algn="l" rtl="0">
              <a:lnSpc>
                <a:spcPct val="114000"/>
              </a:lnSpc>
              <a:spcBef>
                <a:spcPts val="0"/>
              </a:spcBef>
              <a:spcAft>
                <a:spcPts val="0"/>
              </a:spcAft>
              <a:buClr>
                <a:srgbClr val="000000"/>
              </a:buClr>
              <a:buSzPts val="2400"/>
              <a:buFont typeface="Arial"/>
              <a:buChar char="•"/>
            </a:pPr>
            <a:r>
              <a:rPr lang="cs-CZ" sz="2400" b="0" i="0" u="none" strike="noStrike" cap="none">
                <a:solidFill>
                  <a:schemeClr val="dk1"/>
                </a:solidFill>
                <a:latin typeface="Calibri"/>
                <a:ea typeface="Calibri"/>
                <a:cs typeface="Calibri"/>
                <a:sym typeface="Calibri"/>
              </a:rPr>
              <a:t>i názvem skupiny</a:t>
            </a:r>
            <a:endParaRPr sz="1800" b="0" i="0" u="none" strike="noStrike" cap="non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350"/>
        <p:cNvGrpSpPr/>
        <p:nvPr/>
      </p:nvGrpSpPr>
      <p:grpSpPr>
        <a:xfrm>
          <a:off x="0" y="0"/>
          <a:ext cx="0" cy="0"/>
          <a:chOff x="0" y="0"/>
          <a:chExt cx="0" cy="0"/>
        </a:xfrm>
      </p:grpSpPr>
      <p:sp>
        <p:nvSpPr>
          <p:cNvPr id="351" name="Google Shape;351;p32"/>
          <p:cNvSpPr txBox="1">
            <a:spLocks noGrp="1"/>
          </p:cNvSpPr>
          <p:nvPr>
            <p:ph type="title"/>
          </p:nvPr>
        </p:nvSpPr>
        <p:spPr>
          <a:xfrm>
            <a:off x="469447" y="857250"/>
            <a:ext cx="7886700" cy="78692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Vyhláška č. 397/2016 Sb. – </a:t>
            </a:r>
            <a:r>
              <a:rPr lang="cs-CZ" b="1">
                <a:solidFill>
                  <a:srgbClr val="002060"/>
                </a:solidFill>
              </a:rPr>
              <a:t>SÝRY </a:t>
            </a:r>
            <a:endParaRPr b="1">
              <a:solidFill>
                <a:srgbClr val="0070C0"/>
              </a:solidFill>
            </a:endParaRPr>
          </a:p>
        </p:txBody>
      </p:sp>
      <p:sp>
        <p:nvSpPr>
          <p:cNvPr id="352" name="Google Shape;352;p32"/>
          <p:cNvSpPr txBox="1">
            <a:spLocks noGrp="1"/>
          </p:cNvSpPr>
          <p:nvPr>
            <p:ph type="body" idx="1"/>
          </p:nvPr>
        </p:nvSpPr>
        <p:spPr>
          <a:xfrm>
            <a:off x="714375" y="1851422"/>
            <a:ext cx="7886700" cy="3263504"/>
          </a:xfrm>
          <a:prstGeom prst="rect">
            <a:avLst/>
          </a:prstGeom>
          <a:noFill/>
          <a:ln>
            <a:noFill/>
          </a:ln>
        </p:spPr>
        <p:txBody>
          <a:bodyPr spcFirstLastPara="1" wrap="square" lIns="91425" tIns="45700" rIns="91425" bIns="45700" anchor="t" anchorCtr="0">
            <a:normAutofit/>
          </a:bodyPr>
          <a:lstStyle/>
          <a:p>
            <a:pPr marL="0" lvl="0" indent="0" algn="l" rtl="0">
              <a:lnSpc>
                <a:spcPct val="114000"/>
              </a:lnSpc>
              <a:spcBef>
                <a:spcPts val="0"/>
              </a:spcBef>
              <a:spcAft>
                <a:spcPts val="0"/>
              </a:spcAft>
              <a:buClr>
                <a:srgbClr val="002060"/>
              </a:buClr>
              <a:buSzPts val="2800"/>
              <a:buNone/>
            </a:pPr>
            <a:r>
              <a:rPr lang="cs-CZ" b="1">
                <a:solidFill>
                  <a:srgbClr val="002060"/>
                </a:solidFill>
              </a:rPr>
              <a:t>další označení:</a:t>
            </a:r>
            <a:endParaRPr/>
          </a:p>
          <a:p>
            <a:pPr marL="457200" lvl="0" indent="-457200" algn="l" rtl="0">
              <a:lnSpc>
                <a:spcPct val="114000"/>
              </a:lnSpc>
              <a:spcBef>
                <a:spcPts val="1000"/>
              </a:spcBef>
              <a:spcAft>
                <a:spcPts val="0"/>
              </a:spcAft>
              <a:buSzPts val="2800"/>
              <a:buChar char="•"/>
            </a:pPr>
            <a:r>
              <a:rPr lang="cs-CZ"/>
              <a:t>obsah tuku nebo obsah tuku v sušině</a:t>
            </a:r>
            <a:endParaRPr/>
          </a:p>
          <a:p>
            <a:pPr marL="457200" lvl="0" indent="-457200" algn="l" rtl="0">
              <a:lnSpc>
                <a:spcPct val="114000"/>
              </a:lnSpc>
              <a:spcBef>
                <a:spcPts val="1000"/>
              </a:spcBef>
              <a:spcAft>
                <a:spcPts val="0"/>
              </a:spcAft>
              <a:buSzPts val="2800"/>
              <a:buChar char="•"/>
            </a:pPr>
            <a:r>
              <a:rPr lang="cs-CZ"/>
              <a:t>obsahem sušiny</a:t>
            </a:r>
            <a:endParaRPr/>
          </a:p>
          <a:p>
            <a:pPr marL="457200" lvl="0" indent="-457200" algn="l" rtl="0">
              <a:lnSpc>
                <a:spcPct val="114000"/>
              </a:lnSpc>
              <a:spcBef>
                <a:spcPts val="1000"/>
              </a:spcBef>
              <a:spcAft>
                <a:spcPts val="0"/>
              </a:spcAft>
              <a:buSzPts val="2800"/>
              <a:buChar char="•"/>
            </a:pPr>
            <a:r>
              <a:rPr lang="cs-CZ"/>
              <a:t>použitou ochucující složkou</a:t>
            </a:r>
            <a:endParaRPr/>
          </a:p>
          <a:p>
            <a:pPr marL="0" lvl="0" indent="0" algn="l" rtl="0">
              <a:lnSpc>
                <a:spcPct val="90000"/>
              </a:lnSpc>
              <a:spcBef>
                <a:spcPts val="1000"/>
              </a:spcBef>
              <a:spcAft>
                <a:spcPts val="0"/>
              </a:spcAft>
              <a:buClr>
                <a:schemeClr val="dk1"/>
              </a:buClr>
              <a:buSzPts val="2800"/>
              <a:buNone/>
            </a:pPr>
            <a:endParaRPr/>
          </a:p>
        </p:txBody>
      </p:sp>
      <p:sp>
        <p:nvSpPr>
          <p:cNvPr id="353" name="Google Shape;353;p3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24</a:t>
            </a:fld>
            <a:endParaRPr sz="1200" b="1">
              <a:solidFill>
                <a:srgbClr val="002060"/>
              </a:solidFill>
            </a:endParaRPr>
          </a:p>
        </p:txBody>
      </p:sp>
      <p:cxnSp>
        <p:nvCxnSpPr>
          <p:cNvPr id="354" name="Google Shape;354;p32"/>
          <p:cNvCxnSpPr/>
          <p:nvPr/>
        </p:nvCxnSpPr>
        <p:spPr>
          <a:xfrm rot="10800000" flipH="1">
            <a:off x="278840" y="1741676"/>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358"/>
        <p:cNvGrpSpPr/>
        <p:nvPr/>
      </p:nvGrpSpPr>
      <p:grpSpPr>
        <a:xfrm>
          <a:off x="0" y="0"/>
          <a:ext cx="0" cy="0"/>
          <a:chOff x="0" y="0"/>
          <a:chExt cx="0" cy="0"/>
        </a:xfrm>
      </p:grpSpPr>
      <p:sp>
        <p:nvSpPr>
          <p:cNvPr id="359" name="Google Shape;359;p33"/>
          <p:cNvSpPr txBox="1">
            <a:spLocks noGrp="1"/>
          </p:cNvSpPr>
          <p:nvPr>
            <p:ph type="title"/>
          </p:nvPr>
        </p:nvSpPr>
        <p:spPr>
          <a:xfrm>
            <a:off x="425059" y="407419"/>
            <a:ext cx="7886700"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Vyhláška č. 397/2016 Sb. – </a:t>
            </a:r>
            <a:r>
              <a:rPr lang="cs-CZ" b="1">
                <a:solidFill>
                  <a:srgbClr val="002060"/>
                </a:solidFill>
              </a:rPr>
              <a:t>SÝRY</a:t>
            </a:r>
            <a:endParaRPr b="1">
              <a:solidFill>
                <a:srgbClr val="0070C0"/>
              </a:solidFill>
            </a:endParaRPr>
          </a:p>
        </p:txBody>
      </p:sp>
      <p:sp>
        <p:nvSpPr>
          <p:cNvPr id="360" name="Google Shape;360;p33"/>
          <p:cNvSpPr txBox="1">
            <a:spLocks noGrp="1"/>
          </p:cNvSpPr>
          <p:nvPr>
            <p:ph type="body" idx="1"/>
          </p:nvPr>
        </p:nvSpPr>
        <p:spPr>
          <a:xfrm>
            <a:off x="224520" y="1812749"/>
            <a:ext cx="8580054" cy="3844074"/>
          </a:xfrm>
          <a:prstGeom prst="rect">
            <a:avLst/>
          </a:prstGeom>
          <a:noFill/>
          <a:ln>
            <a:noFill/>
          </a:ln>
        </p:spPr>
        <p:txBody>
          <a:bodyPr spcFirstLastPara="1" wrap="square" lIns="91425" tIns="45700" rIns="91425" bIns="45700" anchor="t" anchorCtr="0">
            <a:normAutofit fontScale="97500"/>
          </a:bodyPr>
          <a:lstStyle/>
          <a:p>
            <a:pPr marL="0" lvl="0" indent="0" algn="just" rtl="0">
              <a:lnSpc>
                <a:spcPct val="114000"/>
              </a:lnSpc>
              <a:spcBef>
                <a:spcPts val="0"/>
              </a:spcBef>
              <a:spcAft>
                <a:spcPts val="0"/>
              </a:spcAft>
              <a:buClr>
                <a:srgbClr val="002060"/>
              </a:buClr>
              <a:buSzPct val="100000"/>
              <a:buNone/>
            </a:pPr>
            <a:r>
              <a:rPr lang="cs-CZ" sz="2100" b="1">
                <a:solidFill>
                  <a:srgbClr val="002060"/>
                </a:solidFill>
              </a:rPr>
              <a:t>čerstvý sýr: </a:t>
            </a:r>
            <a:r>
              <a:rPr lang="cs-CZ" sz="2100"/>
              <a:t>nezrající sýr, včetně nezrajících sýrů termizovaných </a:t>
            </a:r>
            <a:endParaRPr sz="2900"/>
          </a:p>
          <a:p>
            <a:pPr marL="0" lvl="0" indent="0" algn="just" rtl="0">
              <a:lnSpc>
                <a:spcPct val="114000"/>
              </a:lnSpc>
              <a:spcBef>
                <a:spcPts val="1000"/>
              </a:spcBef>
              <a:spcAft>
                <a:spcPts val="0"/>
              </a:spcAft>
              <a:buClr>
                <a:srgbClr val="002060"/>
              </a:buClr>
              <a:buSzPct val="100000"/>
              <a:buNone/>
            </a:pPr>
            <a:r>
              <a:rPr lang="cs-CZ" sz="2100" b="1">
                <a:solidFill>
                  <a:srgbClr val="002060"/>
                </a:solidFill>
              </a:rPr>
              <a:t>zrající sýr:</a:t>
            </a:r>
            <a:r>
              <a:rPr lang="cs-CZ" sz="2100"/>
              <a:t> sýr u něhož po prokysání došlo k dalším biochemickým a fyzikálním procesům</a:t>
            </a:r>
            <a:endParaRPr sz="2900"/>
          </a:p>
          <a:p>
            <a:pPr marL="0" lvl="0" indent="0" algn="just" rtl="0">
              <a:lnSpc>
                <a:spcPct val="114000"/>
              </a:lnSpc>
              <a:spcBef>
                <a:spcPts val="1350"/>
              </a:spcBef>
              <a:spcAft>
                <a:spcPts val="0"/>
              </a:spcAft>
              <a:buClr>
                <a:srgbClr val="002060"/>
              </a:buClr>
              <a:buSzPct val="100000"/>
              <a:buNone/>
            </a:pPr>
            <a:r>
              <a:rPr lang="cs-CZ" sz="2100" b="1">
                <a:solidFill>
                  <a:srgbClr val="002060"/>
                </a:solidFill>
              </a:rPr>
              <a:t>tavený sýr: </a:t>
            </a:r>
            <a:r>
              <a:rPr lang="cs-CZ" sz="2100"/>
              <a:t>sýr tepelně upraven tavením</a:t>
            </a:r>
            <a:endParaRPr sz="2900"/>
          </a:p>
          <a:p>
            <a:pPr marL="0" lvl="0" indent="0" algn="just" rtl="0">
              <a:lnSpc>
                <a:spcPct val="114000"/>
              </a:lnSpc>
              <a:spcBef>
                <a:spcPts val="1000"/>
              </a:spcBef>
              <a:spcAft>
                <a:spcPts val="0"/>
              </a:spcAft>
              <a:buClr>
                <a:srgbClr val="002060"/>
              </a:buClr>
              <a:buSzPct val="100000"/>
              <a:buNone/>
            </a:pPr>
            <a:r>
              <a:rPr lang="cs-CZ" sz="2100" b="1">
                <a:solidFill>
                  <a:srgbClr val="002060"/>
                </a:solidFill>
              </a:rPr>
              <a:t>tavený sýrový výrobek: </a:t>
            </a:r>
            <a:r>
              <a:rPr lang="cs-CZ" sz="2100"/>
              <a:t>mléčný výrobek, který je tepelně ošetřen tavením, obsahuje více než 5 % laktózy a v němž sýr tvoří nejméně 50 % hmotnostních sušiny výrobku</a:t>
            </a:r>
            <a:endParaRPr sz="2900"/>
          </a:p>
          <a:p>
            <a:pPr marL="0" lvl="0" indent="0" algn="just" rtl="0">
              <a:lnSpc>
                <a:spcPct val="114000"/>
              </a:lnSpc>
              <a:spcBef>
                <a:spcPts val="1000"/>
              </a:spcBef>
              <a:spcAft>
                <a:spcPts val="0"/>
              </a:spcAft>
              <a:buClr>
                <a:srgbClr val="002060"/>
              </a:buClr>
              <a:buSzPct val="100000"/>
              <a:buNone/>
            </a:pPr>
            <a:r>
              <a:rPr lang="cs-CZ" sz="2100" b="1">
                <a:solidFill>
                  <a:srgbClr val="002060"/>
                </a:solidFill>
              </a:rPr>
              <a:t>tavený mléčný výrobek: </a:t>
            </a:r>
            <a:r>
              <a:rPr lang="cs-CZ" sz="2100"/>
              <a:t>mléčný výrobek, který je tepelně ošetřen tavením a obsahuje více než 5 % laktózy </a:t>
            </a:r>
            <a:endParaRPr sz="290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114000"/>
              </a:lnSpc>
              <a:spcBef>
                <a:spcPts val="1000"/>
              </a:spcBef>
              <a:spcAft>
                <a:spcPts val="0"/>
              </a:spcAft>
              <a:buClr>
                <a:schemeClr val="dk1"/>
              </a:buClr>
              <a:buSzPct val="100000"/>
              <a:buNone/>
            </a:pPr>
            <a:endParaRPr sz="1950"/>
          </a:p>
          <a:p>
            <a:pPr marL="0" lvl="0" indent="0" algn="l" rtl="0">
              <a:lnSpc>
                <a:spcPct val="90000"/>
              </a:lnSpc>
              <a:spcBef>
                <a:spcPts val="1000"/>
              </a:spcBef>
              <a:spcAft>
                <a:spcPts val="0"/>
              </a:spcAft>
              <a:buClr>
                <a:schemeClr val="dk1"/>
              </a:buClr>
              <a:buSzPct val="100000"/>
              <a:buNone/>
            </a:pPr>
            <a:endParaRPr/>
          </a:p>
        </p:txBody>
      </p:sp>
      <p:sp>
        <p:nvSpPr>
          <p:cNvPr id="361" name="Google Shape;361;p3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25</a:t>
            </a:fld>
            <a:endParaRPr sz="1200" b="1">
              <a:solidFill>
                <a:srgbClr val="002060"/>
              </a:solidFill>
            </a:endParaRPr>
          </a:p>
        </p:txBody>
      </p:sp>
      <p:cxnSp>
        <p:nvCxnSpPr>
          <p:cNvPr id="362" name="Google Shape;362;p33"/>
          <p:cNvCxnSpPr/>
          <p:nvPr/>
        </p:nvCxnSpPr>
        <p:spPr>
          <a:xfrm rot="10800000" flipH="1">
            <a:off x="224519" y="1751355"/>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366"/>
        <p:cNvGrpSpPr/>
        <p:nvPr/>
      </p:nvGrpSpPr>
      <p:grpSpPr>
        <a:xfrm>
          <a:off x="0" y="0"/>
          <a:ext cx="0" cy="0"/>
          <a:chOff x="0" y="0"/>
          <a:chExt cx="0" cy="0"/>
        </a:xfrm>
      </p:grpSpPr>
      <p:sp>
        <p:nvSpPr>
          <p:cNvPr id="367" name="Google Shape;367;p3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26</a:t>
            </a:fld>
            <a:endParaRPr sz="1200" b="1">
              <a:solidFill>
                <a:srgbClr val="002060"/>
              </a:solidFill>
            </a:endParaRPr>
          </a:p>
        </p:txBody>
      </p:sp>
      <p:sp>
        <p:nvSpPr>
          <p:cNvPr id="368" name="Google Shape;368;p34"/>
          <p:cNvSpPr txBox="1">
            <a:spLocks noGrp="1"/>
          </p:cNvSpPr>
          <p:nvPr>
            <p:ph type="title" idx="4294967295"/>
          </p:nvPr>
        </p:nvSpPr>
        <p:spPr>
          <a:xfrm>
            <a:off x="224519" y="593563"/>
            <a:ext cx="7886700" cy="9937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Vyhláška č. 397/2016 Sb. – </a:t>
            </a:r>
            <a:r>
              <a:rPr lang="cs-CZ" b="1">
                <a:solidFill>
                  <a:srgbClr val="002060"/>
                </a:solidFill>
              </a:rPr>
              <a:t>SÝRY</a:t>
            </a:r>
            <a:endParaRPr b="1">
              <a:solidFill>
                <a:srgbClr val="0070C0"/>
              </a:solidFill>
            </a:endParaRPr>
          </a:p>
        </p:txBody>
      </p:sp>
      <p:sp>
        <p:nvSpPr>
          <p:cNvPr id="369" name="Google Shape;369;p34"/>
          <p:cNvSpPr txBox="1">
            <a:spLocks noGrp="1"/>
          </p:cNvSpPr>
          <p:nvPr>
            <p:ph type="body" idx="4294967295"/>
          </p:nvPr>
        </p:nvSpPr>
        <p:spPr>
          <a:xfrm>
            <a:off x="471275" y="2017712"/>
            <a:ext cx="7886700" cy="3841549"/>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4000"/>
              </a:lnSpc>
              <a:spcBef>
                <a:spcPts val="0"/>
              </a:spcBef>
              <a:spcAft>
                <a:spcPts val="0"/>
              </a:spcAft>
              <a:buClr>
                <a:srgbClr val="002060"/>
              </a:buClr>
              <a:buSzPts val="2000"/>
              <a:buNone/>
            </a:pPr>
            <a:r>
              <a:rPr lang="cs-CZ" sz="2000" b="1">
                <a:solidFill>
                  <a:srgbClr val="002060"/>
                </a:solidFill>
              </a:rPr>
              <a:t>pařený sýr</a:t>
            </a:r>
            <a:endParaRPr sz="3600"/>
          </a:p>
          <a:p>
            <a:pPr marL="342900" lvl="0" indent="-342900" algn="l" rtl="0">
              <a:lnSpc>
                <a:spcPct val="114000"/>
              </a:lnSpc>
              <a:spcBef>
                <a:spcPts val="1000"/>
              </a:spcBef>
              <a:spcAft>
                <a:spcPts val="0"/>
              </a:spcAft>
              <a:buSzPts val="2000"/>
              <a:buChar char="•"/>
            </a:pPr>
            <a:r>
              <a:rPr lang="cs-CZ" sz="2000"/>
              <a:t>sýr, který byl po prokysání ošetřený napařením horkou vodou, horkou párou, horkým mlékem nebo smetanou</a:t>
            </a:r>
            <a:endParaRPr sz="3600"/>
          </a:p>
          <a:p>
            <a:pPr marL="0" lvl="0" indent="0" algn="l" rtl="0">
              <a:lnSpc>
                <a:spcPct val="114000"/>
              </a:lnSpc>
              <a:spcBef>
                <a:spcPts val="1000"/>
              </a:spcBef>
              <a:spcAft>
                <a:spcPts val="0"/>
              </a:spcAft>
              <a:buClr>
                <a:srgbClr val="002060"/>
              </a:buClr>
              <a:buSzPts val="2000"/>
              <a:buNone/>
            </a:pPr>
            <a:r>
              <a:rPr lang="cs-CZ" sz="2000" b="1">
                <a:solidFill>
                  <a:srgbClr val="002060"/>
                </a:solidFill>
              </a:rPr>
              <a:t>syrovátkový sýr </a:t>
            </a:r>
            <a:endParaRPr sz="3600"/>
          </a:p>
          <a:p>
            <a:pPr marL="342900" lvl="0" indent="-342900" algn="l" rtl="0">
              <a:lnSpc>
                <a:spcPct val="114000"/>
              </a:lnSpc>
              <a:spcBef>
                <a:spcPts val="1000"/>
              </a:spcBef>
              <a:spcAft>
                <a:spcPts val="0"/>
              </a:spcAft>
              <a:buSzPts val="2000"/>
              <a:buChar char="•"/>
            </a:pPr>
            <a:r>
              <a:rPr lang="cs-CZ" sz="2000"/>
              <a:t>mléčný výrobek získaný vysrážením syrovátky nebo směsi syrovátky s mlékem</a:t>
            </a:r>
            <a:endParaRPr/>
          </a:p>
          <a:p>
            <a:pPr marL="0" lvl="0" indent="0" algn="l" rtl="0">
              <a:lnSpc>
                <a:spcPct val="114000"/>
              </a:lnSpc>
              <a:spcBef>
                <a:spcPts val="1000"/>
              </a:spcBef>
              <a:spcAft>
                <a:spcPts val="0"/>
              </a:spcAft>
              <a:buSzPts val="1200"/>
              <a:buNone/>
            </a:pPr>
            <a:endParaRPr sz="1200"/>
          </a:p>
          <a:p>
            <a:pPr marL="0" lvl="0" indent="0" algn="l" rtl="0">
              <a:lnSpc>
                <a:spcPct val="90000"/>
              </a:lnSpc>
              <a:spcBef>
                <a:spcPts val="1000"/>
              </a:spcBef>
              <a:spcAft>
                <a:spcPts val="0"/>
              </a:spcAft>
              <a:buClr>
                <a:srgbClr val="1E4E79"/>
              </a:buClr>
              <a:buSzPts val="2400"/>
              <a:buNone/>
            </a:pPr>
            <a:r>
              <a:rPr lang="cs-CZ" sz="2400" b="1">
                <a:solidFill>
                  <a:srgbClr val="1E4E79"/>
                </a:solidFill>
              </a:rPr>
              <a:t>„sýrový“ </a:t>
            </a:r>
            <a:r>
              <a:rPr lang="cs-CZ" sz="2400">
                <a:solidFill>
                  <a:schemeClr val="dk1"/>
                </a:solidFill>
              </a:rPr>
              <a:t>50% hmotnosti výrobku</a:t>
            </a:r>
            <a:endParaRPr sz="2400">
              <a:solidFill>
                <a:schemeClr val="dk1"/>
              </a:solidFill>
            </a:endParaRPr>
          </a:p>
          <a:p>
            <a:pPr marL="0" lvl="0" indent="0" algn="l" rtl="0">
              <a:lnSpc>
                <a:spcPct val="90000"/>
              </a:lnSpc>
              <a:spcBef>
                <a:spcPts val="1000"/>
              </a:spcBef>
              <a:spcAft>
                <a:spcPts val="0"/>
              </a:spcAft>
              <a:buClr>
                <a:srgbClr val="1E4E79"/>
              </a:buClr>
              <a:buSzPts val="2400"/>
              <a:buNone/>
            </a:pPr>
            <a:r>
              <a:rPr lang="cs-CZ" sz="2400">
                <a:solidFill>
                  <a:schemeClr val="dk1"/>
                </a:solidFill>
              </a:rPr>
              <a:t>vícesložkový výrobek </a:t>
            </a:r>
            <a:r>
              <a:rPr lang="cs-CZ" sz="2400"/>
              <a:t>: „</a:t>
            </a:r>
            <a:r>
              <a:rPr lang="cs-CZ" sz="2400" b="1">
                <a:solidFill>
                  <a:srgbClr val="1E4E79"/>
                </a:solidFill>
              </a:rPr>
              <a:t>sýrový dort“, „dezert“, „roláda“, „salámový tavený sýr“ </a:t>
            </a:r>
            <a:endParaRPr sz="2400"/>
          </a:p>
        </p:txBody>
      </p:sp>
      <p:cxnSp>
        <p:nvCxnSpPr>
          <p:cNvPr id="370" name="Google Shape;370;p34"/>
          <p:cNvCxnSpPr/>
          <p:nvPr/>
        </p:nvCxnSpPr>
        <p:spPr>
          <a:xfrm rot="10800000" flipH="1">
            <a:off x="224519" y="1823431"/>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390"/>
        <p:cNvGrpSpPr/>
        <p:nvPr/>
      </p:nvGrpSpPr>
      <p:grpSpPr>
        <a:xfrm>
          <a:off x="0" y="0"/>
          <a:ext cx="0" cy="0"/>
          <a:chOff x="0" y="0"/>
          <a:chExt cx="0" cy="0"/>
        </a:xfrm>
      </p:grpSpPr>
      <p:sp>
        <p:nvSpPr>
          <p:cNvPr id="391" name="Google Shape;391;p37"/>
          <p:cNvSpPr txBox="1">
            <a:spLocks noGrp="1"/>
          </p:cNvSpPr>
          <p:nvPr>
            <p:ph type="title"/>
          </p:nvPr>
        </p:nvSpPr>
        <p:spPr>
          <a:xfrm>
            <a:off x="224525" y="365125"/>
            <a:ext cx="8757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sz="4000" b="1">
                <a:solidFill>
                  <a:srgbClr val="0070C0"/>
                </a:solidFill>
              </a:rPr>
              <a:t>Vyhláška č. 397/2016 Sb. – </a:t>
            </a:r>
            <a:r>
              <a:rPr lang="cs-CZ" sz="4000" b="1">
                <a:solidFill>
                  <a:srgbClr val="002060"/>
                </a:solidFill>
              </a:rPr>
              <a:t>TVAROHY</a:t>
            </a:r>
            <a:endParaRPr sz="4000" b="1">
              <a:solidFill>
                <a:srgbClr val="0070C0"/>
              </a:solidFill>
            </a:endParaRPr>
          </a:p>
        </p:txBody>
      </p:sp>
      <p:sp>
        <p:nvSpPr>
          <p:cNvPr id="392" name="Google Shape;392;p37"/>
          <p:cNvSpPr txBox="1">
            <a:spLocks noGrp="1"/>
          </p:cNvSpPr>
          <p:nvPr>
            <p:ph type="body" idx="1"/>
          </p:nvPr>
        </p:nvSpPr>
        <p:spPr>
          <a:xfrm>
            <a:off x="628650" y="1825625"/>
            <a:ext cx="8353500" cy="4351500"/>
          </a:xfrm>
          <a:prstGeom prst="rect">
            <a:avLst/>
          </a:prstGeom>
          <a:noFill/>
          <a:ln>
            <a:noFill/>
          </a:ln>
        </p:spPr>
        <p:txBody>
          <a:bodyPr spcFirstLastPara="1" wrap="square" lIns="91425" tIns="45700" rIns="91425" bIns="45700" anchor="t" anchorCtr="0">
            <a:normAutofit fontScale="85000" lnSpcReduction="20000"/>
          </a:bodyPr>
          <a:lstStyle/>
          <a:p>
            <a:pPr marL="0" lvl="0" indent="0" algn="just" rtl="0">
              <a:lnSpc>
                <a:spcPct val="90000"/>
              </a:lnSpc>
              <a:spcBef>
                <a:spcPts val="0"/>
              </a:spcBef>
              <a:spcAft>
                <a:spcPts val="0"/>
              </a:spcAft>
              <a:buClr>
                <a:srgbClr val="002060"/>
              </a:buClr>
              <a:buSzPct val="100000"/>
              <a:buNone/>
            </a:pPr>
            <a:r>
              <a:rPr lang="cs-CZ">
                <a:solidFill>
                  <a:schemeClr val="dk1"/>
                </a:solidFill>
              </a:rPr>
              <a:t>= nezrající sýr, získaný kyselým srážením, nebo u kterého převládá kyselé srážení nad srážením pomocí syřidla</a:t>
            </a:r>
            <a:endParaRPr>
              <a:solidFill>
                <a:schemeClr val="dk1"/>
              </a:solidFill>
            </a:endParaRPr>
          </a:p>
          <a:p>
            <a:pPr marL="0" lvl="0" indent="0" algn="just" rtl="0">
              <a:lnSpc>
                <a:spcPct val="90000"/>
              </a:lnSpc>
              <a:spcBef>
                <a:spcPts val="0"/>
              </a:spcBef>
              <a:spcAft>
                <a:spcPts val="0"/>
              </a:spcAft>
              <a:buClr>
                <a:srgbClr val="002060"/>
              </a:buClr>
              <a:buSzPct val="100000"/>
              <a:buNone/>
            </a:pPr>
            <a:endParaRPr b="1">
              <a:solidFill>
                <a:srgbClr val="002060"/>
              </a:solidFill>
            </a:endParaRPr>
          </a:p>
          <a:p>
            <a:pPr marL="0" lvl="0" indent="0" algn="just" rtl="0">
              <a:lnSpc>
                <a:spcPct val="90000"/>
              </a:lnSpc>
              <a:spcBef>
                <a:spcPts val="0"/>
              </a:spcBef>
              <a:spcAft>
                <a:spcPts val="0"/>
              </a:spcAft>
              <a:buClr>
                <a:srgbClr val="002060"/>
              </a:buClr>
              <a:buSzPct val="100000"/>
              <a:buNone/>
            </a:pPr>
            <a:r>
              <a:rPr lang="cs-CZ" b="1">
                <a:solidFill>
                  <a:srgbClr val="002060"/>
                </a:solidFill>
              </a:rPr>
              <a:t>tvaroh se označí: </a:t>
            </a:r>
            <a:endParaRPr/>
          </a:p>
          <a:p>
            <a:pPr marL="457200" lvl="0" indent="-457200" algn="just" rtl="0">
              <a:lnSpc>
                <a:spcPct val="90000"/>
              </a:lnSpc>
              <a:spcBef>
                <a:spcPts val="1000"/>
              </a:spcBef>
              <a:spcAft>
                <a:spcPts val="0"/>
              </a:spcAft>
              <a:buSzPct val="100000"/>
              <a:buChar char="•"/>
            </a:pPr>
            <a:r>
              <a:rPr lang="cs-CZ"/>
              <a:t>druh</a:t>
            </a:r>
            <a:endParaRPr/>
          </a:p>
          <a:p>
            <a:pPr marL="457200" lvl="0" indent="-457200" algn="just" rtl="0">
              <a:lnSpc>
                <a:spcPct val="90000"/>
              </a:lnSpc>
              <a:spcBef>
                <a:spcPts val="1000"/>
              </a:spcBef>
              <a:spcAft>
                <a:spcPts val="0"/>
              </a:spcAft>
              <a:buSzPct val="100000"/>
              <a:buChar char="•"/>
            </a:pPr>
            <a:r>
              <a:rPr lang="cs-CZ"/>
              <a:t>skupina </a:t>
            </a:r>
            <a:endParaRPr/>
          </a:p>
          <a:p>
            <a:pPr marL="457200" lvl="0" indent="-457200" algn="just" rtl="0">
              <a:lnSpc>
                <a:spcPct val="90000"/>
              </a:lnSpc>
              <a:spcBef>
                <a:spcPts val="1000"/>
              </a:spcBef>
              <a:spcAft>
                <a:spcPts val="0"/>
              </a:spcAft>
              <a:buSzPct val="100000"/>
              <a:buChar char="•"/>
            </a:pPr>
            <a:r>
              <a:rPr lang="cs-CZ"/>
              <a:t>podskupina</a:t>
            </a:r>
            <a:endParaRPr/>
          </a:p>
          <a:p>
            <a:pPr marL="0" lvl="0" indent="0" algn="just" rtl="0">
              <a:lnSpc>
                <a:spcPct val="114000"/>
              </a:lnSpc>
              <a:spcBef>
                <a:spcPts val="1000"/>
              </a:spcBef>
              <a:spcAft>
                <a:spcPts val="0"/>
              </a:spcAft>
              <a:buClr>
                <a:srgbClr val="002060"/>
              </a:buClr>
              <a:buSzPct val="100000"/>
              <a:buNone/>
            </a:pPr>
            <a:r>
              <a:rPr lang="cs-CZ" b="1">
                <a:solidFill>
                  <a:srgbClr val="002060"/>
                </a:solidFill>
              </a:rPr>
              <a:t>další označení:</a:t>
            </a:r>
            <a:endParaRPr/>
          </a:p>
          <a:p>
            <a:pPr marL="457200" lvl="0" indent="-457200" algn="just" rtl="0">
              <a:lnSpc>
                <a:spcPct val="114000"/>
              </a:lnSpc>
              <a:spcBef>
                <a:spcPts val="1000"/>
              </a:spcBef>
              <a:spcAft>
                <a:spcPts val="0"/>
              </a:spcAft>
              <a:buClr>
                <a:srgbClr val="002060"/>
              </a:buClr>
              <a:buSzPct val="100000"/>
              <a:buChar char="•"/>
            </a:pPr>
            <a:r>
              <a:rPr lang="cs-CZ"/>
              <a:t>obsah tuku nebo obsah tuku v sušině</a:t>
            </a:r>
            <a:endParaRPr/>
          </a:p>
          <a:p>
            <a:pPr marL="457200" lvl="0" indent="-457200" algn="just" rtl="0">
              <a:lnSpc>
                <a:spcPct val="114000"/>
              </a:lnSpc>
              <a:spcBef>
                <a:spcPts val="1000"/>
              </a:spcBef>
              <a:spcAft>
                <a:spcPts val="0"/>
              </a:spcAft>
              <a:buSzPct val="100000"/>
              <a:buChar char="•"/>
            </a:pPr>
            <a:r>
              <a:rPr lang="cs-CZ"/>
              <a:t>obsahem sušiny</a:t>
            </a:r>
            <a:endParaRPr/>
          </a:p>
          <a:p>
            <a:pPr marL="457200" lvl="0" indent="-457200" algn="just" rtl="0">
              <a:lnSpc>
                <a:spcPct val="114000"/>
              </a:lnSpc>
              <a:spcBef>
                <a:spcPts val="1000"/>
              </a:spcBef>
              <a:spcAft>
                <a:spcPts val="0"/>
              </a:spcAft>
              <a:buSzPct val="100000"/>
              <a:buChar char="•"/>
            </a:pPr>
            <a:r>
              <a:rPr lang="cs-CZ"/>
              <a:t>použitou ochucující složkou</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pic>
        <p:nvPicPr>
          <p:cNvPr id="393" name="Google Shape;393;p37" descr="3"/>
          <p:cNvPicPr preferRelativeResize="0">
            <a:picLocks noGrp="1"/>
          </p:cNvPicPr>
          <p:nvPr>
            <p:ph type="body" idx="2"/>
          </p:nvPr>
        </p:nvPicPr>
        <p:blipFill rotWithShape="1">
          <a:blip r:embed="rId3">
            <a:alphaModFix/>
          </a:blip>
          <a:srcRect/>
          <a:stretch/>
        </p:blipFill>
        <p:spPr>
          <a:xfrm>
            <a:off x="3931419" y="3046892"/>
            <a:ext cx="5114449" cy="1649396"/>
          </a:xfrm>
          <a:prstGeom prst="rect">
            <a:avLst/>
          </a:prstGeom>
          <a:noFill/>
          <a:ln>
            <a:noFill/>
          </a:ln>
        </p:spPr>
      </p:pic>
      <p:sp>
        <p:nvSpPr>
          <p:cNvPr id="394" name="Google Shape;394;p3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27</a:t>
            </a:fld>
            <a:endParaRPr sz="1200" b="1">
              <a:solidFill>
                <a:srgbClr val="002060"/>
              </a:solidFill>
            </a:endParaRPr>
          </a:p>
        </p:txBody>
      </p:sp>
      <p:cxnSp>
        <p:nvCxnSpPr>
          <p:cNvPr id="395" name="Google Shape;395;p37"/>
          <p:cNvCxnSpPr/>
          <p:nvPr/>
        </p:nvCxnSpPr>
        <p:spPr>
          <a:xfrm rot="10800000" flipH="1">
            <a:off x="224519" y="1783192"/>
            <a:ext cx="3522889" cy="12248"/>
          </a:xfrm>
          <a:prstGeom prst="straightConnector1">
            <a:avLst/>
          </a:prstGeom>
          <a:noFill/>
          <a:ln w="19050" cap="flat" cmpd="sng">
            <a:solidFill>
              <a:srgbClr val="1F3864"/>
            </a:solidFill>
            <a:prstDash val="solid"/>
            <a:miter lim="800000"/>
            <a:headEnd type="none" w="sm" len="sm"/>
            <a:tailEnd type="none" w="sm" len="sm"/>
          </a:ln>
        </p:spPr>
      </p:cxnSp>
      <p:pic>
        <p:nvPicPr>
          <p:cNvPr id="396" name="Google Shape;396;p37"/>
          <p:cNvPicPr preferRelativeResize="0"/>
          <p:nvPr/>
        </p:nvPicPr>
        <p:blipFill rotWithShape="1">
          <a:blip r:embed="rId4">
            <a:alphaModFix/>
          </a:blip>
          <a:srcRect l="195" t="16787" r="2431"/>
          <a:stretch/>
        </p:blipFill>
        <p:spPr>
          <a:xfrm>
            <a:off x="3889711" y="2467992"/>
            <a:ext cx="5092430" cy="57889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3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a:t>28</a:t>
            </a:fld>
            <a:endParaRPr/>
          </a:p>
        </p:txBody>
      </p:sp>
      <p:graphicFrame>
        <p:nvGraphicFramePr>
          <p:cNvPr id="402" name="Google Shape;402;p38"/>
          <p:cNvGraphicFramePr/>
          <p:nvPr/>
        </p:nvGraphicFramePr>
        <p:xfrm>
          <a:off x="2191875" y="2602600"/>
          <a:ext cx="3000000" cy="3000000"/>
        </p:xfrm>
        <a:graphic>
          <a:graphicData uri="http://schemas.openxmlformats.org/drawingml/2006/table">
            <a:tbl>
              <a:tblPr>
                <a:noFill/>
                <a:tableStyleId>{5511AE90-21C2-43B5-92C2-3CA566A328A6}</a:tableStyleId>
              </a:tblPr>
              <a:tblGrid>
                <a:gridCol w="1785950">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tblGrid>
              <a:tr h="234325">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Tvaroh</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Tuk v sušině (v % hmot.)</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234325">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Tučný</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nejméně 38,0</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234325">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Polotučný</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15,0 až 25,0</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34325">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Nízkoručný nebo jemný</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nejvíce 15,0</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440050">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Odtučněný nebo měkký nebo tvrdý</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cs-CZ" sz="1400" u="none" strike="noStrike" cap="none"/>
                        <a:t>nejvíce 5,0</a:t>
                      </a:r>
                      <a:endParaRPr sz="1400" u="none" strike="noStrike" cap="none"/>
                    </a:p>
                  </a:txBody>
                  <a:tcPr marL="21425" marR="21425" marT="14300" marB="14300" anchor="ctr">
                    <a:lnL w="9525" cap="flat" cmpd="sng">
                      <a:solidFill>
                        <a:srgbClr val="808080"/>
                      </a:solidFill>
                      <a:prstDash val="solid"/>
                      <a:round/>
                      <a:headEnd type="none" w="sm" len="sm"/>
                      <a:tailEnd type="none" w="sm" len="sm"/>
                    </a:lnL>
                    <a:lnR w="9525" cap="flat" cmpd="sng">
                      <a:solidFill>
                        <a:srgbClr val="808080"/>
                      </a:solidFill>
                      <a:prstDash val="solid"/>
                      <a:round/>
                      <a:headEnd type="none" w="sm" len="sm"/>
                      <a:tailEnd type="none" w="sm" len="sm"/>
                    </a:lnR>
                    <a:lnT w="9525" cap="flat" cmpd="sng">
                      <a:solidFill>
                        <a:srgbClr val="808080"/>
                      </a:solidFill>
                      <a:prstDash val="solid"/>
                      <a:round/>
                      <a:headEnd type="none" w="sm" len="sm"/>
                      <a:tailEnd type="none" w="sm" len="sm"/>
                    </a:lnT>
                    <a:lnB w="9525" cap="flat" cmpd="sng">
                      <a:solidFill>
                        <a:srgbClr val="80808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bl>
          </a:graphicData>
        </a:graphic>
      </p:graphicFrame>
      <p:cxnSp>
        <p:nvCxnSpPr>
          <p:cNvPr id="403" name="Google Shape;403;p38"/>
          <p:cNvCxnSpPr/>
          <p:nvPr/>
        </p:nvCxnSpPr>
        <p:spPr>
          <a:xfrm rot="10800000" flipH="1">
            <a:off x="224519" y="1783192"/>
            <a:ext cx="3522889" cy="12248"/>
          </a:xfrm>
          <a:prstGeom prst="straightConnector1">
            <a:avLst/>
          </a:prstGeom>
          <a:noFill/>
          <a:ln w="19050" cap="flat" cmpd="sng">
            <a:solidFill>
              <a:srgbClr val="1F3864"/>
            </a:solidFill>
            <a:prstDash val="solid"/>
            <a:miter lim="800000"/>
            <a:headEnd type="none" w="sm" len="sm"/>
            <a:tailEnd type="none" w="sm" len="sm"/>
          </a:ln>
        </p:spPr>
      </p:cxnSp>
      <p:sp>
        <p:nvSpPr>
          <p:cNvPr id="404" name="Google Shape;404;p38"/>
          <p:cNvSpPr txBox="1">
            <a:spLocks noGrp="1"/>
          </p:cNvSpPr>
          <p:nvPr>
            <p:ph type="title" idx="4294967295"/>
          </p:nvPr>
        </p:nvSpPr>
        <p:spPr>
          <a:xfrm>
            <a:off x="224525" y="365125"/>
            <a:ext cx="8757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sz="4000" b="1">
                <a:solidFill>
                  <a:srgbClr val="0070C0"/>
                </a:solidFill>
              </a:rPr>
              <a:t>Vyhláška č. 397/2016 Sb. – </a:t>
            </a:r>
            <a:r>
              <a:rPr lang="cs-CZ" sz="4000" b="1">
                <a:solidFill>
                  <a:srgbClr val="002060"/>
                </a:solidFill>
              </a:rPr>
              <a:t>TVAROHY</a:t>
            </a:r>
            <a:endParaRPr sz="4000" b="1">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5"/>
        <p:cNvGrpSpPr/>
        <p:nvPr/>
      </p:nvGrpSpPr>
      <p:grpSpPr>
        <a:xfrm>
          <a:off x="0" y="0"/>
          <a:ext cx="0" cy="0"/>
          <a:chOff x="0" y="0"/>
          <a:chExt cx="0" cy="0"/>
        </a:xfrm>
      </p:grpSpPr>
      <p:sp>
        <p:nvSpPr>
          <p:cNvPr id="426" name="Google Shape;426;p4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29</a:t>
            </a:fld>
            <a:endParaRPr sz="1200" b="1">
              <a:solidFill>
                <a:srgbClr val="002060"/>
              </a:solidFill>
            </a:endParaRPr>
          </a:p>
        </p:txBody>
      </p:sp>
      <p:sp>
        <p:nvSpPr>
          <p:cNvPr id="427" name="Google Shape;427;p41"/>
          <p:cNvSpPr txBox="1">
            <a:spLocks noGrp="1"/>
          </p:cNvSpPr>
          <p:nvPr>
            <p:ph type="title" idx="4294967295"/>
          </p:nvPr>
        </p:nvSpPr>
        <p:spPr>
          <a:xfrm>
            <a:off x="0" y="857250"/>
            <a:ext cx="8922000" cy="9939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3000"/>
              <a:buFont typeface="Calibri"/>
              <a:buNone/>
            </a:pPr>
            <a:r>
              <a:rPr lang="cs-CZ" sz="3000" b="1">
                <a:solidFill>
                  <a:srgbClr val="0070C0"/>
                </a:solidFill>
              </a:rPr>
              <a:t>Vyhláška č. 397/2016 Sb. – </a:t>
            </a:r>
            <a:r>
              <a:rPr lang="cs-CZ" sz="3000" b="1">
                <a:solidFill>
                  <a:srgbClr val="002060"/>
                </a:solidFill>
              </a:rPr>
              <a:t>MÁSLO A MLÉČNÉ TUKY</a:t>
            </a:r>
            <a:endParaRPr sz="3000" b="1">
              <a:solidFill>
                <a:srgbClr val="0070C0"/>
              </a:solidFill>
            </a:endParaRPr>
          </a:p>
        </p:txBody>
      </p:sp>
      <p:sp>
        <p:nvSpPr>
          <p:cNvPr id="428" name="Google Shape;428;p41"/>
          <p:cNvSpPr txBox="1">
            <a:spLocks noGrp="1"/>
          </p:cNvSpPr>
          <p:nvPr>
            <p:ph type="body" idx="4294967295"/>
          </p:nvPr>
        </p:nvSpPr>
        <p:spPr>
          <a:xfrm>
            <a:off x="222000" y="1654175"/>
            <a:ext cx="8697482" cy="4551316"/>
          </a:xfrm>
          <a:prstGeom prst="rect">
            <a:avLst/>
          </a:prstGeom>
          <a:noFill/>
          <a:ln>
            <a:noFill/>
          </a:ln>
        </p:spPr>
        <p:txBody>
          <a:bodyPr spcFirstLastPara="1" wrap="square" lIns="0" tIns="34275" rIns="0" bIns="34275" anchor="t" anchorCtr="0">
            <a:normAutofit fontScale="92500" lnSpcReduction="10000"/>
          </a:bodyPr>
          <a:lstStyle/>
          <a:p>
            <a:pPr marL="0" lvl="0" indent="0" algn="l" rtl="0">
              <a:lnSpc>
                <a:spcPct val="114000"/>
              </a:lnSpc>
              <a:spcBef>
                <a:spcPts val="0"/>
              </a:spcBef>
              <a:spcAft>
                <a:spcPts val="0"/>
              </a:spcAft>
              <a:buClr>
                <a:srgbClr val="002060"/>
              </a:buClr>
              <a:buSzPct val="100000"/>
              <a:buNone/>
            </a:pPr>
            <a:r>
              <a:rPr lang="cs-CZ" sz="1950" b="1">
                <a:solidFill>
                  <a:srgbClr val="002060"/>
                </a:solidFill>
              </a:rPr>
              <a:t>máslo </a:t>
            </a:r>
            <a:endParaRPr/>
          </a:p>
          <a:p>
            <a:pPr marL="0" lvl="0" indent="0" algn="just" rtl="0">
              <a:lnSpc>
                <a:spcPct val="114000"/>
              </a:lnSpc>
              <a:spcBef>
                <a:spcPts val="1000"/>
              </a:spcBef>
              <a:spcAft>
                <a:spcPts val="0"/>
              </a:spcAft>
              <a:buClr>
                <a:schemeClr val="dk1"/>
              </a:buClr>
              <a:buSzPct val="100000"/>
              <a:buNone/>
            </a:pPr>
            <a:r>
              <a:rPr lang="cs-CZ" sz="2200"/>
              <a:t>=výrobek s obsahem mléčného tuku min. 80 %, avšak méně než 90 %, s obsahem vody nejvýše 16 % a s obsahem tukuprosté sušiny do 2 % (</a:t>
            </a:r>
            <a:r>
              <a:rPr lang="cs-CZ" sz="2200" i="1"/>
              <a:t>Nařízení č. 1308/2013 – </a:t>
            </a:r>
            <a:r>
              <a:rPr lang="cs-CZ" sz="1900"/>
              <a:t>uvádí se  % tuku</a:t>
            </a:r>
            <a:r>
              <a:rPr lang="cs-CZ" sz="2200"/>
              <a:t>) </a:t>
            </a:r>
            <a:endParaRPr sz="2200"/>
          </a:p>
          <a:p>
            <a:pPr marL="0" lvl="0" indent="0" algn="just" rtl="0">
              <a:lnSpc>
                <a:spcPct val="114000"/>
              </a:lnSpc>
              <a:spcBef>
                <a:spcPts val="1000"/>
              </a:spcBef>
              <a:spcAft>
                <a:spcPts val="0"/>
              </a:spcAft>
              <a:buClr>
                <a:srgbClr val="002060"/>
              </a:buClr>
              <a:buSzPct val="100000"/>
              <a:buNone/>
            </a:pPr>
            <a:r>
              <a:rPr lang="cs-CZ" sz="2200" b="1">
                <a:solidFill>
                  <a:srgbClr val="002060"/>
                </a:solidFill>
              </a:rPr>
              <a:t>čerstvé máslo </a:t>
            </a:r>
            <a:endParaRPr sz="3000"/>
          </a:p>
          <a:p>
            <a:pPr marL="342900" lvl="0" indent="-342900" algn="just" rtl="0">
              <a:lnSpc>
                <a:spcPct val="114000"/>
              </a:lnSpc>
              <a:spcBef>
                <a:spcPts val="1000"/>
              </a:spcBef>
              <a:spcAft>
                <a:spcPts val="0"/>
              </a:spcAft>
              <a:buSzPct val="100000"/>
              <a:buChar char="•"/>
            </a:pPr>
            <a:r>
              <a:rPr lang="cs-CZ" sz="2200"/>
              <a:t>do 20 dnů od data výroby</a:t>
            </a:r>
            <a:endParaRPr sz="3000"/>
          </a:p>
          <a:p>
            <a:pPr marL="0" lvl="0" indent="0" algn="just" rtl="0">
              <a:lnSpc>
                <a:spcPct val="114000"/>
              </a:lnSpc>
              <a:spcBef>
                <a:spcPts val="1000"/>
              </a:spcBef>
              <a:spcAft>
                <a:spcPts val="0"/>
              </a:spcAft>
              <a:buClr>
                <a:srgbClr val="002060"/>
              </a:buClr>
              <a:buSzPct val="100000"/>
              <a:buNone/>
            </a:pPr>
            <a:r>
              <a:rPr lang="cs-CZ" sz="2200" b="1">
                <a:solidFill>
                  <a:srgbClr val="002060"/>
                </a:solidFill>
              </a:rPr>
              <a:t>stolní máslo </a:t>
            </a:r>
            <a:endParaRPr sz="3000"/>
          </a:p>
          <a:p>
            <a:pPr marL="342900" lvl="0" indent="-342900" algn="just" rtl="0">
              <a:lnSpc>
                <a:spcPct val="114000"/>
              </a:lnSpc>
              <a:spcBef>
                <a:spcPts val="1000"/>
              </a:spcBef>
              <a:spcAft>
                <a:spcPts val="0"/>
              </a:spcAft>
              <a:buSzPct val="100000"/>
              <a:buChar char="•"/>
            </a:pPr>
            <a:r>
              <a:rPr lang="cs-CZ" sz="2200"/>
              <a:t>skladované max 24 měsíců od data výroby při teplotách -18 °C a méně</a:t>
            </a:r>
            <a:endParaRPr sz="3000"/>
          </a:p>
          <a:p>
            <a:pPr marL="342900" lvl="0" indent="-342900" algn="just" rtl="0">
              <a:lnSpc>
                <a:spcPct val="114000"/>
              </a:lnSpc>
              <a:spcBef>
                <a:spcPts val="1000"/>
              </a:spcBef>
              <a:spcAft>
                <a:spcPts val="0"/>
              </a:spcAft>
              <a:buSzPct val="100000"/>
              <a:buChar char="•"/>
            </a:pPr>
            <a:r>
              <a:rPr lang="cs-CZ" sz="2200"/>
              <a:t>datum výroby označí na </a:t>
            </a:r>
            <a:r>
              <a:rPr lang="cs-CZ" sz="2200">
                <a:solidFill>
                  <a:srgbClr val="002060"/>
                </a:solidFill>
              </a:rPr>
              <a:t>obal určený pro spotřebitele výrobce</a:t>
            </a:r>
            <a:r>
              <a:rPr lang="cs-CZ" sz="2200"/>
              <a:t>, datum </a:t>
            </a:r>
            <a:r>
              <a:rPr lang="cs-CZ" sz="2200">
                <a:solidFill>
                  <a:srgbClr val="002060"/>
                </a:solidFill>
              </a:rPr>
              <a:t>vyskladnění z mrazírenského skladu označí </a:t>
            </a:r>
            <a:r>
              <a:rPr lang="cs-CZ" sz="2200"/>
              <a:t>na vnější obal </a:t>
            </a:r>
            <a:r>
              <a:rPr lang="cs-CZ" sz="2200">
                <a:solidFill>
                  <a:srgbClr val="002060"/>
                </a:solidFill>
              </a:rPr>
              <a:t>distributor</a:t>
            </a:r>
            <a:r>
              <a:rPr lang="cs-CZ" sz="2200"/>
              <a:t> a datum </a:t>
            </a:r>
            <a:r>
              <a:rPr lang="cs-CZ" sz="2200">
                <a:solidFill>
                  <a:srgbClr val="002060"/>
                </a:solidFill>
              </a:rPr>
              <a:t>použitelnosti označí prodejce </a:t>
            </a:r>
            <a:r>
              <a:rPr lang="cs-CZ" sz="2200"/>
              <a:t>(20 dnů od vyskladnění z mrazáku)</a:t>
            </a:r>
            <a:endParaRPr sz="2200">
              <a:solidFill>
                <a:srgbClr val="002060"/>
              </a:solidFill>
            </a:endParaRPr>
          </a:p>
        </p:txBody>
      </p:sp>
      <p:cxnSp>
        <p:nvCxnSpPr>
          <p:cNvPr id="429" name="Google Shape;429;p41"/>
          <p:cNvCxnSpPr/>
          <p:nvPr/>
        </p:nvCxnSpPr>
        <p:spPr>
          <a:xfrm rot="10800000" flipH="1">
            <a:off x="224519" y="1965814"/>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442813" y="502231"/>
            <a:ext cx="8363835"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MLÉKO DEFINICE – </a:t>
            </a:r>
            <a:r>
              <a:rPr lang="cs-CZ" b="1">
                <a:solidFill>
                  <a:srgbClr val="002060"/>
                </a:solidFill>
              </a:rPr>
              <a:t>1308/2013</a:t>
            </a:r>
            <a:endParaRPr/>
          </a:p>
        </p:txBody>
      </p:sp>
      <p:sp>
        <p:nvSpPr>
          <p:cNvPr id="103" name="Google Shape;103;p3"/>
          <p:cNvSpPr txBox="1">
            <a:spLocks noGrp="1"/>
          </p:cNvSpPr>
          <p:nvPr>
            <p:ph type="body" idx="1"/>
          </p:nvPr>
        </p:nvSpPr>
        <p:spPr>
          <a:xfrm>
            <a:off x="369158" y="1806339"/>
            <a:ext cx="8437490" cy="3486987"/>
          </a:xfrm>
          <a:prstGeom prst="rect">
            <a:avLst/>
          </a:prstGeom>
          <a:noFill/>
          <a:ln>
            <a:noFill/>
          </a:ln>
        </p:spPr>
        <p:txBody>
          <a:bodyPr spcFirstLastPara="1" wrap="square" lIns="91425" tIns="45700" rIns="91425" bIns="45700" anchor="t" anchorCtr="0">
            <a:normAutofit fontScale="62500" lnSpcReduction="20000"/>
          </a:bodyPr>
          <a:lstStyle/>
          <a:p>
            <a:pPr marL="0" lvl="0" indent="0" algn="just" rtl="0">
              <a:lnSpc>
                <a:spcPct val="125000"/>
              </a:lnSpc>
              <a:spcBef>
                <a:spcPts val="0"/>
              </a:spcBef>
              <a:spcAft>
                <a:spcPts val="0"/>
              </a:spcAft>
              <a:buClr>
                <a:schemeClr val="dk1"/>
              </a:buClr>
              <a:buSzPct val="100000"/>
              <a:buNone/>
            </a:pPr>
            <a:r>
              <a:rPr lang="cs-CZ"/>
              <a:t> „</a:t>
            </a:r>
            <a:r>
              <a:rPr lang="cs-CZ" b="1"/>
              <a:t>Mlékem</a:t>
            </a:r>
            <a:r>
              <a:rPr lang="cs-CZ"/>
              <a:t>“ se rozumí výhradně běžná tekutina vylučovaná mléčnou žlázou získaná z jednoho nebo více dojení bez toho, aby se do ní cokoli přidávalo nebo z ní odebíralo.</a:t>
            </a:r>
            <a:endParaRPr/>
          </a:p>
          <a:p>
            <a:pPr marL="0" lvl="0" indent="0" algn="just" rtl="0">
              <a:lnSpc>
                <a:spcPct val="125000"/>
              </a:lnSpc>
              <a:spcBef>
                <a:spcPts val="1000"/>
              </a:spcBef>
              <a:spcAft>
                <a:spcPts val="0"/>
              </a:spcAft>
              <a:buClr>
                <a:schemeClr val="dk1"/>
              </a:buClr>
              <a:buSzPct val="100000"/>
              <a:buNone/>
            </a:pPr>
            <a:r>
              <a:rPr lang="cs-CZ"/>
              <a:t>Výraz „</a:t>
            </a:r>
            <a:r>
              <a:rPr lang="cs-CZ" b="1"/>
              <a:t>mléko</a:t>
            </a:r>
            <a:r>
              <a:rPr lang="cs-CZ"/>
              <a:t>“ se však může použít:</a:t>
            </a:r>
            <a:endParaRPr/>
          </a:p>
          <a:p>
            <a:pPr marL="228600" lvl="0" indent="-228600" algn="just" rtl="0">
              <a:lnSpc>
                <a:spcPct val="125000"/>
              </a:lnSpc>
              <a:spcBef>
                <a:spcPts val="1000"/>
              </a:spcBef>
              <a:spcAft>
                <a:spcPts val="0"/>
              </a:spcAft>
              <a:buClr>
                <a:schemeClr val="dk1"/>
              </a:buClr>
              <a:buSzPct val="100000"/>
              <a:buChar char="•"/>
            </a:pPr>
            <a:r>
              <a:rPr lang="cs-CZ"/>
              <a:t>pro mléko, které bylo zpracováno, aniž bylo pozměněno jeho složení, nebo pro mléko, jehož obsah tuku byl standardizován podle části IV</a:t>
            </a:r>
            <a:endParaRPr/>
          </a:p>
          <a:p>
            <a:pPr marL="228600" lvl="0" indent="-228600" algn="just" rtl="0">
              <a:lnSpc>
                <a:spcPct val="125000"/>
              </a:lnSpc>
              <a:spcBef>
                <a:spcPts val="1000"/>
              </a:spcBef>
              <a:spcAft>
                <a:spcPts val="0"/>
              </a:spcAft>
              <a:buClr>
                <a:schemeClr val="dk1"/>
              </a:buClr>
              <a:buSzPct val="100000"/>
              <a:buChar char="•"/>
            </a:pPr>
            <a:r>
              <a:rPr lang="cs-CZ"/>
              <a:t>v souvislosti se slovem nebo slovy pro označení druhu, jakostní třídy, původu nebo zamýšleného způsobu použití takového mléka nebo pro popis fyzikálního zpracování nebo úpravy složení, kterým se podrobilo, za předpokladu, že se tato úprava omezuje na přidání nebo odebrání přirozených složek mléka</a:t>
            </a:r>
            <a:endParaRPr/>
          </a:p>
          <a:p>
            <a:pPr marL="228600" lvl="0" indent="-228600" algn="just" rtl="0">
              <a:lnSpc>
                <a:spcPct val="125000"/>
              </a:lnSpc>
              <a:spcBef>
                <a:spcPts val="1000"/>
              </a:spcBef>
              <a:spcAft>
                <a:spcPts val="0"/>
              </a:spcAft>
              <a:buClr>
                <a:schemeClr val="dk1"/>
              </a:buClr>
              <a:buSzPct val="100000"/>
              <a:buChar char="•"/>
            </a:pPr>
            <a:r>
              <a:rPr lang="cs-CZ"/>
              <a:t>pokud nejde o kravské mléko, uvede se druh zvířete, z nějž mléko pochází</a:t>
            </a:r>
            <a:endParaRPr/>
          </a:p>
        </p:txBody>
      </p:sp>
      <p:sp>
        <p:nvSpPr>
          <p:cNvPr id="104" name="Google Shape;104;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a:t>
            </a:fld>
            <a:endParaRPr sz="1200" b="1">
              <a:solidFill>
                <a:srgbClr val="002060"/>
              </a:solidFill>
            </a:endParaRPr>
          </a:p>
        </p:txBody>
      </p:sp>
      <p:cxnSp>
        <p:nvCxnSpPr>
          <p:cNvPr id="105" name="Google Shape;105;p3"/>
          <p:cNvCxnSpPr/>
          <p:nvPr/>
        </p:nvCxnSpPr>
        <p:spPr>
          <a:xfrm rot="10800000" flipH="1">
            <a:off x="224519" y="1775299"/>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448"/>
        <p:cNvGrpSpPr/>
        <p:nvPr/>
      </p:nvGrpSpPr>
      <p:grpSpPr>
        <a:xfrm>
          <a:off x="0" y="0"/>
          <a:ext cx="0" cy="0"/>
          <a:chOff x="0" y="0"/>
          <a:chExt cx="0" cy="0"/>
        </a:xfrm>
      </p:grpSpPr>
      <p:sp>
        <p:nvSpPr>
          <p:cNvPr id="449" name="Google Shape;449;p44"/>
          <p:cNvSpPr txBox="1">
            <a:spLocks noGrp="1"/>
          </p:cNvSpPr>
          <p:nvPr>
            <p:ph type="title"/>
          </p:nvPr>
        </p:nvSpPr>
        <p:spPr>
          <a:xfrm>
            <a:off x="259086" y="386735"/>
            <a:ext cx="8256264"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2800"/>
              <a:buFont typeface="Calibri"/>
              <a:buNone/>
            </a:pPr>
            <a:r>
              <a:rPr lang="cs-CZ" sz="2800" b="1">
                <a:solidFill>
                  <a:srgbClr val="0070C0"/>
                </a:solidFill>
              </a:rPr>
              <a:t>MLÉKO A MLÉČNÉ VÝROBKY – </a:t>
            </a:r>
            <a:r>
              <a:rPr lang="cs-CZ" sz="2800" b="1">
                <a:solidFill>
                  <a:srgbClr val="002060"/>
                </a:solidFill>
              </a:rPr>
              <a:t>MRAŽENÉ KRÉMY</a:t>
            </a:r>
            <a:endParaRPr sz="2800"/>
          </a:p>
        </p:txBody>
      </p:sp>
      <p:sp>
        <p:nvSpPr>
          <p:cNvPr id="450" name="Google Shape;450;p4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457200" lvl="0" indent="-457200" algn="l" rtl="0">
              <a:lnSpc>
                <a:spcPct val="90000"/>
              </a:lnSpc>
              <a:spcBef>
                <a:spcPts val="0"/>
              </a:spcBef>
              <a:spcAft>
                <a:spcPts val="0"/>
              </a:spcAft>
              <a:buClr>
                <a:srgbClr val="002060"/>
              </a:buClr>
              <a:buSzPts val="2800"/>
              <a:buChar char="•"/>
            </a:pPr>
            <a:r>
              <a:rPr lang="cs-CZ"/>
              <a:t> údaji dle 853/2004</a:t>
            </a:r>
            <a:endParaRPr/>
          </a:p>
          <a:p>
            <a:pPr marL="457200" lvl="0" indent="-457200" algn="l" rtl="0">
              <a:lnSpc>
                <a:spcPct val="90000"/>
              </a:lnSpc>
              <a:spcBef>
                <a:spcPts val="1000"/>
              </a:spcBef>
              <a:spcAft>
                <a:spcPts val="0"/>
              </a:spcAft>
              <a:buClr>
                <a:srgbClr val="002060"/>
              </a:buClr>
              <a:buSzPts val="2800"/>
              <a:buChar char="•"/>
            </a:pPr>
            <a:r>
              <a:rPr lang="cs-CZ"/>
              <a:t> údaji dle 1196/2011</a:t>
            </a:r>
            <a:endParaRPr/>
          </a:p>
          <a:p>
            <a:pPr marL="228600" lvl="0" indent="-50800" algn="l" rtl="0">
              <a:lnSpc>
                <a:spcPct val="90000"/>
              </a:lnSpc>
              <a:spcBef>
                <a:spcPts val="1000"/>
              </a:spcBef>
              <a:spcAft>
                <a:spcPts val="0"/>
              </a:spcAft>
              <a:buClr>
                <a:srgbClr val="002060"/>
              </a:buClr>
              <a:buSzPts val="2800"/>
              <a:buFont typeface="Calibri"/>
              <a:buNone/>
            </a:pPr>
            <a:endParaRPr/>
          </a:p>
        </p:txBody>
      </p:sp>
      <p:sp>
        <p:nvSpPr>
          <p:cNvPr id="451" name="Google Shape;451;p4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30</a:t>
            </a:fld>
            <a:endParaRPr sz="1200" b="1">
              <a:solidFill>
                <a:srgbClr val="00206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5"/>
        <p:cNvGrpSpPr/>
        <p:nvPr/>
      </p:nvGrpSpPr>
      <p:grpSpPr>
        <a:xfrm>
          <a:off x="0" y="0"/>
          <a:ext cx="0" cy="0"/>
          <a:chOff x="0" y="0"/>
          <a:chExt cx="0" cy="0"/>
        </a:xfrm>
      </p:grpSpPr>
      <p:sp>
        <p:nvSpPr>
          <p:cNvPr id="456" name="Google Shape;456;p45"/>
          <p:cNvSpPr txBox="1">
            <a:spLocks noGrp="1"/>
          </p:cNvSpPr>
          <p:nvPr>
            <p:ph type="title"/>
          </p:nvPr>
        </p:nvSpPr>
        <p:spPr>
          <a:xfrm>
            <a:off x="531591" y="333468"/>
            <a:ext cx="7886700"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3000"/>
              <a:buFont typeface="Calibri"/>
              <a:buNone/>
            </a:pPr>
            <a:r>
              <a:rPr lang="cs-CZ" sz="3000" b="1">
                <a:solidFill>
                  <a:srgbClr val="0070C0"/>
                </a:solidFill>
              </a:rPr>
              <a:t>Vyhláška č. 397/2016 Sb. – </a:t>
            </a:r>
            <a:r>
              <a:rPr lang="cs-CZ" sz="3000" b="1">
                <a:solidFill>
                  <a:srgbClr val="002060"/>
                </a:solidFill>
              </a:rPr>
              <a:t>MRAŽENÉ KRÉMY</a:t>
            </a:r>
            <a:endParaRPr sz="3000" b="1">
              <a:solidFill>
                <a:srgbClr val="0070C0"/>
              </a:solidFill>
            </a:endParaRPr>
          </a:p>
        </p:txBody>
      </p:sp>
      <p:sp>
        <p:nvSpPr>
          <p:cNvPr id="457" name="Google Shape;457;p4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31</a:t>
            </a:fld>
            <a:endParaRPr sz="1200" b="1">
              <a:solidFill>
                <a:srgbClr val="002060"/>
              </a:solidFill>
            </a:endParaRPr>
          </a:p>
        </p:txBody>
      </p:sp>
      <p:sp>
        <p:nvSpPr>
          <p:cNvPr id="458" name="Google Shape;458;p45"/>
          <p:cNvSpPr txBox="1"/>
          <p:nvPr/>
        </p:nvSpPr>
        <p:spPr>
          <a:xfrm>
            <a:off x="254352" y="1564284"/>
            <a:ext cx="8441177" cy="5293716"/>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cs-CZ" sz="2000" b="1" i="0" u="none" strike="noStrike" cap="none">
                <a:solidFill>
                  <a:srgbClr val="002060"/>
                </a:solidFill>
                <a:latin typeface="Calibri"/>
                <a:ea typeface="Calibri"/>
                <a:cs typeface="Calibri"/>
                <a:sym typeface="Calibri"/>
              </a:rPr>
              <a:t>„mražený krémem „</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cs-CZ" sz="2000" b="0" i="0" u="none" strike="noStrike" cap="none">
                <a:solidFill>
                  <a:schemeClr val="dk1"/>
                </a:solidFill>
                <a:latin typeface="Calibri"/>
                <a:ea typeface="Calibri"/>
                <a:cs typeface="Calibri"/>
                <a:sym typeface="Calibri"/>
              </a:rPr>
              <a:t>výrobek získaný zmrazením směsi připravené v závislosti na skupině mraženého krému zejména z vody, mléka, smetany, tuku, cukru a dalších složek, pevné nebo pastovité konzistence, který je uváděn na trh a určen ke konečné spotřebě ve zmrazeném stavu,</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cs-CZ" sz="2000" b="0" i="0" u="none" strike="noStrike" cap="none">
                <a:solidFill>
                  <a:schemeClr val="dk1"/>
                </a:solidFill>
                <a:latin typeface="Calibri"/>
                <a:ea typeface="Calibri"/>
                <a:cs typeface="Calibri"/>
                <a:sym typeface="Calibri"/>
              </a:rPr>
              <a:t>  </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cs-CZ" sz="2000" b="1" i="0" u="none" strike="noStrike" cap="none">
                <a:solidFill>
                  <a:srgbClr val="002060"/>
                </a:solidFill>
                <a:latin typeface="Calibri"/>
                <a:ea typeface="Calibri"/>
                <a:cs typeface="Calibri"/>
                <a:sym typeface="Calibri"/>
              </a:rPr>
              <a:t>„mražený krém smetanový a mléčný „</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cs-CZ" sz="2000" b="0" i="0" u="none" strike="noStrike" cap="none">
                <a:solidFill>
                  <a:schemeClr val="dk1"/>
                </a:solidFill>
                <a:latin typeface="Calibri"/>
                <a:ea typeface="Calibri"/>
                <a:cs typeface="Calibri"/>
                <a:sym typeface="Calibri"/>
              </a:rPr>
              <a:t>mražené krémy vyrobené zmrazením našlehané směsi připravené z mléčných surovin, zejména smetany, mléčného tuku, másla, mléka a sušeného mléka, cukrů nebo sladidel, s přídavkem dalších složek a ochucujících přísad, vyjma rostlinného tuku</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cs-CZ" sz="2000" b="0" i="0" u="none" strike="noStrike" cap="none">
                <a:solidFill>
                  <a:schemeClr val="dk1"/>
                </a:solidFill>
                <a:latin typeface="Calibri"/>
                <a:ea typeface="Calibri"/>
                <a:cs typeface="Calibri"/>
                <a:sym typeface="Calibri"/>
              </a:rPr>
              <a:t> </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cs-CZ" sz="2000" b="1" i="0" u="none" strike="noStrike" cap="none">
                <a:solidFill>
                  <a:srgbClr val="002060"/>
                </a:solidFill>
                <a:latin typeface="Calibri"/>
                <a:ea typeface="Calibri"/>
                <a:cs typeface="Calibri"/>
                <a:sym typeface="Calibri"/>
              </a:rPr>
              <a:t>„mražený krém s rostlinným tukem“ </a:t>
            </a:r>
            <a:endParaRPr sz="16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cs-CZ" sz="2000" b="0" i="0" u="none" strike="noStrike" cap="none">
                <a:solidFill>
                  <a:schemeClr val="dk1"/>
                </a:solidFill>
                <a:latin typeface="Calibri"/>
                <a:ea typeface="Calibri"/>
                <a:cs typeface="Calibri"/>
                <a:sym typeface="Calibri"/>
              </a:rPr>
              <a:t>mražené krémy vyrobené zmrazením našlehané směsi připravené z mléka nebo jiných mléčných surovin, vody, rostlinných tuků, cukrů nebo sladidel, s přídavkem dalších složek a ochucujících přísad</a:t>
            </a:r>
            <a:endParaRPr sz="1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cs-CZ"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2"/>
        <p:cNvGrpSpPr/>
        <p:nvPr/>
      </p:nvGrpSpPr>
      <p:grpSpPr>
        <a:xfrm>
          <a:off x="0" y="0"/>
          <a:ext cx="0" cy="0"/>
          <a:chOff x="0" y="0"/>
          <a:chExt cx="0" cy="0"/>
        </a:xfrm>
      </p:grpSpPr>
      <p:sp>
        <p:nvSpPr>
          <p:cNvPr id="463" name="Google Shape;463;p4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32</a:t>
            </a:fld>
            <a:endParaRPr sz="1200" b="1">
              <a:solidFill>
                <a:srgbClr val="002060"/>
              </a:solidFill>
            </a:endParaRPr>
          </a:p>
        </p:txBody>
      </p:sp>
      <p:sp>
        <p:nvSpPr>
          <p:cNvPr id="464" name="Google Shape;464;p46"/>
          <p:cNvSpPr txBox="1">
            <a:spLocks noGrp="1"/>
          </p:cNvSpPr>
          <p:nvPr>
            <p:ph type="title" idx="4294967295"/>
          </p:nvPr>
        </p:nvSpPr>
        <p:spPr>
          <a:xfrm>
            <a:off x="399495" y="395611"/>
            <a:ext cx="7886700" cy="9937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3000"/>
              <a:buFont typeface="Calibri"/>
              <a:buNone/>
            </a:pPr>
            <a:r>
              <a:rPr lang="cs-CZ" sz="3000" b="1">
                <a:solidFill>
                  <a:srgbClr val="0070C0"/>
                </a:solidFill>
              </a:rPr>
              <a:t>Vyhláška č. 397/2016 Sb. – </a:t>
            </a:r>
            <a:r>
              <a:rPr lang="cs-CZ" sz="3000" b="1">
                <a:solidFill>
                  <a:srgbClr val="002060"/>
                </a:solidFill>
              </a:rPr>
              <a:t>MRAŽENÉ KRÉMY</a:t>
            </a:r>
            <a:endParaRPr sz="3000" b="1">
              <a:solidFill>
                <a:srgbClr val="0070C0"/>
              </a:solidFill>
            </a:endParaRPr>
          </a:p>
        </p:txBody>
      </p:sp>
      <p:sp>
        <p:nvSpPr>
          <p:cNvPr id="465" name="Google Shape;465;p46"/>
          <p:cNvSpPr txBox="1"/>
          <p:nvPr/>
        </p:nvSpPr>
        <p:spPr>
          <a:xfrm>
            <a:off x="399495" y="1766169"/>
            <a:ext cx="8441177" cy="406261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cs-CZ" sz="2400" b="1" i="0" u="none" strike="noStrike" cap="none">
                <a:solidFill>
                  <a:srgbClr val="002060"/>
                </a:solidFill>
                <a:latin typeface="Calibri"/>
                <a:ea typeface="Calibri"/>
                <a:cs typeface="Calibri"/>
                <a:sym typeface="Calibri"/>
              </a:rPr>
              <a:t>„mražený krém vodový „</a:t>
            </a: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r>
              <a:rPr lang="cs-CZ" sz="2400" b="0" i="0" u="none" strike="noStrike" cap="none">
                <a:solidFill>
                  <a:schemeClr val="dk1"/>
                </a:solidFill>
                <a:latin typeface="Calibri"/>
                <a:ea typeface="Calibri"/>
                <a:cs typeface="Calibri"/>
                <a:sym typeface="Calibri"/>
              </a:rPr>
              <a:t>mražené krémy vyrobené zmrazením směsi připravené z vody a cukrů nebo sladidel s přídavkem dalších složek a ochucujících přísad </a:t>
            </a: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r>
              <a:rPr lang="cs-CZ" sz="2400" b="0" i="0" u="none" strike="noStrike" cap="none">
                <a:solidFill>
                  <a:schemeClr val="dk1"/>
                </a:solidFill>
                <a:latin typeface="Calibri"/>
                <a:ea typeface="Calibri"/>
                <a:cs typeface="Calibri"/>
                <a:sym typeface="Calibri"/>
              </a:rPr>
              <a:t> </a:t>
            </a: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r>
              <a:rPr lang="cs-CZ" sz="2400" b="1" i="0" u="none" strike="noStrike" cap="none">
                <a:solidFill>
                  <a:srgbClr val="002060"/>
                </a:solidFill>
                <a:latin typeface="Calibri"/>
                <a:ea typeface="Calibri"/>
                <a:cs typeface="Calibri"/>
                <a:sym typeface="Calibri"/>
              </a:rPr>
              <a:t>„sorbet“ </a:t>
            </a:r>
            <a:endParaRPr sz="18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r>
              <a:rPr lang="cs-CZ" sz="2400" b="0" i="0" u="none" strike="noStrike" cap="none">
                <a:solidFill>
                  <a:schemeClr val="dk1"/>
                </a:solidFill>
                <a:latin typeface="Calibri"/>
                <a:ea typeface="Calibri"/>
                <a:cs typeface="Calibri"/>
                <a:sym typeface="Calibri"/>
              </a:rPr>
              <a:t>mražený výrobek získaný zmrazením směsi vyrobené z vody a cukrů s přídavkem ovoce, popřípadě i vína včetně aromatizovaného vína anebo alkoholu a s přídavkem dalších složek a ochucujících přísad </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cs-CZ"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9"/>
        <p:cNvGrpSpPr/>
        <p:nvPr/>
      </p:nvGrpSpPr>
      <p:grpSpPr>
        <a:xfrm>
          <a:off x="0" y="0"/>
          <a:ext cx="0" cy="0"/>
          <a:chOff x="0" y="0"/>
          <a:chExt cx="0" cy="0"/>
        </a:xfrm>
      </p:grpSpPr>
      <p:sp>
        <p:nvSpPr>
          <p:cNvPr id="470" name="Google Shape;470;p47"/>
          <p:cNvSpPr txBox="1">
            <a:spLocks noGrp="1"/>
          </p:cNvSpPr>
          <p:nvPr>
            <p:ph type="title"/>
          </p:nvPr>
        </p:nvSpPr>
        <p:spPr>
          <a:xfrm>
            <a:off x="531591" y="337259"/>
            <a:ext cx="7886700"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3000"/>
              <a:buFont typeface="Calibri"/>
              <a:buNone/>
            </a:pPr>
            <a:r>
              <a:rPr lang="cs-CZ" sz="3000" b="1">
                <a:solidFill>
                  <a:srgbClr val="0070C0"/>
                </a:solidFill>
              </a:rPr>
              <a:t>Vyhláška č. 397/2016 Sb. – </a:t>
            </a:r>
            <a:r>
              <a:rPr lang="cs-CZ" sz="3000" b="1">
                <a:solidFill>
                  <a:srgbClr val="002060"/>
                </a:solidFill>
              </a:rPr>
              <a:t>MRAŽENÉ KRÉMY</a:t>
            </a:r>
            <a:endParaRPr sz="3000" b="1">
              <a:solidFill>
                <a:srgbClr val="0070C0"/>
              </a:solidFill>
            </a:endParaRPr>
          </a:p>
        </p:txBody>
      </p:sp>
      <p:sp>
        <p:nvSpPr>
          <p:cNvPr id="471" name="Google Shape;471;p4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33</a:t>
            </a:fld>
            <a:endParaRPr sz="1200" b="1">
              <a:solidFill>
                <a:srgbClr val="002060"/>
              </a:solidFill>
            </a:endParaRPr>
          </a:p>
        </p:txBody>
      </p:sp>
      <p:sp>
        <p:nvSpPr>
          <p:cNvPr id="472" name="Google Shape;472;p47"/>
          <p:cNvSpPr txBox="1"/>
          <p:nvPr/>
        </p:nvSpPr>
        <p:spPr>
          <a:xfrm>
            <a:off x="351411" y="1672781"/>
            <a:ext cx="8441177"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cs-CZ" sz="2400" b="1" i="0" u="none" strike="noStrike" cap="none">
                <a:solidFill>
                  <a:srgbClr val="002060"/>
                </a:solidFill>
                <a:latin typeface="Calibri"/>
                <a:ea typeface="Calibri"/>
                <a:cs typeface="Calibri"/>
                <a:sym typeface="Calibri"/>
              </a:rPr>
              <a:t>označí se :</a:t>
            </a:r>
            <a:endParaRPr sz="18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cs-CZ" sz="2400" b="0" i="0" u="none" strike="noStrike" cap="none">
                <a:solidFill>
                  <a:schemeClr val="dk1"/>
                </a:solidFill>
                <a:latin typeface="Calibri"/>
                <a:ea typeface="Calibri"/>
                <a:cs typeface="Calibri"/>
                <a:sym typeface="Calibri"/>
              </a:rPr>
              <a:t>názvem druhu, skupiny a podskupiny </a:t>
            </a:r>
            <a:endParaRPr sz="1800" b="0" i="0" u="none" strike="noStrike" cap="none">
              <a:solidFill>
                <a:srgbClr val="000000"/>
              </a:solidFill>
              <a:latin typeface="Arial"/>
              <a:ea typeface="Arial"/>
              <a:cs typeface="Arial"/>
              <a:sym typeface="Arial"/>
            </a:endParaRPr>
          </a:p>
        </p:txBody>
      </p:sp>
      <p:pic>
        <p:nvPicPr>
          <p:cNvPr id="473" name="Google Shape;473;p47"/>
          <p:cNvPicPr preferRelativeResize="0"/>
          <p:nvPr/>
        </p:nvPicPr>
        <p:blipFill rotWithShape="1">
          <a:blip r:embed="rId3">
            <a:alphaModFix/>
          </a:blip>
          <a:srcRect/>
          <a:stretch/>
        </p:blipFill>
        <p:spPr>
          <a:xfrm>
            <a:off x="883611" y="2846843"/>
            <a:ext cx="6541733" cy="3047792"/>
          </a:xfrm>
          <a:prstGeom prst="rect">
            <a:avLst/>
          </a:prstGeom>
          <a:noFill/>
          <a:ln>
            <a:noFill/>
          </a:ln>
        </p:spPr>
      </p:pic>
      <p:sp>
        <p:nvSpPr>
          <p:cNvPr id="474" name="Google Shape;474;p47"/>
          <p:cNvSpPr/>
          <p:nvPr/>
        </p:nvSpPr>
        <p:spPr>
          <a:xfrm>
            <a:off x="4667513" y="3472447"/>
            <a:ext cx="357790"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cs-CZ" sz="1350" b="0" i="0" u="none" strike="noStrike" cap="none">
                <a:solidFill>
                  <a:schemeClr val="dk1"/>
                </a:solidFill>
                <a:latin typeface="Calibri"/>
                <a:ea typeface="Calibri"/>
                <a:cs typeface="Calibri"/>
                <a:sym typeface="Calibri"/>
              </a:rPr>
              <a:t>8; </a:t>
            </a:r>
            <a:endParaRPr sz="1400" b="0" i="0" u="none" strike="noStrike" cap="none">
              <a:solidFill>
                <a:srgbClr val="000000"/>
              </a:solidFill>
              <a:latin typeface="Arial"/>
              <a:ea typeface="Arial"/>
              <a:cs typeface="Arial"/>
              <a:sym typeface="Arial"/>
            </a:endParaRPr>
          </a:p>
        </p:txBody>
      </p:sp>
      <p:sp>
        <p:nvSpPr>
          <p:cNvPr id="475" name="Google Shape;475;p47"/>
          <p:cNvSpPr/>
          <p:nvPr/>
        </p:nvSpPr>
        <p:spPr>
          <a:xfrm>
            <a:off x="4601911" y="3824011"/>
            <a:ext cx="404278"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cs-CZ" sz="1350" b="0" i="0" u="none" strike="noStrike" cap="none">
                <a:solidFill>
                  <a:schemeClr val="dk1"/>
                </a:solidFill>
                <a:latin typeface="Calibri"/>
                <a:ea typeface="Calibri"/>
                <a:cs typeface="Calibri"/>
                <a:sym typeface="Calibri"/>
              </a:rPr>
              <a:t>2,5</a:t>
            </a:r>
            <a:endParaRPr sz="1400" b="0" i="0" u="none" strike="noStrike" cap="none">
              <a:solidFill>
                <a:srgbClr val="000000"/>
              </a:solidFill>
              <a:latin typeface="Arial"/>
              <a:ea typeface="Arial"/>
              <a:cs typeface="Arial"/>
              <a:sym typeface="Arial"/>
            </a:endParaRPr>
          </a:p>
        </p:txBody>
      </p:sp>
      <p:sp>
        <p:nvSpPr>
          <p:cNvPr id="476" name="Google Shape;476;p47"/>
          <p:cNvSpPr/>
          <p:nvPr/>
        </p:nvSpPr>
        <p:spPr>
          <a:xfrm>
            <a:off x="4714402" y="4241378"/>
            <a:ext cx="311304"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cs-CZ" sz="1350" b="0" i="0" u="none" strike="noStrike" cap="none">
                <a:solidFill>
                  <a:schemeClr val="dk1"/>
                </a:solidFill>
                <a:latin typeface="Calibri"/>
                <a:ea typeface="Calibri"/>
                <a:cs typeface="Calibri"/>
                <a:sym typeface="Calibri"/>
              </a:rPr>
              <a:t>5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480"/>
        <p:cNvGrpSpPr/>
        <p:nvPr/>
      </p:nvGrpSpPr>
      <p:grpSpPr>
        <a:xfrm>
          <a:off x="0" y="0"/>
          <a:ext cx="0" cy="0"/>
          <a:chOff x="0" y="0"/>
          <a:chExt cx="0" cy="0"/>
        </a:xfrm>
      </p:grpSpPr>
      <p:sp>
        <p:nvSpPr>
          <p:cNvPr id="481" name="Google Shape;481;p48"/>
          <p:cNvSpPr txBox="1">
            <a:spLocks noGrp="1"/>
          </p:cNvSpPr>
          <p:nvPr>
            <p:ph type="title"/>
          </p:nvPr>
        </p:nvSpPr>
        <p:spPr>
          <a:xfrm>
            <a:off x="416181" y="306835"/>
            <a:ext cx="7886700"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200"/>
              <a:buFont typeface="Calibri"/>
              <a:buNone/>
            </a:pPr>
            <a:r>
              <a:rPr lang="cs-CZ" sz="3200" b="1">
                <a:solidFill>
                  <a:srgbClr val="0070C0"/>
                </a:solidFill>
              </a:rPr>
              <a:t>Vyhláška č. 397/2016 Sb. – </a:t>
            </a:r>
            <a:r>
              <a:rPr lang="cs-CZ" sz="3200" b="1">
                <a:solidFill>
                  <a:srgbClr val="002060"/>
                </a:solidFill>
              </a:rPr>
              <a:t>MRAŽENÉ KRÉMY</a:t>
            </a:r>
            <a:endParaRPr sz="3200" b="1">
              <a:solidFill>
                <a:srgbClr val="0070C0"/>
              </a:solidFill>
            </a:endParaRPr>
          </a:p>
        </p:txBody>
      </p:sp>
      <p:sp>
        <p:nvSpPr>
          <p:cNvPr id="482" name="Google Shape;482;p48"/>
          <p:cNvSpPr txBox="1">
            <a:spLocks noGrp="1"/>
          </p:cNvSpPr>
          <p:nvPr>
            <p:ph type="body" idx="1"/>
          </p:nvPr>
        </p:nvSpPr>
        <p:spPr>
          <a:xfrm>
            <a:off x="628650" y="1568173"/>
            <a:ext cx="78867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rgbClr val="002060"/>
              </a:buClr>
              <a:buSzPts val="1950"/>
              <a:buNone/>
            </a:pPr>
            <a:r>
              <a:rPr lang="cs-CZ" sz="2400" b="1">
                <a:solidFill>
                  <a:srgbClr val="002060"/>
                </a:solidFill>
              </a:rPr>
              <a:t>lze uvést:</a:t>
            </a:r>
            <a:endParaRPr sz="3600"/>
          </a:p>
          <a:p>
            <a:pPr marL="800100" lvl="1" indent="-342900" algn="l" rtl="0">
              <a:lnSpc>
                <a:spcPct val="90000"/>
              </a:lnSpc>
              <a:spcBef>
                <a:spcPts val="500"/>
              </a:spcBef>
              <a:spcAft>
                <a:spcPts val="0"/>
              </a:spcAft>
              <a:buClr>
                <a:srgbClr val="002060"/>
              </a:buClr>
              <a:buSzPts val="1950"/>
              <a:buChar char="•"/>
            </a:pPr>
            <a:r>
              <a:rPr lang="cs-CZ">
                <a:solidFill>
                  <a:srgbClr val="002060"/>
                </a:solidFill>
              </a:rPr>
              <a:t>„čokoládový</a:t>
            </a:r>
            <a:r>
              <a:rPr lang="cs-CZ"/>
              <a:t> „</a:t>
            </a:r>
            <a:endParaRPr sz="3200"/>
          </a:p>
          <a:p>
            <a:pPr marL="1257300" lvl="2" indent="-342900" algn="l" rtl="0">
              <a:lnSpc>
                <a:spcPct val="90000"/>
              </a:lnSpc>
              <a:spcBef>
                <a:spcPts val="500"/>
              </a:spcBef>
              <a:spcAft>
                <a:spcPts val="0"/>
              </a:spcAft>
              <a:buSzPts val="1950"/>
              <a:buChar char="•"/>
            </a:pPr>
            <a:r>
              <a:rPr lang="cs-CZ" sz="2400"/>
              <a:t>obsahuje-li nejméně 3,0 % hmotnostní kakaa</a:t>
            </a:r>
            <a:endParaRPr/>
          </a:p>
          <a:p>
            <a:pPr marL="914400" lvl="2" indent="0" algn="l" rtl="0">
              <a:lnSpc>
                <a:spcPct val="90000"/>
              </a:lnSpc>
              <a:spcBef>
                <a:spcPts val="500"/>
              </a:spcBef>
              <a:spcAft>
                <a:spcPts val="0"/>
              </a:spcAft>
              <a:buSzPts val="1950"/>
              <a:buNone/>
            </a:pPr>
            <a:endParaRPr/>
          </a:p>
          <a:p>
            <a:pPr marL="800100" lvl="1" indent="-342900" algn="l" rtl="0">
              <a:lnSpc>
                <a:spcPct val="90000"/>
              </a:lnSpc>
              <a:spcBef>
                <a:spcPts val="500"/>
              </a:spcBef>
              <a:spcAft>
                <a:spcPts val="0"/>
              </a:spcAft>
              <a:buClr>
                <a:srgbClr val="002060"/>
              </a:buClr>
              <a:buSzPts val="1950"/>
              <a:buChar char="•"/>
            </a:pPr>
            <a:r>
              <a:rPr lang="cs-CZ">
                <a:solidFill>
                  <a:srgbClr val="002060"/>
                </a:solidFill>
              </a:rPr>
              <a:t>„kakaový“</a:t>
            </a:r>
            <a:endParaRPr sz="3200"/>
          </a:p>
          <a:p>
            <a:pPr marL="1257300" lvl="2" indent="-342900" algn="l" rtl="0">
              <a:lnSpc>
                <a:spcPct val="90000"/>
              </a:lnSpc>
              <a:spcBef>
                <a:spcPts val="500"/>
              </a:spcBef>
              <a:spcAft>
                <a:spcPts val="0"/>
              </a:spcAft>
              <a:buSzPts val="1950"/>
              <a:buChar char="•"/>
            </a:pPr>
            <a:r>
              <a:rPr lang="cs-CZ" sz="2400"/>
              <a:t>obsahuje-li nejméně 1,5 % hmotnostní kakaa</a:t>
            </a:r>
            <a:endParaRPr sz="2800"/>
          </a:p>
          <a:p>
            <a:pPr marL="1381125" lvl="2" indent="-219075" algn="l" rtl="0">
              <a:lnSpc>
                <a:spcPct val="90000"/>
              </a:lnSpc>
              <a:spcBef>
                <a:spcPts val="500"/>
              </a:spcBef>
              <a:spcAft>
                <a:spcPts val="0"/>
              </a:spcAft>
              <a:buSzPts val="1950"/>
              <a:buNone/>
            </a:pPr>
            <a:endParaRPr sz="2400"/>
          </a:p>
          <a:p>
            <a:pPr marL="654368" lvl="2" indent="-342900" algn="l" rtl="0">
              <a:lnSpc>
                <a:spcPct val="90000"/>
              </a:lnSpc>
              <a:spcBef>
                <a:spcPts val="500"/>
              </a:spcBef>
              <a:spcAft>
                <a:spcPts val="0"/>
              </a:spcAft>
              <a:buClr>
                <a:srgbClr val="002060"/>
              </a:buClr>
              <a:buSzPts val="1950"/>
              <a:buChar char="•"/>
            </a:pPr>
            <a:r>
              <a:rPr lang="cs-CZ" sz="2400">
                <a:solidFill>
                  <a:srgbClr val="002060"/>
                </a:solidFill>
              </a:rPr>
              <a:t>„suchých skořápkových plodů“</a:t>
            </a:r>
            <a:endParaRPr sz="2800"/>
          </a:p>
          <a:p>
            <a:pPr marL="997268" lvl="3" indent="-342900" algn="l" rtl="0">
              <a:lnSpc>
                <a:spcPct val="90000"/>
              </a:lnSpc>
              <a:spcBef>
                <a:spcPts val="500"/>
              </a:spcBef>
              <a:spcAft>
                <a:spcPts val="0"/>
              </a:spcAft>
              <a:buSzPts val="1950"/>
              <a:buChar char="•"/>
            </a:pPr>
            <a:r>
              <a:rPr lang="cs-CZ" sz="2400"/>
              <a:t>obsahuje-li nejméně 1,0 % hmotnostní těchto plodů nebo jejich past</a:t>
            </a:r>
            <a:endParaRPr sz="2400"/>
          </a:p>
          <a:p>
            <a:pPr marL="711518" lvl="2" indent="-219075" algn="l" rtl="0">
              <a:lnSpc>
                <a:spcPct val="90000"/>
              </a:lnSpc>
              <a:spcBef>
                <a:spcPts val="500"/>
              </a:spcBef>
              <a:spcAft>
                <a:spcPts val="0"/>
              </a:spcAft>
              <a:buSzPts val="1950"/>
              <a:buNone/>
            </a:pPr>
            <a:endParaRPr sz="2400"/>
          </a:p>
          <a:p>
            <a:pPr marL="654368" lvl="2" indent="-342900" algn="l" rtl="0">
              <a:lnSpc>
                <a:spcPct val="90000"/>
              </a:lnSpc>
              <a:spcBef>
                <a:spcPts val="500"/>
              </a:spcBef>
              <a:spcAft>
                <a:spcPts val="0"/>
              </a:spcAft>
              <a:buSzPts val="1950"/>
              <a:buChar char="•"/>
            </a:pPr>
            <a:r>
              <a:rPr lang="cs-CZ" sz="2400"/>
              <a:t>označující název použitého druhu ovoce</a:t>
            </a:r>
            <a:endParaRPr sz="2800"/>
          </a:p>
        </p:txBody>
      </p:sp>
      <p:sp>
        <p:nvSpPr>
          <p:cNvPr id="483" name="Google Shape;483;p4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34</a:t>
            </a:fld>
            <a:endParaRPr sz="1200" b="1">
              <a:solidFill>
                <a:srgbClr val="00206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5"/>
        <p:cNvGrpSpPr/>
        <p:nvPr/>
      </p:nvGrpSpPr>
      <p:grpSpPr>
        <a:xfrm>
          <a:off x="0" y="0"/>
          <a:ext cx="0" cy="0"/>
          <a:chOff x="0" y="0"/>
          <a:chExt cx="0" cy="0"/>
        </a:xfrm>
      </p:grpSpPr>
      <p:sp>
        <p:nvSpPr>
          <p:cNvPr id="496" name="Google Shape;496;p50"/>
          <p:cNvSpPr txBox="1">
            <a:spLocks noGrp="1"/>
          </p:cNvSpPr>
          <p:nvPr>
            <p:ph type="title"/>
          </p:nvPr>
        </p:nvSpPr>
        <p:spPr>
          <a:xfrm>
            <a:off x="398426" y="278569"/>
            <a:ext cx="7886700"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200"/>
              <a:buFont typeface="Calibri"/>
              <a:buNone/>
            </a:pPr>
            <a:r>
              <a:rPr lang="cs-CZ" sz="3200" b="1">
                <a:solidFill>
                  <a:srgbClr val="0070C0"/>
                </a:solidFill>
              </a:rPr>
              <a:t>Vyhláška č. 397/2016 Sb. – </a:t>
            </a:r>
            <a:r>
              <a:rPr lang="cs-CZ" sz="3200" b="1">
                <a:solidFill>
                  <a:srgbClr val="002060"/>
                </a:solidFill>
              </a:rPr>
              <a:t>MRAŽENÉ KRÉMY</a:t>
            </a:r>
            <a:endParaRPr sz="3200" b="1">
              <a:solidFill>
                <a:srgbClr val="0070C0"/>
              </a:solidFill>
            </a:endParaRPr>
          </a:p>
        </p:txBody>
      </p:sp>
      <p:sp>
        <p:nvSpPr>
          <p:cNvPr id="497" name="Google Shape;497;p5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02060"/>
              </a:buClr>
              <a:buSzPts val="1950"/>
              <a:buNone/>
            </a:pPr>
            <a:r>
              <a:rPr lang="cs-CZ" sz="1950" b="1">
                <a:solidFill>
                  <a:srgbClr val="002060"/>
                </a:solidFill>
              </a:rPr>
              <a:t>lze uvést:</a:t>
            </a:r>
            <a:endParaRPr/>
          </a:p>
          <a:p>
            <a:pPr marL="0" lvl="0" indent="0" algn="l" rtl="0">
              <a:lnSpc>
                <a:spcPct val="90000"/>
              </a:lnSpc>
              <a:spcBef>
                <a:spcPts val="1000"/>
              </a:spcBef>
              <a:spcAft>
                <a:spcPts val="0"/>
              </a:spcAft>
              <a:buSzPts val="2800"/>
              <a:buNone/>
            </a:pPr>
            <a:r>
              <a:rPr lang="cs-CZ">
                <a:solidFill>
                  <a:srgbClr val="002060"/>
                </a:solidFill>
              </a:rPr>
              <a:t>„jogurtový nebo tvarohový“</a:t>
            </a:r>
            <a:endParaRPr/>
          </a:p>
          <a:p>
            <a:pPr marL="457200" lvl="0" indent="-457200" algn="l" rtl="0">
              <a:lnSpc>
                <a:spcPct val="90000"/>
              </a:lnSpc>
              <a:spcBef>
                <a:spcPts val="1000"/>
              </a:spcBef>
              <a:spcAft>
                <a:spcPts val="0"/>
              </a:spcAft>
              <a:buSzPts val="2800"/>
              <a:buChar char="•"/>
            </a:pPr>
            <a:r>
              <a:rPr lang="cs-CZ" sz="2400"/>
              <a:t>pokud byl z této suroviny vyroben</a:t>
            </a:r>
            <a:endParaRPr sz="2400"/>
          </a:p>
        </p:txBody>
      </p:sp>
      <p:sp>
        <p:nvSpPr>
          <p:cNvPr id="498" name="Google Shape;498;p5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35</a:t>
            </a:fld>
            <a:endParaRPr sz="1200" b="1">
              <a:solidFill>
                <a:srgbClr val="00206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504"/>
        <p:cNvGrpSpPr/>
        <p:nvPr/>
      </p:nvGrpSpPr>
      <p:grpSpPr>
        <a:xfrm>
          <a:off x="0" y="0"/>
          <a:ext cx="0" cy="0"/>
          <a:chOff x="0" y="0"/>
          <a:chExt cx="0" cy="0"/>
        </a:xfrm>
      </p:grpSpPr>
      <p:sp>
        <p:nvSpPr>
          <p:cNvPr id="505" name="Google Shape;505;p51"/>
          <p:cNvSpPr txBox="1">
            <a:spLocks noGrp="1"/>
          </p:cNvSpPr>
          <p:nvPr>
            <p:ph type="title"/>
          </p:nvPr>
        </p:nvSpPr>
        <p:spPr>
          <a:xfrm>
            <a:off x="442814" y="333468"/>
            <a:ext cx="7886700"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200"/>
              <a:buFont typeface="Calibri"/>
              <a:buNone/>
            </a:pPr>
            <a:r>
              <a:rPr lang="cs-CZ" sz="3200" b="1">
                <a:solidFill>
                  <a:srgbClr val="0070C0"/>
                </a:solidFill>
              </a:rPr>
              <a:t>Vyhláška č. 397/2016 Sb. – </a:t>
            </a:r>
            <a:r>
              <a:rPr lang="cs-CZ" sz="3200" b="1">
                <a:solidFill>
                  <a:srgbClr val="002060"/>
                </a:solidFill>
              </a:rPr>
              <a:t>MRAŽENÉ KRÉMY</a:t>
            </a:r>
            <a:endParaRPr sz="3200" b="1">
              <a:solidFill>
                <a:srgbClr val="0070C0"/>
              </a:solidFill>
            </a:endParaRPr>
          </a:p>
        </p:txBody>
      </p:sp>
      <p:sp>
        <p:nvSpPr>
          <p:cNvPr id="506" name="Google Shape;506;p5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SzPts val="2400"/>
              <a:buChar char="•"/>
            </a:pPr>
            <a:r>
              <a:rPr lang="cs-CZ" sz="2400"/>
              <a:t>mražený krém balený lze označit rovněž jako </a:t>
            </a:r>
            <a:r>
              <a:rPr lang="cs-CZ" sz="2400">
                <a:solidFill>
                  <a:srgbClr val="002060"/>
                </a:solidFill>
              </a:rPr>
              <a:t>zmrzlina</a:t>
            </a:r>
            <a:endParaRPr/>
          </a:p>
          <a:p>
            <a:pPr marL="342900" lvl="0" indent="-190500" algn="l" rtl="0">
              <a:lnSpc>
                <a:spcPct val="90000"/>
              </a:lnSpc>
              <a:spcBef>
                <a:spcPts val="1000"/>
              </a:spcBef>
              <a:spcAft>
                <a:spcPts val="0"/>
              </a:spcAft>
              <a:buSzPts val="2400"/>
              <a:buNone/>
            </a:pPr>
            <a:endParaRPr sz="2400"/>
          </a:p>
          <a:p>
            <a:pPr marL="342900" lvl="0" indent="-342900" algn="l" rtl="0">
              <a:lnSpc>
                <a:spcPct val="90000"/>
              </a:lnSpc>
              <a:spcBef>
                <a:spcPts val="1000"/>
              </a:spcBef>
              <a:spcAft>
                <a:spcPts val="0"/>
              </a:spcAft>
              <a:buSzPts val="2400"/>
              <a:buChar char="•"/>
            </a:pPr>
            <a:r>
              <a:rPr lang="cs-CZ" sz="2400"/>
              <a:t>mražený krém vodový a mražený krém sorbet nesmí obsahovat žádný záměrně přidaný tuk</a:t>
            </a:r>
            <a:endParaRPr/>
          </a:p>
          <a:p>
            <a:pPr marL="0" lvl="0" indent="0" algn="l" rtl="0">
              <a:lnSpc>
                <a:spcPct val="90000"/>
              </a:lnSpc>
              <a:spcBef>
                <a:spcPts val="1000"/>
              </a:spcBef>
              <a:spcAft>
                <a:spcPts val="0"/>
              </a:spcAft>
              <a:buClr>
                <a:schemeClr val="dk1"/>
              </a:buClr>
              <a:buSzPts val="2400"/>
              <a:buNone/>
            </a:pPr>
            <a:endParaRPr sz="2400"/>
          </a:p>
        </p:txBody>
      </p:sp>
      <p:sp>
        <p:nvSpPr>
          <p:cNvPr id="507" name="Google Shape;507;p5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36</a:t>
            </a:fld>
            <a:endParaRPr sz="1200" b="1">
              <a:solidFill>
                <a:srgbClr val="00206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55"/>
          <p:cNvSpPr txBox="1">
            <a:spLocks noGrp="1"/>
          </p:cNvSpPr>
          <p:nvPr>
            <p:ph type="title"/>
          </p:nvPr>
        </p:nvSpPr>
        <p:spPr>
          <a:xfrm>
            <a:off x="341338" y="442094"/>
            <a:ext cx="8580719" cy="87127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2060"/>
              </a:buClr>
              <a:buSzPct val="122222"/>
              <a:buNone/>
            </a:pPr>
            <a:r>
              <a:rPr lang="cs-CZ" sz="4000" b="1">
                <a:solidFill>
                  <a:srgbClr val="0070C0"/>
                </a:solidFill>
              </a:rPr>
              <a:t>Zákon č. 166/1999 Sb. – </a:t>
            </a:r>
            <a:r>
              <a:rPr lang="cs-CZ" sz="4000" b="1">
                <a:solidFill>
                  <a:srgbClr val="002060"/>
                </a:solidFill>
              </a:rPr>
              <a:t>MALÁ MNOŽSTVÍ</a:t>
            </a:r>
            <a:endParaRPr cap="none"/>
          </a:p>
        </p:txBody>
      </p:sp>
      <p:sp>
        <p:nvSpPr>
          <p:cNvPr id="540" name="Google Shape;540;p55"/>
          <p:cNvSpPr txBox="1">
            <a:spLocks noGrp="1"/>
          </p:cNvSpPr>
          <p:nvPr>
            <p:ph type="body" idx="1"/>
          </p:nvPr>
        </p:nvSpPr>
        <p:spPr>
          <a:xfrm>
            <a:off x="151706" y="1447060"/>
            <a:ext cx="8840585" cy="5067175"/>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just" rtl="0">
              <a:lnSpc>
                <a:spcPct val="90000"/>
              </a:lnSpc>
              <a:spcBef>
                <a:spcPts val="0"/>
              </a:spcBef>
              <a:spcAft>
                <a:spcPts val="0"/>
              </a:spcAft>
              <a:buClr>
                <a:schemeClr val="dk1"/>
              </a:buClr>
              <a:buSzPct val="100000"/>
              <a:buChar char="•"/>
            </a:pPr>
            <a:r>
              <a:rPr lang="cs-CZ" sz="2400"/>
              <a:t>se souhlasem krajské veterinární správy </a:t>
            </a:r>
            <a:r>
              <a:rPr lang="cs-CZ" sz="2400" b="1"/>
              <a:t>syrové, mlékárensky neošetřené mléko a syrovou smetanu </a:t>
            </a:r>
            <a:r>
              <a:rPr lang="cs-CZ" sz="2400"/>
              <a:t>(dále jen „syrové mléko“) pocházející od zvířat z vlastního chovu </a:t>
            </a:r>
            <a:r>
              <a:rPr lang="cs-CZ" sz="2400" u="sng"/>
              <a:t>ve svém hospodářství v místě výroby nebo prostřednictvím prodejního automatu přímo spotřebiteli pro spotřebu v jeho domácnosti, anebo jej po tepelném ošetření uvádět na trh při poskytování stravovacích služeb</a:t>
            </a:r>
            <a:r>
              <a:rPr lang="cs-CZ" sz="2400"/>
              <a:t>. </a:t>
            </a:r>
            <a:endParaRPr sz="2400"/>
          </a:p>
          <a:p>
            <a:pPr marL="228600" lvl="0" indent="-228600" algn="just" rtl="0">
              <a:lnSpc>
                <a:spcPct val="90000"/>
              </a:lnSpc>
              <a:spcBef>
                <a:spcPts val="1000"/>
              </a:spcBef>
              <a:spcAft>
                <a:spcPts val="0"/>
              </a:spcAft>
              <a:buClr>
                <a:schemeClr val="dk1"/>
              </a:buClr>
              <a:buSzPct val="100000"/>
              <a:buChar char="•"/>
            </a:pPr>
            <a:r>
              <a:rPr lang="cs-CZ" sz="2400"/>
              <a:t>Chovatel zajistí, aby</a:t>
            </a:r>
            <a:endParaRPr sz="2400"/>
          </a:p>
          <a:p>
            <a:pPr marL="685800" lvl="1" indent="-228600" algn="just" rtl="0">
              <a:lnSpc>
                <a:spcPct val="90000"/>
              </a:lnSpc>
              <a:spcBef>
                <a:spcPts val="500"/>
              </a:spcBef>
              <a:spcAft>
                <a:spcPts val="0"/>
              </a:spcAft>
              <a:buClr>
                <a:schemeClr val="dk1"/>
              </a:buClr>
              <a:buSzPct val="100000"/>
              <a:buChar char="•"/>
            </a:pPr>
            <a:r>
              <a:rPr lang="cs-CZ" sz="1800"/>
              <a:t>syrové mléko bylo získáváno v souladu s požadavky na prvovýrobu syrového mléka a mleziva, stanovenými předpisy EU, které upravují zvláštní hygienická pravidla pro potraviny živočišného původu</a:t>
            </a:r>
            <a:endParaRPr sz="1800"/>
          </a:p>
          <a:p>
            <a:pPr marL="685800" lvl="1" indent="-228600" algn="just" rtl="0">
              <a:lnSpc>
                <a:spcPct val="90000"/>
              </a:lnSpc>
              <a:spcBef>
                <a:spcPts val="500"/>
              </a:spcBef>
              <a:spcAft>
                <a:spcPts val="0"/>
              </a:spcAft>
              <a:buClr>
                <a:schemeClr val="dk1"/>
              </a:buClr>
              <a:buSzPct val="100000"/>
              <a:buChar char="•"/>
            </a:pPr>
            <a:r>
              <a:rPr lang="cs-CZ" sz="1800"/>
              <a:t>celkový počet mikroorganizmů v získaném mléce při 30 °C nepřesahoval počet 100000 v 1 ml, jde-li o kravské mléko, nebo 500000 v 1 ml, jde-li o mléko jiného druhu, a celkový počet somatických buněk nepřesahoval 400000 v 1 ml, jde-li o kravské mléko</a:t>
            </a:r>
            <a:endParaRPr sz="1800"/>
          </a:p>
          <a:p>
            <a:pPr marL="685800" lvl="1" indent="-228600" algn="just" rtl="0">
              <a:lnSpc>
                <a:spcPct val="90000"/>
              </a:lnSpc>
              <a:spcBef>
                <a:spcPts val="500"/>
              </a:spcBef>
              <a:spcAft>
                <a:spcPts val="0"/>
              </a:spcAft>
              <a:buClr>
                <a:schemeClr val="dk1"/>
              </a:buClr>
              <a:buSzPct val="100000"/>
              <a:buChar char="•"/>
            </a:pPr>
            <a:r>
              <a:rPr lang="cs-CZ" sz="1800"/>
              <a:t>syrové mléko bylo vyšetřeno na základě analýzy nebezpečí a s přihlédnutím k předchozím výsledkům a jejich trendům, zejména při podání žádosti o souhlas krajské veterinární správy k prodeji syrového mléka a při každé změně v chovu zvířat nebo ve způsobu získávání, ošetřování a zpracovávání syrového mléka, jež by mohla ovlivnit jeho zdravotní nezávadnost, nejméně však dvakrát ročně, a to z hlediska dodržování limitů uvedených v bodě 2 a patogenních mikroorganizmů, stanovených prováděcím právním předpisem, a</a:t>
            </a:r>
            <a:endParaRPr sz="1800"/>
          </a:p>
          <a:p>
            <a:pPr marL="685800" lvl="1" indent="-228600" algn="just" rtl="0">
              <a:lnSpc>
                <a:spcPct val="90000"/>
              </a:lnSpc>
              <a:spcBef>
                <a:spcPts val="500"/>
              </a:spcBef>
              <a:spcAft>
                <a:spcPts val="0"/>
              </a:spcAft>
              <a:buClr>
                <a:schemeClr val="dk1"/>
              </a:buClr>
              <a:buSzPct val="100000"/>
              <a:buChar char="•"/>
            </a:pPr>
            <a:r>
              <a:rPr lang="cs-CZ" sz="1800"/>
              <a:t>obsah reziduí inhibičních látek v syrovém mléce odpovídal požadavkům stanoveným předpisy EU</a:t>
            </a:r>
            <a:endParaRPr sz="1800"/>
          </a:p>
          <a:p>
            <a:pPr marL="228600" lvl="0" indent="-117475" algn="l" rtl="0">
              <a:lnSpc>
                <a:spcPct val="90000"/>
              </a:lnSpc>
              <a:spcBef>
                <a:spcPts val="1000"/>
              </a:spcBef>
              <a:spcAft>
                <a:spcPts val="0"/>
              </a:spcAft>
              <a:buClr>
                <a:schemeClr val="dk1"/>
              </a:buClr>
              <a:buSzPct val="100000"/>
              <a:buNone/>
            </a:pPr>
            <a:endParaRPr sz="2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Google Shape;552;p57"/>
          <p:cNvSpPr txBox="1">
            <a:spLocks noGrp="1"/>
          </p:cNvSpPr>
          <p:nvPr>
            <p:ph type="title"/>
          </p:nvPr>
        </p:nvSpPr>
        <p:spPr>
          <a:xfrm>
            <a:off x="261852" y="353317"/>
            <a:ext cx="8461318" cy="87127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2060"/>
              </a:buClr>
              <a:buSzPts val="4400"/>
              <a:buNone/>
            </a:pPr>
            <a:r>
              <a:rPr lang="cs-CZ" sz="3200" b="1">
                <a:solidFill>
                  <a:srgbClr val="002060"/>
                </a:solidFill>
              </a:rPr>
              <a:t> </a:t>
            </a:r>
            <a:r>
              <a:rPr lang="cs-CZ" sz="3200" b="1">
                <a:solidFill>
                  <a:srgbClr val="0070C0"/>
                </a:solidFill>
              </a:rPr>
              <a:t>Vyhláška č. 289/2007 Sb. – </a:t>
            </a:r>
            <a:r>
              <a:rPr lang="cs-CZ" sz="3200" b="1">
                <a:solidFill>
                  <a:srgbClr val="002060"/>
                </a:solidFill>
              </a:rPr>
              <a:t>MALÁ MNOŽSTVÍ</a:t>
            </a:r>
            <a:endParaRPr sz="3200" cap="none"/>
          </a:p>
        </p:txBody>
      </p:sp>
      <p:sp>
        <p:nvSpPr>
          <p:cNvPr id="553" name="Google Shape;553;p57"/>
          <p:cNvSpPr txBox="1">
            <a:spLocks noGrp="1"/>
          </p:cNvSpPr>
          <p:nvPr>
            <p:ph type="body" idx="1"/>
          </p:nvPr>
        </p:nvSpPr>
        <p:spPr>
          <a:xfrm>
            <a:off x="261852" y="1296139"/>
            <a:ext cx="8367799" cy="4971495"/>
          </a:xfrm>
          <a:prstGeom prst="rect">
            <a:avLst/>
          </a:prstGeom>
          <a:noFill/>
          <a:ln>
            <a:noFill/>
          </a:ln>
        </p:spPr>
        <p:txBody>
          <a:bodyPr spcFirstLastPara="1" wrap="square" lIns="91425" tIns="45700" rIns="91425" bIns="45700" anchor="t" anchorCtr="0">
            <a:normAutofit fontScale="62500" lnSpcReduction="20000"/>
          </a:bodyPr>
          <a:lstStyle/>
          <a:p>
            <a:pPr marL="0" lvl="0" indent="0" algn="just" rtl="0">
              <a:lnSpc>
                <a:spcPct val="90000"/>
              </a:lnSpc>
              <a:spcBef>
                <a:spcPts val="0"/>
              </a:spcBef>
              <a:spcAft>
                <a:spcPts val="0"/>
              </a:spcAft>
              <a:buClr>
                <a:schemeClr val="dk1"/>
              </a:buClr>
              <a:buSzPct val="100000"/>
              <a:buNone/>
            </a:pPr>
            <a:r>
              <a:rPr lang="cs-CZ" sz="3600"/>
              <a:t>§ 13 </a:t>
            </a:r>
            <a:r>
              <a:rPr lang="cs-CZ" sz="3600" b="1"/>
              <a:t>Syrové mléko</a:t>
            </a:r>
            <a:endParaRPr sz="3600"/>
          </a:p>
          <a:p>
            <a:pPr marL="228600" lvl="0" indent="-228600" algn="just" rtl="0">
              <a:lnSpc>
                <a:spcPct val="90000"/>
              </a:lnSpc>
              <a:spcBef>
                <a:spcPts val="1000"/>
              </a:spcBef>
              <a:spcAft>
                <a:spcPts val="0"/>
              </a:spcAft>
              <a:buClr>
                <a:schemeClr val="dk1"/>
              </a:buClr>
              <a:buSzPct val="100000"/>
              <a:buChar char="•"/>
            </a:pPr>
            <a:r>
              <a:rPr lang="cs-CZ" sz="3600"/>
              <a:t>Chovatel může v malých množstvích prodávat </a:t>
            </a:r>
            <a:r>
              <a:rPr lang="cs-CZ" sz="3600">
                <a:solidFill>
                  <a:srgbClr val="FF0000"/>
                </a:solidFill>
              </a:rPr>
              <a:t>se souhlasem krajské veterinární správy </a:t>
            </a:r>
            <a:r>
              <a:rPr lang="cs-CZ" sz="3600"/>
              <a:t>syrové mléko v místě výroby, nebo prostřednictvím prodejního automatu přímo konečnému spotřebiteli pro spotřebu v jeho domácnosti.</a:t>
            </a:r>
            <a:endParaRPr sz="3600"/>
          </a:p>
          <a:p>
            <a:pPr marL="228600" lvl="0" indent="-228600" algn="just" rtl="0">
              <a:lnSpc>
                <a:spcPct val="90000"/>
              </a:lnSpc>
              <a:spcBef>
                <a:spcPts val="1000"/>
              </a:spcBef>
              <a:spcAft>
                <a:spcPts val="0"/>
              </a:spcAft>
              <a:buClr>
                <a:schemeClr val="dk1"/>
              </a:buClr>
              <a:buSzPct val="100000"/>
              <a:buChar char="•"/>
            </a:pPr>
            <a:r>
              <a:rPr lang="cs-CZ" sz="3600"/>
              <a:t>Hygienické požadavky na výrobu syrového mléka, požadavky na prostory a vybavení, na hygienu během dojení, sběru a přepravy a na hygienu personálu stanovené předpisy Evropských společenství</a:t>
            </a:r>
            <a:r>
              <a:rPr lang="cs-CZ" sz="3600" baseline="30000"/>
              <a:t> </a:t>
            </a:r>
            <a:r>
              <a:rPr lang="cs-CZ" sz="3600"/>
              <a:t>platí pro hospodářství, z něhož pochází syrové mléko, které je předmětem přímého prodeje, obdobně.</a:t>
            </a:r>
            <a:endParaRPr sz="3600"/>
          </a:p>
          <a:p>
            <a:pPr marL="228600" lvl="0" indent="-228600" algn="just" rtl="0">
              <a:lnSpc>
                <a:spcPct val="90000"/>
              </a:lnSpc>
              <a:spcBef>
                <a:spcPts val="1000"/>
              </a:spcBef>
              <a:spcAft>
                <a:spcPts val="0"/>
              </a:spcAft>
              <a:buClr>
                <a:schemeClr val="dk1"/>
              </a:buClr>
              <a:buSzPct val="100000"/>
              <a:buChar char="•"/>
            </a:pPr>
            <a:r>
              <a:rPr lang="cs-CZ" sz="3600"/>
              <a:t>Přímý prodej syrového mléka v místě výroby musí být prováděn v místnosti oddělené od stájí, vybavené chladicím zařízením, ve které je na viditelném místě upozornění „</a:t>
            </a:r>
            <a:r>
              <a:rPr lang="cs-CZ" sz="3600" b="1">
                <a:solidFill>
                  <a:srgbClr val="FF0000"/>
                </a:solidFill>
              </a:rPr>
              <a:t>Syrové mléko, před použitím tepelně opracovat nebo pasterovat</a:t>
            </a:r>
            <a:r>
              <a:rPr lang="cs-CZ" sz="3600"/>
              <a:t>“. Je-li z hospodářství dodáváno mléko do sběrného střediska, standardizačního střediska nebo podniku pro ošetření mléka, musí být místnost sloužící k přímému prodeji syrového mléka v místě výroby oddělena od mléčnice.</a:t>
            </a:r>
            <a:endParaRPr sz="3600"/>
          </a:p>
          <a:p>
            <a:pPr marL="228600" lvl="0" indent="-117475" algn="l" rtl="0">
              <a:lnSpc>
                <a:spcPct val="90000"/>
              </a:lnSpc>
              <a:spcBef>
                <a:spcPts val="1000"/>
              </a:spcBef>
              <a:spcAft>
                <a:spcPts val="0"/>
              </a:spcAft>
              <a:buClr>
                <a:schemeClr val="dk1"/>
              </a:buClr>
              <a:buSzPct val="100000"/>
              <a:buNone/>
            </a:pPr>
            <a:endParaRPr/>
          </a:p>
          <a:p>
            <a:pPr marL="228600" lvl="0" indent="-11747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58"/>
          <p:cNvSpPr txBox="1">
            <a:spLocks noGrp="1"/>
          </p:cNvSpPr>
          <p:nvPr>
            <p:ph type="body" idx="1"/>
          </p:nvPr>
        </p:nvSpPr>
        <p:spPr>
          <a:xfrm>
            <a:off x="261852" y="1349406"/>
            <a:ext cx="8527041" cy="5510787"/>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SzPts val="1350"/>
              <a:buChar char="•"/>
            </a:pPr>
            <a:r>
              <a:rPr lang="cs-CZ" sz="2000"/>
              <a:t>V případě přímého prodeje syrového mléka prostřednictvím </a:t>
            </a:r>
            <a:r>
              <a:rPr lang="cs-CZ" sz="2000" u="sng">
                <a:solidFill>
                  <a:srgbClr val="FF0000"/>
                </a:solidFill>
              </a:rPr>
              <a:t>prodejního</a:t>
            </a:r>
            <a:r>
              <a:rPr lang="cs-CZ" sz="2000" u="sng"/>
              <a:t> automatu </a:t>
            </a:r>
            <a:r>
              <a:rPr lang="cs-CZ" sz="2000"/>
              <a:t>musí být na viditelném místě na prodejním automatu umístěno upozornění „</a:t>
            </a:r>
            <a:r>
              <a:rPr lang="cs-CZ" sz="2000" b="1">
                <a:solidFill>
                  <a:srgbClr val="FF0000"/>
                </a:solidFill>
              </a:rPr>
              <a:t>Syrové mléko, před použitím tepelně opracovat nebo pasterovat</a:t>
            </a:r>
            <a:r>
              <a:rPr lang="cs-CZ" sz="2000"/>
              <a:t>“. Přímý prodej syrového mléka konečnému spotřebiteli prostřednictvím prodejního automatu může být prováděn i v mléčnici. Jde-li však o hospodářství, ze kterého je dodáváno mléko do sběrného střediska, standardizačního střediska nebo podniku pro ošetření mléka, musí být prodej zajištěn tak, aby konečný spotřebitel nevstupoval do mléčnice.</a:t>
            </a:r>
            <a:endParaRPr sz="4400"/>
          </a:p>
          <a:p>
            <a:pPr marL="228600" lvl="0" indent="-228600" algn="just" rtl="0">
              <a:lnSpc>
                <a:spcPct val="90000"/>
              </a:lnSpc>
              <a:spcBef>
                <a:spcPts val="1000"/>
              </a:spcBef>
              <a:spcAft>
                <a:spcPts val="0"/>
              </a:spcAft>
              <a:buSzPts val="1350"/>
              <a:buChar char="•"/>
            </a:pPr>
            <a:r>
              <a:rPr lang="cs-CZ" sz="2000"/>
              <a:t>Není-li syrové mléko určené k přímému prodeji prodáno </a:t>
            </a:r>
            <a:r>
              <a:rPr lang="cs-CZ" sz="2000" b="1"/>
              <a:t>do 2 hodin po nadojení</a:t>
            </a:r>
            <a:r>
              <a:rPr lang="cs-CZ" sz="2000"/>
              <a:t>, </a:t>
            </a:r>
            <a:r>
              <a:rPr lang="cs-CZ" sz="2000" b="1"/>
              <a:t>musí být zchlazeno na 8 °C </a:t>
            </a:r>
            <a:r>
              <a:rPr lang="cs-CZ" sz="2000"/>
              <a:t>a </a:t>
            </a:r>
            <a:r>
              <a:rPr lang="cs-CZ" sz="2000" b="1"/>
              <a:t>zchlazené prodáno do 24 hodin</a:t>
            </a:r>
            <a:r>
              <a:rPr lang="cs-CZ" sz="2000"/>
              <a:t> po nadojení, nebo musí být zchlazeno </a:t>
            </a:r>
            <a:r>
              <a:rPr lang="cs-CZ" sz="2000" b="1"/>
              <a:t>na 6 °C a zchlazené prodáno do 48 hodin po nadojení</a:t>
            </a:r>
            <a:r>
              <a:rPr lang="cs-CZ" sz="2000"/>
              <a:t>.</a:t>
            </a:r>
            <a:endParaRPr sz="4400"/>
          </a:p>
          <a:p>
            <a:pPr marL="228600" lvl="0" indent="-228600" algn="just" rtl="0">
              <a:lnSpc>
                <a:spcPct val="90000"/>
              </a:lnSpc>
              <a:spcBef>
                <a:spcPts val="1000"/>
              </a:spcBef>
              <a:spcAft>
                <a:spcPts val="0"/>
              </a:spcAft>
              <a:buSzPts val="1350"/>
              <a:buChar char="•"/>
            </a:pPr>
            <a:r>
              <a:rPr lang="cs-CZ" sz="2000"/>
              <a:t>Za malé množství syrového mléka, určeného k přímému prodeji jednomu konečnému spotřebiteli, se považuje takové množství tohoto syrového mléka, které odpovídá </a:t>
            </a:r>
            <a:r>
              <a:rPr lang="cs-CZ" sz="2000" b="1"/>
              <a:t>obvyklé denní spotřebě tohoto mléka v domácnosti daného spotřebitele</a:t>
            </a:r>
            <a:r>
              <a:rPr lang="cs-CZ" sz="2000"/>
              <a:t>.</a:t>
            </a:r>
            <a:endParaRPr sz="4400"/>
          </a:p>
          <a:p>
            <a:pPr marL="228600" lvl="0" indent="-142875" algn="l" rtl="0">
              <a:lnSpc>
                <a:spcPct val="90000"/>
              </a:lnSpc>
              <a:spcBef>
                <a:spcPts val="1000"/>
              </a:spcBef>
              <a:spcAft>
                <a:spcPts val="0"/>
              </a:spcAft>
              <a:buClr>
                <a:schemeClr val="dk1"/>
              </a:buClr>
              <a:buSzPts val="1350"/>
              <a:buNone/>
            </a:pPr>
            <a:endParaRPr sz="1350"/>
          </a:p>
        </p:txBody>
      </p:sp>
      <p:sp>
        <p:nvSpPr>
          <p:cNvPr id="559" name="Google Shape;559;p58"/>
          <p:cNvSpPr txBox="1">
            <a:spLocks noGrp="1"/>
          </p:cNvSpPr>
          <p:nvPr>
            <p:ph type="title"/>
          </p:nvPr>
        </p:nvSpPr>
        <p:spPr>
          <a:xfrm>
            <a:off x="261852" y="353317"/>
            <a:ext cx="8461318" cy="87127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2060"/>
              </a:buClr>
              <a:buSzPts val="4400"/>
              <a:buNone/>
            </a:pPr>
            <a:r>
              <a:rPr lang="cs-CZ" sz="3200" b="1">
                <a:solidFill>
                  <a:srgbClr val="002060"/>
                </a:solidFill>
              </a:rPr>
              <a:t> </a:t>
            </a:r>
            <a:r>
              <a:rPr lang="cs-CZ" sz="3200" b="1">
                <a:solidFill>
                  <a:srgbClr val="0070C0"/>
                </a:solidFill>
              </a:rPr>
              <a:t>Vyhláška č. 289/2007 Sb. – </a:t>
            </a:r>
            <a:r>
              <a:rPr lang="cs-CZ" sz="3200" b="1">
                <a:solidFill>
                  <a:srgbClr val="002060"/>
                </a:solidFill>
              </a:rPr>
              <a:t>MALÁ MNOŽSTVÍ</a:t>
            </a:r>
            <a:endParaRPr sz="3200" cap="non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09"/>
        <p:cNvGrpSpPr/>
        <p:nvPr/>
      </p:nvGrpSpPr>
      <p:grpSpPr>
        <a:xfrm>
          <a:off x="0" y="0"/>
          <a:ext cx="0" cy="0"/>
          <a:chOff x="0" y="0"/>
          <a:chExt cx="0" cy="0"/>
        </a:xfrm>
      </p:grpSpPr>
      <p:sp>
        <p:nvSpPr>
          <p:cNvPr id="110" name="Google Shape;110;p4"/>
          <p:cNvSpPr txBox="1">
            <a:spLocks noGrp="1"/>
          </p:cNvSpPr>
          <p:nvPr>
            <p:ph type="title"/>
          </p:nvPr>
        </p:nvSpPr>
        <p:spPr>
          <a:xfrm>
            <a:off x="442813" y="502231"/>
            <a:ext cx="8363835"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MLÉKO DEFINICE – </a:t>
            </a:r>
            <a:r>
              <a:rPr lang="cs-CZ" b="1">
                <a:solidFill>
                  <a:srgbClr val="002060"/>
                </a:solidFill>
              </a:rPr>
              <a:t>853/2004</a:t>
            </a:r>
            <a:endParaRPr/>
          </a:p>
        </p:txBody>
      </p:sp>
      <p:sp>
        <p:nvSpPr>
          <p:cNvPr id="111" name="Google Shape;111;p4"/>
          <p:cNvSpPr txBox="1">
            <a:spLocks noGrp="1"/>
          </p:cNvSpPr>
          <p:nvPr>
            <p:ph type="body" idx="1"/>
          </p:nvPr>
        </p:nvSpPr>
        <p:spPr>
          <a:xfrm>
            <a:off x="369158" y="1806339"/>
            <a:ext cx="8437490" cy="3486987"/>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125000"/>
              </a:lnSpc>
              <a:spcBef>
                <a:spcPts val="0"/>
              </a:spcBef>
              <a:spcAft>
                <a:spcPts val="0"/>
              </a:spcAft>
              <a:buClr>
                <a:schemeClr val="dk1"/>
              </a:buClr>
              <a:buSzPct val="100000"/>
              <a:buNone/>
            </a:pPr>
            <a:r>
              <a:rPr lang="cs-CZ"/>
              <a:t> </a:t>
            </a:r>
            <a:r>
              <a:rPr lang="cs-CZ" b="1"/>
              <a:t>„Syrovým mlékem“ </a:t>
            </a:r>
            <a:r>
              <a:rPr lang="cs-CZ"/>
              <a:t>se rozumí mléko produkované sekrecí mléčné žlázy hospodářských zvířat, které nebylo podrobeno ohřevu nad 40 °C a nebylo ani ošetřeno žádným způsobem s rovnocenným účinkem.</a:t>
            </a:r>
            <a:endParaRPr/>
          </a:p>
          <a:p>
            <a:pPr marL="0" lvl="0" indent="0" algn="just" rtl="0">
              <a:lnSpc>
                <a:spcPct val="125000"/>
              </a:lnSpc>
              <a:spcBef>
                <a:spcPts val="1000"/>
              </a:spcBef>
              <a:spcAft>
                <a:spcPts val="0"/>
              </a:spcAft>
              <a:buClr>
                <a:schemeClr val="dk1"/>
              </a:buClr>
              <a:buSzPct val="100000"/>
              <a:buNone/>
            </a:pPr>
            <a:r>
              <a:rPr lang="cs-CZ"/>
              <a:t>„</a:t>
            </a:r>
            <a:r>
              <a:rPr lang="cs-CZ" b="1"/>
              <a:t>Mléčnými výrobky</a:t>
            </a:r>
            <a:r>
              <a:rPr lang="cs-CZ"/>
              <a:t>“ se rozumějí zpracované výrobky získané zpracováním syrového mléka nebo dalším zpracováním takto zpracovaných výrobků.</a:t>
            </a:r>
            <a:endParaRPr/>
          </a:p>
        </p:txBody>
      </p:sp>
      <p:sp>
        <p:nvSpPr>
          <p:cNvPr id="112" name="Google Shape;11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4</a:t>
            </a:fld>
            <a:endParaRPr sz="1200" b="1">
              <a:solidFill>
                <a:srgbClr val="002060"/>
              </a:solidFill>
            </a:endParaRPr>
          </a:p>
        </p:txBody>
      </p:sp>
      <p:cxnSp>
        <p:nvCxnSpPr>
          <p:cNvPr id="113" name="Google Shape;113;p4"/>
          <p:cNvCxnSpPr/>
          <p:nvPr/>
        </p:nvCxnSpPr>
        <p:spPr>
          <a:xfrm rot="10800000" flipH="1">
            <a:off x="224519" y="1775299"/>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59"/>
          <p:cNvSpPr txBox="1">
            <a:spLocks noGrp="1"/>
          </p:cNvSpPr>
          <p:nvPr>
            <p:ph type="body" idx="1"/>
          </p:nvPr>
        </p:nvSpPr>
        <p:spPr>
          <a:xfrm>
            <a:off x="341341" y="1438183"/>
            <a:ext cx="8143355" cy="4785064"/>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90000"/>
              </a:lnSpc>
              <a:spcBef>
                <a:spcPts val="0"/>
              </a:spcBef>
              <a:spcAft>
                <a:spcPts val="0"/>
              </a:spcAft>
              <a:buClr>
                <a:schemeClr val="dk1"/>
              </a:buClr>
              <a:buSzPts val="2100"/>
              <a:buNone/>
            </a:pPr>
            <a:r>
              <a:rPr lang="cs-CZ" sz="2400"/>
              <a:t>Chovatel, který prodává syrové mléko podle odstavce 1 písm. e), je povinen</a:t>
            </a:r>
            <a:endParaRPr sz="3200"/>
          </a:p>
          <a:p>
            <a:pPr marL="342900" lvl="0" indent="-342900" algn="just" rtl="0">
              <a:lnSpc>
                <a:spcPct val="90000"/>
              </a:lnSpc>
              <a:spcBef>
                <a:spcPts val="1000"/>
              </a:spcBef>
              <a:spcAft>
                <a:spcPts val="0"/>
              </a:spcAft>
              <a:buSzPts val="2100"/>
              <a:buChar char="•"/>
            </a:pPr>
            <a:r>
              <a:rPr lang="cs-CZ" b="1"/>
              <a:t>zpracovat a dodržovat provozní a sanitační řád </a:t>
            </a:r>
            <a:r>
              <a:rPr lang="cs-CZ"/>
              <a:t>a na požádání jej předložit krajské veterinární správě </a:t>
            </a:r>
            <a:endParaRPr sz="3200"/>
          </a:p>
          <a:p>
            <a:pPr marL="342900" lvl="0" indent="-342900" algn="just" rtl="0">
              <a:lnSpc>
                <a:spcPct val="90000"/>
              </a:lnSpc>
              <a:spcBef>
                <a:spcPts val="1000"/>
              </a:spcBef>
              <a:spcAft>
                <a:spcPts val="0"/>
              </a:spcAft>
              <a:buSzPts val="2100"/>
              <a:buChar char="•"/>
            </a:pPr>
            <a:r>
              <a:rPr lang="cs-CZ"/>
              <a:t>zajistit, aby </a:t>
            </a:r>
            <a:r>
              <a:rPr lang="cs-CZ">
                <a:solidFill>
                  <a:srgbClr val="FF0000"/>
                </a:solidFill>
              </a:rPr>
              <a:t>obsah celkového počtu mikroorganismů </a:t>
            </a:r>
            <a:r>
              <a:rPr lang="cs-CZ"/>
              <a:t>v syrovém kravském mléce prodávaném spotřebiteli nebyl vyšší, než stanoví předpisy Evropské unie, které upravují zvláštní hygienická pravidla pro potraviny živočišného původu, pro syrové kravské mléko určené k výrobě mléčných výrobků, nebo nebyl vyšší než 1500000 v 1 ml, jde-li o syrové mléko jiného druhu</a:t>
            </a:r>
            <a:endParaRPr sz="3200"/>
          </a:p>
        </p:txBody>
      </p:sp>
      <p:sp>
        <p:nvSpPr>
          <p:cNvPr id="565" name="Google Shape;565;p59"/>
          <p:cNvSpPr txBox="1">
            <a:spLocks noGrp="1"/>
          </p:cNvSpPr>
          <p:nvPr>
            <p:ph type="title"/>
          </p:nvPr>
        </p:nvSpPr>
        <p:spPr>
          <a:xfrm>
            <a:off x="341341" y="199114"/>
            <a:ext cx="8580719" cy="87127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2060"/>
              </a:buClr>
              <a:buSzPct val="122222"/>
              <a:buNone/>
            </a:pPr>
            <a:r>
              <a:rPr lang="cs-CZ" sz="4000" b="1">
                <a:solidFill>
                  <a:srgbClr val="0070C0"/>
                </a:solidFill>
              </a:rPr>
              <a:t>Zákon č. 166/1999 Sb. – </a:t>
            </a:r>
            <a:r>
              <a:rPr lang="cs-CZ" sz="4000" b="1">
                <a:solidFill>
                  <a:srgbClr val="002060"/>
                </a:solidFill>
              </a:rPr>
              <a:t>MALÁ MNOŽSTVÍ</a:t>
            </a:r>
            <a:endParaRPr cap="none"/>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590"/>
        <p:cNvGrpSpPr/>
        <p:nvPr/>
      </p:nvGrpSpPr>
      <p:grpSpPr>
        <a:xfrm>
          <a:off x="0" y="0"/>
          <a:ext cx="0" cy="0"/>
          <a:chOff x="0" y="0"/>
          <a:chExt cx="0" cy="0"/>
        </a:xfrm>
      </p:grpSpPr>
      <p:sp>
        <p:nvSpPr>
          <p:cNvPr id="591" name="Google Shape;591;p60"/>
          <p:cNvSpPr txBox="1">
            <a:spLocks noGrp="1"/>
          </p:cNvSpPr>
          <p:nvPr>
            <p:ph type="title"/>
          </p:nvPr>
        </p:nvSpPr>
        <p:spPr>
          <a:xfrm>
            <a:off x="1867175" y="2615274"/>
            <a:ext cx="6167116"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DĚKUJI ZA POZORNOST</a:t>
            </a:r>
            <a:endParaRPr/>
          </a:p>
        </p:txBody>
      </p:sp>
      <p:sp>
        <p:nvSpPr>
          <p:cNvPr id="592" name="Google Shape;592;p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41</a:t>
            </a:fld>
            <a:endParaRPr sz="1200" b="1">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17"/>
        <p:cNvGrpSpPr/>
        <p:nvPr/>
      </p:nvGrpSpPr>
      <p:grpSpPr>
        <a:xfrm>
          <a:off x="0" y="0"/>
          <a:ext cx="0" cy="0"/>
          <a:chOff x="0" y="0"/>
          <a:chExt cx="0" cy="0"/>
        </a:xfrm>
      </p:grpSpPr>
      <p:sp>
        <p:nvSpPr>
          <p:cNvPr id="118" name="Google Shape;118;p5"/>
          <p:cNvSpPr txBox="1">
            <a:spLocks noGrp="1"/>
          </p:cNvSpPr>
          <p:nvPr>
            <p:ph type="title"/>
          </p:nvPr>
        </p:nvSpPr>
        <p:spPr>
          <a:xfrm>
            <a:off x="442813" y="502231"/>
            <a:ext cx="8363835"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Calibri"/>
              <a:buNone/>
            </a:pPr>
            <a:r>
              <a:rPr lang="cs-CZ" b="1">
                <a:solidFill>
                  <a:srgbClr val="0070C0"/>
                </a:solidFill>
              </a:rPr>
              <a:t>MLÉKO – </a:t>
            </a:r>
            <a:r>
              <a:rPr lang="cs-CZ" b="1">
                <a:solidFill>
                  <a:srgbClr val="002060"/>
                </a:solidFill>
              </a:rPr>
              <a:t>1308/2013</a:t>
            </a:r>
            <a:endParaRPr/>
          </a:p>
        </p:txBody>
      </p:sp>
      <p:sp>
        <p:nvSpPr>
          <p:cNvPr id="119" name="Google Shape;119;p5"/>
          <p:cNvSpPr txBox="1">
            <a:spLocks noGrp="1"/>
          </p:cNvSpPr>
          <p:nvPr>
            <p:ph type="body" idx="1"/>
          </p:nvPr>
        </p:nvSpPr>
        <p:spPr>
          <a:xfrm>
            <a:off x="369157" y="1806339"/>
            <a:ext cx="8526267" cy="4200473"/>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1600"/>
              <a:buChar char="•"/>
            </a:pPr>
            <a:r>
              <a:rPr lang="cs-CZ" sz="1600"/>
              <a:t>Za </a:t>
            </a:r>
            <a:r>
              <a:rPr lang="cs-CZ" sz="1600" b="1"/>
              <a:t>konzumní mléko </a:t>
            </a:r>
            <a:r>
              <a:rPr lang="cs-CZ" sz="1600"/>
              <a:t>se považují tyto produkty:</a:t>
            </a:r>
            <a:endParaRPr/>
          </a:p>
          <a:p>
            <a:pPr marL="685800" lvl="1" indent="-228600" algn="just" rtl="0">
              <a:lnSpc>
                <a:spcPct val="90000"/>
              </a:lnSpc>
              <a:spcBef>
                <a:spcPts val="500"/>
              </a:spcBef>
              <a:spcAft>
                <a:spcPts val="0"/>
              </a:spcAft>
              <a:buClr>
                <a:schemeClr val="dk1"/>
              </a:buClr>
              <a:buSzPts val="1400"/>
              <a:buChar char="•"/>
            </a:pPr>
            <a:r>
              <a:rPr lang="cs-CZ" sz="1400"/>
              <a:t>syrové mléko: mléko, které nebylo zahřáto na více než 40 °C ani ošetřeno jiným způsobem s rovnocenným účinkem</a:t>
            </a:r>
            <a:endParaRPr/>
          </a:p>
          <a:p>
            <a:pPr marL="685800" lvl="1" indent="-228600" algn="just" rtl="0">
              <a:lnSpc>
                <a:spcPct val="90000"/>
              </a:lnSpc>
              <a:spcBef>
                <a:spcPts val="500"/>
              </a:spcBef>
              <a:spcAft>
                <a:spcPts val="0"/>
              </a:spcAft>
              <a:buClr>
                <a:schemeClr val="dk1"/>
              </a:buClr>
              <a:buSzPts val="1400"/>
              <a:buChar char="•"/>
            </a:pPr>
            <a:r>
              <a:rPr lang="cs-CZ" sz="1400"/>
              <a:t>plnotučné mléko: tepelně ošetřené mléko, které z hlediska obsahu tuku splňuje jeden z těchto požadavků:</a:t>
            </a:r>
            <a:endParaRPr/>
          </a:p>
          <a:p>
            <a:pPr marL="1143000" lvl="2" indent="-228600" algn="just" rtl="0">
              <a:lnSpc>
                <a:spcPct val="90000"/>
              </a:lnSpc>
              <a:spcBef>
                <a:spcPts val="500"/>
              </a:spcBef>
              <a:spcAft>
                <a:spcPts val="0"/>
              </a:spcAft>
              <a:buClr>
                <a:schemeClr val="dk1"/>
              </a:buClr>
              <a:buSzPts val="1200"/>
              <a:buChar char="•"/>
            </a:pPr>
            <a:r>
              <a:rPr lang="cs-CZ" sz="1200"/>
              <a:t>plnotučné mléko se standardizací: mléko s obsahem tuku nejméně 3,50 % (m/m). Členské státy však mohou stanovit další kategorii plnotučného mléka s obsahem tuku nejméně 4,00 % (m/m)</a:t>
            </a:r>
            <a:endParaRPr/>
          </a:p>
          <a:p>
            <a:pPr marL="1143000" lvl="2" indent="-228600" algn="just" rtl="0">
              <a:lnSpc>
                <a:spcPct val="90000"/>
              </a:lnSpc>
              <a:spcBef>
                <a:spcPts val="500"/>
              </a:spcBef>
              <a:spcAft>
                <a:spcPts val="0"/>
              </a:spcAft>
              <a:buClr>
                <a:schemeClr val="dk1"/>
              </a:buClr>
              <a:buSzPts val="1200"/>
              <a:buChar char="•"/>
            </a:pPr>
            <a:r>
              <a:rPr lang="cs-CZ" sz="1200"/>
              <a:t>plnotučné mléko bez standardizace: mléko s obsahem tuku, který se od doby dojení nezměnil ani přidáním nebo odebráním mléčných tuků, ani smíšením s mlékem, jehož přirozený obsah tuku byl změněn. Obsah tuku však nesmí být nižší než 3,50 % (m/m)</a:t>
            </a:r>
            <a:endParaRPr/>
          </a:p>
          <a:p>
            <a:pPr marL="685800" lvl="1" indent="-228600" algn="just" rtl="0">
              <a:lnSpc>
                <a:spcPct val="90000"/>
              </a:lnSpc>
              <a:spcBef>
                <a:spcPts val="500"/>
              </a:spcBef>
              <a:spcAft>
                <a:spcPts val="0"/>
              </a:spcAft>
              <a:buClr>
                <a:schemeClr val="dk1"/>
              </a:buClr>
              <a:buSzPts val="1400"/>
              <a:buChar char="•"/>
            </a:pPr>
            <a:r>
              <a:rPr lang="cs-CZ" sz="1400"/>
              <a:t>polotučné mléko: tepelně ošetřené mléko, jehož obsah tuku byl snížen na úroveň nejméně 1,50 % (m/m) a nejvýše 1,80 % (m/m)</a:t>
            </a:r>
            <a:endParaRPr/>
          </a:p>
          <a:p>
            <a:pPr marL="685800" lvl="1" indent="-228600" algn="just" rtl="0">
              <a:lnSpc>
                <a:spcPct val="90000"/>
              </a:lnSpc>
              <a:spcBef>
                <a:spcPts val="500"/>
              </a:spcBef>
              <a:spcAft>
                <a:spcPts val="0"/>
              </a:spcAft>
              <a:buClr>
                <a:schemeClr val="dk1"/>
              </a:buClr>
              <a:buSzPts val="1400"/>
              <a:buChar char="•"/>
            </a:pPr>
            <a:r>
              <a:rPr lang="cs-CZ" sz="1400"/>
              <a:t>odstředěné mléko: tepelně ošetřené mléko, jehož obsah tuku byl snížen na úroveň nejvýše 0,50 % (m/m)</a:t>
            </a:r>
            <a:endParaRPr/>
          </a:p>
          <a:p>
            <a:pPr marL="228600" lvl="0" indent="-228600" algn="just" rtl="0">
              <a:lnSpc>
                <a:spcPct val="90000"/>
              </a:lnSpc>
              <a:spcBef>
                <a:spcPts val="1000"/>
              </a:spcBef>
              <a:spcAft>
                <a:spcPts val="0"/>
              </a:spcAft>
              <a:buClr>
                <a:schemeClr val="dk1"/>
              </a:buClr>
              <a:buSzPts val="1600"/>
              <a:buChar char="•"/>
            </a:pPr>
            <a:r>
              <a:rPr lang="cs-CZ" sz="1600"/>
              <a:t>tepelně ošetřené mléko, které neodpovídá požadavkům obsahu tuku, se považuje za konzumní mléko za předpokladu, že obsah tuku je s jedním desetinným místem jasně a čitelně uveden na obalu, a to se slovy „obsah tuku … %“; toto mléko nesmí být označeno jako plnotučné mléko, polotučné mléko či odstředěné mléko</a:t>
            </a:r>
            <a:endParaRPr/>
          </a:p>
        </p:txBody>
      </p:sp>
      <p:sp>
        <p:nvSpPr>
          <p:cNvPr id="120" name="Google Shape;120;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5</a:t>
            </a:fld>
            <a:endParaRPr sz="1200" b="1">
              <a:solidFill>
                <a:srgbClr val="002060"/>
              </a:solidFill>
            </a:endParaRPr>
          </a:p>
        </p:txBody>
      </p:sp>
      <p:cxnSp>
        <p:nvCxnSpPr>
          <p:cNvPr id="121" name="Google Shape;121;p5"/>
          <p:cNvCxnSpPr/>
          <p:nvPr/>
        </p:nvCxnSpPr>
        <p:spPr>
          <a:xfrm rot="10800000" flipH="1">
            <a:off x="224519" y="1775299"/>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25"/>
        <p:cNvGrpSpPr/>
        <p:nvPr/>
      </p:nvGrpSpPr>
      <p:grpSpPr>
        <a:xfrm>
          <a:off x="0" y="0"/>
          <a:ext cx="0" cy="0"/>
          <a:chOff x="0" y="0"/>
          <a:chExt cx="0" cy="0"/>
        </a:xfrm>
      </p:grpSpPr>
      <p:sp>
        <p:nvSpPr>
          <p:cNvPr id="126" name="Google Shape;126;p6"/>
          <p:cNvSpPr txBox="1">
            <a:spLocks noGrp="1"/>
          </p:cNvSpPr>
          <p:nvPr>
            <p:ph type="title"/>
          </p:nvPr>
        </p:nvSpPr>
        <p:spPr>
          <a:xfrm>
            <a:off x="442813" y="502231"/>
            <a:ext cx="8363835"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600"/>
              <a:buFont typeface="Calibri"/>
              <a:buNone/>
            </a:pPr>
            <a:r>
              <a:rPr lang="cs-CZ" sz="3600" b="1">
                <a:solidFill>
                  <a:srgbClr val="0070C0"/>
                </a:solidFill>
              </a:rPr>
              <a:t>MLÉKO A MLÉČNÉ VÝROBKY – </a:t>
            </a:r>
            <a:r>
              <a:rPr lang="cs-CZ" sz="3600" b="1">
                <a:solidFill>
                  <a:srgbClr val="002060"/>
                </a:solidFill>
              </a:rPr>
              <a:t>853/2004</a:t>
            </a:r>
            <a:endParaRPr sz="3600"/>
          </a:p>
        </p:txBody>
      </p:sp>
      <p:sp>
        <p:nvSpPr>
          <p:cNvPr id="127" name="Google Shape;127;p6"/>
          <p:cNvSpPr txBox="1">
            <a:spLocks noGrp="1"/>
          </p:cNvSpPr>
          <p:nvPr>
            <p:ph type="body" idx="1"/>
          </p:nvPr>
        </p:nvSpPr>
        <p:spPr>
          <a:xfrm>
            <a:off x="369158" y="1806339"/>
            <a:ext cx="7886700" cy="3486987"/>
          </a:xfrm>
          <a:prstGeom prst="rect">
            <a:avLst/>
          </a:prstGeom>
          <a:noFill/>
          <a:ln>
            <a:noFill/>
          </a:ln>
        </p:spPr>
        <p:txBody>
          <a:bodyPr spcFirstLastPara="1" wrap="square" lIns="91425" tIns="45700" rIns="91425" bIns="45700" anchor="t" anchorCtr="0">
            <a:normAutofit/>
          </a:bodyPr>
          <a:lstStyle/>
          <a:p>
            <a:pPr marL="0" lvl="0" indent="0" algn="l" rtl="0">
              <a:lnSpc>
                <a:spcPct val="125000"/>
              </a:lnSpc>
              <a:spcBef>
                <a:spcPts val="0"/>
              </a:spcBef>
              <a:spcAft>
                <a:spcPts val="0"/>
              </a:spcAft>
              <a:buClr>
                <a:schemeClr val="dk1"/>
              </a:buClr>
              <a:buSzPts val="2000"/>
              <a:buNone/>
            </a:pPr>
            <a:r>
              <a:rPr lang="cs-CZ" sz="2000"/>
              <a:t>Provozovatel schváleného PP nesmí uvést na trh potravinu bez identifikačního označení</a:t>
            </a:r>
            <a:endParaRPr/>
          </a:p>
          <a:p>
            <a:pPr marL="228600" lvl="0" indent="-228600" algn="l" rtl="0">
              <a:lnSpc>
                <a:spcPct val="125000"/>
              </a:lnSpc>
              <a:spcBef>
                <a:spcPts val="1000"/>
              </a:spcBef>
              <a:spcAft>
                <a:spcPts val="0"/>
              </a:spcAft>
              <a:buClr>
                <a:schemeClr val="dk1"/>
              </a:buClr>
              <a:buSzPts val="2000"/>
              <a:buChar char="•"/>
            </a:pPr>
            <a:r>
              <a:rPr lang="cs-CZ" sz="2000"/>
              <a:t>ovál</a:t>
            </a:r>
            <a:endParaRPr/>
          </a:p>
          <a:p>
            <a:pPr marL="228600" lvl="0" indent="-228600" algn="l" rtl="0">
              <a:lnSpc>
                <a:spcPct val="125000"/>
              </a:lnSpc>
              <a:spcBef>
                <a:spcPts val="1000"/>
              </a:spcBef>
              <a:spcAft>
                <a:spcPts val="0"/>
              </a:spcAft>
              <a:buClr>
                <a:schemeClr val="dk1"/>
              </a:buClr>
              <a:buSzPts val="2000"/>
              <a:buChar char="•"/>
            </a:pPr>
            <a:r>
              <a:rPr lang="cs-CZ" sz="2000"/>
              <a:t>čitelně, nesmazatelně, rozluštitelně, snadno viditelně</a:t>
            </a:r>
            <a:endParaRPr/>
          </a:p>
          <a:p>
            <a:pPr marL="685800" lvl="1" indent="-228600" algn="l" rtl="0">
              <a:lnSpc>
                <a:spcPct val="125000"/>
              </a:lnSpc>
              <a:spcBef>
                <a:spcPts val="500"/>
              </a:spcBef>
              <a:spcAft>
                <a:spcPts val="0"/>
              </a:spcAft>
              <a:buClr>
                <a:schemeClr val="dk1"/>
              </a:buClr>
              <a:buSzPts val="1800"/>
              <a:buChar char="•"/>
            </a:pPr>
            <a:r>
              <a:rPr lang="cs-CZ" sz="1800"/>
              <a:t>název nebo kód země</a:t>
            </a:r>
            <a:endParaRPr/>
          </a:p>
          <a:p>
            <a:pPr marL="685800" lvl="1" indent="-228600" algn="l" rtl="0">
              <a:lnSpc>
                <a:spcPct val="125000"/>
              </a:lnSpc>
              <a:spcBef>
                <a:spcPts val="500"/>
              </a:spcBef>
              <a:spcAft>
                <a:spcPts val="0"/>
              </a:spcAft>
              <a:buClr>
                <a:schemeClr val="dk1"/>
              </a:buClr>
              <a:buSzPts val="1800"/>
              <a:buChar char="•"/>
            </a:pPr>
            <a:r>
              <a:rPr lang="cs-CZ" sz="1800"/>
              <a:t>číslo schváleného podniku</a:t>
            </a:r>
            <a:endParaRPr/>
          </a:p>
          <a:p>
            <a:pPr marL="685800" lvl="1" indent="-228600" algn="l" rtl="0">
              <a:lnSpc>
                <a:spcPct val="125000"/>
              </a:lnSpc>
              <a:spcBef>
                <a:spcPts val="500"/>
              </a:spcBef>
              <a:spcAft>
                <a:spcPts val="0"/>
              </a:spcAft>
              <a:buClr>
                <a:schemeClr val="dk1"/>
              </a:buClr>
              <a:buSzPts val="1800"/>
              <a:buChar char="•"/>
            </a:pPr>
            <a:r>
              <a:rPr lang="cs-CZ" sz="1800"/>
              <a:t>kód EU - ES	</a:t>
            </a:r>
            <a:endParaRPr/>
          </a:p>
        </p:txBody>
      </p:sp>
      <p:sp>
        <p:nvSpPr>
          <p:cNvPr id="128" name="Google Shape;12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6</a:t>
            </a:fld>
            <a:endParaRPr sz="1200" b="1">
              <a:solidFill>
                <a:srgbClr val="002060"/>
              </a:solidFill>
            </a:endParaRPr>
          </a:p>
        </p:txBody>
      </p:sp>
      <p:cxnSp>
        <p:nvCxnSpPr>
          <p:cNvPr id="129" name="Google Shape;129;p6"/>
          <p:cNvCxnSpPr/>
          <p:nvPr/>
        </p:nvCxnSpPr>
        <p:spPr>
          <a:xfrm rot="10800000" flipH="1">
            <a:off x="224519" y="1775299"/>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34"/>
        <p:cNvGrpSpPr/>
        <p:nvPr/>
      </p:nvGrpSpPr>
      <p:grpSpPr>
        <a:xfrm>
          <a:off x="0" y="0"/>
          <a:ext cx="0" cy="0"/>
          <a:chOff x="0" y="0"/>
          <a:chExt cx="0" cy="0"/>
        </a:xfrm>
      </p:grpSpPr>
      <p:sp>
        <p:nvSpPr>
          <p:cNvPr id="135" name="Google Shape;135;p7"/>
          <p:cNvSpPr txBox="1">
            <a:spLocks noGrp="1"/>
          </p:cNvSpPr>
          <p:nvPr>
            <p:ph type="title"/>
          </p:nvPr>
        </p:nvSpPr>
        <p:spPr>
          <a:xfrm>
            <a:off x="346983" y="317541"/>
            <a:ext cx="8450034" cy="120267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70C0"/>
              </a:buClr>
              <a:buSzPct val="100000"/>
              <a:buFont typeface="Calibri"/>
              <a:buNone/>
            </a:pPr>
            <a:r>
              <a:rPr lang="cs-CZ" sz="4000" b="1">
                <a:solidFill>
                  <a:srgbClr val="0070C0"/>
                </a:solidFill>
              </a:rPr>
              <a:t>MLÉKO A MLÉČNÉ VÝROBKY –</a:t>
            </a:r>
            <a:r>
              <a:rPr lang="cs-CZ" sz="4000" b="1">
                <a:solidFill>
                  <a:srgbClr val="002060"/>
                </a:solidFill>
              </a:rPr>
              <a:t>1169/2011</a:t>
            </a:r>
            <a:br>
              <a:rPr lang="cs-CZ" b="1">
                <a:solidFill>
                  <a:srgbClr val="002060"/>
                </a:solidFill>
              </a:rPr>
            </a:br>
            <a:r>
              <a:rPr lang="cs-CZ" b="1">
                <a:solidFill>
                  <a:srgbClr val="0070C0"/>
                </a:solidFill>
              </a:rPr>
              <a:t>balené</a:t>
            </a:r>
            <a:endParaRPr b="1">
              <a:solidFill>
                <a:schemeClr val="accent1"/>
              </a:solidFill>
            </a:endParaRPr>
          </a:p>
        </p:txBody>
      </p:sp>
      <p:sp>
        <p:nvSpPr>
          <p:cNvPr id="136" name="Google Shape;136;p7"/>
          <p:cNvSpPr txBox="1">
            <a:spLocks noGrp="1"/>
          </p:cNvSpPr>
          <p:nvPr>
            <p:ph type="body" idx="1"/>
          </p:nvPr>
        </p:nvSpPr>
        <p:spPr>
          <a:xfrm>
            <a:off x="593951" y="1777829"/>
            <a:ext cx="7886700" cy="4252914"/>
          </a:xfrm>
          <a:prstGeom prst="rect">
            <a:avLst/>
          </a:prstGeom>
          <a:noFill/>
          <a:ln>
            <a:noFill/>
          </a:ln>
        </p:spPr>
        <p:txBody>
          <a:bodyPr spcFirstLastPara="1" wrap="square" lIns="91425" tIns="45700" rIns="91425" bIns="45700" anchor="t" anchorCtr="0">
            <a:normAutofit fontScale="92500" lnSpcReduction="10000"/>
          </a:bodyPr>
          <a:lstStyle/>
          <a:p>
            <a:pPr marL="228600" lvl="0" indent="-228642" algn="l" rtl="0">
              <a:lnSpc>
                <a:spcPct val="114000"/>
              </a:lnSpc>
              <a:spcBef>
                <a:spcPts val="0"/>
              </a:spcBef>
              <a:spcAft>
                <a:spcPts val="0"/>
              </a:spcAft>
              <a:buClr>
                <a:schemeClr val="dk1"/>
              </a:buClr>
              <a:buSzPct val="90000"/>
              <a:buChar char="•"/>
            </a:pPr>
            <a:r>
              <a:rPr lang="cs-CZ" sz="1950"/>
              <a:t>název potraviny</a:t>
            </a:r>
            <a:endParaRPr/>
          </a:p>
          <a:p>
            <a:pPr marL="228600" lvl="0" indent="-228642" algn="l" rtl="0">
              <a:lnSpc>
                <a:spcPct val="114000"/>
              </a:lnSpc>
              <a:spcBef>
                <a:spcPts val="600"/>
              </a:spcBef>
              <a:spcAft>
                <a:spcPts val="0"/>
              </a:spcAft>
              <a:buClr>
                <a:schemeClr val="dk1"/>
              </a:buClr>
              <a:buSzPct val="90000"/>
              <a:buChar char="•"/>
            </a:pPr>
            <a:r>
              <a:rPr lang="cs-CZ" sz="1950"/>
              <a:t>seznam složek</a:t>
            </a:r>
            <a:endParaRPr/>
          </a:p>
          <a:p>
            <a:pPr marL="228600" lvl="0" indent="-228642" algn="l" rtl="0">
              <a:lnSpc>
                <a:spcPct val="114000"/>
              </a:lnSpc>
              <a:spcBef>
                <a:spcPts val="600"/>
              </a:spcBef>
              <a:spcAft>
                <a:spcPts val="0"/>
              </a:spcAft>
              <a:buClr>
                <a:schemeClr val="dk1"/>
              </a:buClr>
              <a:buSzPct val="90000"/>
              <a:buChar char="•"/>
            </a:pPr>
            <a:r>
              <a:rPr lang="cs-CZ" sz="1950"/>
              <a:t>alergeny</a:t>
            </a:r>
            <a:endParaRPr/>
          </a:p>
          <a:p>
            <a:pPr marL="228600" lvl="0" indent="-228642" algn="l" rtl="0">
              <a:lnSpc>
                <a:spcPct val="114000"/>
              </a:lnSpc>
              <a:spcBef>
                <a:spcPts val="600"/>
              </a:spcBef>
              <a:spcAft>
                <a:spcPts val="0"/>
              </a:spcAft>
              <a:buClr>
                <a:schemeClr val="dk1"/>
              </a:buClr>
              <a:buSzPct val="90000"/>
              <a:buChar char="•"/>
            </a:pPr>
            <a:r>
              <a:rPr lang="cs-CZ" sz="1950"/>
              <a:t>množství určitých složek nebo skupiny složek</a:t>
            </a:r>
            <a:endParaRPr/>
          </a:p>
          <a:p>
            <a:pPr marL="228600" lvl="0" indent="-228642" algn="l" rtl="0">
              <a:lnSpc>
                <a:spcPct val="114000"/>
              </a:lnSpc>
              <a:spcBef>
                <a:spcPts val="600"/>
              </a:spcBef>
              <a:spcAft>
                <a:spcPts val="0"/>
              </a:spcAft>
              <a:buClr>
                <a:schemeClr val="dk1"/>
              </a:buClr>
              <a:buSzPct val="90000"/>
              <a:buChar char="•"/>
            </a:pPr>
            <a:r>
              <a:rPr lang="cs-CZ" sz="1950"/>
              <a:t>čisté množství potraviny</a:t>
            </a:r>
            <a:endParaRPr/>
          </a:p>
          <a:p>
            <a:pPr marL="228600" lvl="0" indent="-228642" algn="l" rtl="0">
              <a:lnSpc>
                <a:spcPct val="114000"/>
              </a:lnSpc>
              <a:spcBef>
                <a:spcPts val="600"/>
              </a:spcBef>
              <a:spcAft>
                <a:spcPts val="0"/>
              </a:spcAft>
              <a:buClr>
                <a:schemeClr val="dk1"/>
              </a:buClr>
              <a:buSzPct val="90000"/>
              <a:buChar char="•"/>
            </a:pPr>
            <a:r>
              <a:rPr lang="cs-CZ" sz="1950"/>
              <a:t>datum minimální trvanlivosti/datum použitelnosti</a:t>
            </a:r>
            <a:endParaRPr/>
          </a:p>
          <a:p>
            <a:pPr marL="228600" lvl="0" indent="-228642" algn="l" rtl="0">
              <a:lnSpc>
                <a:spcPct val="114000"/>
              </a:lnSpc>
              <a:spcBef>
                <a:spcPts val="600"/>
              </a:spcBef>
              <a:spcAft>
                <a:spcPts val="0"/>
              </a:spcAft>
              <a:buClr>
                <a:schemeClr val="dk1"/>
              </a:buClr>
              <a:buSzPct val="90000"/>
              <a:buChar char="•"/>
            </a:pPr>
            <a:r>
              <a:rPr lang="cs-CZ" sz="1950"/>
              <a:t>podmínky uchování/použití</a:t>
            </a:r>
            <a:endParaRPr/>
          </a:p>
          <a:p>
            <a:pPr marL="228600" lvl="0" indent="-228642" algn="l" rtl="0">
              <a:lnSpc>
                <a:spcPct val="114000"/>
              </a:lnSpc>
              <a:spcBef>
                <a:spcPts val="600"/>
              </a:spcBef>
              <a:spcAft>
                <a:spcPts val="0"/>
              </a:spcAft>
              <a:buClr>
                <a:schemeClr val="dk1"/>
              </a:buClr>
              <a:buSzPct val="90000"/>
              <a:buChar char="•"/>
            </a:pPr>
            <a:r>
              <a:rPr lang="cs-CZ" sz="1950"/>
              <a:t>jméno PPP, pod jehož jménem je potravina uváděna na trh</a:t>
            </a:r>
            <a:endParaRPr/>
          </a:p>
          <a:p>
            <a:pPr marL="228600" lvl="0" indent="-228642" algn="l" rtl="0">
              <a:lnSpc>
                <a:spcPct val="114000"/>
              </a:lnSpc>
              <a:spcBef>
                <a:spcPts val="600"/>
              </a:spcBef>
              <a:spcAft>
                <a:spcPts val="0"/>
              </a:spcAft>
              <a:buClr>
                <a:schemeClr val="dk1"/>
              </a:buClr>
              <a:buSzPct val="90000"/>
              <a:buChar char="•"/>
            </a:pPr>
            <a:r>
              <a:rPr lang="cs-CZ" sz="1950"/>
              <a:t>návod k použití</a:t>
            </a:r>
            <a:endParaRPr/>
          </a:p>
          <a:p>
            <a:pPr marL="228600" lvl="0" indent="-228642" algn="l" rtl="0">
              <a:lnSpc>
                <a:spcPct val="114000"/>
              </a:lnSpc>
              <a:spcBef>
                <a:spcPts val="600"/>
              </a:spcBef>
              <a:spcAft>
                <a:spcPts val="0"/>
              </a:spcAft>
              <a:buClr>
                <a:schemeClr val="dk1"/>
              </a:buClr>
              <a:buSzPct val="90000"/>
              <a:buChar char="•"/>
            </a:pPr>
            <a:r>
              <a:rPr lang="cs-CZ" sz="1950"/>
              <a:t>výživové údaje</a:t>
            </a:r>
            <a:endParaRPr/>
          </a:p>
          <a:p>
            <a:pPr marL="228600" lvl="0" indent="-228642" algn="l" rtl="0">
              <a:lnSpc>
                <a:spcPct val="114000"/>
              </a:lnSpc>
              <a:spcBef>
                <a:spcPts val="600"/>
              </a:spcBef>
              <a:spcAft>
                <a:spcPts val="0"/>
              </a:spcAft>
              <a:buClr>
                <a:schemeClr val="dk1"/>
              </a:buClr>
              <a:buSzPct val="90000"/>
              <a:buChar char="•"/>
            </a:pPr>
            <a:r>
              <a:rPr lang="cs-CZ" sz="1950"/>
              <a:t>dle př. III – „se sladidly“</a:t>
            </a:r>
            <a:endParaRPr/>
          </a:p>
          <a:p>
            <a:pPr marL="228600" lvl="0" indent="-80580" algn="l" rtl="0">
              <a:lnSpc>
                <a:spcPct val="90000"/>
              </a:lnSpc>
              <a:spcBef>
                <a:spcPts val="1000"/>
              </a:spcBef>
              <a:spcAft>
                <a:spcPts val="0"/>
              </a:spcAft>
              <a:buClr>
                <a:schemeClr val="dk1"/>
              </a:buClr>
              <a:buSzPct val="90000"/>
              <a:buFont typeface="Calibri"/>
              <a:buNone/>
            </a:pPr>
            <a:endParaRPr/>
          </a:p>
        </p:txBody>
      </p:sp>
      <p:sp>
        <p:nvSpPr>
          <p:cNvPr id="137" name="Google Shape;137;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7</a:t>
            </a:fld>
            <a:endParaRPr sz="1200" b="1">
              <a:solidFill>
                <a:srgbClr val="002060"/>
              </a:solidFill>
            </a:endParaRPr>
          </a:p>
        </p:txBody>
      </p:sp>
      <p:cxnSp>
        <p:nvCxnSpPr>
          <p:cNvPr id="138" name="Google Shape;138;p7"/>
          <p:cNvCxnSpPr/>
          <p:nvPr/>
        </p:nvCxnSpPr>
        <p:spPr>
          <a:xfrm rot="10800000" flipH="1">
            <a:off x="224519" y="1787529"/>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87000">
              <a:schemeClr val="lt1"/>
            </a:gs>
            <a:gs pos="89500">
              <a:srgbClr val="1F3864"/>
            </a:gs>
            <a:gs pos="90000">
              <a:srgbClr val="8DA9DB"/>
            </a:gs>
            <a:gs pos="100000">
              <a:srgbClr val="8DA9DB"/>
            </a:gs>
          </a:gsLst>
          <a:lin ang="5400000" scaled="0"/>
        </a:gradFill>
        <a:effectLst/>
      </p:bgPr>
    </p:bg>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346983" y="396817"/>
            <a:ext cx="8450034" cy="9941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70C0"/>
              </a:buClr>
              <a:buSzPts val="3600"/>
              <a:buFont typeface="Calibri"/>
              <a:buNone/>
            </a:pPr>
            <a:r>
              <a:rPr lang="cs-CZ" sz="3600" b="1">
                <a:solidFill>
                  <a:srgbClr val="0070C0"/>
                </a:solidFill>
              </a:rPr>
              <a:t>MLÉKO A MLÉČNÉ VÝROBKY – </a:t>
            </a:r>
            <a:r>
              <a:rPr lang="cs-CZ" sz="3600" b="1">
                <a:solidFill>
                  <a:srgbClr val="002060"/>
                </a:solidFill>
              </a:rPr>
              <a:t>1169/2011</a:t>
            </a:r>
            <a:endParaRPr sz="3600" b="1">
              <a:solidFill>
                <a:srgbClr val="0070C0"/>
              </a:solidFill>
            </a:endParaRPr>
          </a:p>
        </p:txBody>
      </p:sp>
      <p:sp>
        <p:nvSpPr>
          <p:cNvPr id="144" name="Google Shape;144;p8"/>
          <p:cNvSpPr txBox="1">
            <a:spLocks noGrp="1"/>
          </p:cNvSpPr>
          <p:nvPr>
            <p:ph type="body" idx="1"/>
          </p:nvPr>
        </p:nvSpPr>
        <p:spPr>
          <a:xfrm>
            <a:off x="548331" y="1811976"/>
            <a:ext cx="7886700" cy="363855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4000"/>
              </a:lnSpc>
              <a:spcBef>
                <a:spcPts val="0"/>
              </a:spcBef>
              <a:spcAft>
                <a:spcPts val="0"/>
              </a:spcAft>
              <a:buClr>
                <a:srgbClr val="002060"/>
              </a:buClr>
              <a:buSzPts val="1950"/>
              <a:buNone/>
            </a:pPr>
            <a:r>
              <a:rPr lang="cs-CZ" sz="1950">
                <a:solidFill>
                  <a:srgbClr val="002060"/>
                </a:solidFill>
              </a:rPr>
              <a:t>SEZNAM SLOŽEK MŮŽE BÝT VYPUŠTĚN U:</a:t>
            </a:r>
            <a:endParaRPr/>
          </a:p>
          <a:p>
            <a:pPr marL="228600" lvl="0" indent="-228600" algn="just" rtl="0">
              <a:lnSpc>
                <a:spcPct val="150000"/>
              </a:lnSpc>
              <a:spcBef>
                <a:spcPts val="1000"/>
              </a:spcBef>
              <a:spcAft>
                <a:spcPts val="0"/>
              </a:spcAft>
              <a:buClr>
                <a:schemeClr val="dk1"/>
              </a:buClr>
              <a:buSzPts val="1950"/>
              <a:buChar char="•"/>
            </a:pPr>
            <a:r>
              <a:rPr lang="cs-CZ" sz="1950"/>
              <a:t> sýrů, tvarohu, másla, kysaného mléka a smetany, do nichž nebyly přidány žádné jiné složky kromě mléčných produktů, potravinářských enzymů a mikrobiálních kultur nezbytných k výrobě nebo v případě čerstvých sýrů jiných než čerstvých a tavených sůl nezbytná k jejich výrobě</a:t>
            </a:r>
            <a:endParaRPr/>
          </a:p>
          <a:p>
            <a:pPr marL="228600" lvl="0" indent="-228600" algn="just" rtl="0">
              <a:lnSpc>
                <a:spcPct val="150000"/>
              </a:lnSpc>
              <a:spcBef>
                <a:spcPts val="1000"/>
              </a:spcBef>
              <a:spcAft>
                <a:spcPts val="0"/>
              </a:spcAft>
              <a:buClr>
                <a:schemeClr val="dk1"/>
              </a:buClr>
              <a:buSzPts val="1950"/>
              <a:buChar char="•"/>
            </a:pPr>
            <a:r>
              <a:rPr lang="cs-CZ" sz="1950"/>
              <a:t>potraviny sestávající z jedné složky pokud je název potraviny totožný s názvem složky nebo název potraviny umožnuje určit povahu složky bez rizika záměny</a:t>
            </a:r>
            <a:endParaRPr/>
          </a:p>
        </p:txBody>
      </p:sp>
      <p:sp>
        <p:nvSpPr>
          <p:cNvPr id="145" name="Google Shape;145;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8</a:t>
            </a:fld>
            <a:endParaRPr sz="1200" b="1">
              <a:solidFill>
                <a:srgbClr val="002060"/>
              </a:solidFill>
            </a:endParaRPr>
          </a:p>
        </p:txBody>
      </p:sp>
      <p:cxnSp>
        <p:nvCxnSpPr>
          <p:cNvPr id="146" name="Google Shape;146;p8"/>
          <p:cNvCxnSpPr/>
          <p:nvPr/>
        </p:nvCxnSpPr>
        <p:spPr>
          <a:xfrm rot="10800000" flipH="1">
            <a:off x="224519" y="1799728"/>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52" name="Google Shape;152;p9"/>
          <p:cNvSpPr txBox="1">
            <a:spLocks noGrp="1"/>
          </p:cNvSpPr>
          <p:nvPr>
            <p:ph type="title"/>
          </p:nvPr>
        </p:nvSpPr>
        <p:spPr>
          <a:xfrm>
            <a:off x="354539" y="413368"/>
            <a:ext cx="8434922" cy="99417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70C0"/>
              </a:buClr>
              <a:buSzPct val="100000"/>
              <a:buFont typeface="Calibri"/>
              <a:buNone/>
            </a:pPr>
            <a:r>
              <a:rPr lang="cs-CZ" sz="4000" b="1">
                <a:solidFill>
                  <a:srgbClr val="0070C0"/>
                </a:solidFill>
              </a:rPr>
              <a:t>MLÉKO A MLÉČNÉ VÝROBKY – </a:t>
            </a:r>
            <a:r>
              <a:rPr lang="cs-CZ" sz="4000" b="1">
                <a:solidFill>
                  <a:srgbClr val="002060"/>
                </a:solidFill>
              </a:rPr>
              <a:t>110/1997</a:t>
            </a:r>
            <a:br>
              <a:rPr lang="cs-CZ" b="1">
                <a:solidFill>
                  <a:srgbClr val="002060"/>
                </a:solidFill>
              </a:rPr>
            </a:br>
            <a:r>
              <a:rPr lang="cs-CZ" b="1">
                <a:solidFill>
                  <a:srgbClr val="0070C0"/>
                </a:solidFill>
              </a:rPr>
              <a:t>zabalené</a:t>
            </a:r>
            <a:endParaRPr b="1">
              <a:solidFill>
                <a:srgbClr val="002060"/>
              </a:solidFill>
            </a:endParaRPr>
          </a:p>
        </p:txBody>
      </p:sp>
      <p:sp>
        <p:nvSpPr>
          <p:cNvPr id="153" name="Google Shape;153;p9"/>
          <p:cNvSpPr txBox="1">
            <a:spLocks noGrp="1"/>
          </p:cNvSpPr>
          <p:nvPr>
            <p:ph type="body" idx="1"/>
          </p:nvPr>
        </p:nvSpPr>
        <p:spPr>
          <a:xfrm>
            <a:off x="239631" y="1653731"/>
            <a:ext cx="8346332" cy="4869351"/>
          </a:xfrm>
          <a:prstGeom prst="rect">
            <a:avLst/>
          </a:prstGeom>
          <a:noFill/>
          <a:ln>
            <a:noFill/>
          </a:ln>
        </p:spPr>
        <p:txBody>
          <a:bodyPr spcFirstLastPara="1" wrap="square" lIns="91425" tIns="45700" rIns="91425" bIns="45700" anchor="t" anchorCtr="0">
            <a:noAutofit/>
          </a:bodyPr>
          <a:lstStyle/>
          <a:p>
            <a:pPr marL="228600" lvl="0" indent="-228600" algn="just" rtl="0">
              <a:lnSpc>
                <a:spcPct val="114000"/>
              </a:lnSpc>
              <a:spcBef>
                <a:spcPts val="0"/>
              </a:spcBef>
              <a:spcAft>
                <a:spcPts val="0"/>
              </a:spcAft>
              <a:buClr>
                <a:schemeClr val="dk1"/>
              </a:buClr>
              <a:buSzPts val="2400"/>
              <a:buChar char="•"/>
            </a:pPr>
            <a:r>
              <a:rPr lang="cs-CZ" sz="2400"/>
              <a:t>jméno a příjmení nebo název anebo obchodní firma a adresa sídla PPP, který potravinu vyrobil</a:t>
            </a:r>
            <a:endParaRPr/>
          </a:p>
          <a:p>
            <a:pPr marL="228600" lvl="0" indent="-228600" algn="just" rtl="0">
              <a:lnSpc>
                <a:spcPct val="114000"/>
              </a:lnSpc>
              <a:spcBef>
                <a:spcPts val="0"/>
              </a:spcBef>
              <a:spcAft>
                <a:spcPts val="0"/>
              </a:spcAft>
              <a:buClr>
                <a:schemeClr val="dk1"/>
              </a:buClr>
              <a:buSzPts val="2400"/>
              <a:buChar char="•"/>
            </a:pPr>
            <a:r>
              <a:rPr lang="cs-CZ" sz="2400"/>
              <a:t>název potraviny</a:t>
            </a:r>
            <a:endParaRPr/>
          </a:p>
          <a:p>
            <a:pPr marL="228600" lvl="0" indent="-228600" algn="just" rtl="0">
              <a:lnSpc>
                <a:spcPct val="114000"/>
              </a:lnSpc>
              <a:spcBef>
                <a:spcPts val="0"/>
              </a:spcBef>
              <a:spcAft>
                <a:spcPts val="0"/>
              </a:spcAft>
              <a:buClr>
                <a:schemeClr val="dk1"/>
              </a:buClr>
              <a:buSzPts val="2400"/>
              <a:buChar char="•"/>
            </a:pPr>
            <a:r>
              <a:rPr lang="cs-CZ" sz="2400"/>
              <a:t>čisté množství</a:t>
            </a:r>
            <a:endParaRPr/>
          </a:p>
          <a:p>
            <a:pPr marL="228600" lvl="0" indent="-228600" algn="just" rtl="0">
              <a:lnSpc>
                <a:spcPct val="114000"/>
              </a:lnSpc>
              <a:spcBef>
                <a:spcPts val="0"/>
              </a:spcBef>
              <a:spcAft>
                <a:spcPts val="0"/>
              </a:spcAft>
              <a:buClr>
                <a:schemeClr val="dk1"/>
              </a:buClr>
              <a:buSzPts val="2400"/>
              <a:buChar char="•"/>
            </a:pPr>
            <a:r>
              <a:rPr lang="cs-CZ" sz="2400"/>
              <a:t>seznam složek + alergeny</a:t>
            </a:r>
            <a:endParaRPr/>
          </a:p>
          <a:p>
            <a:pPr marL="228600" lvl="0" indent="-228600" algn="just" rtl="0">
              <a:lnSpc>
                <a:spcPct val="114000"/>
              </a:lnSpc>
              <a:spcBef>
                <a:spcPts val="0"/>
              </a:spcBef>
              <a:spcAft>
                <a:spcPts val="0"/>
              </a:spcAft>
              <a:buClr>
                <a:schemeClr val="dk1"/>
              </a:buClr>
              <a:buSzPts val="2400"/>
              <a:buChar char="•"/>
            </a:pPr>
            <a:r>
              <a:rPr lang="cs-CZ" sz="2400"/>
              <a:t>(země nebo místo původu)</a:t>
            </a:r>
            <a:endParaRPr/>
          </a:p>
          <a:p>
            <a:pPr marL="228600" lvl="0" indent="-228600" algn="just" rtl="0">
              <a:lnSpc>
                <a:spcPct val="114000"/>
              </a:lnSpc>
              <a:spcBef>
                <a:spcPts val="0"/>
              </a:spcBef>
              <a:spcAft>
                <a:spcPts val="0"/>
              </a:spcAft>
              <a:buClr>
                <a:schemeClr val="dk1"/>
              </a:buClr>
              <a:buSzPts val="2400"/>
              <a:buChar char="•"/>
            </a:pPr>
            <a:r>
              <a:rPr lang="cs-CZ" sz="2400"/>
              <a:t>způsob uchování</a:t>
            </a:r>
            <a:endParaRPr/>
          </a:p>
          <a:p>
            <a:pPr marL="228600" lvl="0" indent="-228600" algn="just" rtl="0">
              <a:lnSpc>
                <a:spcPct val="114000"/>
              </a:lnSpc>
              <a:spcBef>
                <a:spcPts val="0"/>
              </a:spcBef>
              <a:spcAft>
                <a:spcPts val="0"/>
              </a:spcAft>
              <a:buClr>
                <a:schemeClr val="dk1"/>
              </a:buClr>
              <a:buSzPts val="2400"/>
              <a:buChar char="•"/>
            </a:pPr>
            <a:r>
              <a:rPr lang="cs-CZ" sz="2400"/>
              <a:t>datum použitelnosti nebo datum minimální trvanlivosti</a:t>
            </a:r>
            <a:endParaRPr/>
          </a:p>
          <a:p>
            <a:pPr marL="228600" lvl="0" indent="-228600" algn="just" rtl="0">
              <a:lnSpc>
                <a:spcPct val="114000"/>
              </a:lnSpc>
              <a:spcBef>
                <a:spcPts val="0"/>
              </a:spcBef>
              <a:spcAft>
                <a:spcPts val="0"/>
              </a:spcAft>
              <a:buClr>
                <a:schemeClr val="dk1"/>
              </a:buClr>
              <a:buSzPts val="2400"/>
              <a:buChar char="•"/>
            </a:pPr>
            <a:r>
              <a:rPr lang="cs-CZ" sz="2400"/>
              <a:t>údaje podle čl. 10 odst. 1 nařízení (EU) č. 1169/2011 – „se sladidly“</a:t>
            </a:r>
            <a:endParaRPr/>
          </a:p>
          <a:p>
            <a:pPr marL="228600" lvl="0" indent="-228600" algn="just" rtl="0">
              <a:lnSpc>
                <a:spcPct val="114000"/>
              </a:lnSpc>
              <a:spcBef>
                <a:spcPts val="0"/>
              </a:spcBef>
              <a:spcAft>
                <a:spcPts val="0"/>
              </a:spcAft>
              <a:buClr>
                <a:schemeClr val="dk1"/>
              </a:buClr>
              <a:buSzPts val="2400"/>
              <a:buChar char="•"/>
            </a:pPr>
            <a:r>
              <a:rPr lang="cs-CZ" sz="2400"/>
              <a:t>údaj o množství hlavní složky v hmotnostních procentech, stanoví-li tak prováděcí právní předpis</a:t>
            </a:r>
            <a:endParaRPr/>
          </a:p>
        </p:txBody>
      </p:sp>
      <p:sp>
        <p:nvSpPr>
          <p:cNvPr id="154" name="Google Shape;15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cs-CZ" sz="1200" b="1">
                <a:solidFill>
                  <a:srgbClr val="002060"/>
                </a:solidFill>
              </a:rPr>
              <a:t>9</a:t>
            </a:fld>
            <a:endParaRPr sz="1200" b="1">
              <a:solidFill>
                <a:srgbClr val="002060"/>
              </a:solidFill>
            </a:endParaRPr>
          </a:p>
        </p:txBody>
      </p:sp>
      <p:cxnSp>
        <p:nvCxnSpPr>
          <p:cNvPr id="155" name="Google Shape;155;p9"/>
          <p:cNvCxnSpPr/>
          <p:nvPr/>
        </p:nvCxnSpPr>
        <p:spPr>
          <a:xfrm rot="10800000" flipH="1">
            <a:off x="224519" y="1717753"/>
            <a:ext cx="3522889" cy="12248"/>
          </a:xfrm>
          <a:prstGeom prst="straightConnector1">
            <a:avLst/>
          </a:prstGeom>
          <a:noFill/>
          <a:ln w="19050" cap="flat" cmpd="sng">
            <a:solidFill>
              <a:srgbClr val="1F3864"/>
            </a:solidFill>
            <a:prstDash val="solid"/>
            <a:miter lim="800000"/>
            <a:headEnd type="none" w="sm" len="sm"/>
            <a:tailEnd type="none" w="sm" len="sm"/>
          </a:ln>
        </p:spPr>
      </p:cxnSp>
    </p:spTree>
  </p:cSld>
  <p:clrMapOvr>
    <a:masterClrMapping/>
  </p:clrMapOvr>
</p:sld>
</file>

<file path=ppt/theme/theme1.xml><?xml version="1.0" encoding="utf-8"?>
<a:theme xmlns:a="http://schemas.openxmlformats.org/drawingml/2006/main" name="Retrospektiva">
  <a:themeElements>
    <a:clrScheme name="Motiv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2974</Words>
  <Application>Microsoft Office PowerPoint</Application>
  <PresentationFormat>Předvádění na obrazovce (4:3)</PresentationFormat>
  <Paragraphs>316</Paragraphs>
  <Slides>41</Slides>
  <Notes>41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41</vt:i4>
      </vt:variant>
    </vt:vector>
  </HeadingPairs>
  <TitlesOfParts>
    <vt:vector size="44" baseType="lpstr">
      <vt:lpstr>Arial</vt:lpstr>
      <vt:lpstr>Calibri</vt:lpstr>
      <vt:lpstr>Retrospektiva</vt:lpstr>
      <vt:lpstr>POŽADAVKY NA OZNAČOVÁNÍ MLÉKA A MLÉČNÝCH VÝROBKŮ</vt:lpstr>
      <vt:lpstr>MLÉKO A MLÉČNÉ VÝROBKY - Legislativa</vt:lpstr>
      <vt:lpstr>MLÉKO DEFINICE – 1308/2013</vt:lpstr>
      <vt:lpstr>MLÉKO DEFINICE – 853/2004</vt:lpstr>
      <vt:lpstr>MLÉKO – 1308/2013</vt:lpstr>
      <vt:lpstr>MLÉKO A MLÉČNÉ VÝROBKY – 853/2004</vt:lpstr>
      <vt:lpstr>MLÉKO A MLÉČNÉ VÝROBKY –1169/2011 balené</vt:lpstr>
      <vt:lpstr>MLÉKO A MLÉČNÉ VÝROBKY – 1169/2011</vt:lpstr>
      <vt:lpstr>MLÉKO A MLÉČNÉ VÝROBKY – 110/1997 zabalené</vt:lpstr>
      <vt:lpstr>MLÉKO A MLÉČNÉ VÝROBKY – 110/1997 nebalené</vt:lpstr>
      <vt:lpstr>MLÉKO A MLÉČNÉ VÝROBKY – 397/2016</vt:lpstr>
      <vt:lpstr>MLÉKO A MLÉČNÉ VÝROBKY</vt:lpstr>
      <vt:lpstr>V. č. 397/2016 Sb. – MLÉKO A SMETANA</vt:lpstr>
      <vt:lpstr>SMETANA - PODSKUPINY DLE OBSAHU TUKU</vt:lpstr>
      <vt:lpstr>Prezentace aplikace PowerPoint</vt:lpstr>
      <vt:lpstr>V. č. 397/2016 Sb. – mléčný nápoj </vt:lpstr>
      <vt:lpstr>V. č. 397/2016 Sb. – MLÉKO A SMETANA</vt:lpstr>
      <vt:lpstr>Prezentace aplikace PowerPoint</vt:lpstr>
      <vt:lpstr>Prezentace aplikace PowerPoint</vt:lpstr>
      <vt:lpstr>Prezentace aplikace PowerPoint</vt:lpstr>
      <vt:lpstr>V. č. 397/2016 Sb. – KYSANÉ MV</vt:lpstr>
      <vt:lpstr>V. č. 397/2016 Sb. – KYSANÉ MV</vt:lpstr>
      <vt:lpstr>V. č. 397/2016 Sb. – SÝRY</vt:lpstr>
      <vt:lpstr>Vyhláška č. 397/2016 Sb. – SÝRY </vt:lpstr>
      <vt:lpstr>Vyhláška č. 397/2016 Sb. – SÝRY</vt:lpstr>
      <vt:lpstr>Vyhláška č. 397/2016 Sb. – SÝRY</vt:lpstr>
      <vt:lpstr>Vyhláška č. 397/2016 Sb. – TVAROHY</vt:lpstr>
      <vt:lpstr>Vyhláška č. 397/2016 Sb. – TVAROHY</vt:lpstr>
      <vt:lpstr>Vyhláška č. 397/2016 Sb. – MÁSLO A MLÉČNÉ TUKY</vt:lpstr>
      <vt:lpstr>MLÉKO A MLÉČNÉ VÝROBKY – MRAŽENÉ KRÉMY</vt:lpstr>
      <vt:lpstr>Vyhláška č. 397/2016 Sb. – MRAŽENÉ KRÉMY</vt:lpstr>
      <vt:lpstr>Vyhláška č. 397/2016 Sb. – MRAŽENÉ KRÉMY</vt:lpstr>
      <vt:lpstr>Vyhláška č. 397/2016 Sb. – MRAŽENÉ KRÉMY</vt:lpstr>
      <vt:lpstr>Vyhláška č. 397/2016 Sb. – MRAŽENÉ KRÉMY</vt:lpstr>
      <vt:lpstr>Vyhláška č. 397/2016 Sb. – MRAŽENÉ KRÉMY</vt:lpstr>
      <vt:lpstr>Vyhláška č. 397/2016 Sb. – MRAŽENÉ KRÉMY</vt:lpstr>
      <vt:lpstr>Zákon č. 166/1999 Sb. – MALÁ MNOŽSTVÍ</vt:lpstr>
      <vt:lpstr> Vyhláška č. 289/2007 Sb. – MALÁ MNOŽSTVÍ</vt:lpstr>
      <vt:lpstr> Vyhláška č. 289/2007 Sb. – MALÁ MNOŽSTVÍ</vt:lpstr>
      <vt:lpstr>Zákon č. 166/1999 Sb. – MALÁ MNOŽSTVÍ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POŽADAVKY NA OZNAČOVÁNÍ MLÉKA A MLÉČNÝCH VÝROBKŮ</dc:title>
  <dc:creator>319</dc:creator>
  <cp:lastModifiedBy>Petra Mačáková</cp:lastModifiedBy>
  <cp:revision>1</cp:revision>
  <dcterms:created xsi:type="dcterms:W3CDTF">2018-09-25T05:42:00Z</dcterms:created>
  <dcterms:modified xsi:type="dcterms:W3CDTF">2021-10-20T05:49:49Z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y fmtid="{D5CDD505-2E9C-101B-9397-08002B2CF9AE}" pid="3" name="ContentTypeId">
    <vt:lpwstr>0x01010031E87290A3B7E04E990A64CD8B601484</vt:lpwstr>
  </property>
</Properties>
</file>