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4"/>
  </p:sldMasterIdLst>
  <p:notesMasterIdLst>
    <p:notesMasterId r:id="rId85"/>
  </p:notesMasterIdLst>
  <p:sldIdLst>
    <p:sldId id="256" r:id="rId5"/>
    <p:sldId id="268" r:id="rId6"/>
    <p:sldId id="269" r:id="rId7"/>
    <p:sldId id="270" r:id="rId8"/>
    <p:sldId id="393" r:id="rId9"/>
    <p:sldId id="394" r:id="rId10"/>
    <p:sldId id="271" r:id="rId11"/>
    <p:sldId id="272" r:id="rId12"/>
    <p:sldId id="273" r:id="rId13"/>
    <p:sldId id="277" r:id="rId14"/>
    <p:sldId id="275" r:id="rId15"/>
    <p:sldId id="276" r:id="rId16"/>
    <p:sldId id="396" r:id="rId17"/>
    <p:sldId id="257" r:id="rId18"/>
    <p:sldId id="258" r:id="rId19"/>
    <p:sldId id="259" r:id="rId20"/>
    <p:sldId id="260" r:id="rId21"/>
    <p:sldId id="261" r:id="rId22"/>
    <p:sldId id="263" r:id="rId23"/>
    <p:sldId id="264" r:id="rId24"/>
    <p:sldId id="265" r:id="rId25"/>
    <p:sldId id="266" r:id="rId26"/>
    <p:sldId id="399" r:id="rId27"/>
    <p:sldId id="400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402" r:id="rId38"/>
    <p:sldId id="292" r:id="rId39"/>
    <p:sldId id="403" r:id="rId40"/>
    <p:sldId id="293" r:id="rId41"/>
    <p:sldId id="404" r:id="rId42"/>
    <p:sldId id="294" r:id="rId43"/>
    <p:sldId id="405" r:id="rId44"/>
    <p:sldId id="410" r:id="rId45"/>
    <p:sldId id="411" r:id="rId46"/>
    <p:sldId id="297" r:id="rId47"/>
    <p:sldId id="407" r:id="rId48"/>
    <p:sldId id="308" r:id="rId49"/>
    <p:sldId id="309" r:id="rId50"/>
    <p:sldId id="311" r:id="rId51"/>
    <p:sldId id="313" r:id="rId52"/>
    <p:sldId id="321" r:id="rId53"/>
    <p:sldId id="322" r:id="rId54"/>
    <p:sldId id="331" r:id="rId55"/>
    <p:sldId id="401" r:id="rId56"/>
    <p:sldId id="333" r:id="rId57"/>
    <p:sldId id="334" r:id="rId58"/>
    <p:sldId id="335" r:id="rId59"/>
    <p:sldId id="408" r:id="rId60"/>
    <p:sldId id="340" r:id="rId61"/>
    <p:sldId id="341" r:id="rId62"/>
    <p:sldId id="345" r:id="rId63"/>
    <p:sldId id="409" r:id="rId64"/>
    <p:sldId id="348" r:id="rId65"/>
    <p:sldId id="349" r:id="rId66"/>
    <p:sldId id="350" r:id="rId67"/>
    <p:sldId id="412" r:id="rId68"/>
    <p:sldId id="356" r:id="rId69"/>
    <p:sldId id="357" r:id="rId70"/>
    <p:sldId id="358" r:id="rId71"/>
    <p:sldId id="364" r:id="rId72"/>
    <p:sldId id="368" r:id="rId73"/>
    <p:sldId id="371" r:id="rId74"/>
    <p:sldId id="375" r:id="rId75"/>
    <p:sldId id="376" r:id="rId76"/>
    <p:sldId id="413" r:id="rId77"/>
    <p:sldId id="414" r:id="rId78"/>
    <p:sldId id="382" r:id="rId79"/>
    <p:sldId id="383" r:id="rId80"/>
    <p:sldId id="386" r:id="rId81"/>
    <p:sldId id="388" r:id="rId82"/>
    <p:sldId id="389" r:id="rId83"/>
    <p:sldId id="390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EBEBC7B-C393-45C3-A1F3-D1904E69CFC9}">
          <p14:sldIdLst>
            <p14:sldId id="256"/>
            <p14:sldId id="268"/>
            <p14:sldId id="269"/>
            <p14:sldId id="270"/>
            <p14:sldId id="393"/>
            <p14:sldId id="394"/>
            <p14:sldId id="271"/>
            <p14:sldId id="272"/>
            <p14:sldId id="273"/>
            <p14:sldId id="277"/>
            <p14:sldId id="275"/>
            <p14:sldId id="276"/>
            <p14:sldId id="396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399"/>
            <p14:sldId id="400"/>
            <p14:sldId id="284"/>
            <p14:sldId id="283"/>
            <p14:sldId id="285"/>
            <p14:sldId id="286"/>
            <p14:sldId id="287"/>
            <p14:sldId id="288"/>
            <p14:sldId id="289"/>
            <p14:sldId id="290"/>
            <p14:sldId id="291"/>
            <p14:sldId id="402"/>
            <p14:sldId id="292"/>
            <p14:sldId id="403"/>
            <p14:sldId id="293"/>
            <p14:sldId id="404"/>
            <p14:sldId id="294"/>
            <p14:sldId id="405"/>
            <p14:sldId id="410"/>
            <p14:sldId id="411"/>
            <p14:sldId id="297"/>
            <p14:sldId id="407"/>
            <p14:sldId id="308"/>
            <p14:sldId id="309"/>
          </p14:sldIdLst>
        </p14:section>
        <p14:section name="Oddíl bez názvu" id="{E854E96E-4C15-40EA-A76C-4AC56F19F5D3}">
          <p14:sldIdLst>
            <p14:sldId id="311"/>
            <p14:sldId id="313"/>
            <p14:sldId id="321"/>
            <p14:sldId id="322"/>
            <p14:sldId id="331"/>
            <p14:sldId id="401"/>
            <p14:sldId id="333"/>
            <p14:sldId id="334"/>
            <p14:sldId id="335"/>
            <p14:sldId id="408"/>
            <p14:sldId id="340"/>
            <p14:sldId id="341"/>
            <p14:sldId id="345"/>
            <p14:sldId id="409"/>
            <p14:sldId id="348"/>
            <p14:sldId id="349"/>
            <p14:sldId id="350"/>
            <p14:sldId id="412"/>
            <p14:sldId id="356"/>
            <p14:sldId id="357"/>
            <p14:sldId id="358"/>
            <p14:sldId id="364"/>
            <p14:sldId id="368"/>
            <p14:sldId id="371"/>
            <p14:sldId id="375"/>
            <p14:sldId id="376"/>
            <p14:sldId id="413"/>
            <p14:sldId id="414"/>
            <p14:sldId id="382"/>
            <p14:sldId id="383"/>
            <p14:sldId id="386"/>
            <p14:sldId id="388"/>
            <p14:sldId id="389"/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265" autoAdjust="0"/>
  </p:normalViewPr>
  <p:slideViewPr>
    <p:cSldViewPr snapToGrid="0">
      <p:cViewPr varScale="1">
        <p:scale>
          <a:sx n="76" d="100"/>
          <a:sy n="76" d="100"/>
        </p:scale>
        <p:origin x="2634" y="8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EA969-8001-4873-8EE8-8A383D74B1A7}" type="datetimeFigureOut">
              <a:rPr lang="cs-CZ"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A4FD-34F6-40ED-B9A5-099AAEDDF823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87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28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71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82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277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39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22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0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7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05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47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040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06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062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A4FD-34F6-40ED-B9A5-099AAEDDF823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63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25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1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49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48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68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44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6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4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EC19-0AFF-4AE1-B215-855D1964F1E8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D802-ED1C-4E9B-803B-9E058831E9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8-248#f6278871" TargetMode="External"/><Relationship Id="rId2" Type="http://schemas.openxmlformats.org/officeDocument/2006/relationships/hyperlink" Target="https://www.zakonyprolidi.cz/cs/2018-248#f62788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18-248#f6278872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200355" y="6044203"/>
            <a:ext cx="7992888" cy="83154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>
                <a:latin typeface="Calibri" panose="020F0502020204030204" pitchFamily="34" charset="0"/>
              </a:rPr>
              <a:t>6. přednáška</a:t>
            </a:r>
            <a:r>
              <a:rPr lang="cs-CZ" sz="2100" dirty="0">
                <a:latin typeface="Calibri" panose="020F0502020204030204" pitchFamily="34" charset="0"/>
              </a:rPr>
              <a:t>	</a:t>
            </a:r>
            <a:r>
              <a:rPr lang="cs-CZ" sz="2100" dirty="0">
                <a:solidFill>
                  <a:srgbClr val="89C01C"/>
                </a:solidFill>
                <a:latin typeface="Calibri" panose="020F0502020204030204" pitchFamily="34" charset="0"/>
              </a:rPr>
              <a:t>								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5142" y="398027"/>
            <a:ext cx="7478101" cy="5238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700"/>
              </a:lnSpc>
              <a:spcAft>
                <a:spcPts val="1200"/>
              </a:spcAft>
            </a:pPr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OZNAČOVÁNÍ: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nealkoholických nápojů 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balených vod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ovoce a zeleniny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skořápkových plodů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hub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brambor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luštěnin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olejnatých semen 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škrobu</a:t>
            </a:r>
          </a:p>
          <a:p>
            <a:pPr marL="927497" indent="-457200" algn="just">
              <a:lnSpc>
                <a:spcPts val="25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369F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jedlých tuků a olejů</a:t>
            </a:r>
          </a:p>
        </p:txBody>
      </p:sp>
    </p:spTree>
    <p:extLst>
      <p:ext uri="{BB962C8B-B14F-4D97-AF65-F5344CB8AC3E}">
        <p14:creationId xmlns:p14="http://schemas.microsoft.com/office/powerpoint/2010/main" val="222745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1934" y="222609"/>
            <a:ext cx="7779667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2571"/>
            <a:ext cx="7886700" cy="48737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400" b="1" dirty="0"/>
              <a:t>ovocný nebo zeleninový nápojový koncentrát nebo nealkoholický nápoj s deklarovanou příchutí</a:t>
            </a:r>
            <a:r>
              <a:rPr lang="cs-CZ" sz="2400" dirty="0"/>
              <a:t>, pokud je nápoj aromatizovaný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nápoj ochucený, vyrobený z ovocných nebo zeleninových šťáv nebo jejich koncentrátů, se označí jako </a:t>
            </a:r>
            <a:r>
              <a:rPr lang="cs-CZ" sz="2400" b="1" dirty="0"/>
              <a:t>nápojový koncentrát </a:t>
            </a:r>
            <a:r>
              <a:rPr lang="cs-CZ" sz="2400" dirty="0"/>
              <a:t>nebo </a:t>
            </a:r>
            <a:r>
              <a:rPr lang="cs-CZ" sz="2400" b="1" dirty="0"/>
              <a:t>nealkoholický nápoj ochucený s přídavkem ovocné nebo zeleninové šťávy </a:t>
            </a:r>
            <a:r>
              <a:rPr lang="cs-CZ" sz="2400" dirty="0"/>
              <a:t>nebo pouze jako </a:t>
            </a:r>
            <a:r>
              <a:rPr lang="cs-CZ" sz="2400" b="1" dirty="0"/>
              <a:t>nápojový koncentrát či ochucený nealkoholický nápoj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nápojový koncentrát nebo limonáda ochucené látkou určenou k aromatizaci nebo emulzí, které nahrazují ovocnou nebo zeleninovou složku použitou v názvu, se označí jako </a:t>
            </a:r>
            <a:r>
              <a:rPr lang="cs-CZ" sz="2400" b="1" dirty="0"/>
              <a:t>nápojový koncentrát nebo limonáda s deklarovanou příchutí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7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575" y="1476020"/>
            <a:ext cx="8628725" cy="40139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cs-CZ" sz="2300" b="1" dirty="0">
                <a:solidFill>
                  <a:srgbClr val="FFC000"/>
                </a:solidFill>
              </a:rPr>
              <a:t>Pramenité vody ochucené</a:t>
            </a:r>
            <a:endParaRPr lang="cs-CZ" sz="2300" dirty="0">
              <a:cs typeface="Calibri" panose="020F0502020204030204"/>
            </a:endParaRPr>
          </a:p>
          <a:p>
            <a:pPr lvl="1">
              <a:lnSpc>
                <a:spcPct val="125000"/>
              </a:lnSpc>
              <a:buFont typeface="Arial"/>
              <a:buChar char="•"/>
            </a:pPr>
            <a:r>
              <a:rPr lang="cs-CZ" sz="1950" dirty="0"/>
              <a:t>sycený, byl-li dodatečně dosycen nad 2 g/l  </a:t>
            </a:r>
            <a:r>
              <a:rPr lang="cs-CZ" sz="1950" dirty="0">
                <a:ea typeface="+mn-lt"/>
                <a:cs typeface="+mn-lt"/>
              </a:rPr>
              <a:t>CO</a:t>
            </a:r>
            <a:r>
              <a:rPr lang="cs-CZ" sz="1950" baseline="-25000" dirty="0">
                <a:ea typeface="+mn-lt"/>
                <a:cs typeface="+mn-lt"/>
              </a:rPr>
              <a:t>2</a:t>
            </a:r>
            <a:endParaRPr lang="cs-CZ" sz="1950" baseline="-25000" dirty="0">
              <a:cs typeface="Calibri"/>
            </a:endParaRPr>
          </a:p>
          <a:p>
            <a:pPr lvl="1">
              <a:lnSpc>
                <a:spcPct val="125000"/>
              </a:lnSpc>
            </a:pPr>
            <a:r>
              <a:rPr lang="cs-CZ" sz="1950" dirty="0"/>
              <a:t>obec nebo místo, kde se zdroj jímá</a:t>
            </a:r>
            <a:endParaRPr lang="cs-CZ" sz="1950" dirty="0">
              <a:cs typeface="Calibri"/>
            </a:endParaRPr>
          </a:p>
          <a:p>
            <a:pPr lvl="1">
              <a:lnSpc>
                <a:spcPct val="125000"/>
              </a:lnSpc>
            </a:pPr>
            <a:r>
              <a:rPr lang="cs-CZ" sz="1950" dirty="0"/>
              <a:t>název zdroje</a:t>
            </a:r>
            <a:endParaRPr lang="cs-CZ" sz="1950" dirty="0">
              <a:cs typeface="Calibri"/>
            </a:endParaRPr>
          </a:p>
          <a:p>
            <a:pPr lvl="1">
              <a:lnSpc>
                <a:spcPct val="125000"/>
              </a:lnSpc>
            </a:pPr>
            <a:r>
              <a:rPr lang="cs-CZ" sz="1950" dirty="0"/>
              <a:t>informace o provedených úpravách dle vyhlášky č. 275/2004 Sb.</a:t>
            </a:r>
            <a:endParaRPr lang="cs-CZ" sz="1950" b="1" dirty="0">
              <a:solidFill>
                <a:srgbClr val="FFC000"/>
              </a:solidFill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cs-CZ" sz="2350" b="1" dirty="0">
                <a:solidFill>
                  <a:srgbClr val="FFC000"/>
                </a:solidFill>
              </a:rPr>
              <a:t>Minerální vody ochucené -  </a:t>
            </a:r>
            <a:r>
              <a:rPr lang="cs-CZ" sz="2350" b="1" dirty="0"/>
              <a:t>jako pramenité a navíc </a:t>
            </a:r>
            <a:endParaRPr lang="cs-CZ" sz="2350" b="1" dirty="0">
              <a:cs typeface="Calibri"/>
            </a:endParaRPr>
          </a:p>
          <a:p>
            <a:pPr lvl="1">
              <a:lnSpc>
                <a:spcPct val="125000"/>
              </a:lnSpc>
            </a:pPr>
            <a:r>
              <a:rPr lang="cs-CZ" sz="1950" dirty="0"/>
              <a:t>analytické složení s označením laboratoře</a:t>
            </a:r>
          </a:p>
          <a:p>
            <a:pPr lvl="1">
              <a:lnSpc>
                <a:spcPct val="125000"/>
              </a:lnSpc>
            </a:pPr>
            <a:r>
              <a:rPr lang="cs-CZ" sz="1950" dirty="0"/>
              <a:t>vyznačení zvýšeného obsahu iontů je-li vyžadováno dle v. č. 275/2004 Sb.</a:t>
            </a:r>
            <a:endParaRPr lang="cs-CZ" sz="195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11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211934" y="73888"/>
            <a:ext cx="777966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</a:t>
            </a:r>
            <a:r>
              <a:rPr lang="cs-CZ" sz="27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292119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5000"/>
              </a:lnSpc>
            </a:pPr>
            <a:r>
              <a:rPr lang="cs-CZ" sz="1950" dirty="0"/>
              <a:t>nesmí se používat označení „</a:t>
            </a:r>
            <a:r>
              <a:rPr lang="cs-CZ" sz="1950" b="1" dirty="0"/>
              <a:t>minerálka“</a:t>
            </a:r>
            <a:r>
              <a:rPr lang="cs-CZ" sz="1950" dirty="0"/>
              <a:t>, „</a:t>
            </a:r>
            <a:r>
              <a:rPr lang="cs-CZ" sz="1950" b="1" dirty="0"/>
              <a:t>minerální voda“</a:t>
            </a:r>
            <a:r>
              <a:rPr lang="cs-CZ" sz="1950" dirty="0"/>
              <a:t> nebo výrazy obdobného významu (s výjimkou minerálních vod ochucených)</a:t>
            </a:r>
          </a:p>
          <a:p>
            <a:pPr>
              <a:lnSpc>
                <a:spcPct val="125000"/>
              </a:lnSpc>
            </a:pPr>
            <a:r>
              <a:rPr lang="cs-CZ" sz="1950" dirty="0"/>
              <a:t>v názvu </a:t>
            </a:r>
            <a:r>
              <a:rPr lang="cs-CZ" sz="1950" b="1" dirty="0"/>
              <a:t>sodové vody </a:t>
            </a:r>
            <a:r>
              <a:rPr lang="cs-CZ" sz="1950" dirty="0"/>
              <a:t>a </a:t>
            </a:r>
            <a:r>
              <a:rPr lang="cs-CZ" sz="1950" b="1" dirty="0"/>
              <a:t>pitné vody </a:t>
            </a:r>
            <a:r>
              <a:rPr lang="cs-CZ" sz="1950" dirty="0"/>
              <a:t>ochucené ani v jejich označení se nesmí uvádět zeměpisné údaje a údaje o analytickém složení vody</a:t>
            </a:r>
            <a:endParaRPr lang="cs-CZ" sz="1950" dirty="0">
              <a:cs typeface="Calibri"/>
            </a:endParaRPr>
          </a:p>
          <a:p>
            <a:pPr>
              <a:lnSpc>
                <a:spcPct val="125000"/>
              </a:lnSpc>
            </a:pPr>
            <a:r>
              <a:rPr lang="cs-CZ" sz="1950" b="1" dirty="0"/>
              <a:t>ovocná nebo zeleninová limonáda - </a:t>
            </a:r>
            <a:r>
              <a:rPr lang="cs-CZ" sz="1950" dirty="0"/>
              <a:t>z ovocné nebo zeleninové šťávy/koncentrát</a:t>
            </a:r>
            <a:endParaRPr lang="cs-CZ" sz="1950" dirty="0">
              <a:cs typeface="Calibri"/>
            </a:endParaRPr>
          </a:p>
          <a:p>
            <a:pPr>
              <a:lnSpc>
                <a:spcPct val="125000"/>
              </a:lnSpc>
            </a:pPr>
            <a:r>
              <a:rPr lang="cs-CZ" sz="1950" b="1" dirty="0"/>
              <a:t>„džus“, „</a:t>
            </a:r>
            <a:r>
              <a:rPr lang="cs-CZ" sz="1950" b="1" dirty="0" err="1"/>
              <a:t>juice</a:t>
            </a:r>
            <a:r>
              <a:rPr lang="cs-CZ" sz="1950" b="1" dirty="0"/>
              <a:t>“, „100%“, „stoprocentní“</a:t>
            </a:r>
            <a:r>
              <a:rPr lang="cs-CZ" sz="1950" dirty="0"/>
              <a:t> - jen u ovocné a zeleninové šťávy</a:t>
            </a:r>
            <a:endParaRPr lang="cs-CZ" sz="1950" b="1" dirty="0">
              <a:cs typeface="Calibri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12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211934" y="183951"/>
            <a:ext cx="777966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</a:t>
            </a:r>
            <a:r>
              <a:rPr lang="cs-CZ" sz="27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72933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13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211934" y="273967"/>
            <a:ext cx="777966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sz="3300" dirty="0"/>
          </a:p>
        </p:txBody>
      </p:sp>
      <p:sp>
        <p:nvSpPr>
          <p:cNvPr id="9" name="Obdélník 8"/>
          <p:cNvSpPr/>
          <p:nvPr/>
        </p:nvSpPr>
        <p:spPr>
          <a:xfrm>
            <a:off x="221391" y="1852838"/>
            <a:ext cx="8701218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  <a:cs typeface="Calibri"/>
              </a:rPr>
              <a:t>v průsvitném obalu se musí uvádět na trh chráněný před </a:t>
            </a:r>
            <a:r>
              <a:rPr lang="cs-CZ" sz="2800" dirty="0">
                <a:solidFill>
                  <a:srgbClr val="FF0000"/>
                </a:solidFill>
                <a:latin typeface="Calibri"/>
                <a:cs typeface="Calibri"/>
              </a:rPr>
              <a:t>přímým slunečním světlem a před mrazem</a:t>
            </a:r>
            <a:endParaRPr lang="cs-CZ" sz="2800" dirty="0"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  <a:cs typeface="Calibri"/>
              </a:rPr>
              <a:t>výrobek podle § 2 písm. f) a g) - čerstvá a přírodní ovocná, zeleninová nebo </a:t>
            </a:r>
            <a:r>
              <a:rPr lang="cs-CZ" sz="2800" dirty="0" err="1">
                <a:solidFill>
                  <a:srgbClr val="000000"/>
                </a:solidFill>
                <a:latin typeface="Calibri"/>
                <a:cs typeface="Calibri"/>
              </a:rPr>
              <a:t>ovocno</a:t>
            </a:r>
            <a:r>
              <a:rPr lang="cs-CZ" sz="2800" dirty="0">
                <a:solidFill>
                  <a:srgbClr val="000000"/>
                </a:solidFill>
                <a:latin typeface="Calibri"/>
                <a:cs typeface="Calibri"/>
              </a:rPr>
              <a:t>-zeleninová šťáva - musí být uváděn na trh při teplotě 2 až 8 °C</a:t>
            </a:r>
          </a:p>
        </p:txBody>
      </p:sp>
    </p:spTree>
    <p:extLst>
      <p:ext uri="{BB962C8B-B14F-4D97-AF65-F5344CB8AC3E}">
        <p14:creationId xmlns:p14="http://schemas.microsoft.com/office/powerpoint/2010/main" val="399034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126903"/>
            <a:ext cx="7268993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BALENÉ VODY –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035" y="2051350"/>
            <a:ext cx="8557412" cy="39055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77190" indent="-342900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Nařízení EP a R (ES)</a:t>
            </a:r>
            <a:r>
              <a:rPr lang="cs-CZ" dirty="0"/>
              <a:t> </a:t>
            </a:r>
            <a:r>
              <a:rPr lang="cs-CZ" b="1" dirty="0"/>
              <a:t>č. 1169/2011</a:t>
            </a:r>
            <a:r>
              <a:rPr lang="cs-CZ" dirty="0"/>
              <a:t>, o poskytování informací o potravinách spotřebitelům</a:t>
            </a:r>
            <a:endParaRPr lang="cs-CZ" dirty="0">
              <a:cs typeface="Calibri"/>
            </a:endParaRPr>
          </a:p>
          <a:p>
            <a:pPr marL="377190" indent="-34290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 </a:t>
            </a:r>
            <a:r>
              <a:rPr lang="cs-CZ" b="1" dirty="0"/>
              <a:t>Zákon 110/1997 Sb., </a:t>
            </a:r>
            <a:r>
              <a:rPr lang="cs-CZ" dirty="0"/>
              <a:t>o potravinách a tabákových výrobcích</a:t>
            </a:r>
            <a:endParaRPr lang="cs-CZ" dirty="0">
              <a:cs typeface="Calibri" panose="020F0502020204030204"/>
            </a:endParaRPr>
          </a:p>
          <a:p>
            <a:pPr marL="834390" lvl="1" indent="-342900">
              <a:lnSpc>
                <a:spcPct val="100000"/>
              </a:lnSpc>
              <a:spcBef>
                <a:spcPts val="0"/>
              </a:spcBef>
            </a:pPr>
            <a:r>
              <a:rPr lang="cs-CZ" sz="2600" dirty="0"/>
              <a:t> </a:t>
            </a:r>
            <a:r>
              <a:rPr lang="cs-CZ" sz="2600" b="1" dirty="0"/>
              <a:t>Vyhláška č. 275/2004 Sb., </a:t>
            </a:r>
            <a:r>
              <a:rPr lang="cs-CZ" sz="2600" dirty="0"/>
              <a:t>o požadavcích na jakost a zdravotní nezávadnost balených vod a o způsobu jejich úpravy</a:t>
            </a:r>
            <a:endParaRPr lang="cs-CZ" sz="2600" b="1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40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7909"/>
            <a:ext cx="7268993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BALENÉ VODY – 1169/2011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14190"/>
            <a:ext cx="7886700" cy="39841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b="1" dirty="0"/>
              <a:t> název potraviny</a:t>
            </a:r>
            <a:endParaRPr lang="cs-CZ" sz="2400" dirty="0">
              <a:cs typeface="Calibri" panose="020F0502020204030204"/>
            </a:endParaRPr>
          </a:p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dirty="0"/>
              <a:t> </a:t>
            </a:r>
            <a:r>
              <a:rPr lang="cs-CZ" sz="2400" b="1" dirty="0"/>
              <a:t>čisté množství potraviny</a:t>
            </a:r>
            <a:endParaRPr lang="cs-CZ" sz="2400" b="1" dirty="0">
              <a:cs typeface="Calibri" panose="020F0502020204030204"/>
            </a:endParaRPr>
          </a:p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dirty="0"/>
              <a:t> </a:t>
            </a:r>
            <a:r>
              <a:rPr lang="cs-CZ" sz="2400" b="1" dirty="0"/>
              <a:t>datum minimální trvanlivosti</a:t>
            </a:r>
            <a:endParaRPr lang="cs-CZ" sz="2400" b="1" dirty="0">
              <a:cs typeface="Calibri" panose="020F0502020204030204"/>
            </a:endParaRPr>
          </a:p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dirty="0"/>
              <a:t> </a:t>
            </a:r>
            <a:r>
              <a:rPr lang="cs-CZ" sz="2400" b="1" dirty="0"/>
              <a:t>podmínky uchování</a:t>
            </a:r>
            <a:endParaRPr lang="cs-CZ" sz="2400" b="1" dirty="0">
              <a:cs typeface="Calibri" panose="020F0502020204030204"/>
            </a:endParaRPr>
          </a:p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dirty="0"/>
              <a:t> </a:t>
            </a:r>
            <a:r>
              <a:rPr lang="cs-CZ" sz="2400" b="1" dirty="0"/>
              <a:t>jméno PPP</a:t>
            </a:r>
            <a:endParaRPr lang="cs-CZ" sz="2400" b="1" dirty="0">
              <a:cs typeface="Calibri" panose="020F0502020204030204"/>
            </a:endParaRPr>
          </a:p>
          <a:p>
            <a:pPr>
              <a:lnSpc>
                <a:spcPct val="134000"/>
              </a:lnSpc>
              <a:buClr>
                <a:srgbClr val="00B0F0"/>
              </a:buClr>
            </a:pPr>
            <a:r>
              <a:rPr lang="cs-CZ" sz="2400" b="1" dirty="0"/>
              <a:t> </a:t>
            </a:r>
            <a:r>
              <a:rPr lang="cs-CZ" sz="2400" dirty="0"/>
              <a:t>země původu</a:t>
            </a:r>
            <a:endParaRPr lang="cs-CZ" sz="2400" dirty="0">
              <a:cs typeface="Calibri"/>
            </a:endParaRPr>
          </a:p>
          <a:p>
            <a:pPr>
              <a:lnSpc>
                <a:spcPct val="134000"/>
              </a:lnSpc>
              <a:buClr>
                <a:srgbClr val="00B0F0"/>
              </a:buClr>
              <a:buFont typeface="Calibri" panose="020F0502020204030204" pitchFamily="34" charset="0"/>
              <a:buChar char="∞"/>
            </a:pPr>
            <a:endParaRPr lang="cs-CZ" sz="1950" dirty="0">
              <a:cs typeface="Calibri"/>
            </a:endParaRPr>
          </a:p>
          <a:p>
            <a:pPr marL="0" indent="0">
              <a:buClr>
                <a:srgbClr val="00B0F0"/>
              </a:buCl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56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0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 panose="020F0502020204030204" pitchFamily="34" charset="0"/>
              </a:rPr>
              <a:t>BALENÉ VODY – 110/1997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687" y="1269900"/>
            <a:ext cx="7886700" cy="449170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cs-CZ" sz="3600" dirty="0"/>
              <a:t>§ 9</a:t>
            </a:r>
          </a:p>
          <a:p>
            <a:pPr>
              <a:lnSpc>
                <a:spcPct val="114000"/>
              </a:lnSpc>
            </a:pPr>
            <a:r>
              <a:rPr lang="cs-CZ" sz="3600" dirty="0"/>
              <a:t>pokud se jedná o balenou potravinu, uvede PPP při uvádění na trh </a:t>
            </a:r>
            <a:r>
              <a:rPr lang="cs-CZ" sz="3600" b="1" dirty="0">
                <a:solidFill>
                  <a:srgbClr val="00B0F0"/>
                </a:solidFill>
              </a:rPr>
              <a:t>označení šarže </a:t>
            </a:r>
            <a:r>
              <a:rPr lang="cs-CZ" sz="3600" dirty="0"/>
              <a:t>na balení potraviny nebo na etiketě, která je k němu připojena</a:t>
            </a:r>
          </a:p>
          <a:p>
            <a:pPr marL="0" indent="0">
              <a:lnSpc>
                <a:spcPct val="114000"/>
              </a:lnSpc>
              <a:buNone/>
            </a:pPr>
            <a:endParaRPr lang="cs-CZ" sz="3600" dirty="0"/>
          </a:p>
          <a:p>
            <a:pPr>
              <a:lnSpc>
                <a:spcPct val="114000"/>
              </a:lnSpc>
            </a:pPr>
            <a:r>
              <a:rPr lang="cs-CZ" sz="3600" dirty="0">
                <a:solidFill>
                  <a:srgbClr val="00B0F0"/>
                </a:solidFill>
              </a:rPr>
              <a:t>-</a:t>
            </a:r>
            <a:r>
              <a:rPr lang="cs-CZ" sz="3600" b="1" dirty="0">
                <a:solidFill>
                  <a:srgbClr val="00B0F0"/>
                </a:solidFill>
              </a:rPr>
              <a:t>tato povinnost se nevztahuje na</a:t>
            </a:r>
          </a:p>
          <a:p>
            <a:pPr lvl="1">
              <a:lnSpc>
                <a:spcPct val="114000"/>
              </a:lnSpc>
            </a:pPr>
            <a:r>
              <a:rPr lang="cs-CZ" sz="3100" dirty="0"/>
              <a:t>obaly, jejichž největší plocha je menší než 10 cm</a:t>
            </a:r>
            <a:r>
              <a:rPr lang="cs-CZ" sz="3100" baseline="30000" dirty="0"/>
              <a:t>2</a:t>
            </a:r>
          </a:p>
          <a:p>
            <a:pPr lvl="1">
              <a:lnSpc>
                <a:spcPct val="114000"/>
              </a:lnSpc>
            </a:pPr>
            <a:r>
              <a:rPr lang="cs-CZ" sz="3100" dirty="0"/>
              <a:t>potraviny označené datem minimální trvanlivosti nebo datem použitelnosti, pokud je toto datum vyjádřeno jako označení dne a měsíce v uvedeném pořadí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56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5415" y="16293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070" y="1476237"/>
            <a:ext cx="8116298" cy="47007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4000" b="1" dirty="0">
                <a:solidFill>
                  <a:srgbClr val="00B0F0"/>
                </a:solidFill>
              </a:rPr>
              <a:t>Balené vody:</a:t>
            </a:r>
            <a:endParaRPr lang="cs-CZ" sz="3200" b="1" dirty="0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sz="3200" dirty="0"/>
              <a:t>přírodní minerální</a:t>
            </a:r>
            <a:endParaRPr lang="cs-CZ" sz="3200" dirty="0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sz="3200" dirty="0"/>
              <a:t>pramenité </a:t>
            </a:r>
            <a:endParaRPr lang="cs-CZ" sz="3200" dirty="0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sz="3200" dirty="0"/>
              <a:t>kojenecké </a:t>
            </a:r>
            <a:endParaRPr lang="cs-CZ" sz="3200" dirty="0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sz="3200" dirty="0"/>
              <a:t>pitné</a:t>
            </a:r>
            <a:endParaRPr lang="cs-CZ" sz="320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614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5415" y="39865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543" y="974297"/>
            <a:ext cx="8635389" cy="56979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200" b="1" dirty="0">
                <a:solidFill>
                  <a:srgbClr val="00B0F0"/>
                </a:solidFill>
              </a:rPr>
              <a:t>Označení balených přírodních minerálních vod:</a:t>
            </a:r>
            <a:endParaRPr lang="cs-CZ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označení druhu přírodní minerální vody</a:t>
            </a:r>
            <a:endParaRPr lang="cs-CZ" sz="2400" dirty="0">
              <a:cs typeface="Calibri"/>
            </a:endParaRPr>
          </a:p>
          <a:p>
            <a:pPr marL="800100" lvl="1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cs typeface="Calibri"/>
              </a:rPr>
              <a:t>přirozeně sycené</a:t>
            </a:r>
            <a:endParaRPr lang="cs-CZ" dirty="0"/>
          </a:p>
          <a:p>
            <a:pPr marL="800100"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obohacené</a:t>
            </a:r>
            <a:endParaRPr lang="cs-CZ" sz="1800" dirty="0">
              <a:cs typeface="Calibri"/>
            </a:endParaRPr>
          </a:p>
          <a:p>
            <a:pPr marL="800100"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sycené</a:t>
            </a:r>
            <a:endParaRPr lang="cs-CZ" sz="1800" dirty="0"/>
          </a:p>
          <a:p>
            <a:pPr marL="800100"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dekarbonované</a:t>
            </a:r>
            <a:endParaRPr lang="cs-CZ" dirty="0">
              <a:cs typeface="Calibri"/>
            </a:endParaRPr>
          </a:p>
          <a:p>
            <a:pPr marL="800100"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nesycené</a:t>
            </a:r>
            <a:endParaRPr lang="cs-CZ" dirty="0">
              <a:cs typeface="Calibri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ea typeface="+mn-lt"/>
                <a:cs typeface="+mn-lt"/>
              </a:rPr>
              <a:t>údaj o analytickém složení, obsah  CO</a:t>
            </a:r>
            <a:r>
              <a:rPr lang="cs-CZ" sz="2400" baseline="-25000" dirty="0">
                <a:ea typeface="+mn-lt"/>
                <a:cs typeface="+mn-lt"/>
              </a:rPr>
              <a:t>2</a:t>
            </a:r>
            <a:r>
              <a:rPr lang="cs-CZ" sz="2400" dirty="0">
                <a:ea typeface="+mn-lt"/>
                <a:cs typeface="+mn-lt"/>
              </a:rPr>
              <a:t> v g/l, laboratoř</a:t>
            </a:r>
            <a:endParaRPr lang="cs-CZ" sz="2400" baseline="-25000" dirty="0">
              <a:ea typeface="+mn-lt"/>
              <a:cs typeface="+mn-lt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ea typeface="+mn-lt"/>
                <a:cs typeface="+mn-lt"/>
              </a:rPr>
              <a:t>informace o provedených úpravách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ea typeface="+mn-lt"/>
                <a:cs typeface="+mn-lt"/>
              </a:rPr>
              <a:t>„ voda byla upravena schválenou oxidační technologií pomocí vzduchu obohaceného ozonem“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ea typeface="+mn-lt"/>
                <a:cs typeface="+mn-lt"/>
              </a:rPr>
              <a:t>„obsahuje více fluoridu než 1,5 mg/l – není vhodná pro pravidelnou konzumaci kojenci a dětmi do 7 let věku“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950" dirty="0">
              <a:cs typeface="Calibri" panose="020F0502020204030204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652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5415" y="-22642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565" y="1240875"/>
            <a:ext cx="7886700" cy="3263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B0F0"/>
                </a:solidFill>
              </a:rPr>
              <a:t>Označení balených pramenitých vod:</a:t>
            </a:r>
            <a:endParaRPr lang="cs-CZ" dirty="0"/>
          </a:p>
          <a:p>
            <a:pPr marL="457200" indent="-45720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</a:rPr>
              <a:t>„</a:t>
            </a:r>
            <a:r>
              <a:rPr lang="cs-CZ" dirty="0"/>
              <a:t>pramenitá voda“</a:t>
            </a:r>
            <a:endParaRPr lang="cs-CZ" dirty="0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informace o provedených úpravách</a:t>
            </a:r>
            <a:endParaRPr lang="cs-CZ" dirty="0"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„pramenitá voda sycena“ a obsah CO</a:t>
            </a:r>
            <a:r>
              <a:rPr lang="cs-CZ" baseline="-25000" dirty="0"/>
              <a:t>2 </a:t>
            </a:r>
            <a:r>
              <a:rPr lang="cs-CZ" dirty="0"/>
              <a:t> v g/l</a:t>
            </a:r>
            <a:r>
              <a:rPr lang="cs-CZ" baseline="-25000" dirty="0"/>
              <a:t> 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1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2264" y="380203"/>
            <a:ext cx="5898385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NÁPOJE–LEGISLATIVA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596" y="1809010"/>
            <a:ext cx="8195754" cy="4729903"/>
          </a:xfrm>
        </p:spPr>
        <p:txBody>
          <a:bodyPr>
            <a:noAutofit/>
          </a:bodyPr>
          <a:lstStyle/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Nařízení EP a R (ES)</a:t>
            </a:r>
            <a:r>
              <a:rPr lang="cs-CZ" dirty="0"/>
              <a:t> </a:t>
            </a:r>
            <a:r>
              <a:rPr lang="cs-CZ" b="1" dirty="0"/>
              <a:t>č. 1169/2011</a:t>
            </a:r>
            <a:r>
              <a:rPr lang="cs-CZ" dirty="0"/>
              <a:t>, o poskytování informací o potravinách spotřebitelům</a:t>
            </a:r>
          </a:p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dirty="0"/>
              <a:t> </a:t>
            </a:r>
            <a:r>
              <a:rPr lang="cs-CZ" b="1" dirty="0"/>
              <a:t>Zákon 110/1997 Sb., </a:t>
            </a:r>
            <a:r>
              <a:rPr lang="cs-CZ" dirty="0"/>
              <a:t>o potravinách a tabákových výrobcích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Vyhláška č. 248/2018 Sb., o požadavcích na nápoje, kvasný ocet a droždí</a:t>
            </a:r>
          </a:p>
          <a:p>
            <a:pPr marL="0" indent="0">
              <a:buNone/>
            </a:pPr>
            <a:endParaRPr lang="cs-CZ" sz="135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5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0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801" y="1224107"/>
            <a:ext cx="8560397" cy="478011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B0F0"/>
                </a:solidFill>
              </a:rPr>
              <a:t>Označení balených kojeneckých vod:</a:t>
            </a:r>
            <a:endParaRPr lang="cs-CZ" dirty="0"/>
          </a:p>
          <a:p>
            <a:pPr marL="457200" indent="-45720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</a:rPr>
              <a:t>„</a:t>
            </a:r>
            <a:r>
              <a:rPr lang="cs-CZ" dirty="0"/>
              <a:t>kojenecká voda“</a:t>
            </a:r>
            <a:endParaRPr lang="cs-CZ" dirty="0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charakteristické složení – obsah rozpuštěných pevných látek (Ca, Mg, Na, K, NO, Cl, SO, F, HCO) a označení laboratoře a data analýzy</a:t>
            </a:r>
            <a:endParaRPr lang="cs-CZ" dirty="0"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„kojenecká voda sycená“ a obsah CO</a:t>
            </a:r>
            <a:r>
              <a:rPr lang="cs-CZ" baseline="-25000" dirty="0"/>
              <a:t>2 </a:t>
            </a:r>
            <a:r>
              <a:rPr lang="cs-CZ" dirty="0"/>
              <a:t> v g/l</a:t>
            </a:r>
            <a:r>
              <a:rPr lang="cs-CZ" baseline="-25000" dirty="0"/>
              <a:t> </a:t>
            </a:r>
            <a:endParaRPr lang="cs-CZ" baseline="-25000" dirty="0"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upozornění na odstranění CO</a:t>
            </a:r>
            <a:r>
              <a:rPr lang="cs-CZ" baseline="-25000" dirty="0"/>
              <a:t>2</a:t>
            </a:r>
            <a:r>
              <a:rPr lang="cs-CZ" dirty="0"/>
              <a:t> varem, při použití pro kojence</a:t>
            </a:r>
            <a:endParaRPr lang="cs-CZ" baseline="-25000" dirty="0"/>
          </a:p>
          <a:p>
            <a:pPr marL="457200" indent="-457200">
              <a:lnSpc>
                <a:spcPct val="150000"/>
              </a:lnSpc>
            </a:pPr>
            <a:r>
              <a:rPr lang="cs-CZ" dirty="0"/>
              <a:t>informace o využití UV záření</a:t>
            </a:r>
            <a:endParaRPr lang="cs-CZ" baseline="-2500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21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0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443" y="1241909"/>
            <a:ext cx="8479715" cy="51946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B0F0"/>
                </a:solidFill>
              </a:rPr>
              <a:t>Další označení přírodních minerálních, pramenitých a kojeneckých vod:</a:t>
            </a:r>
            <a:endParaRPr lang="cs-CZ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dirty="0"/>
              <a:t>lokalita (obec nebo místo) a název zdroje</a:t>
            </a:r>
            <a:endParaRPr lang="cs-CZ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dirty="0"/>
              <a:t>„uchovávejte v chladu a chraňte před přímým slunečním světlem“</a:t>
            </a:r>
            <a:endParaRPr lang="cs-CZ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dirty="0"/>
              <a:t>podmínky uchovávání po otevření a datum spotřeby po otevření obalu - při objemu nad 5 l</a:t>
            </a:r>
            <a:endParaRPr lang="cs-CZ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29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0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845" y="998832"/>
            <a:ext cx="8543418" cy="54596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100" b="1" dirty="0">
                <a:solidFill>
                  <a:srgbClr val="00B0F0"/>
                </a:solidFill>
              </a:rPr>
              <a:t>Označení balených pitných vod:</a:t>
            </a:r>
            <a:endParaRPr lang="cs-CZ" sz="3100" b="1" dirty="0">
              <a:solidFill>
                <a:srgbClr val="00B0F0"/>
              </a:solidFill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cs-CZ" sz="3100" dirty="0"/>
              <a:t> „pitná voda“</a:t>
            </a:r>
            <a:endParaRPr lang="cs-CZ" sz="3100" dirty="0"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cs-CZ" sz="3100" dirty="0"/>
              <a:t>obsah CO</a:t>
            </a:r>
            <a:r>
              <a:rPr lang="cs-CZ" sz="3100" baseline="-25000" dirty="0"/>
              <a:t>2</a:t>
            </a:r>
            <a:r>
              <a:rPr lang="cs-CZ" sz="3100" dirty="0"/>
              <a:t> v g/l</a:t>
            </a:r>
            <a:endParaRPr lang="cs-CZ" sz="3100" dirty="0"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cs-CZ" sz="3100" dirty="0"/>
              <a:t>„uchovávejte v chladu a chraňte před přímým slunečním světlem“</a:t>
            </a:r>
            <a:endParaRPr lang="cs-CZ" sz="3100" dirty="0"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cs-CZ" sz="3100" dirty="0"/>
              <a:t>podmínky uchovávání po otevření a doba spotřeby po otevření obalu - při objemu nad 5 l</a:t>
            </a:r>
            <a:endParaRPr lang="cs-CZ" sz="3100" dirty="0"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cs-CZ" sz="3100" dirty="0"/>
              <a:t>„uměle doplněno minerálními látkami – mineralizovaná pitná voda"  uvedení doplněných látek a jejich obsah ve vodě po doplnění </a:t>
            </a:r>
            <a:endParaRPr lang="cs-CZ" sz="3100" dirty="0"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77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6357" y="0"/>
            <a:ext cx="7268993" cy="99417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prstClr val="black"/>
                </a:solidFill>
                <a:latin typeface="Calibri" panose="020F0502020204030204" pitchFamily="34" charset="0"/>
              </a:rPr>
              <a:t>BALENÉ VODY – 275/2004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845" y="1218448"/>
            <a:ext cx="8543418" cy="48607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B0F0"/>
                </a:solidFill>
              </a:rPr>
              <a:t>Příloha 7 - Doplňující označení balených kojeneckých, pramenitých a pitných vod</a:t>
            </a:r>
          </a:p>
          <a:p>
            <a:pPr marL="457200" indent="-457200">
              <a:lnSpc>
                <a:spcPct val="150000"/>
              </a:lnSpc>
            </a:pPr>
            <a:r>
              <a:rPr lang="cs-CZ" dirty="0">
                <a:cs typeface="Calibri"/>
              </a:rPr>
              <a:t>velmi nízký x nízký obsah minerálních látek</a:t>
            </a:r>
          </a:p>
          <a:p>
            <a:pPr marL="457200" indent="-457200">
              <a:lnSpc>
                <a:spcPct val="150000"/>
              </a:lnSpc>
            </a:pPr>
            <a:r>
              <a:rPr lang="cs-CZ" dirty="0">
                <a:cs typeface="Calibri"/>
              </a:rPr>
              <a:t>obsahuje vápník x hořčík</a:t>
            </a:r>
          </a:p>
          <a:p>
            <a:pPr marL="457200" indent="-457200">
              <a:lnSpc>
                <a:spcPct val="150000"/>
              </a:lnSpc>
            </a:pPr>
            <a:r>
              <a:rPr lang="cs-CZ" dirty="0">
                <a:cs typeface="Calibri"/>
              </a:rPr>
              <a:t>vhodná pro přípravu kojenecké stravy</a:t>
            </a:r>
          </a:p>
          <a:p>
            <a:pPr marL="457200" indent="-457200">
              <a:lnSpc>
                <a:spcPct val="150000"/>
              </a:lnSpc>
            </a:pPr>
            <a:r>
              <a:rPr lang="cs-CZ" dirty="0">
                <a:cs typeface="Calibri"/>
              </a:rPr>
              <a:t>perlivá x neperlivá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81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5898385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OVOCE A ZELENINA–LEGISLATIVA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683" y="1182754"/>
            <a:ext cx="8475264" cy="52789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Nařízení EP a R (ES)</a:t>
            </a:r>
            <a:r>
              <a:rPr lang="cs-CZ" sz="2400" dirty="0"/>
              <a:t> </a:t>
            </a:r>
            <a:r>
              <a:rPr lang="cs-CZ" sz="2400" b="1" dirty="0"/>
              <a:t>č. 1169/2011</a:t>
            </a:r>
            <a:r>
              <a:rPr lang="cs-CZ" sz="2400" dirty="0"/>
              <a:t>, o poskytování informací o potravinách spotřebitelům</a:t>
            </a:r>
            <a:endParaRPr lang="cs-CZ" sz="2400" dirty="0">
              <a:cs typeface="Calibri"/>
            </a:endParaRPr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400" dirty="0">
                <a:cs typeface="Calibri"/>
              </a:rPr>
              <a:t>Nařízení EP a R (EU) č. 1308/2013, kterým se stanoví společná organizace trhů se zemědělskými produkty</a:t>
            </a: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ea typeface="+mn-lt"/>
                <a:cs typeface="+mn-lt"/>
              </a:rPr>
              <a:t>Prováděcí nařízení Komise (EU) č. 543/2011, kterým se stanoví prováděcí pravidla pro odvětví ovoce a zeleniny a odvětví výrobků ovoce a zeleniny </a:t>
            </a:r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400" dirty="0"/>
              <a:t> </a:t>
            </a:r>
            <a:r>
              <a:rPr lang="cs-CZ" sz="2400" b="1" dirty="0"/>
              <a:t>Zákon 110/1997 Sb., </a:t>
            </a:r>
            <a:r>
              <a:rPr lang="cs-CZ" sz="2400" dirty="0"/>
              <a:t>o potravinách a tabákových výrobcích</a:t>
            </a:r>
            <a:endParaRPr lang="cs-CZ" sz="2400" dirty="0">
              <a:cs typeface="Calibri"/>
            </a:endParaRP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solidFill>
                  <a:srgbClr val="000000"/>
                </a:solidFill>
                <a:cs typeface="Calibri"/>
              </a:rPr>
              <a:t>Vyhláška č. 157/2003 Sb., kterou se stanoví požadavky pro čerstvé ovoce a čerstvou zeleninu, zpracované ovoce a zpracovanou zeleninu, suché skořápkové plody, houby, brambory a výrobky z nich, jakož i další způsoby jejich označování</a:t>
            </a: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solidFill>
                  <a:srgbClr val="FF0000"/>
                </a:solidFill>
              </a:rPr>
              <a:t>Vyhláška č. 397/2021 Sb., o požadavcích na konzervované ovoce a konzervovanou zelinu, skořápkové plody, houby, brambory a výrobky z nich a banány</a:t>
            </a:r>
            <a:endParaRPr lang="cs-CZ" sz="2000" b="1" dirty="0">
              <a:solidFill>
                <a:srgbClr val="FF0000"/>
              </a:solidFill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0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728" y="1549931"/>
            <a:ext cx="4668632" cy="51958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SZPI:</a:t>
            </a:r>
          </a:p>
          <a:p>
            <a:pPr lvl="1"/>
            <a:r>
              <a:rPr lang="cs-CZ" sz="2100" dirty="0">
                <a:cs typeface="Calibri"/>
              </a:rPr>
              <a:t>Čerstvé ovoce</a:t>
            </a:r>
            <a:endParaRPr lang="cs-CZ" sz="2100">
              <a:cs typeface="Calibri"/>
            </a:endParaRPr>
          </a:p>
          <a:p>
            <a:pPr lvl="2"/>
            <a:r>
              <a:rPr lang="cs-CZ" sz="1900" dirty="0"/>
              <a:t>Broskve vč. Nektarinek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Hrušky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Jablka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Slívy a švestky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Pomeranče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Banány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Stolní hrozny révy vinné</a:t>
            </a:r>
            <a:endParaRPr lang="cs-CZ" sz="1900" dirty="0">
              <a:cs typeface="Calibri"/>
            </a:endParaRPr>
          </a:p>
          <a:p>
            <a:pPr lvl="1"/>
            <a:r>
              <a:rPr lang="cs-CZ" sz="2100" dirty="0"/>
              <a:t>Čerstvá zelenina</a:t>
            </a:r>
            <a:endParaRPr lang="cs-CZ" sz="2100" dirty="0">
              <a:cs typeface="Calibri"/>
            </a:endParaRPr>
          </a:p>
          <a:p>
            <a:pPr lvl="2"/>
            <a:r>
              <a:rPr lang="cs-CZ" sz="1900" dirty="0"/>
              <a:t>Cibule a česnek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Mrkev a celer bulvový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Rajčata, papriky a okurka salátová</a:t>
            </a:r>
            <a:endParaRPr lang="cs-CZ" sz="1900">
              <a:cs typeface="Calibri"/>
            </a:endParaRPr>
          </a:p>
          <a:p>
            <a:pPr lvl="2"/>
            <a:r>
              <a:rPr lang="cs-CZ" sz="1900" dirty="0"/>
              <a:t>Zelí hlávkové, květák a brokolice</a:t>
            </a:r>
            <a:endParaRPr lang="cs-CZ" sz="1900" dirty="0">
              <a:cs typeface="Calibri"/>
            </a:endParaRPr>
          </a:p>
          <a:p>
            <a:pPr lvl="1" indent="-285750"/>
            <a:r>
              <a:rPr lang="cs-CZ" sz="2100" dirty="0"/>
              <a:t>Brambory konzumní rané a pozdní</a:t>
            </a:r>
            <a:endParaRPr lang="cs-CZ" sz="2100">
              <a:cs typeface="Calibri"/>
            </a:endParaRPr>
          </a:p>
          <a:p>
            <a:pPr lvl="1" indent="-285750"/>
            <a:r>
              <a:rPr lang="cs-CZ" sz="2100" dirty="0"/>
              <a:t>Mák setý</a:t>
            </a:r>
            <a:endParaRPr lang="cs-CZ" sz="2100">
              <a:cs typeface="Calibri"/>
            </a:endParaRPr>
          </a:p>
          <a:p>
            <a:pPr lvl="1" indent="-285750"/>
            <a:r>
              <a:rPr lang="cs-CZ" sz="2100" dirty="0"/>
              <a:t>Doplňky stravy</a:t>
            </a:r>
            <a:endParaRPr lang="cs-CZ" sz="2100" dirty="0">
              <a:cs typeface="Calibri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1085" y="144910"/>
            <a:ext cx="8640971" cy="1046400"/>
          </a:xfrm>
          <a:prstGeom prst="rect">
            <a:avLst/>
          </a:prstGeom>
        </p:spPr>
        <p:txBody>
          <a:bodyPr vert="horz" lIns="91424" tIns="45712" rIns="91424" bIns="45712" rtlCol="0" anchor="b">
            <a:normAutofit lnSpcReduction="100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34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Vyhláška č. 172/2015 </a:t>
            </a:r>
            <a:r>
              <a:rPr lang="cs-CZ" sz="34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 Light"/>
              </a:rPr>
              <a:t>Sb. </a:t>
            </a:r>
            <a:r>
              <a:rPr lang="cs-CZ" sz="34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informační povinnost příjemce potravin v místě určení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97942" y="1547883"/>
            <a:ext cx="3661132" cy="36317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KVS</a:t>
            </a:r>
            <a:endParaRPr lang="cs-CZ" sz="2800" dirty="0">
              <a:latin typeface="Calibri" panose="020F0502020204030204" pitchFamily="34" charset="0"/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/>
                <a:cs typeface="Calibri"/>
              </a:rPr>
              <a:t>potraviny ŽP kromě: </a:t>
            </a:r>
            <a:endParaRPr lang="cs-CZ" sz="2200" dirty="0">
              <a:latin typeface="Calibri" panose="020F0502020204030204" pitchFamily="34" charset="0"/>
              <a:cs typeface="Calibri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Calibri"/>
                <a:cs typeface="Calibri"/>
              </a:rPr>
              <a:t>čerstvých produktů rybolovu, živých mlžů, plžů a ostnokožců pro lidskou spotřebu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Calibri"/>
                <a:cs typeface="Calibri"/>
              </a:rPr>
              <a:t>kolagenu a přírodních a kolagenových střev pro výrobu potravin</a:t>
            </a:r>
          </a:p>
        </p:txBody>
      </p:sp>
    </p:spTree>
    <p:extLst>
      <p:ext uri="{BB962C8B-B14F-4D97-AF65-F5344CB8AC3E}">
        <p14:creationId xmlns:p14="http://schemas.microsoft.com/office/powerpoint/2010/main" val="5695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465" y="285047"/>
            <a:ext cx="8573612" cy="127662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r>
              <a:rPr lang="cs-CZ" sz="3200" dirty="0"/>
              <a:t>110/1997- §3d</a:t>
            </a:r>
            <a:endParaRPr lang="cs-CZ" sz="3200">
              <a:cs typeface="Calibri"/>
            </a:endParaRPr>
          </a:p>
          <a:p>
            <a:pPr lvl="2"/>
            <a:r>
              <a:rPr lang="cs-CZ" sz="2800" dirty="0"/>
              <a:t>Příjemce potravin  dle v. 172/2015 v místě určení oznámí prostřednictvím IS SZPI</a:t>
            </a:r>
            <a:endParaRPr lang="cs-CZ" sz="2800" dirty="0">
              <a:cs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684233" y="1740861"/>
            <a:ext cx="5163875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35255" lvl="2"/>
            <a:r>
              <a:rPr lang="cs-CZ" sz="2800" dirty="0">
                <a:latin typeface="Calibri"/>
                <a:cs typeface="Calibri"/>
              </a:rPr>
              <a:t>SVS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Druh potraviny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Množství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Fyzikální stav/ způsob úpravy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Stát, název a adresu dodavatele včetně č. S/R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Název, adresu a IČ místa určení a příjemce včetně č. S/R</a:t>
            </a:r>
          </a:p>
          <a:p>
            <a:pPr marL="528320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Datum příchodu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5891" y="1722336"/>
            <a:ext cx="3388341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/>
            <a:r>
              <a:rPr lang="cs-CZ" sz="2800" dirty="0">
                <a:latin typeface="Calibri"/>
                <a:cs typeface="Calibri"/>
              </a:rPr>
              <a:t>SZPI</a:t>
            </a:r>
          </a:p>
          <a:p>
            <a:pPr marL="592455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Druh potraviny</a:t>
            </a:r>
          </a:p>
          <a:p>
            <a:pPr marL="592455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Množství</a:t>
            </a:r>
          </a:p>
          <a:p>
            <a:pPr marL="592455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Stát, název a adresu dodavatele</a:t>
            </a:r>
          </a:p>
          <a:p>
            <a:pPr marL="592455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Název, adresu a IČ místa určení a příjemce</a:t>
            </a:r>
          </a:p>
          <a:p>
            <a:pPr marL="592455" lvl="3" indent="-257175"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  <a:cs typeface="Calibri"/>
              </a:rPr>
              <a:t>Datum příchodu</a:t>
            </a:r>
          </a:p>
        </p:txBody>
      </p:sp>
    </p:spTree>
    <p:extLst>
      <p:ext uri="{BB962C8B-B14F-4D97-AF65-F5344CB8AC3E}">
        <p14:creationId xmlns:p14="http://schemas.microsoft.com/office/powerpoint/2010/main" val="251876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721703" y="1609673"/>
            <a:ext cx="7240376" cy="47060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28575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Název potraviny</a:t>
            </a:r>
            <a:endParaRPr lang="cs-CZ" dirty="0">
              <a:cs typeface="Calibri" panose="020F0502020204030204"/>
            </a:endParaRPr>
          </a:p>
          <a:p>
            <a:pPr marL="513715" lvl="1" indent="-285750">
              <a:lnSpc>
                <a:spcPct val="100000"/>
              </a:lnSpc>
              <a:spcBef>
                <a:spcPts val="1350"/>
              </a:spcBef>
            </a:pPr>
            <a:r>
              <a:rPr lang="cs-CZ" sz="2800" dirty="0"/>
              <a:t>Čisté množství potraviny</a:t>
            </a:r>
            <a:endParaRPr lang="cs-CZ" sz="2800" dirty="0">
              <a:cs typeface="Calibri"/>
            </a:endParaRPr>
          </a:p>
          <a:p>
            <a:pPr marL="514350" indent="-285750">
              <a:lnSpc>
                <a:spcPct val="100000"/>
              </a:lnSpc>
            </a:pPr>
            <a:r>
              <a:rPr lang="cs-CZ" dirty="0"/>
              <a:t>DP, DMT  </a:t>
            </a:r>
            <a:endParaRPr lang="cs-CZ" dirty="0">
              <a:cs typeface="Calibri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cs-CZ" dirty="0"/>
              <a:t>(u loupaného, krájeného nebo podobně upraveného čerstvého ovoce a zeleniny)</a:t>
            </a:r>
            <a:endParaRPr lang="cs-CZ" dirty="0">
              <a:cs typeface="Calibri"/>
            </a:endParaRPr>
          </a:p>
          <a:p>
            <a:pPr marL="571500" indent="-342900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Podmínky uchování</a:t>
            </a:r>
            <a:endParaRPr lang="en-US" dirty="0">
              <a:ea typeface="+mn-lt"/>
              <a:cs typeface="+mn-lt"/>
            </a:endParaRPr>
          </a:p>
          <a:p>
            <a:pPr marL="571500" indent="-342900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Jméno PPP</a:t>
            </a:r>
            <a:endParaRPr lang="en-US" dirty="0">
              <a:ea typeface="+mn-lt"/>
              <a:cs typeface="+mn-lt"/>
            </a:endParaRPr>
          </a:p>
          <a:p>
            <a:pPr marL="571500" indent="-342900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Země původu (1308/2013)</a:t>
            </a:r>
            <a:endParaRPr lang="en-US" dirty="0"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buNone/>
            </a:pPr>
            <a:endParaRPr lang="cs-CZ" sz="19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cs-CZ" sz="1900" dirty="0"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buNone/>
            </a:pPr>
            <a:endParaRPr lang="cs-CZ" sz="1900" dirty="0">
              <a:cs typeface="Calibri"/>
            </a:endParaRPr>
          </a:p>
          <a:p>
            <a:pPr lvl="1"/>
            <a:endParaRPr lang="cs-CZ" dirty="0">
              <a:cs typeface="Calibri" panose="020F0502020204030204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702987" y="258295"/>
            <a:ext cx="7313295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Ovoce a zelenina – balené - 1169/2011</a:t>
            </a:r>
          </a:p>
        </p:txBody>
      </p:sp>
    </p:spTree>
    <p:extLst>
      <p:ext uri="{BB962C8B-B14F-4D97-AF65-F5344CB8AC3E}">
        <p14:creationId xmlns:p14="http://schemas.microsoft.com/office/powerpoint/2010/main" val="145414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586" y="2186862"/>
            <a:ext cx="7313295" cy="345237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3200" dirty="0"/>
              <a:t>Kromě případných použitelných obchodních norem platí, že produkty odvětví ovoce a zeleniny, které se mají prodávat spotřebiteli v čerstvém stavu, lze uvádět na trh, pouze pokud jsou řádné a uspokojivé  obchodní jakosti a pokud je uvedena </a:t>
            </a:r>
            <a:r>
              <a:rPr lang="cs-CZ" sz="3200" b="1" dirty="0"/>
              <a:t>země původu</a:t>
            </a:r>
            <a:endParaRPr lang="cs-CZ" sz="3200" dirty="0">
              <a:cs typeface="Calibri"/>
            </a:endParaRPr>
          </a:p>
          <a:p>
            <a:endParaRPr lang="cs-CZ" sz="3200" dirty="0">
              <a:cs typeface="Calibri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758224" y="234670"/>
            <a:ext cx="7313295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 i nebalené - 1308/2013</a:t>
            </a:r>
          </a:p>
        </p:txBody>
      </p:sp>
    </p:spTree>
    <p:extLst>
      <p:ext uri="{BB962C8B-B14F-4D97-AF65-F5344CB8AC3E}">
        <p14:creationId xmlns:p14="http://schemas.microsoft.com/office/powerpoint/2010/main" val="318119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495" y="1420427"/>
            <a:ext cx="8230238" cy="4922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cs-CZ" sz="3600" b="1" dirty="0"/>
              <a:t>OBECNÁ PRAVIDLA</a:t>
            </a:r>
          </a:p>
          <a:p>
            <a:pPr algn="just"/>
            <a:r>
              <a:rPr lang="cs-CZ" sz="3200" dirty="0"/>
              <a:t>země původu</a:t>
            </a:r>
          </a:p>
          <a:p>
            <a:pPr algn="just"/>
            <a:r>
              <a:rPr lang="cs-CZ" sz="3200" dirty="0">
                <a:cs typeface="Calibri"/>
              </a:rPr>
              <a:t>případně jakost a odrůdu a tržní druh</a:t>
            </a:r>
          </a:p>
          <a:p>
            <a:pPr algn="just"/>
            <a:r>
              <a:rPr lang="cs-CZ" sz="3200" dirty="0"/>
              <a:t>u balených produktů se uvádí čistá hmotnost potraviny nebo počet kusů</a:t>
            </a:r>
            <a:endParaRPr lang="cs-CZ" sz="3200" dirty="0">
              <a:cs typeface="Calibri"/>
            </a:endParaRPr>
          </a:p>
          <a:p>
            <a:pPr algn="just"/>
            <a:r>
              <a:rPr lang="cs-CZ" sz="3200" dirty="0"/>
              <a:t>jméno a adresa balírny a/nebo odesílatele </a:t>
            </a:r>
            <a:endParaRPr lang="cs-CZ" sz="3200" dirty="0">
              <a:cs typeface="Calibri"/>
            </a:endParaRPr>
          </a:p>
          <a:p>
            <a:pPr lvl="1" algn="just"/>
            <a:r>
              <a:rPr lang="cs-CZ" sz="2800" dirty="0"/>
              <a:t>(lze nahradit jménem a adresou prodejce, umístěnými v těsné návaznosti na označení "</a:t>
            </a:r>
            <a:r>
              <a:rPr lang="cs-CZ" sz="2800" b="1" dirty="0"/>
              <a:t>Baleno pro</a:t>
            </a:r>
            <a:r>
              <a:rPr lang="cs-CZ" sz="2800" dirty="0"/>
              <a:t>")</a:t>
            </a:r>
            <a:endParaRPr lang="cs-CZ" sz="2800" dirty="0">
              <a:cs typeface="Calibri"/>
            </a:endParaRPr>
          </a:p>
          <a:p>
            <a:pPr algn="just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98329" y="244653"/>
            <a:ext cx="7313295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 - 543/2011</a:t>
            </a:r>
          </a:p>
        </p:txBody>
      </p:sp>
    </p:spTree>
    <p:extLst>
      <p:ext uri="{BB962C8B-B14F-4D97-AF65-F5344CB8AC3E}">
        <p14:creationId xmlns:p14="http://schemas.microsoft.com/office/powerpoint/2010/main" val="32533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733" y="315624"/>
            <a:ext cx="7303417" cy="643075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1169/2011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700" y="1220444"/>
            <a:ext cx="7185857" cy="539765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b="1" dirty="0"/>
              <a:t> název potraviny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 seznam složek</a:t>
            </a:r>
            <a:endParaRPr lang="cs-CZ" sz="35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 alergeny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 množství určitých složek</a:t>
            </a:r>
            <a:endParaRPr lang="cs-CZ" sz="35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 </a:t>
            </a:r>
            <a:r>
              <a:rPr lang="cs-CZ" sz="3500" b="1" dirty="0"/>
              <a:t>čisté množství potraviny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 </a:t>
            </a:r>
            <a:r>
              <a:rPr lang="cs-CZ" sz="3500" b="1" dirty="0"/>
              <a:t>datum minimální trvanlivosti/datum použitelnosti</a:t>
            </a:r>
            <a:endParaRPr lang="cs-CZ" sz="35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 </a:t>
            </a:r>
            <a:r>
              <a:rPr lang="cs-CZ" sz="3500" b="1" dirty="0"/>
              <a:t>podmínky uchování/použití</a:t>
            </a:r>
            <a:endParaRPr lang="cs-CZ" sz="3500" b="1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 </a:t>
            </a:r>
            <a:r>
              <a:rPr lang="cs-CZ" sz="3500" b="1" dirty="0"/>
              <a:t>jméno PPP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</a:pPr>
            <a:r>
              <a:rPr lang="cs-CZ" sz="3500" dirty="0"/>
              <a:t> výživové údaje</a:t>
            </a:r>
            <a:endParaRPr lang="cs-CZ" sz="3500" dirty="0">
              <a:cs typeface="Calibri"/>
            </a:endParaRPr>
          </a:p>
          <a:p>
            <a:pPr marL="0" indent="0">
              <a:buClr>
                <a:srgbClr val="FFC000"/>
              </a:buCl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899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857" y="1451430"/>
            <a:ext cx="7864839" cy="5151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OBCHODNÍ NORMY (PŘÍLOHY)</a:t>
            </a:r>
          </a:p>
          <a:p>
            <a:pPr lvl="1"/>
            <a:r>
              <a:rPr lang="cs-CZ" u="sng" dirty="0"/>
              <a:t>Všeobecná obchodní norma</a:t>
            </a:r>
          </a:p>
          <a:p>
            <a:pPr lvl="2"/>
            <a:r>
              <a:rPr lang="cs-CZ" dirty="0"/>
              <a:t>Požadavky na jakost </a:t>
            </a:r>
          </a:p>
          <a:p>
            <a:pPr lvl="2"/>
            <a:r>
              <a:rPr lang="cs-CZ" dirty="0"/>
              <a:t>Požadavky na zralost</a:t>
            </a:r>
          </a:p>
          <a:p>
            <a:pPr lvl="2"/>
            <a:r>
              <a:rPr lang="cs-CZ" dirty="0"/>
              <a:t>Odchylky</a:t>
            </a:r>
          </a:p>
          <a:p>
            <a:pPr lvl="2"/>
            <a:r>
              <a:rPr lang="cs-CZ" dirty="0"/>
              <a:t>Označování </a:t>
            </a:r>
          </a:p>
          <a:p>
            <a:pPr lvl="1"/>
            <a:r>
              <a:rPr lang="cs-CZ" u="sng" dirty="0"/>
              <a:t>Zvláštní obchodní norma </a:t>
            </a:r>
          </a:p>
          <a:p>
            <a:pPr lvl="2"/>
            <a:r>
              <a:rPr lang="cs-CZ" sz="1400" dirty="0"/>
              <a:t>jablka</a:t>
            </a:r>
          </a:p>
          <a:p>
            <a:pPr lvl="2"/>
            <a:r>
              <a:rPr lang="cs-CZ" sz="1400" dirty="0"/>
              <a:t>citrusové plody</a:t>
            </a:r>
          </a:p>
          <a:p>
            <a:pPr lvl="2"/>
            <a:r>
              <a:rPr lang="cs-CZ" sz="1400" dirty="0"/>
              <a:t>kiwi</a:t>
            </a:r>
          </a:p>
          <a:p>
            <a:pPr lvl="2"/>
            <a:r>
              <a:rPr lang="cs-CZ" sz="1400" dirty="0"/>
              <a:t>saláty</a:t>
            </a:r>
          </a:p>
          <a:p>
            <a:pPr lvl="2"/>
            <a:r>
              <a:rPr lang="cs-CZ" sz="1400" dirty="0"/>
              <a:t>broskve a nektarinky</a:t>
            </a:r>
          </a:p>
          <a:p>
            <a:pPr lvl="2"/>
            <a:r>
              <a:rPr lang="cs-CZ" sz="1400" dirty="0"/>
              <a:t>hrušky</a:t>
            </a:r>
          </a:p>
          <a:p>
            <a:pPr lvl="2"/>
            <a:r>
              <a:rPr lang="cs-CZ" sz="1400" dirty="0"/>
              <a:t>jahody</a:t>
            </a:r>
          </a:p>
          <a:p>
            <a:pPr lvl="2"/>
            <a:r>
              <a:rPr lang="cs-CZ" sz="1400" dirty="0"/>
              <a:t>paprika zeleninová</a:t>
            </a:r>
          </a:p>
          <a:p>
            <a:pPr lvl="2"/>
            <a:r>
              <a:rPr lang="cs-CZ" sz="1400" dirty="0"/>
              <a:t>hrozny révy vinné</a:t>
            </a:r>
          </a:p>
          <a:p>
            <a:pPr lvl="2"/>
            <a:r>
              <a:rPr lang="cs-CZ" sz="1400" dirty="0"/>
              <a:t>rajčata </a:t>
            </a:r>
          </a:p>
          <a:p>
            <a:pPr marL="338269" lvl="1" indent="0">
              <a:buNone/>
            </a:pPr>
            <a:endParaRPr lang="cs-CZ" sz="21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88346" y="254635"/>
            <a:ext cx="7313295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 - 543/2011</a:t>
            </a:r>
          </a:p>
        </p:txBody>
      </p:sp>
    </p:spTree>
    <p:extLst>
      <p:ext uri="{BB962C8B-B14F-4D97-AF65-F5344CB8AC3E}">
        <p14:creationId xmlns:p14="http://schemas.microsoft.com/office/powerpoint/2010/main" val="380284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67544" y="1523999"/>
            <a:ext cx="5616624" cy="5021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Jablka</a:t>
            </a:r>
            <a:endParaRPr lang="cs-CZ" sz="3600" dirty="0"/>
          </a:p>
          <a:p>
            <a:r>
              <a:rPr lang="cs-CZ" sz="3200" dirty="0"/>
              <a:t>jméno a adresa balírny a/nebo odesílatele</a:t>
            </a:r>
          </a:p>
          <a:p>
            <a:r>
              <a:rPr lang="cs-CZ" sz="3200" dirty="0"/>
              <a:t>"jablka", není-li obsah viditelný z vnějšku</a:t>
            </a:r>
          </a:p>
          <a:p>
            <a:r>
              <a:rPr lang="cs-CZ" sz="3200" dirty="0"/>
              <a:t>název odrůdy</a:t>
            </a:r>
          </a:p>
          <a:p>
            <a:r>
              <a:rPr lang="cs-CZ" sz="3200" dirty="0"/>
              <a:t>země původu</a:t>
            </a:r>
          </a:p>
          <a:p>
            <a:r>
              <a:rPr lang="cs-CZ" sz="3200" dirty="0"/>
              <a:t>jakost (výběrová, I., II.)</a:t>
            </a:r>
          </a:p>
          <a:p>
            <a:r>
              <a:rPr lang="cs-CZ" sz="3200" dirty="0"/>
              <a:t>velikost/počet jednotek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20C601A-08E7-4C70-B522-A893E48C21F3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16197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5"/>
          <p:cNvSpPr txBox="1">
            <a:spLocks/>
          </p:cNvSpPr>
          <p:nvPr/>
        </p:nvSpPr>
        <p:spPr>
          <a:xfrm>
            <a:off x="305526" y="1502111"/>
            <a:ext cx="7722858" cy="4840632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>
                <a:latin typeface="Calibri" panose="020F0502020204030204" pitchFamily="34" charset="0"/>
              </a:rPr>
              <a:t>Citrusové plody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cs-CZ" sz="2400" dirty="0">
                <a:latin typeface="Calibri" panose="020F0502020204030204" pitchFamily="34" charset="0"/>
              </a:rPr>
              <a:t>jméno a adresa balírny a/nebo odesílatele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cs-CZ" sz="2400" dirty="0">
                <a:latin typeface="Calibri" panose="020F0502020204030204" pitchFamily="34" charset="0"/>
              </a:rPr>
              <a:t>„citrony“, „mandarinky“, „pomeranče“, „směs citrusových plodů“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cs-CZ" sz="2400" dirty="0">
                <a:latin typeface="Calibri" panose="020F0502020204030204" pitchFamily="34" charset="0"/>
              </a:rPr>
              <a:t>název odrůdy u pomerančů a některých mandarinek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2400" dirty="0">
                <a:latin typeface="Calibri" panose="020F0502020204030204" pitchFamily="34" charset="0"/>
              </a:rPr>
              <a:t>„s jádry“ (u klementinek s více než 10 jádry), „bez jader“ (nepovinné)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2400" dirty="0">
                <a:latin typeface="Calibri" panose="020F0502020204030204" pitchFamily="34" charset="0"/>
              </a:rPr>
              <a:t>země původu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2400" dirty="0">
                <a:latin typeface="Calibri" panose="020F0502020204030204" pitchFamily="34" charset="0"/>
              </a:rPr>
              <a:t>jakost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2400" dirty="0">
                <a:latin typeface="Calibri" panose="020F0502020204030204" pitchFamily="34" charset="0"/>
              </a:rPr>
              <a:t>velikost (v mm x kódy x počet)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2400" dirty="0">
                <a:latin typeface="Calibri" panose="020F0502020204030204" pitchFamily="34" charset="0"/>
              </a:rPr>
              <a:t>konzervační látka nebo jiné chemické látky, pokud byly použity po sklizni</a:t>
            </a:r>
          </a:p>
          <a:p>
            <a:endParaRPr lang="cs-CZ" sz="900" dirty="0">
              <a:latin typeface="Calibri" panose="020F050202020403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64285F67-F978-49B0-A55F-6495D0B26F90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357237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6535" y="1754440"/>
            <a:ext cx="7888835" cy="405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Kiwi</a:t>
            </a:r>
            <a:endParaRPr lang="cs-CZ" sz="3200" dirty="0"/>
          </a:p>
          <a:p>
            <a:r>
              <a:rPr lang="cs-CZ" sz="3200" dirty="0">
                <a:latin typeface="Calibri" panose="020F0502020204030204" pitchFamily="34" charset="0"/>
              </a:rPr>
              <a:t>jméno a adresa balírny a/nebo odesílatele</a:t>
            </a:r>
            <a:endParaRPr lang="cs-CZ" sz="3200" dirty="0"/>
          </a:p>
          <a:p>
            <a:r>
              <a:rPr lang="cs-CZ" sz="3200" dirty="0"/>
              <a:t>„kiwi“, „</a:t>
            </a:r>
            <a:r>
              <a:rPr lang="cs-CZ" sz="3200" dirty="0" err="1"/>
              <a:t>Actinidia</a:t>
            </a:r>
            <a:r>
              <a:rPr lang="cs-CZ" sz="3200" dirty="0"/>
              <a:t>“</a:t>
            </a:r>
          </a:p>
          <a:p>
            <a:r>
              <a:rPr lang="cs-CZ" sz="3200" dirty="0"/>
              <a:t>barva dužniny (není-li zelená)</a:t>
            </a:r>
          </a:p>
          <a:p>
            <a:r>
              <a:rPr lang="cs-CZ" sz="3200" dirty="0"/>
              <a:t>země původu</a:t>
            </a:r>
          </a:p>
          <a:p>
            <a:r>
              <a:rPr lang="cs-CZ" sz="3200" dirty="0"/>
              <a:t>jakost</a:t>
            </a:r>
          </a:p>
          <a:p>
            <a:r>
              <a:rPr lang="cs-CZ" sz="3200" dirty="0"/>
              <a:t>velikost</a:t>
            </a:r>
          </a:p>
          <a:p>
            <a:endParaRPr lang="cs-CZ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4EC30C2-15DF-4EAD-AE69-C15CB4D1E3AD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8295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7657" y="1754440"/>
            <a:ext cx="8209643" cy="426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Saláty, endivie kadeřavá letní a e. zimní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  <a:endParaRPr lang="cs-CZ" dirty="0"/>
          </a:p>
          <a:p>
            <a:r>
              <a:rPr lang="cs-CZ" dirty="0"/>
              <a:t>„salát“, „listový salát“, „dubový list“, „locika“,…</a:t>
            </a:r>
          </a:p>
          <a:p>
            <a:r>
              <a:rPr lang="cs-CZ" dirty="0"/>
              <a:t>země původu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velikost (nejnižší hmotnost nebo počet kusů)</a:t>
            </a:r>
          </a:p>
          <a:p>
            <a:endParaRPr lang="cs-CZ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DD85862E-F7D7-4963-B679-E76F19F9F789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215270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1451" y="1582057"/>
            <a:ext cx="8111977" cy="3758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Broskve a nektarinky</a:t>
            </a:r>
            <a:endParaRPr lang="cs-CZ" sz="3200" dirty="0"/>
          </a:p>
          <a:p>
            <a:r>
              <a:rPr lang="cs-CZ" sz="3200" dirty="0">
                <a:latin typeface="Calibri" panose="020F0502020204030204" pitchFamily="34" charset="0"/>
              </a:rPr>
              <a:t>jméno a adresa balírny a/nebo odesílatele</a:t>
            </a:r>
            <a:endParaRPr lang="cs-CZ" sz="3200" dirty="0"/>
          </a:p>
          <a:p>
            <a:r>
              <a:rPr lang="cs-CZ" sz="3200" dirty="0"/>
              <a:t>„broskve“, „nektarinky“</a:t>
            </a:r>
          </a:p>
          <a:p>
            <a:r>
              <a:rPr lang="cs-CZ" sz="3200" dirty="0"/>
              <a:t>barva dužiny</a:t>
            </a:r>
          </a:p>
          <a:p>
            <a:r>
              <a:rPr lang="cs-CZ" sz="3200" dirty="0"/>
              <a:t>země původu</a:t>
            </a:r>
          </a:p>
          <a:p>
            <a:r>
              <a:rPr lang="cs-CZ" sz="3200" dirty="0"/>
              <a:t>jakost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A38077C1-2B5B-45B5-9AB7-1B698EC90E8C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369576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739" y="1669143"/>
            <a:ext cx="7888835" cy="367120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Hrušky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  <a:endParaRPr lang="cs-CZ" dirty="0"/>
          </a:p>
          <a:p>
            <a:r>
              <a:rPr lang="cs-CZ" dirty="0"/>
              <a:t>„hrušky“</a:t>
            </a:r>
          </a:p>
          <a:p>
            <a:r>
              <a:rPr lang="cs-CZ" dirty="0"/>
              <a:t>název odrůdy</a:t>
            </a:r>
          </a:p>
          <a:p>
            <a:r>
              <a:rPr lang="cs-CZ" dirty="0"/>
              <a:t>země původu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velikost nebo počet jednotek</a:t>
            </a: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865F2626-B9B2-48BA-9A3B-44D96FBD76EA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112553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97949" y="1834529"/>
            <a:ext cx="6599537" cy="4014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Jahody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  <a:endParaRPr lang="cs-CZ" dirty="0"/>
          </a:p>
          <a:p>
            <a:r>
              <a:rPr lang="cs-CZ" dirty="0"/>
              <a:t>„jahody“</a:t>
            </a:r>
          </a:p>
          <a:p>
            <a:r>
              <a:rPr lang="cs-CZ" dirty="0"/>
              <a:t>země původu</a:t>
            </a:r>
          </a:p>
          <a:p>
            <a:r>
              <a:rPr lang="cs-CZ" dirty="0"/>
              <a:t>jakost</a:t>
            </a:r>
          </a:p>
          <a:p>
            <a:endParaRPr lang="cs-CZ" dirty="0"/>
          </a:p>
        </p:txBody>
      </p:sp>
      <p:sp>
        <p:nvSpPr>
          <p:cNvPr id="2" name="AutoShape 2" descr="VÃ½sledek obrÃ¡zku pro balenÃ© jahody"/>
          <p:cNvSpPr>
            <a:spLocks noChangeAspect="1" noChangeArrowheads="1"/>
          </p:cNvSpPr>
          <p:nvPr/>
        </p:nvSpPr>
        <p:spPr bwMode="auto">
          <a:xfrm>
            <a:off x="48816" y="75485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>
              <a:latin typeface="Calibri" panose="020F050202020403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CEFE2FB-8F4C-4B0A-8E3D-2D8FDC103DA3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13032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93487" y="1683657"/>
            <a:ext cx="8344988" cy="380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Paprika zeleninová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  <a:endParaRPr lang="cs-CZ" dirty="0"/>
          </a:p>
          <a:p>
            <a:r>
              <a:rPr lang="cs-CZ" dirty="0"/>
              <a:t>„paprika zeleninová“, „směs papriky zeleninové“</a:t>
            </a:r>
          </a:p>
          <a:p>
            <a:r>
              <a:rPr lang="cs-CZ" dirty="0"/>
              <a:t>země původu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"pálivá"</a:t>
            </a:r>
          </a:p>
          <a:p>
            <a:endParaRPr lang="cs-CZ" dirty="0"/>
          </a:p>
        </p:txBody>
      </p:sp>
      <p:sp>
        <p:nvSpPr>
          <p:cNvPr id="2" name="AutoShape 2" descr="VÃ½sledek obrÃ¡zku pro balenÃ© jahody"/>
          <p:cNvSpPr>
            <a:spLocks noChangeAspect="1" noChangeArrowheads="1"/>
          </p:cNvSpPr>
          <p:nvPr/>
        </p:nvSpPr>
        <p:spPr bwMode="auto">
          <a:xfrm>
            <a:off x="48816" y="75485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>
              <a:latin typeface="Calibri" panose="020F0502020204030204" pitchFamily="34" charset="0"/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EA4331-372B-4BC5-A859-4B03858D465E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144981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9942" y="1714500"/>
            <a:ext cx="7574653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Stolní hrozny révy vinné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</a:p>
          <a:p>
            <a:r>
              <a:rPr lang="cs-CZ" dirty="0"/>
              <a:t>„stolní hrozny révy vinné“</a:t>
            </a:r>
          </a:p>
          <a:p>
            <a:r>
              <a:rPr lang="cs-CZ" dirty="0"/>
              <a:t>název odrůdy</a:t>
            </a:r>
          </a:p>
          <a:p>
            <a:r>
              <a:rPr lang="cs-CZ" dirty="0"/>
              <a:t>země původu</a:t>
            </a:r>
          </a:p>
          <a:p>
            <a:r>
              <a:rPr lang="cs-CZ" dirty="0"/>
              <a:t>jakost</a:t>
            </a: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198E69C6-FB09-4427-8BFE-093B4B8EF938}"/>
              </a:ext>
            </a:extLst>
          </p:cNvPr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416556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1933" y="425076"/>
            <a:ext cx="7303417" cy="51192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110/1997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91643"/>
            <a:ext cx="7886700" cy="458532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cs-CZ" sz="2000" dirty="0">
                <a:solidFill>
                  <a:prstClr val="black"/>
                </a:solidFill>
              </a:rPr>
              <a:t>§ 9</a:t>
            </a:r>
          </a:p>
          <a:p>
            <a:pPr lvl="0">
              <a:lnSpc>
                <a:spcPct val="114000"/>
              </a:lnSpc>
              <a:buFontTx/>
              <a:buChar char="-"/>
            </a:pPr>
            <a:r>
              <a:rPr lang="cs-CZ" sz="2000" dirty="0">
                <a:solidFill>
                  <a:prstClr val="black"/>
                </a:solidFill>
              </a:rPr>
              <a:t>pokud se jedná o balenou potravinu, uvede PPP při uvádění na trh </a:t>
            </a:r>
            <a:r>
              <a:rPr lang="cs-CZ" sz="2000" b="1" dirty="0">
                <a:solidFill>
                  <a:srgbClr val="FFC000"/>
                </a:solidFill>
              </a:rPr>
              <a:t>označení šarže </a:t>
            </a:r>
            <a:r>
              <a:rPr lang="cs-CZ" sz="2000" dirty="0">
                <a:solidFill>
                  <a:prstClr val="black"/>
                </a:solidFill>
              </a:rPr>
              <a:t>na balení potraviny nebo na etiketě, která je k němu připojena</a:t>
            </a:r>
          </a:p>
          <a:p>
            <a:pPr marL="0" indent="0">
              <a:lnSpc>
                <a:spcPct val="114000"/>
              </a:lnSpc>
              <a:buNone/>
            </a:pPr>
            <a:endParaRPr lang="cs-CZ" sz="2000" dirty="0">
              <a:solidFill>
                <a:prstClr val="black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cs-CZ" sz="2000" dirty="0">
                <a:solidFill>
                  <a:srgbClr val="FFC000"/>
                </a:solidFill>
              </a:rPr>
              <a:t>- </a:t>
            </a:r>
            <a:r>
              <a:rPr lang="cs-CZ" sz="2000" b="1" dirty="0">
                <a:solidFill>
                  <a:srgbClr val="FFC000"/>
                </a:solidFill>
              </a:rPr>
              <a:t>tato povinnost se nevztahuje na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cs-CZ" sz="2000" dirty="0">
                <a:solidFill>
                  <a:prstClr val="black"/>
                </a:solidFill>
              </a:rPr>
              <a:t>	- obaly, jejichž největší plocha je menší než 10 cm</a:t>
            </a:r>
            <a:r>
              <a:rPr lang="cs-CZ" sz="2000" baseline="30000" dirty="0">
                <a:solidFill>
                  <a:prstClr val="black"/>
                </a:solidFill>
              </a:rPr>
              <a:t>2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cs-CZ" sz="2000" dirty="0">
                <a:solidFill>
                  <a:prstClr val="black"/>
                </a:solidFill>
              </a:rPr>
              <a:t>	- potraviny označené datem minimální trvanlivosti nebo datem použitelnosti, pokud je toto datum vyjádřeno jako označení dne a měsíce v uvedeném pořadí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1886" y="1465943"/>
            <a:ext cx="8500594" cy="4020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Rajčata</a:t>
            </a:r>
            <a:endParaRPr lang="cs-CZ" dirty="0"/>
          </a:p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</a:p>
          <a:p>
            <a:r>
              <a:rPr lang="cs-CZ" dirty="0">
                <a:latin typeface="Calibri" panose="020F0502020204030204" pitchFamily="34" charset="0"/>
              </a:rPr>
              <a:t>„rajčata“, „rajčata v hroznech“, „třešňová/koktejlová rajčata“, „třešňová/koktejlová rajčata v hroznech“, „směs rajčat“</a:t>
            </a:r>
          </a:p>
          <a:p>
            <a:r>
              <a:rPr lang="cs-CZ" dirty="0">
                <a:latin typeface="Calibri" panose="020F0502020204030204" pitchFamily="34" charset="0"/>
              </a:rPr>
              <a:t>země původu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velikost 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44356" y="234719"/>
            <a:ext cx="6757816" cy="56724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Ovoce a zelenina – balené- 543/2011</a:t>
            </a:r>
          </a:p>
        </p:txBody>
      </p:sp>
    </p:spTree>
    <p:extLst>
      <p:ext uri="{BB962C8B-B14F-4D97-AF65-F5344CB8AC3E}">
        <p14:creationId xmlns:p14="http://schemas.microsoft.com/office/powerpoint/2010/main" val="24267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BANÁNY – 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532998"/>
            <a:ext cx="8475264" cy="4956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77190" indent="-342900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Nařízení EP a R (ES)</a:t>
            </a:r>
            <a:r>
              <a:rPr lang="cs-CZ" sz="2400" dirty="0"/>
              <a:t> </a:t>
            </a:r>
            <a:r>
              <a:rPr lang="cs-CZ" sz="2400" b="1" dirty="0"/>
              <a:t>č. 1169/2011</a:t>
            </a:r>
            <a:r>
              <a:rPr lang="cs-CZ" sz="2400" dirty="0"/>
              <a:t>, o poskytování informací o potravinách spotřebitelům</a:t>
            </a:r>
          </a:p>
          <a:p>
            <a:pPr marL="377190" indent="-342900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Prováděcí nařízení Komise (EU) č. 1333/2011, </a:t>
            </a:r>
            <a:r>
              <a:rPr lang="cs-CZ" sz="2400" dirty="0"/>
              <a:t>kterým se stanoví obchodní normy pro banány, pravidla pro kontrolu dodržování těchto obchodních norem a požadavky na oznamování v odvětví banánů</a:t>
            </a:r>
            <a:endParaRPr lang="cs-CZ" sz="2400" dirty="0">
              <a:cs typeface="Calibri"/>
            </a:endParaRPr>
          </a:p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dirty="0"/>
              <a:t> </a:t>
            </a:r>
            <a:r>
              <a:rPr lang="cs-CZ" sz="2400" b="1" dirty="0"/>
              <a:t>Zákon 110/1997 Sb., </a:t>
            </a:r>
            <a:r>
              <a:rPr lang="cs-CZ" sz="2400" dirty="0"/>
              <a:t>o potravinách a tabákových výrobcích</a:t>
            </a:r>
            <a:endParaRPr lang="cs-CZ" sz="2400" dirty="0"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solidFill>
                  <a:srgbClr val="FF0000"/>
                </a:solidFill>
              </a:rPr>
              <a:t>Vyhláška č. 397/2021 Sb., o požadavcích na konzervované ovoce a konzervovanou zelinu, skořápkové plody, houby, brambory a výrobky z nich a banány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304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BANÁNY – 1333/2011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930400"/>
            <a:ext cx="8475264" cy="45593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jméno a adresa balírny a/nebo odesílatele</a:t>
            </a:r>
          </a:p>
          <a:p>
            <a:r>
              <a:rPr lang="cs-CZ" dirty="0"/>
              <a:t>„banány“</a:t>
            </a:r>
          </a:p>
          <a:p>
            <a:r>
              <a:rPr lang="cs-CZ" dirty="0"/>
              <a:t>název odrůdy nebo obchodního typu</a:t>
            </a:r>
          </a:p>
          <a:p>
            <a:r>
              <a:rPr lang="cs-CZ" dirty="0"/>
              <a:t>země původu (z EU i produkční oblast)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čistá hmotnost</a:t>
            </a:r>
          </a:p>
          <a:p>
            <a:r>
              <a:rPr lang="cs-CZ" dirty="0"/>
              <a:t>velikost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2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829" y="1625600"/>
            <a:ext cx="8288621" cy="4981858"/>
          </a:xfrm>
        </p:spPr>
        <p:txBody>
          <a:bodyPr>
            <a:normAutofit/>
          </a:bodyPr>
          <a:lstStyle/>
          <a:p>
            <a:r>
              <a:rPr lang="cs-CZ" dirty="0"/>
              <a:t>v těsné blízkosti potraviny:</a:t>
            </a:r>
          </a:p>
          <a:p>
            <a:pPr lvl="1"/>
            <a:r>
              <a:rPr lang="cs-CZ" dirty="0"/>
              <a:t>výrobce (= balírna/třídírna)</a:t>
            </a:r>
          </a:p>
          <a:p>
            <a:pPr lvl="1"/>
            <a:r>
              <a:rPr lang="cs-CZ" dirty="0"/>
              <a:t>množství hlavní složky v %</a:t>
            </a:r>
          </a:p>
          <a:p>
            <a:pPr lvl="1"/>
            <a:r>
              <a:rPr lang="cs-CZ" dirty="0"/>
              <a:t>údaj o třídě jakosti, pokud je požadováno (543/2011)</a:t>
            </a:r>
          </a:p>
          <a:p>
            <a:pPr lvl="1"/>
            <a:r>
              <a:rPr lang="cs-CZ" dirty="0"/>
              <a:t> název potraviny</a:t>
            </a:r>
          </a:p>
          <a:p>
            <a:pPr lvl="1"/>
            <a:r>
              <a:rPr lang="cs-CZ" dirty="0"/>
              <a:t> země původu</a:t>
            </a:r>
          </a:p>
          <a:p>
            <a:r>
              <a:rPr lang="cs-CZ" dirty="0"/>
              <a:t>v blízkosti místa nabízení:</a:t>
            </a:r>
          </a:p>
          <a:p>
            <a:pPr lvl="1"/>
            <a:r>
              <a:rPr lang="cs-CZ" dirty="0"/>
              <a:t>(DP, DMT)</a:t>
            </a:r>
          </a:p>
          <a:p>
            <a:pPr lvl="1"/>
            <a:r>
              <a:rPr lang="cs-CZ" dirty="0"/>
              <a:t>Alergeny</a:t>
            </a:r>
          </a:p>
          <a:p>
            <a:pPr lvl="1"/>
            <a:r>
              <a:rPr lang="cs-CZ" dirty="0"/>
              <a:t>další údaje, stanoví-li tak přímo použitelný předpis EU</a:t>
            </a:r>
          </a:p>
          <a:p>
            <a:endParaRPr lang="cs-CZ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18836" y="250542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Nebalené čerstvé ovoce a zelenina-110/1997</a:t>
            </a:r>
          </a:p>
        </p:txBody>
      </p:sp>
    </p:spTree>
    <p:extLst>
      <p:ext uri="{BB962C8B-B14F-4D97-AF65-F5344CB8AC3E}">
        <p14:creationId xmlns:p14="http://schemas.microsoft.com/office/powerpoint/2010/main" val="417083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89822" y="1444573"/>
            <a:ext cx="7866778" cy="50832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28575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název potraviny</a:t>
            </a:r>
          </a:p>
          <a:p>
            <a:pPr marL="514350" indent="-28575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cs typeface="Calibri" panose="020F0502020204030204"/>
              </a:rPr>
              <a:t>seznam složek</a:t>
            </a:r>
          </a:p>
          <a:p>
            <a:pPr marL="514350" indent="-28575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cs typeface="Calibri" panose="020F0502020204030204"/>
              </a:rPr>
              <a:t>alergeny</a:t>
            </a:r>
          </a:p>
          <a:p>
            <a:pPr marL="513715" lvl="1" indent="-285750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čisté množství potraviny</a:t>
            </a:r>
          </a:p>
          <a:p>
            <a:pPr marL="970915" lvl="2" indent="-285750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u pevných potravin v nálevu se při označování uvádí též čistá hmotnost této potraviny po odkapání</a:t>
            </a:r>
            <a:endParaRPr lang="cs-CZ" sz="2400" dirty="0">
              <a:cs typeface="Calibri"/>
            </a:endParaRPr>
          </a:p>
          <a:p>
            <a:pPr marL="514350" indent="-28575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DP, DMT  </a:t>
            </a:r>
            <a:endParaRPr lang="cs-CZ" dirty="0">
              <a:cs typeface="Calibri"/>
            </a:endParaRPr>
          </a:p>
          <a:p>
            <a:pPr marL="571500" indent="-34290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podmínky uchování</a:t>
            </a:r>
            <a:endParaRPr lang="en-US" dirty="0">
              <a:ea typeface="+mn-lt"/>
              <a:cs typeface="+mn-lt"/>
            </a:endParaRPr>
          </a:p>
          <a:p>
            <a:pPr marL="571500" indent="-34290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jméno PPP</a:t>
            </a:r>
          </a:p>
          <a:p>
            <a:pPr marL="571500" indent="-34290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výživové údaje</a:t>
            </a:r>
            <a:endParaRPr lang="cs-CZ" sz="1900" dirty="0"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buNone/>
            </a:pPr>
            <a:endParaRPr lang="cs-CZ" sz="1900" dirty="0">
              <a:cs typeface="Calibri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8B223E2-43CF-4F90-8386-B57122A0C6F4}"/>
              </a:ext>
            </a:extLst>
          </p:cNvPr>
          <p:cNvSpPr txBox="1">
            <a:spLocks/>
          </p:cNvSpPr>
          <p:nvPr/>
        </p:nvSpPr>
        <p:spPr>
          <a:xfrm>
            <a:off x="1688714" y="230577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Zpracované ovoce a zelenina- 1169/2011</a:t>
            </a:r>
          </a:p>
        </p:txBody>
      </p:sp>
    </p:spTree>
    <p:extLst>
      <p:ext uri="{BB962C8B-B14F-4D97-AF65-F5344CB8AC3E}">
        <p14:creationId xmlns:p14="http://schemas.microsoft.com/office/powerpoint/2010/main" val="10855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9900"/>
            <a:ext cx="7313295" cy="21425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§ 9</a:t>
            </a:r>
            <a:r>
              <a:rPr lang="cs-CZ" i="1" dirty="0"/>
              <a:t> </a:t>
            </a:r>
            <a:r>
              <a:rPr lang="cs-CZ" dirty="0"/>
              <a:t>Pokud se jedná o balenou potravinu, uvede provozovatel potravinářského podniku při uvádění na trh </a:t>
            </a:r>
            <a:r>
              <a:rPr lang="cs-CZ" b="1" dirty="0"/>
              <a:t>označení šarže</a:t>
            </a:r>
            <a:r>
              <a:rPr lang="cs-CZ" dirty="0"/>
              <a:t> na balení potraviny nebo na etiketě, která je k němu připojena.</a:t>
            </a:r>
          </a:p>
          <a:p>
            <a:pPr algn="just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48784" y="190647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Zpracované ovoce a zelenina - 110/1997</a:t>
            </a:r>
          </a:p>
        </p:txBody>
      </p:sp>
    </p:spTree>
    <p:extLst>
      <p:ext uri="{BB962C8B-B14F-4D97-AF65-F5344CB8AC3E}">
        <p14:creationId xmlns:p14="http://schemas.microsoft.com/office/powerpoint/2010/main" val="402269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5" y="1574800"/>
            <a:ext cx="7256504" cy="3420374"/>
          </a:xfrm>
        </p:spPr>
        <p:txBody>
          <a:bodyPr>
            <a:normAutofit/>
          </a:bodyPr>
          <a:lstStyle/>
          <a:p>
            <a:r>
              <a:rPr lang="cs-CZ" b="1" dirty="0"/>
              <a:t>použitým druhem </a:t>
            </a:r>
            <a:r>
              <a:rPr lang="cs-CZ" dirty="0"/>
              <a:t>nebo druhy ovoce v sestupném pořadí podle hmotnosti použité suroviny</a:t>
            </a:r>
          </a:p>
          <a:p>
            <a:r>
              <a:rPr lang="cs-CZ" dirty="0"/>
              <a:t>u </a:t>
            </a:r>
            <a:r>
              <a:rPr lang="cs-CZ" b="1" dirty="0"/>
              <a:t>ovoce v lihu</a:t>
            </a:r>
            <a:r>
              <a:rPr lang="cs-CZ" dirty="0"/>
              <a:t> - </a:t>
            </a:r>
            <a:r>
              <a:rPr lang="cs-CZ" b="1" dirty="0"/>
              <a:t>obsah alkoholu</a:t>
            </a:r>
            <a:r>
              <a:rPr lang="cs-CZ" dirty="0"/>
              <a:t> v procentech objemových</a:t>
            </a:r>
          </a:p>
          <a:p>
            <a:r>
              <a:rPr lang="cs-CZ" b="1" dirty="0"/>
              <a:t>názvem skupiny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98696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Konzervované ovoce 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2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62" y="1397000"/>
            <a:ext cx="8864730" cy="52004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u džemů, marmelád, rosolů, kaštanového pyré, povidel, klevel, ovocných protlaků a pyré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množstvím </a:t>
            </a:r>
            <a:r>
              <a:rPr lang="cs-CZ" sz="2400" u="sng" dirty="0"/>
              <a:t>ovoce v g</a:t>
            </a:r>
            <a:r>
              <a:rPr lang="cs-CZ" sz="2400" dirty="0"/>
              <a:t>, které bylo použito pro výrobu 100 g hotového výrobku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ve stejném zorném poli jako název výrobku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celkovým obsahem </a:t>
            </a:r>
            <a:r>
              <a:rPr lang="cs-CZ" sz="2400" u="sng" dirty="0"/>
              <a:t>přírodních sladidel v g </a:t>
            </a:r>
            <a:r>
              <a:rPr lang="cs-CZ" sz="2400" dirty="0"/>
              <a:t>obsažených ve 100 g výrobku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ve stejném zorném poli jako název výrobku, nemusí obsah cukru jsou-li výživové údaje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zbytkový </a:t>
            </a:r>
            <a:r>
              <a:rPr lang="cs-CZ" sz="2400" u="sng" dirty="0"/>
              <a:t>oxid siřičitý </a:t>
            </a:r>
            <a:r>
              <a:rPr lang="cs-CZ" sz="2400" dirty="0"/>
              <a:t>(více než 10 mg/kg) – ne protlaky a pyré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v názvu – jméno použitého </a:t>
            </a:r>
            <a:r>
              <a:rPr lang="cs-CZ" sz="2400" u="sng" dirty="0"/>
              <a:t>druhu nebo druhů ovoce </a:t>
            </a:r>
            <a:r>
              <a:rPr lang="cs-CZ" sz="2400" dirty="0"/>
              <a:t>v sestupném pořadí podle hmotnosti použité suroviny (3 a více – „směs ovoce“) - ne povidla, klevely, protlaky a pyré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u upraveného chlazeného čerstvého ovoce na obale – datum použitelnosti a teplota skladování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0B1B8CAD-7746-4F94-BE82-A665B80AA273}"/>
              </a:ext>
            </a:extLst>
          </p:cNvPr>
          <p:cNvSpPr txBox="1">
            <a:spLocks/>
          </p:cNvSpPr>
          <p:nvPr/>
        </p:nvSpPr>
        <p:spPr>
          <a:xfrm>
            <a:off x="1698696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Konzervované ovoce 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514" y="1663700"/>
            <a:ext cx="8586954" cy="3979546"/>
          </a:xfrm>
        </p:spPr>
        <p:txBody>
          <a:bodyPr>
            <a:normAutofit/>
          </a:bodyPr>
          <a:lstStyle/>
          <a:p>
            <a:r>
              <a:rPr lang="cs-CZ" dirty="0"/>
              <a:t>sušené bobule hroznů révy vinné lze označovat pouze názvem "</a:t>
            </a:r>
            <a:r>
              <a:rPr lang="cs-CZ" b="1" dirty="0"/>
              <a:t>Rozinky</a:t>
            </a:r>
            <a:r>
              <a:rPr lang="cs-CZ" dirty="0"/>
              <a:t>" nebo "</a:t>
            </a:r>
            <a:r>
              <a:rPr lang="cs-CZ" b="1" dirty="0"/>
              <a:t>Hrozinky</a:t>
            </a:r>
            <a:r>
              <a:rPr lang="cs-CZ" dirty="0"/>
              <a:t>"</a:t>
            </a:r>
          </a:p>
          <a:p>
            <a:r>
              <a:rPr lang="cs-CZ" dirty="0"/>
              <a:t>"</a:t>
            </a:r>
            <a:r>
              <a:rPr lang="cs-CZ" b="1" dirty="0"/>
              <a:t>rosolová marmeláda</a:t>
            </a:r>
            <a:r>
              <a:rPr lang="cs-CZ" dirty="0"/>
              <a:t>" - pro marmelády, pokud výrobek neobsahuje žádnou nerozpustnou hmotu citrusových plodů, s výjimkou malého množství jemně krájené kůry citrusů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8D3C943-073D-48F7-9F76-C6D522442D29}"/>
              </a:ext>
            </a:extLst>
          </p:cNvPr>
          <p:cNvSpPr txBox="1">
            <a:spLocks/>
          </p:cNvSpPr>
          <p:nvPr/>
        </p:nvSpPr>
        <p:spPr>
          <a:xfrm>
            <a:off x="1698696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Konzervované ovoce 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3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3700" y="1536700"/>
            <a:ext cx="8498780" cy="40251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sušené ovoce a ovoce proslazené (kandované ovoce) nebalené se skladuje při relativní vlhkosti vzduchu nejvýše 70 %</a:t>
            </a:r>
          </a:p>
          <a:p>
            <a:pPr algn="just"/>
            <a:r>
              <a:rPr lang="cs-CZ" dirty="0"/>
              <a:t>sušené ovoce a ovoce proslazené (kandované ovoce) nebalené se skladuje a přepravuje odděleně od látek s výraznými pachy a vůněmi</a:t>
            </a:r>
          </a:p>
          <a:p>
            <a:pPr algn="just"/>
            <a:r>
              <a:rPr lang="cs-CZ" dirty="0"/>
              <a:t>upravené chlazené čerstvé ovoce se uvádí na trh při teplotách </a:t>
            </a:r>
            <a:r>
              <a:rPr lang="cs-CZ" b="1" dirty="0"/>
              <a:t>od 0 °C do 5 °C</a:t>
            </a:r>
          </a:p>
          <a:p>
            <a:pPr algn="just"/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5A84D55-0B40-4C38-84C2-FEBBCB21D22B}"/>
              </a:ext>
            </a:extLst>
          </p:cNvPr>
          <p:cNvSpPr txBox="1">
            <a:spLocks/>
          </p:cNvSpPr>
          <p:nvPr/>
        </p:nvSpPr>
        <p:spPr>
          <a:xfrm>
            <a:off x="1698696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Konzervované ovoce 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9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0610" y="234417"/>
            <a:ext cx="7932067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5</a:t>
            </a:fld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11961" y="1327835"/>
            <a:ext cx="8634353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a)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nealkoholickým nápojem 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nápoj obsahující nejvýše 0,5 % objemových etanolu měřených při teplotě 20 °C,</a:t>
            </a:r>
          </a:p>
          <a:p>
            <a:pPr algn="just"/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b)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koncentrátem k přípravě nealkoholických nápojů 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výrobek obsahující nejvýše 0,5 % objemových etanolu měřených při teplotě 20 °C,</a:t>
            </a:r>
          </a:p>
          <a:p>
            <a:pPr algn="just"/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c)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nápojem v prášku 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směs ve formě prášku, granulí nebo komprimátů, určená k přípravě nealkoholických nápojů rozpuštěním,</a:t>
            </a:r>
          </a:p>
          <a:p>
            <a:pPr algn="just"/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d)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200" b="1" dirty="0">
                <a:solidFill>
                  <a:srgbClr val="000000"/>
                </a:solidFill>
                <a:latin typeface="Calibri"/>
                <a:cs typeface="Calibri"/>
              </a:rPr>
              <a:t>nápojovým koncentrátem</a:t>
            </a:r>
            <a:r>
              <a:rPr lang="cs-CZ" sz="1200" dirty="0">
                <a:solidFill>
                  <a:srgbClr val="000000"/>
                </a:solidFill>
                <a:latin typeface="Calibri"/>
                <a:cs typeface="Calibri"/>
              </a:rPr>
              <a:t> zahuštěná směs jednotlivých surovin používaných k výrobě nealkoholických nápojů, určená k přípravě </a:t>
            </a:r>
            <a:r>
              <a:rPr lang="cs-CZ" sz="1200" dirty="0">
                <a:latin typeface="Calibri"/>
                <a:cs typeface="Calibri"/>
              </a:rPr>
              <a:t>nápojů ředěním,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e)</a:t>
            </a:r>
            <a:r>
              <a:rPr lang="cs-CZ" sz="1200" dirty="0">
                <a:latin typeface="Calibri"/>
                <a:cs typeface="Calibri"/>
              </a:rPr>
              <a:t> </a:t>
            </a:r>
            <a:r>
              <a:rPr lang="cs-CZ" sz="1200" b="1" dirty="0">
                <a:latin typeface="Calibri"/>
                <a:cs typeface="Calibri"/>
              </a:rPr>
              <a:t>ovocnou nebo zeleninovou šťávou zkvasitelný, ale nezkvašený výrobek </a:t>
            </a:r>
            <a:r>
              <a:rPr lang="cs-CZ" sz="1200" dirty="0">
                <a:latin typeface="Calibri"/>
                <a:cs typeface="Calibri"/>
              </a:rPr>
              <a:t>získaný z jedlých částí zralého a zdravého, čerstvého, chlazeného nebo zmrazeného ovoce nebo zeleniny, a to jednoho nebo více druhů, s barvou, vůní a chutí, které jsou charakteristické pro šťávu pocházející z příslušného ovoce nebo zeleniny; aroma, dužnina a buňky získané vhodnými fyzikálními způsoby ze stejného druhu ovoce nebo zeleniny mohou být do šťávy vráceny; rajčata se pro účely této vyhlášky považují za ovoce,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f)</a:t>
            </a:r>
            <a:r>
              <a:rPr lang="cs-CZ" sz="1200" dirty="0">
                <a:latin typeface="Calibri"/>
                <a:cs typeface="Calibri"/>
              </a:rPr>
              <a:t> </a:t>
            </a:r>
            <a:r>
              <a:rPr lang="cs-CZ" sz="1200" b="1" dirty="0">
                <a:latin typeface="Calibri"/>
                <a:cs typeface="Calibri"/>
              </a:rPr>
              <a:t>čerstvou nebo též </a:t>
            </a:r>
            <a:r>
              <a:rPr lang="cs-CZ" sz="1200" b="1" dirty="0" err="1">
                <a:latin typeface="Calibri"/>
                <a:cs typeface="Calibri"/>
              </a:rPr>
              <a:t>fresh</a:t>
            </a:r>
            <a:r>
              <a:rPr lang="cs-CZ" sz="1200" b="1" dirty="0">
                <a:latin typeface="Calibri"/>
                <a:cs typeface="Calibri"/>
              </a:rPr>
              <a:t> ovocnou, zeleninovou nebo </a:t>
            </a:r>
            <a:r>
              <a:rPr lang="cs-CZ" sz="1200" b="1" dirty="0" err="1">
                <a:latin typeface="Calibri"/>
                <a:cs typeface="Calibri"/>
              </a:rPr>
              <a:t>ovocno</a:t>
            </a:r>
            <a:r>
              <a:rPr lang="cs-CZ" sz="1200" b="1" dirty="0">
                <a:latin typeface="Calibri"/>
                <a:cs typeface="Calibri"/>
              </a:rPr>
              <a:t>-zeleninovou šťávou </a:t>
            </a:r>
            <a:r>
              <a:rPr lang="cs-CZ" sz="1200" dirty="0">
                <a:latin typeface="Calibri"/>
                <a:cs typeface="Calibri"/>
              </a:rPr>
              <a:t>zkvasitelný, ale nezkvašený výrobek získaný z jedlých částí zralého, zdravého a čerstvého ovoce nebo zeleniny, a to jednoho nebo více druhů, s barvou, vůní a chutí, které jsou charakteristické pro šťávu pocházející z příslušného ovoce nebo zeleniny; do čerstvé nebo též </a:t>
            </a:r>
            <a:r>
              <a:rPr lang="cs-CZ" sz="1200" dirty="0" err="1">
                <a:latin typeface="Calibri"/>
                <a:cs typeface="Calibri"/>
              </a:rPr>
              <a:t>fresh</a:t>
            </a:r>
            <a:r>
              <a:rPr lang="cs-CZ" sz="1200" dirty="0">
                <a:latin typeface="Calibri"/>
                <a:cs typeface="Calibri"/>
              </a:rPr>
              <a:t> šťávy nelze přidat další složky s výjimkou bylin a semen rostlin a výrobek nesmí být dále ošetřený,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g)</a:t>
            </a:r>
            <a:r>
              <a:rPr lang="cs-CZ" sz="1200" dirty="0">
                <a:latin typeface="Calibri"/>
                <a:cs typeface="Calibri"/>
              </a:rPr>
              <a:t> </a:t>
            </a:r>
            <a:r>
              <a:rPr lang="cs-CZ" sz="1200" b="1" dirty="0">
                <a:latin typeface="Calibri"/>
                <a:cs typeface="Calibri"/>
              </a:rPr>
              <a:t>přírodní</a:t>
            </a:r>
            <a:r>
              <a:rPr lang="cs-CZ" sz="1200" dirty="0">
                <a:latin typeface="Calibri"/>
                <a:cs typeface="Calibri"/>
              </a:rPr>
              <a:t> ovocnou, zeleninovou nebo </a:t>
            </a:r>
            <a:r>
              <a:rPr lang="cs-CZ" sz="1200" dirty="0" err="1">
                <a:latin typeface="Calibri"/>
                <a:cs typeface="Calibri"/>
              </a:rPr>
              <a:t>ovocno</a:t>
            </a:r>
            <a:r>
              <a:rPr lang="cs-CZ" sz="1200" dirty="0">
                <a:latin typeface="Calibri"/>
                <a:cs typeface="Calibri"/>
              </a:rPr>
              <a:t>-zeleninovou šťávou zkvasitelný, ale nezkvašený výrobek uvedený v písmenu e), </a:t>
            </a:r>
            <a:r>
              <a:rPr lang="cs-CZ" sz="1200" b="1" dirty="0">
                <a:latin typeface="Calibri"/>
                <a:cs typeface="Calibri"/>
              </a:rPr>
              <a:t>ošetřený</a:t>
            </a:r>
            <a:r>
              <a:rPr lang="cs-CZ" sz="1200" dirty="0">
                <a:latin typeface="Calibri"/>
                <a:cs typeface="Calibri"/>
              </a:rPr>
              <a:t> pouze šetrnou metodou, k němuž nebyly přidány žádné další složky,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h) ovocnou šťávou z citrusových </a:t>
            </a:r>
            <a:r>
              <a:rPr lang="cs-CZ" sz="1200" dirty="0">
                <a:latin typeface="Calibri"/>
                <a:cs typeface="Calibri"/>
              </a:rPr>
              <a:t>plodů šťáva získaná z endokarpu jejich vnitřní části; limetková šťáva však může být získávána z celého plodu,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i)</a:t>
            </a:r>
            <a:r>
              <a:rPr lang="cs-CZ" sz="1200" dirty="0">
                <a:latin typeface="Calibri"/>
                <a:cs typeface="Calibri"/>
              </a:rPr>
              <a:t> </a:t>
            </a:r>
            <a:r>
              <a:rPr lang="cs-CZ" sz="1200" b="1" dirty="0">
                <a:latin typeface="Calibri"/>
                <a:cs typeface="Calibri"/>
              </a:rPr>
              <a:t>ovocnou nebo zeleninovou šťávou z koncentrátu </a:t>
            </a:r>
            <a:r>
              <a:rPr lang="cs-CZ" sz="1200" dirty="0">
                <a:latin typeface="Calibri"/>
                <a:cs typeface="Calibri"/>
              </a:rPr>
              <a:t>výrobek získaný z koncentrované ovocné nebo zeleninové šťávy opětovným doplněním takového podílu pitné vody, jaký byl odstraněn při koncentraci šťávy; aroma, dužnina a buňky získané vhodnými fyzikálními prostředky ze stejného druhu ovoce nebo zeleniny mohou být do šťávy vráceny,</a:t>
            </a:r>
          </a:p>
          <a:p>
            <a:pPr algn="just"/>
            <a:r>
              <a:rPr lang="cs-CZ" sz="1200" b="1" dirty="0">
                <a:latin typeface="Calibri"/>
                <a:cs typeface="Calibri"/>
              </a:rPr>
              <a:t>j)</a:t>
            </a:r>
            <a:r>
              <a:rPr lang="cs-CZ" sz="1200" dirty="0">
                <a:latin typeface="Calibri"/>
                <a:cs typeface="Calibri"/>
              </a:rPr>
              <a:t> </a:t>
            </a:r>
            <a:r>
              <a:rPr lang="cs-CZ" sz="1200" b="1" dirty="0">
                <a:latin typeface="Calibri"/>
                <a:cs typeface="Calibri"/>
              </a:rPr>
              <a:t>koncentrovanou ovocnou nebo zeleninovou šťávou </a:t>
            </a:r>
            <a:r>
              <a:rPr lang="cs-CZ" sz="1200" dirty="0">
                <a:latin typeface="Calibri"/>
                <a:cs typeface="Calibri"/>
              </a:rPr>
              <a:t>výrobek získaný z ovocné nebo zeleninové šťávy jednoho nebo více druhů ovoce nebo zeleniny fyzikálním odstraněním specifického podílu obsahu vody; je-li výrobek určen ke konečné spotřebě, nesmí být snížení objemu menší než 50 %; aroma, dužnina a buňky získané vhodnými fyzikálními prostředky ze stejného druhu ovoce nebo zeleniny mohou být do koncentrované ovocné nebo zeleninové šťávy vráceny,</a:t>
            </a:r>
          </a:p>
        </p:txBody>
      </p:sp>
    </p:spTree>
    <p:extLst>
      <p:ext uri="{BB962C8B-B14F-4D97-AF65-F5344CB8AC3E}">
        <p14:creationId xmlns:p14="http://schemas.microsoft.com/office/powerpoint/2010/main" val="18113788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562100"/>
            <a:ext cx="8582582" cy="46482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botanickým názvem použitého druhu zeleniny, pokud není zahrnut v názvu výrobku</a:t>
            </a:r>
          </a:p>
          <a:p>
            <a:pPr algn="just"/>
            <a:r>
              <a:rPr lang="cs-CZ" dirty="0"/>
              <a:t>použitým druhem nálevu</a:t>
            </a:r>
          </a:p>
          <a:p>
            <a:pPr algn="just"/>
            <a:r>
              <a:rPr lang="cs-CZ" dirty="0"/>
              <a:t>názvem skupiny a podskupiny</a:t>
            </a:r>
          </a:p>
          <a:p>
            <a:pPr algn="just"/>
            <a:r>
              <a:rPr lang="cs-CZ" dirty="0"/>
              <a:t>u upravené chlazené čerstvé zeleniny a zeleniny mléčně kvašené – datum použitelnosti a teplota skladování</a:t>
            </a:r>
          </a:p>
          <a:p>
            <a:pPr algn="just"/>
            <a:r>
              <a:rPr lang="cs-CZ" dirty="0"/>
              <a:t>údaj, zda se jedná o zeleninový výrobek pálivý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28819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Konzervovaná zelenina- 397/2021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2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2100"/>
            <a:ext cx="8748972" cy="39243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proslazená zelenina nebalená se skladuje při teplotě nejvýše 20 °C a relativní vlhkosti vzduchu nejvýše 70 %, u sušené zeleniny nejvýše 65 </a:t>
            </a:r>
          </a:p>
          <a:p>
            <a:pPr algn="just"/>
            <a:r>
              <a:rPr lang="cs-CZ" dirty="0"/>
              <a:t>sušená a proslazená nebo kandovaná zelenina se skladuje a přepravuje odděleně od látek s výraznými pachy a vůněmi; s výjimkou sušené a proslazené balené zeleniny v obalu zabraňujícímu pronikání výrazným pachům a vůním</a:t>
            </a:r>
          </a:p>
          <a:p>
            <a:pPr algn="just"/>
            <a:r>
              <a:rPr lang="cs-CZ" b="1" dirty="0"/>
              <a:t>upravená chlazená čerstvá zelenina </a:t>
            </a:r>
            <a:r>
              <a:rPr lang="cs-CZ" dirty="0"/>
              <a:t>se uvádí do oběhu při teplotách </a:t>
            </a:r>
            <a:r>
              <a:rPr lang="cs-CZ" b="1" dirty="0"/>
              <a:t>od 0 °C do 5 °C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97B4829-B486-4165-92A2-7C276E7A9008}"/>
              </a:ext>
            </a:extLst>
          </p:cNvPr>
          <p:cNvSpPr txBox="1">
            <a:spLocks/>
          </p:cNvSpPr>
          <p:nvPr/>
        </p:nvSpPr>
        <p:spPr>
          <a:xfrm>
            <a:off x="1628819" y="260524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Konzervovaná zelenina- 397/2021</a:t>
            </a:r>
            <a:endParaRPr lang="cs-CZ" sz="27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SKOŘÁPKOVÉ PLODY–LEGISLATIVA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308663"/>
            <a:ext cx="8475264" cy="52789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Nařízení EP a R (ES)</a:t>
            </a:r>
            <a:r>
              <a:rPr lang="cs-CZ" sz="2400" dirty="0"/>
              <a:t> </a:t>
            </a:r>
            <a:r>
              <a:rPr lang="cs-CZ" sz="2400" b="1" dirty="0"/>
              <a:t>č. 1169/2011</a:t>
            </a:r>
            <a:r>
              <a:rPr lang="cs-CZ" sz="2400" dirty="0"/>
              <a:t>, o poskytování informací o potravinách spotřebitelům</a:t>
            </a:r>
            <a:endParaRPr lang="cs-CZ" sz="2400" dirty="0">
              <a:cs typeface="Calibri"/>
            </a:endParaRPr>
          </a:p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dirty="0"/>
              <a:t> </a:t>
            </a:r>
            <a:r>
              <a:rPr lang="cs-CZ" sz="2400" b="1" dirty="0"/>
              <a:t>Zákon 110/1997 Sb., </a:t>
            </a:r>
            <a:r>
              <a:rPr lang="cs-CZ" sz="2400" dirty="0"/>
              <a:t>o potravinách a tabákových výrobcích</a:t>
            </a:r>
            <a:endParaRPr lang="cs-CZ" sz="2400" dirty="0"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solidFill>
                  <a:srgbClr val="000000"/>
                </a:solidFill>
                <a:cs typeface="Calibri"/>
              </a:rPr>
              <a:t>Vyhláška č. 157/2003 Sb., kterou se stanoví požadavky pro čerstvé ovoce a čerstvou zeleninu, zpracované ovoce a zpracovanou zeleninu, suché skořápkové plody, houby, brambory a výrobky z nich, jakož i další způsoby jejich označování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solidFill>
                  <a:srgbClr val="FF0000"/>
                </a:solidFill>
              </a:rPr>
              <a:t>Vyhláška č. 397/2021 Sb., o požadavcích na konzervované ovoce a konzervovanou zelinu, skořápkové plody, houby, brambory a výrobky z nich a banány</a:t>
            </a:r>
            <a:endParaRPr lang="cs-CZ" sz="2000" b="1" dirty="0">
              <a:solidFill>
                <a:srgbClr val="FF0000"/>
              </a:solidFill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5272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2838" y="1191403"/>
            <a:ext cx="6419062" cy="53962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Název potraviny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(Seznam složek)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(Alergeny)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(Množství určitých složek)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Čisté množství potraviny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/>
              <a:t>Datum minimální trvanlivosti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Podmínky uchování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Jméno PPP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(Země původu)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(Návod k použití)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(Výživové údaje)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dirty="0">
                <a:latin typeface="Calibri" panose="020F0502020204030204" pitchFamily="34" charset="0"/>
              </a:rPr>
              <a:t>(</a:t>
            </a:r>
            <a:r>
              <a:rPr lang="cs-CZ" dirty="0" err="1">
                <a:latin typeface="Calibri" panose="020F0502020204030204" pitchFamily="34" charset="0"/>
              </a:rPr>
              <a:t>BalEno</a:t>
            </a:r>
            <a:r>
              <a:rPr lang="cs-CZ" dirty="0">
                <a:latin typeface="Calibri" panose="020F0502020204030204" pitchFamily="34" charset="0"/>
              </a:rPr>
              <a:t> v ochranné atmosféře)</a:t>
            </a: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B55863A-B345-4400-9531-58989A40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SKOŘÁPKOVÉ PLODY  – 1169/2011</a:t>
            </a:r>
            <a:endParaRPr lang="cs-CZ"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09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40868"/>
            <a:ext cx="7313295" cy="2864532"/>
          </a:xfrm>
        </p:spPr>
        <p:txBody>
          <a:bodyPr>
            <a:noAutofit/>
          </a:bodyPr>
          <a:lstStyle/>
          <a:p>
            <a:r>
              <a:rPr lang="cs-CZ" dirty="0"/>
              <a:t>§ 9</a:t>
            </a:r>
            <a:r>
              <a:rPr lang="cs-CZ" i="1" dirty="0"/>
              <a:t> </a:t>
            </a:r>
            <a:r>
              <a:rPr lang="cs-CZ" dirty="0"/>
              <a:t>Pokud se jedná o balenou potravinu, uvede provozovatel potravinářského podniku při uvádění na trh </a:t>
            </a:r>
            <a:r>
              <a:rPr lang="cs-CZ" b="1" dirty="0"/>
              <a:t>označení šarže</a:t>
            </a:r>
            <a:r>
              <a:rPr lang="cs-CZ" dirty="0"/>
              <a:t> na balení potraviny nebo na etiketě, která je k němu připojena.</a:t>
            </a:r>
          </a:p>
          <a:p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84960" y="296927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Calibri" panose="020F0502020204030204" pitchFamily="34" charset="0"/>
              </a:rPr>
              <a:t>Skořápkové plody – 110/1997</a:t>
            </a:r>
          </a:p>
        </p:txBody>
      </p:sp>
    </p:spTree>
    <p:extLst>
      <p:ext uri="{BB962C8B-B14F-4D97-AF65-F5344CB8AC3E}">
        <p14:creationId xmlns:p14="http://schemas.microsoft.com/office/powerpoint/2010/main" val="32602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60500"/>
            <a:ext cx="8371656" cy="386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Označí se</a:t>
            </a:r>
          </a:p>
          <a:p>
            <a:pPr lvl="1"/>
            <a:r>
              <a:rPr lang="cs-CZ" sz="3200" b="1" dirty="0"/>
              <a:t>názvem skupiny a podskupiny</a:t>
            </a:r>
            <a:r>
              <a:rPr lang="cs-CZ" sz="3200" dirty="0"/>
              <a:t>,</a:t>
            </a:r>
          </a:p>
          <a:p>
            <a:pPr lvl="1"/>
            <a:r>
              <a:rPr lang="cs-CZ" sz="3200" u="sng" dirty="0"/>
              <a:t>u kokosových ořechů a směsí SP a arašídů </a:t>
            </a:r>
            <a:r>
              <a:rPr lang="cs-CZ" sz="3200" dirty="0"/>
              <a:t>pouze </a:t>
            </a:r>
            <a:r>
              <a:rPr lang="cs-CZ" sz="3200" b="1" dirty="0"/>
              <a:t>názvem podskupiny</a:t>
            </a:r>
          </a:p>
          <a:p>
            <a:pPr lvl="1"/>
            <a:r>
              <a:rPr lang="cs-CZ" sz="3200" u="sng" dirty="0"/>
              <a:t>u pasty a mouky a u upravených </a:t>
            </a:r>
            <a:r>
              <a:rPr lang="cs-CZ" sz="3200" dirty="0"/>
              <a:t>– v názvu se uvedou </a:t>
            </a:r>
            <a:r>
              <a:rPr lang="cs-CZ" sz="3200" b="1" dirty="0"/>
              <a:t>všechny použité druhy </a:t>
            </a:r>
            <a:r>
              <a:rPr lang="cs-CZ" sz="3200" dirty="0"/>
              <a:t>skořápkových plodů a arašídů</a:t>
            </a:r>
            <a:endParaRPr lang="cs-CZ" sz="3200" u="sng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88408E3-79D2-46DE-9850-2653BEA1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SKOŘÁPKOVÉ PLODY A ARAŠÍDY– 397/2021</a:t>
            </a:r>
            <a:endParaRPr lang="cs-CZ"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758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HOUBY – 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308663"/>
            <a:ext cx="8475264" cy="52789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Nařízení EP a R (ES)</a:t>
            </a:r>
            <a:r>
              <a:rPr lang="cs-CZ" sz="2400" dirty="0"/>
              <a:t> </a:t>
            </a:r>
            <a:r>
              <a:rPr lang="cs-CZ" sz="2400" b="1" dirty="0"/>
              <a:t>č. 1169/2011</a:t>
            </a:r>
            <a:r>
              <a:rPr lang="cs-CZ" sz="2400" dirty="0"/>
              <a:t>, o poskytování informací o potravinách spotřebitelům</a:t>
            </a:r>
            <a:endParaRPr lang="cs-CZ" sz="2400" dirty="0">
              <a:cs typeface="Calibri"/>
            </a:endParaRPr>
          </a:p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dirty="0"/>
              <a:t> </a:t>
            </a:r>
            <a:r>
              <a:rPr lang="cs-CZ" sz="2400" b="1" dirty="0"/>
              <a:t>Zákon 110/1997 Sb., </a:t>
            </a:r>
            <a:r>
              <a:rPr lang="cs-CZ" sz="2400" dirty="0"/>
              <a:t>o potravinách a tabákových výrobcích</a:t>
            </a:r>
            <a:endParaRPr lang="cs-CZ" sz="2400" dirty="0"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solidFill>
                  <a:srgbClr val="000000"/>
                </a:solidFill>
                <a:cs typeface="Calibri"/>
              </a:rPr>
              <a:t>Vyhláška č. 157/2003 Sb., kterou se stanoví požadavky pro čerstvé ovoce a čerstvou zeleninu, zpracované ovoce a zpracovanou zeleninu, suché skořápkové plody, houby, brambory a výrobky z nich, jakož i další způsoby jejich označování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solidFill>
                  <a:srgbClr val="FF0000"/>
                </a:solidFill>
              </a:rPr>
              <a:t>Vyhláška č. 397/2021 Sb., o požadavcích na konzervované ovoce a konzervovanou zelinu, skořápkové plody, houby, brambory a výrobky z nich a banány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cs typeface="Calibri"/>
              </a:rPr>
              <a:t>Vyhláška č. 475/2002 Sb., kterou se stanoví rozsah znalostí pro získání osvědčení prokazujícího znalost hub, způsob zkoušek, jakož i náležitosti žádosti a osvědčení (vyhláška o zkoušce znalosti hub)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963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515" y="1638300"/>
            <a:ext cx="8675266" cy="4381500"/>
          </a:xfrm>
        </p:spPr>
        <p:txBody>
          <a:bodyPr>
            <a:noAutofit/>
          </a:bodyPr>
          <a:lstStyle/>
          <a:p>
            <a:r>
              <a:rPr lang="cs-CZ" dirty="0"/>
              <a:t>§ 9</a:t>
            </a:r>
            <a:r>
              <a:rPr lang="cs-CZ" i="1" dirty="0"/>
              <a:t> </a:t>
            </a:r>
            <a:r>
              <a:rPr lang="cs-CZ" dirty="0"/>
              <a:t>Pokud se jedná o balenou potravinu, uvede provozovatel potravinářského podniku při uvádění na trh </a:t>
            </a:r>
            <a:r>
              <a:rPr lang="cs-CZ" b="1" dirty="0"/>
              <a:t>označení šarže</a:t>
            </a:r>
            <a:r>
              <a:rPr lang="cs-CZ" dirty="0"/>
              <a:t> na balení potraviny nebo na etiketě, která je k němu připojena</a:t>
            </a:r>
          </a:p>
          <a:p>
            <a:r>
              <a:rPr lang="cs-CZ" dirty="0"/>
              <a:t> § 3/8 k uvedení volně rostoucích hub- odborná způsobilost, KHS, zkouška ze znalosti hub</a:t>
            </a:r>
          </a:p>
          <a:p>
            <a:pPr lvl="1"/>
            <a:r>
              <a:rPr lang="cs-CZ" sz="2000" dirty="0"/>
              <a:t>zletilý, zdravotní způsobilost (vč. zraku)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platnost osvědčení - po uplynutí 10 let do 60 let, po uplynutí 5 let od 60 do 65 let, po uplynutí 2 let u starších 65 let</a:t>
            </a:r>
          </a:p>
          <a:p>
            <a:pPr lvl="1"/>
            <a:r>
              <a:rPr lang="cs-CZ" sz="1800" dirty="0"/>
              <a:t>475/2002; ústní, test, jedovaté druhy hub</a:t>
            </a:r>
          </a:p>
          <a:p>
            <a:pPr lvl="1"/>
            <a:endParaRPr lang="cs-CZ" sz="1500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830705" y="290860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Houby – 110/1997</a:t>
            </a:r>
          </a:p>
        </p:txBody>
      </p:sp>
    </p:spTree>
    <p:extLst>
      <p:ext uri="{BB962C8B-B14F-4D97-AF65-F5344CB8AC3E}">
        <p14:creationId xmlns:p14="http://schemas.microsoft.com/office/powerpoint/2010/main" val="221316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550" y="1600200"/>
            <a:ext cx="8343050" cy="4330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Skupina houby</a:t>
            </a:r>
          </a:p>
          <a:p>
            <a:pPr algn="just"/>
            <a:r>
              <a:rPr lang="cs-CZ" dirty="0"/>
              <a:t>českým názvem hub</a:t>
            </a:r>
          </a:p>
          <a:p>
            <a:pPr algn="just"/>
            <a:r>
              <a:rPr lang="cs-CZ" dirty="0"/>
              <a:t>doba použitelnosti</a:t>
            </a:r>
          </a:p>
          <a:p>
            <a:pPr marL="0" indent="0" algn="just">
              <a:buNone/>
            </a:pPr>
            <a:r>
              <a:rPr lang="cs-CZ" sz="3200" dirty="0"/>
              <a:t>Skupina výrobky z hub</a:t>
            </a:r>
          </a:p>
          <a:p>
            <a:pPr algn="just"/>
            <a:r>
              <a:rPr lang="cs-CZ" dirty="0"/>
              <a:t>název podskupiny</a:t>
            </a:r>
          </a:p>
          <a:p>
            <a:pPr algn="just"/>
            <a:r>
              <a:rPr lang="cs-CZ" dirty="0"/>
              <a:t>český název použitých druhů hub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30705" y="290860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Houby– 397/2021</a:t>
            </a:r>
          </a:p>
        </p:txBody>
      </p:sp>
    </p:spTree>
    <p:extLst>
      <p:ext uri="{BB962C8B-B14F-4D97-AF65-F5344CB8AC3E}">
        <p14:creationId xmlns:p14="http://schemas.microsoft.com/office/powerpoint/2010/main" val="12199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234" y="1549400"/>
            <a:ext cx="8709241" cy="4343400"/>
          </a:xfrm>
        </p:spPr>
        <p:txBody>
          <a:bodyPr>
            <a:normAutofit/>
          </a:bodyPr>
          <a:lstStyle/>
          <a:p>
            <a:r>
              <a:rPr lang="cs-CZ" dirty="0"/>
              <a:t>čerstvé houby </a:t>
            </a:r>
            <a:r>
              <a:rPr lang="cs-CZ" b="1" dirty="0"/>
              <a:t>volně rostoucí </a:t>
            </a:r>
            <a:r>
              <a:rPr lang="cs-CZ" dirty="0"/>
              <a:t>se skladují a přepravují při teplotách od </a:t>
            </a:r>
            <a:r>
              <a:rPr lang="cs-CZ" b="1" dirty="0"/>
              <a:t>0 °C do 10 °C</a:t>
            </a:r>
            <a:r>
              <a:rPr lang="cs-CZ" dirty="0"/>
              <a:t>, při uvádění na trh se nevystavují slunečnímu záření</a:t>
            </a:r>
          </a:p>
          <a:p>
            <a:r>
              <a:rPr lang="cs-CZ" b="1" dirty="0"/>
              <a:t>sušené houby </a:t>
            </a:r>
            <a:r>
              <a:rPr lang="cs-CZ" dirty="0"/>
              <a:t>se uvádějí na trh balené, při teplotě </a:t>
            </a:r>
            <a:r>
              <a:rPr lang="cs-CZ" b="1" dirty="0"/>
              <a:t>nejvýše 24 °C </a:t>
            </a:r>
            <a:r>
              <a:rPr lang="cs-CZ" dirty="0"/>
              <a:t>a relativní vlhkosti </a:t>
            </a:r>
            <a:r>
              <a:rPr lang="cs-CZ" b="1" dirty="0"/>
              <a:t>nejvýše 65 %, </a:t>
            </a:r>
            <a:r>
              <a:rPr lang="cs-CZ" dirty="0"/>
              <a:t>nevystavují se přímému slunci</a:t>
            </a:r>
          </a:p>
          <a:p>
            <a:r>
              <a:rPr lang="cs-CZ" dirty="0"/>
              <a:t>čerstvé houby </a:t>
            </a:r>
            <a:r>
              <a:rPr lang="cs-CZ" b="1" dirty="0"/>
              <a:t>pěstované</a:t>
            </a:r>
            <a:r>
              <a:rPr lang="cs-CZ" dirty="0"/>
              <a:t> mohou být baleny nebo zabaleny v </a:t>
            </a:r>
            <a:r>
              <a:rPr lang="cs-CZ" b="1" dirty="0"/>
              <a:t>prodyšné nebo jiné vhodné fólii</a:t>
            </a:r>
          </a:p>
          <a:p>
            <a:r>
              <a:rPr lang="cs-CZ" dirty="0"/>
              <a:t>na trh uvádět pouze druhy uvedené v tabulkách 1 a 2 př. 15</a:t>
            </a: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6F50C45-5B90-43FF-9ACE-247F4709E1B6}"/>
              </a:ext>
            </a:extLst>
          </p:cNvPr>
          <p:cNvSpPr txBox="1">
            <a:spLocks/>
          </p:cNvSpPr>
          <p:nvPr/>
        </p:nvSpPr>
        <p:spPr>
          <a:xfrm>
            <a:off x="1830705" y="290860"/>
            <a:ext cx="7313295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Houby– 397/2021</a:t>
            </a:r>
          </a:p>
        </p:txBody>
      </p:sp>
    </p:spTree>
    <p:extLst>
      <p:ext uri="{BB962C8B-B14F-4D97-AF65-F5344CB8AC3E}">
        <p14:creationId xmlns:p14="http://schemas.microsoft.com/office/powerpoint/2010/main" val="34332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1934" y="228644"/>
            <a:ext cx="7932067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75208" y="1535837"/>
            <a:ext cx="8334234" cy="509351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1200" b="1" dirty="0">
                <a:solidFill>
                  <a:srgbClr val="000000"/>
                </a:solidFill>
              </a:rPr>
              <a:t>k)</a:t>
            </a:r>
            <a:r>
              <a:rPr lang="cs-CZ" sz="1200" dirty="0">
                <a:solidFill>
                  <a:srgbClr val="000000"/>
                </a:solidFill>
              </a:rPr>
              <a:t> </a:t>
            </a:r>
            <a:r>
              <a:rPr lang="cs-CZ" sz="1200" b="1" dirty="0">
                <a:solidFill>
                  <a:srgbClr val="000000"/>
                </a:solidFill>
              </a:rPr>
              <a:t>sušenou</a:t>
            </a:r>
            <a:r>
              <a:rPr lang="cs-CZ" sz="1200" dirty="0">
                <a:solidFill>
                  <a:srgbClr val="000000"/>
                </a:solidFill>
              </a:rPr>
              <a:t> ovocnou nebo zeleninovou šťávou nebo též ovocnou nebo zeleninovou šťávou v prášku, dehydratovanou ovocnou nebo zeleninovou šťávou výrobek získaný z ovocné nebo zeleninové šťávy jednoho nebo více druhů ovoce nebo zeleniny fyzikálním odstraněním téměř veškerého obsahu vody,</a:t>
            </a:r>
            <a:endParaRPr lang="cs-CZ" sz="1200" dirty="0">
              <a:solidFill>
                <a:srgbClr val="000000"/>
              </a:solidFill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>
                <a:solidFill>
                  <a:srgbClr val="000000"/>
                </a:solidFill>
              </a:rPr>
              <a:t>l)</a:t>
            </a:r>
            <a:r>
              <a:rPr lang="cs-CZ" sz="1200" dirty="0">
                <a:solidFill>
                  <a:srgbClr val="000000"/>
                </a:solidFill>
              </a:rPr>
              <a:t> </a:t>
            </a:r>
            <a:r>
              <a:rPr lang="cs-CZ" sz="1200" b="1" dirty="0">
                <a:solidFill>
                  <a:srgbClr val="000000"/>
                </a:solidFill>
              </a:rPr>
              <a:t>nektarem</a:t>
            </a:r>
            <a:r>
              <a:rPr lang="cs-CZ" sz="1200" dirty="0">
                <a:solidFill>
                  <a:srgbClr val="000000"/>
                </a:solidFill>
              </a:rPr>
              <a:t> zkvasitelný, ale nezkvašený výrobek získaný v souladu s tabulkou 1 v příloze č. 1 k této vyhlášce přídavkem pitné vody a popřípadě též cukrů nebo medu k ovocné nebo zeleninové šťávě, ovocné nebo zeleninové šťávě z koncentrátu, </a:t>
            </a:r>
            <a:r>
              <a:rPr lang="cs-CZ" sz="1200" dirty="0"/>
              <a:t>koncentrované ovocné nebo zeleninové šťávě, sušené ovocné nebo zeleninové šťávě, ovocné dřeni nebo zeleninové dřeni, koncentrované ovocné nebo zeleninové dřeni, ovocné šťávě extrahované vodou nebo směsi těchto výrobků; aroma, </a:t>
            </a:r>
            <a:r>
              <a:rPr lang="cs-CZ" sz="1200" b="1" dirty="0"/>
              <a:t>dužnina a buňky získané vhodnými fyzikálními prostředky ze stejného druhu ovoce nebo zeleniny mohou být do šťávy vráceny</a:t>
            </a:r>
            <a:r>
              <a:rPr lang="cs-CZ" sz="1200" dirty="0"/>
              <a:t>; aniž je dotčeno nařízení o výživových a zdravotních tvrzeních při označování potravin</a:t>
            </a:r>
            <a:r>
              <a:rPr lang="cs-CZ" sz="1200" b="1" baseline="30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cs-CZ" sz="1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1200" dirty="0"/>
              <a:t>, při výrobě ovocných nektarů bez přídavku cukrů nebo se sníženou energetickou hodnotou mohou být cukry zcela nebo zčásti nahrazeny sladidly podle nařízení o potravinářských přídatných látkách</a:t>
            </a:r>
            <a:r>
              <a:rPr lang="cs-CZ" sz="1200" b="1" baseline="30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cs-CZ" sz="12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1200" dirty="0"/>
              <a:t>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m)</a:t>
            </a:r>
            <a:r>
              <a:rPr lang="cs-CZ" sz="1200" dirty="0"/>
              <a:t> ovocnou šťávou extrahovanou vodou výrobek získaný difúzí pomocí vody z celého dužnatého ovoce, z nějž nelze šťávu odstranit fyzikálními prostředky, nebo z celého dehydratovaného ovoce,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n)</a:t>
            </a:r>
            <a:r>
              <a:rPr lang="cs-CZ" sz="1200" dirty="0"/>
              <a:t> ovocným nebo zeleninovým nápojem ochucený nealkoholický nápoj, vyrobený z ovocných nebo zeleninových šťáv nebo jejich koncentrátů,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o)</a:t>
            </a:r>
            <a:r>
              <a:rPr lang="cs-CZ" sz="1200" dirty="0"/>
              <a:t> limonádou ochucený nealkoholický nápoj vyrobený z pitné vody, nápojových koncentrátů nebo surovin k jejich přípravě,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p)</a:t>
            </a:r>
            <a:r>
              <a:rPr lang="cs-CZ" sz="1200" dirty="0"/>
              <a:t> </a:t>
            </a:r>
            <a:r>
              <a:rPr lang="cs-CZ" sz="1200" b="1" dirty="0"/>
              <a:t>ledovým čajem nebo též </a:t>
            </a:r>
            <a:r>
              <a:rPr lang="cs-CZ" sz="1200" b="1" dirty="0" err="1"/>
              <a:t>Ice</a:t>
            </a:r>
            <a:r>
              <a:rPr lang="cs-CZ" sz="1200" b="1" dirty="0"/>
              <a:t> Tea </a:t>
            </a:r>
            <a:r>
              <a:rPr lang="cs-CZ" sz="1200" dirty="0"/>
              <a:t>nealkoholický nápoj vyrobený na bázi čajového extraktu,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q)</a:t>
            </a:r>
            <a:r>
              <a:rPr lang="cs-CZ" sz="1200" dirty="0"/>
              <a:t> </a:t>
            </a:r>
            <a:r>
              <a:rPr lang="cs-CZ" sz="1200" b="1" dirty="0"/>
              <a:t>vařeným pravým čajem nebo též </a:t>
            </a:r>
            <a:r>
              <a:rPr lang="cs-CZ" sz="1200" b="1" dirty="0" err="1"/>
              <a:t>Brewed</a:t>
            </a:r>
            <a:r>
              <a:rPr lang="cs-CZ" sz="1200" b="1" dirty="0"/>
              <a:t> Tea nealkoholický nápoj vyrobený z výluhu čaje pravého</a:t>
            </a:r>
            <a:r>
              <a:rPr lang="cs-CZ" sz="1200" b="1" baseline="30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cs-CZ" sz="12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1200" dirty="0"/>
              <a:t>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r)</a:t>
            </a:r>
            <a:r>
              <a:rPr lang="cs-CZ" sz="1200" dirty="0"/>
              <a:t> minerální vodou ochucenou ochucený nealkoholický nápoj vyrobený z přírodní minerální vody, nápojových koncentrátů nebo surovin k jejich přípravě,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s)</a:t>
            </a:r>
            <a:r>
              <a:rPr lang="cs-CZ" sz="1200" dirty="0"/>
              <a:t> pramenitou vodou ochucenou ochucený nealkoholický nápoj vyrobený z pramenité vody, nápojových koncentrátů nebo surovin k jejich přípravě,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t)</a:t>
            </a:r>
            <a:r>
              <a:rPr lang="cs-CZ" sz="1200" dirty="0"/>
              <a:t> sodovou vodou nápoj vyrobený z pitné vody a oxidu uhličitého, u kterého obsah oxidu uhličitého činí nejméně 4 g/l,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u)</a:t>
            </a:r>
            <a:r>
              <a:rPr lang="cs-CZ" sz="1200" dirty="0"/>
              <a:t> pitnou vodou ochucenou ochucený nealkoholický nápoj vyrobený z pitné vody, obsahující pouze přídavek aromat, popřípadě též obohacený doplňkem stravy,</a:t>
            </a:r>
            <a:endParaRPr lang="cs-CZ" sz="1200" dirty="0">
              <a:cs typeface="Calibri"/>
            </a:endParaRPr>
          </a:p>
          <a:p>
            <a:pPr algn="just">
              <a:spcBef>
                <a:spcPts val="0"/>
              </a:spcBef>
            </a:pPr>
            <a:r>
              <a:rPr lang="cs-CZ" sz="1200" b="1" dirty="0"/>
              <a:t>v)</a:t>
            </a:r>
            <a:r>
              <a:rPr lang="cs-CZ" sz="1200" dirty="0"/>
              <a:t> </a:t>
            </a:r>
            <a:r>
              <a:rPr lang="cs-CZ" sz="1200" b="1" dirty="0"/>
              <a:t>šetrnou metodou způsob inaktivace mikroorganismů do teploty šťávy 35 °C </a:t>
            </a:r>
            <a:r>
              <a:rPr lang="cs-CZ" sz="1200" dirty="0"/>
              <a:t>prováděný ošetřením vysokým tlakem nebo též </a:t>
            </a:r>
            <a:r>
              <a:rPr lang="cs-CZ" sz="1200" dirty="0" err="1"/>
              <a:t>paskalizací</a:t>
            </a:r>
            <a:r>
              <a:rPr lang="cs-CZ" sz="1200" dirty="0"/>
              <a:t> v řádu 4000 až 8000 barů po dobu výdrže tlaku 1 až 15 minut nebo vysokonapěťovými pulsy procházejícími ošetřovanou šťávou nebo šokovým mražením.</a:t>
            </a:r>
            <a:endParaRPr lang="cs-CZ" sz="1200" dirty="0">
              <a:cs typeface="Calibri"/>
            </a:endParaRPr>
          </a:p>
          <a:p>
            <a:endParaRPr lang="cs-CZ" sz="105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488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0" y="270395"/>
            <a:ext cx="6510490" cy="601666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latin typeface="Calibri"/>
                <a:cs typeface="Calibri"/>
              </a:rPr>
              <a:t>BRAMBORY A VÝROBKY Z NICH – 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532998"/>
            <a:ext cx="8475264" cy="4956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b="1" dirty="0"/>
              <a:t>Nařízení EP a R (ES)</a:t>
            </a:r>
            <a:r>
              <a:rPr lang="cs-CZ" sz="2400" dirty="0"/>
              <a:t> </a:t>
            </a:r>
            <a:r>
              <a:rPr lang="cs-CZ" sz="2400" b="1" dirty="0"/>
              <a:t>č. 1169/2011</a:t>
            </a:r>
            <a:r>
              <a:rPr lang="cs-CZ" sz="2400" dirty="0"/>
              <a:t>, o poskytování informací o potravinách spotřebitelům</a:t>
            </a:r>
            <a:endParaRPr lang="cs-CZ" sz="2400" dirty="0">
              <a:cs typeface="Calibri"/>
            </a:endParaRPr>
          </a:p>
          <a:p>
            <a:pPr marL="320040" indent="-285750">
              <a:lnSpc>
                <a:spcPct val="100000"/>
              </a:lnSpc>
              <a:spcBef>
                <a:spcPts val="900"/>
              </a:spcBef>
            </a:pPr>
            <a:r>
              <a:rPr lang="cs-CZ" sz="2400" dirty="0"/>
              <a:t> </a:t>
            </a:r>
            <a:r>
              <a:rPr lang="cs-CZ" sz="2400" b="1" dirty="0"/>
              <a:t>Zákon 110/1997 Sb., </a:t>
            </a:r>
            <a:r>
              <a:rPr lang="cs-CZ" sz="2400" dirty="0"/>
              <a:t>o potravinách a tabákových výrobcích</a:t>
            </a:r>
            <a:endParaRPr lang="cs-CZ" sz="2400" dirty="0">
              <a:cs typeface="Calibri"/>
            </a:endParaRP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solidFill>
                  <a:srgbClr val="000000"/>
                </a:solidFill>
                <a:cs typeface="Calibri"/>
              </a:rPr>
              <a:t>Vyhláška č. 157/2003 Sb., kterou se stanoví požadavky pro čerstvé ovoce a čerstvou zeleninu, zpracované ovoce a zpracovanou zeleninu, suché skořápkové plody, houby, brambory a výrobky z nich, jakož i další způsoby jejich označování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r>
              <a:rPr lang="cs-CZ" sz="2000" b="1" dirty="0">
                <a:solidFill>
                  <a:srgbClr val="FF0000"/>
                </a:solidFill>
              </a:rPr>
              <a:t>Vyhláška č. 397/2021 Sb., o požadavcích na konzervované ovoce a konzervovanou zelinu, skořápkové plody, houby, brambory a výrobky z nich a banány</a:t>
            </a:r>
          </a:p>
          <a:p>
            <a:pPr marL="777240" lvl="1" indent="-285750">
              <a:lnSpc>
                <a:spcPct val="100000"/>
              </a:lnSpc>
              <a:spcBef>
                <a:spcPts val="900"/>
              </a:spcBef>
            </a:pPr>
            <a:endParaRPr lang="cs-CZ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3263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608" y="1383211"/>
            <a:ext cx="8187692" cy="513467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5000" dirty="0"/>
              <a:t>Název potraviny</a:t>
            </a:r>
          </a:p>
          <a:p>
            <a:pPr algn="just"/>
            <a:r>
              <a:rPr lang="cs-CZ" sz="5000" dirty="0"/>
              <a:t>(Seznam složek)</a:t>
            </a:r>
          </a:p>
          <a:p>
            <a:pPr algn="just"/>
            <a:r>
              <a:rPr lang="cs-CZ" sz="5000" dirty="0"/>
              <a:t>(Alergeny)</a:t>
            </a:r>
          </a:p>
          <a:p>
            <a:pPr algn="just"/>
            <a:r>
              <a:rPr lang="cs-CZ" sz="5000" dirty="0"/>
              <a:t>(Množství určitých složek)</a:t>
            </a:r>
          </a:p>
          <a:p>
            <a:pPr algn="just"/>
            <a:r>
              <a:rPr lang="cs-CZ" sz="5000" dirty="0"/>
              <a:t>Čisté množství potraviny</a:t>
            </a:r>
          </a:p>
          <a:p>
            <a:pPr algn="just"/>
            <a:r>
              <a:rPr lang="cs-CZ" sz="5000" dirty="0">
                <a:latin typeface="Calibri" panose="020F0502020204030204" pitchFamily="34" charset="0"/>
              </a:rPr>
              <a:t>Datum minimální trvanlivosti</a:t>
            </a:r>
          </a:p>
          <a:p>
            <a:pPr lvl="1" algn="just"/>
            <a:r>
              <a:rPr lang="cs-CZ" sz="4200" dirty="0">
                <a:latin typeface="Calibri" panose="020F0502020204030204" pitchFamily="34" charset="0"/>
              </a:rPr>
              <a:t>nemusí být uvedeno u čerstvého ovoce a zeleniny včetně brambor, kromě loupaného, krájeného nebo podobně upraveného čerstvého ovoce a zeleniny</a:t>
            </a:r>
          </a:p>
          <a:p>
            <a:pPr algn="just"/>
            <a:r>
              <a:rPr lang="cs-CZ" sz="5000" dirty="0">
                <a:latin typeface="Calibri" panose="020F0502020204030204" pitchFamily="34" charset="0"/>
              </a:rPr>
              <a:t>Podmínky uchování</a:t>
            </a:r>
          </a:p>
          <a:p>
            <a:pPr algn="just"/>
            <a:r>
              <a:rPr lang="cs-CZ" sz="5000" dirty="0">
                <a:latin typeface="Calibri" panose="020F0502020204030204" pitchFamily="34" charset="0"/>
              </a:rPr>
              <a:t>Jméno PPP</a:t>
            </a:r>
          </a:p>
          <a:p>
            <a:pPr algn="just"/>
            <a:r>
              <a:rPr lang="cs-CZ" sz="5000" dirty="0">
                <a:latin typeface="Calibri" panose="020F0502020204030204" pitchFamily="34" charset="0"/>
              </a:rPr>
              <a:t>(Země původu)</a:t>
            </a:r>
          </a:p>
          <a:p>
            <a:pPr algn="just"/>
            <a:r>
              <a:rPr lang="cs-CZ" sz="5000" dirty="0">
                <a:latin typeface="Calibri" panose="020F0502020204030204" pitchFamily="34" charset="0"/>
              </a:rPr>
              <a:t>(Výživové údaje)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42604" y="340109"/>
            <a:ext cx="7884876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Brambory a výrobky nich – 1169/2011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2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100" y="1828800"/>
            <a:ext cx="7396757" cy="4057092"/>
          </a:xfrm>
        </p:spPr>
        <p:txBody>
          <a:bodyPr/>
          <a:lstStyle/>
          <a:p>
            <a:r>
              <a:rPr lang="cs-CZ" dirty="0"/>
              <a:t>§ 9</a:t>
            </a:r>
            <a:r>
              <a:rPr lang="cs-CZ" i="1" dirty="0"/>
              <a:t> </a:t>
            </a:r>
            <a:r>
              <a:rPr lang="cs-CZ" dirty="0"/>
              <a:t>Pokud se jedná o balenou potravinu, uvede provozovatel potravinářského podniku při uvádění na trh </a:t>
            </a:r>
            <a:r>
              <a:rPr lang="cs-CZ" b="1" dirty="0"/>
              <a:t>označení šarže</a:t>
            </a:r>
            <a:r>
              <a:rPr lang="cs-CZ" dirty="0"/>
              <a:t> na balení potraviny nebo na etiketě, která je k němu připojena.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93404" y="336266"/>
            <a:ext cx="7884876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Brambory a výrobky nich – 110/1997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00" y="1638299"/>
            <a:ext cx="8320856" cy="4879591"/>
          </a:xfrm>
        </p:spPr>
        <p:txBody>
          <a:bodyPr>
            <a:normAutofit/>
          </a:bodyPr>
          <a:lstStyle/>
          <a:p>
            <a:r>
              <a:rPr lang="cs-CZ" dirty="0"/>
              <a:t>brambory konzumní se člení na skupiny</a:t>
            </a:r>
          </a:p>
          <a:p>
            <a:pPr lvl="1"/>
            <a:r>
              <a:rPr lang="cs-CZ" dirty="0"/>
              <a:t>brambory konzumní rané,</a:t>
            </a:r>
          </a:p>
          <a:p>
            <a:pPr lvl="1"/>
            <a:r>
              <a:rPr lang="cs-CZ" dirty="0"/>
              <a:t>brambory konzumní pozdní</a:t>
            </a:r>
          </a:p>
          <a:p>
            <a:r>
              <a:rPr lang="cs-CZ" dirty="0"/>
              <a:t>brambory konzumní se označí </a:t>
            </a:r>
          </a:p>
          <a:p>
            <a:pPr lvl="1"/>
            <a:r>
              <a:rPr lang="cs-CZ" dirty="0"/>
              <a:t>názvem </a:t>
            </a:r>
            <a:r>
              <a:rPr lang="cs-CZ" b="1" dirty="0"/>
              <a:t>skupiny</a:t>
            </a:r>
          </a:p>
          <a:p>
            <a:pPr lvl="1"/>
            <a:r>
              <a:rPr lang="cs-CZ" b="1" dirty="0"/>
              <a:t>odrůdou</a:t>
            </a:r>
          </a:p>
          <a:p>
            <a:pPr lvl="1"/>
            <a:r>
              <a:rPr lang="cs-CZ" b="1" dirty="0"/>
              <a:t>zemí původu</a:t>
            </a:r>
            <a:endParaRPr lang="cs-CZ" dirty="0"/>
          </a:p>
          <a:p>
            <a:r>
              <a:rPr lang="cs-CZ" dirty="0"/>
              <a:t>u brambor konzumních pozdních + </a:t>
            </a:r>
            <a:r>
              <a:rPr lang="cs-CZ" b="1" dirty="0"/>
              <a:t>varný typ</a:t>
            </a:r>
            <a:endParaRPr lang="cs-CZ" dirty="0"/>
          </a:p>
          <a:p>
            <a:r>
              <a:rPr lang="cs-CZ" dirty="0"/>
              <a:t>u brambor konzumních raných + </a:t>
            </a:r>
            <a:r>
              <a:rPr lang="cs-CZ" b="1" dirty="0"/>
              <a:t>barva dužniny</a:t>
            </a:r>
            <a:r>
              <a:rPr lang="cs-CZ" dirty="0"/>
              <a:t>, popřípadě označení "</a:t>
            </a:r>
            <a:r>
              <a:rPr lang="cs-CZ" b="1" dirty="0"/>
              <a:t>drobné</a:t>
            </a:r>
            <a:r>
              <a:rPr lang="cs-CZ" dirty="0"/>
              <a:t>„</a:t>
            </a:r>
          </a:p>
          <a:p>
            <a:r>
              <a:rPr lang="cs-CZ" dirty="0"/>
              <a:t>výrobky z brambor se označí názvem </a:t>
            </a:r>
            <a:r>
              <a:rPr lang="cs-CZ" b="1" dirty="0"/>
              <a:t>skupiny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8599" y="340109"/>
            <a:ext cx="7884876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Brambory a výrobky z nich – 397/2021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1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0900" y="270395"/>
            <a:ext cx="7958732" cy="601666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latin typeface="Calibri"/>
                <a:cs typeface="Calibri"/>
              </a:rPr>
              <a:t>LUŠTĚNINY, OLEJNATÁ SEMENA A ŠKROB – 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532998"/>
            <a:ext cx="8475264" cy="4956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Nařízení EP a R (ES)</a:t>
            </a:r>
            <a:r>
              <a:rPr lang="cs-CZ" dirty="0"/>
              <a:t> </a:t>
            </a:r>
            <a:r>
              <a:rPr lang="cs-CZ" b="1" dirty="0"/>
              <a:t>č. 1169/2011</a:t>
            </a:r>
            <a:r>
              <a:rPr lang="cs-CZ" dirty="0"/>
              <a:t>, o poskytování informací o potravinách spotřebitelům</a:t>
            </a:r>
            <a:endParaRPr lang="cs-CZ" dirty="0">
              <a:cs typeface="Calibri"/>
            </a:endParaRPr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dirty="0"/>
              <a:t> </a:t>
            </a:r>
            <a:r>
              <a:rPr lang="cs-CZ" b="1" dirty="0"/>
              <a:t>Zákon 110/1997 Sb., </a:t>
            </a:r>
            <a:r>
              <a:rPr lang="cs-CZ" dirty="0"/>
              <a:t>o potravinách a tabákových výrobcích</a:t>
            </a:r>
            <a:endParaRPr lang="cs-CZ" dirty="0">
              <a:cs typeface="Calibri"/>
            </a:endParaRP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Vyhláška č. 329/1997 Sb., </a:t>
            </a:r>
            <a:r>
              <a:rPr lang="cs-CZ" dirty="0"/>
              <a:t>kterou se provádí § 18 písm. a), b), e), f), g) a h) zákona č. 110/1997 Sb., o potravinách a tabákových výrobcích a o změně a doplnění některých souvisejících zákonů, pro škrob a výrobky ze škrobu, luštěniny a olejnatá semena</a:t>
            </a:r>
            <a:endParaRPr lang="cs-CZ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8650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726" y="1332444"/>
            <a:ext cx="6069874" cy="52659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Název potraviny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(Seznam složek)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(Alergeny)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(Množství určitých složek)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Čisté množství potraviny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Datum minimální trvanlivosti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Podmínky uchování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Jméno PPP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(Země původu)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(Výživové údaje)</a:t>
            </a:r>
          </a:p>
          <a:p>
            <a:pPr lvl="1"/>
            <a:endParaRPr lang="cs-CZ" sz="15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58801" y="290860"/>
            <a:ext cx="8229600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LUŠTĚNINY A OLEJNATÁ SEMENA  A ŠKROB -1169/2011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81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550" y="2402886"/>
            <a:ext cx="7313295" cy="1404156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§ 9</a:t>
            </a:r>
            <a:r>
              <a:rPr lang="cs-CZ" i="1"/>
              <a:t> </a:t>
            </a:r>
            <a:r>
              <a:rPr lang="cs-CZ"/>
              <a:t>Pokud se jedná o balenou potravinu, uvede provozovatel potravinářského podniku při uvádění na trh </a:t>
            </a:r>
            <a:r>
              <a:rPr lang="cs-CZ" b="1"/>
              <a:t>označení šarže</a:t>
            </a:r>
            <a:r>
              <a:rPr lang="cs-CZ"/>
              <a:t> na balení potraviny nebo na etiketě, která je k němu připojena.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19F4990-10C8-4F9C-9A5A-A9D7D1C9D6EC}"/>
              </a:ext>
            </a:extLst>
          </p:cNvPr>
          <p:cNvSpPr txBox="1">
            <a:spLocks/>
          </p:cNvSpPr>
          <p:nvPr/>
        </p:nvSpPr>
        <p:spPr>
          <a:xfrm>
            <a:off x="558801" y="290860"/>
            <a:ext cx="8229600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LUŠTĚNINY A OLEJNATÁ SEMENA  A ŠKROB -1169/2011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527" y="1547083"/>
            <a:ext cx="7761104" cy="3124055"/>
          </a:xfrm>
        </p:spPr>
        <p:txBody>
          <a:bodyPr>
            <a:normAutofit/>
          </a:bodyPr>
          <a:lstStyle/>
          <a:p>
            <a:r>
              <a:rPr lang="cs-CZ" dirty="0"/>
              <a:t>název skupiny</a:t>
            </a:r>
          </a:p>
          <a:p>
            <a:r>
              <a:rPr lang="cs-CZ" dirty="0"/>
              <a:t>mlýnské výrobky z luštěnin - název skupiny a botanický druh</a:t>
            </a:r>
          </a:p>
          <a:p>
            <a:r>
              <a:rPr lang="cs-CZ" dirty="0"/>
              <a:t>sójové výrobky - název druhu nebo skupiny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723609" y="353283"/>
            <a:ext cx="3318291" cy="702078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Luštěniny - 329/1997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156" y="1301222"/>
            <a:ext cx="7992888" cy="52300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luštěniny </a:t>
            </a:r>
            <a:r>
              <a:rPr lang="cs-CZ" b="1" dirty="0"/>
              <a:t>nesmí obsahovat živé škůdce</a:t>
            </a:r>
            <a:r>
              <a:rPr lang="cs-CZ" dirty="0"/>
              <a:t>; v 1 kg se připouští nejvýše tři kusy volných mrtvých škůdců. V procentech hmotnosti mohou luštěniny obsahovat nejvýše 15 % půlek nebo zrn s prasklou slupkou a 5 % zrn slabě znečištěných zeminou</a:t>
            </a:r>
          </a:p>
          <a:p>
            <a:pPr algn="just"/>
            <a:r>
              <a:rPr lang="cs-CZ" dirty="0"/>
              <a:t>předvařené luštěniny </a:t>
            </a:r>
            <a:r>
              <a:rPr lang="cs-CZ" b="1" dirty="0"/>
              <a:t>nesmí obsahovat živé ani mrtvé škůdce</a:t>
            </a:r>
            <a:r>
              <a:rPr lang="cs-CZ" dirty="0"/>
              <a:t> a zrna znečištěná zeminou</a:t>
            </a:r>
          </a:p>
          <a:p>
            <a:pPr algn="just"/>
            <a:r>
              <a:rPr lang="cs-CZ" dirty="0"/>
              <a:t>luštěniny loupané </a:t>
            </a:r>
            <a:r>
              <a:rPr lang="cs-CZ" b="1" dirty="0"/>
              <a:t>nesmí obsahovat živé ani mrtvé škůdce</a:t>
            </a:r>
          </a:p>
          <a:p>
            <a:pPr algn="just"/>
            <a:r>
              <a:rPr lang="cs-CZ" dirty="0"/>
              <a:t>Mlýnské výrobky z luštěnin musí odpovídat barvou, vůní a chutí charakteru základní suroviny. Nesmějí vykazovat cizí pachy a jinou cizí příchuť. Nesmějí obsahovat živé nebo mrtvé škůdce. K výrobě sójových výrobků je nepřípustné použití pokrutin po získání oleje.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D3FBC75-39B8-40B5-8A3B-F748D6F2A33A}"/>
              </a:ext>
            </a:extLst>
          </p:cNvPr>
          <p:cNvSpPr txBox="1">
            <a:spLocks/>
          </p:cNvSpPr>
          <p:nvPr/>
        </p:nvSpPr>
        <p:spPr>
          <a:xfrm>
            <a:off x="1723609" y="353283"/>
            <a:ext cx="3318291" cy="702078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Luštěniny - 329/1997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422" y="1536700"/>
            <a:ext cx="7491074" cy="4241800"/>
          </a:xfrm>
        </p:spPr>
        <p:txBody>
          <a:bodyPr>
            <a:normAutofit/>
          </a:bodyPr>
          <a:lstStyle/>
          <a:p>
            <a:r>
              <a:rPr lang="cs-CZ" dirty="0"/>
              <a:t>názvem skupiny a podskupiny</a:t>
            </a:r>
          </a:p>
          <a:p>
            <a:r>
              <a:rPr lang="cs-CZ" dirty="0"/>
              <a:t>loupaná x neloupaná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71205" y="389406"/>
            <a:ext cx="6307596" cy="432048"/>
          </a:xfrm>
          <a:prstGeom prst="rect">
            <a:avLst/>
          </a:prstGeom>
        </p:spPr>
        <p:txBody>
          <a:bodyPr vert="horz" lIns="91424" tIns="45712" rIns="91424" bIns="45712" rtlCol="0" anchor="b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Olejnatá semena – 329/1997</a:t>
            </a:r>
          </a:p>
        </p:txBody>
      </p:sp>
    </p:spTree>
    <p:extLst>
      <p:ext uri="{BB962C8B-B14F-4D97-AF65-F5344CB8AC3E}">
        <p14:creationId xmlns:p14="http://schemas.microsoft.com/office/powerpoint/2010/main" val="227869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1833" y="259458"/>
            <a:ext cx="7932067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826" y="1606858"/>
            <a:ext cx="7967065" cy="38833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Nealkoholický nápoj  a koncentrát k přípravě nealka </a:t>
            </a:r>
            <a:endParaRPr lang="cs-CZ" sz="2000" dirty="0">
              <a:cs typeface="Calibri"/>
            </a:endParaRPr>
          </a:p>
          <a:p>
            <a:pPr marL="342900" indent="-342900">
              <a:lnSpc>
                <a:spcPct val="150000"/>
              </a:lnSpc>
            </a:pPr>
            <a:r>
              <a:rPr lang="cs-CZ" sz="2000" dirty="0"/>
              <a:t>název podskupiny popř. názvem skupiny </a:t>
            </a:r>
            <a:endParaRPr lang="cs-CZ" sz="2000" dirty="0"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Nápojový koncentrát </a:t>
            </a:r>
            <a:endParaRPr lang="cs-CZ" sz="20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cs-CZ" sz="2000" dirty="0"/>
              <a:t>název podskupiny nebo názvem skupiny</a:t>
            </a:r>
            <a:endParaRPr lang="cs-CZ" sz="20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cs-CZ" sz="2000" dirty="0"/>
              <a:t>jako ovocný nebo zeleninový nápojový koncentrát, jestliže po jeho předepsaném naředění obsahuje získaný nápoj ovocnou nebo zeleninovou šťávu</a:t>
            </a:r>
            <a:endParaRPr lang="cs-CZ" sz="200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364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800" y="1970838"/>
            <a:ext cx="8187694" cy="4271646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nesmí obsahovat živé i mrtvé škůdce v jakémkoli stadiu vývoje</a:t>
            </a:r>
            <a:r>
              <a:rPr lang="cs-CZ" dirty="0"/>
              <a:t>, anorganické nečistoty, semena zjevně </a:t>
            </a:r>
            <a:r>
              <a:rPr lang="cs-CZ" dirty="0" err="1"/>
              <a:t>naplesnivělá</a:t>
            </a:r>
            <a:r>
              <a:rPr lang="cs-CZ" dirty="0"/>
              <a:t> nebo plesnivá a semena shnilá, zapařená nebo spálená se změněnou barvou slupky a současně se zcela porušeným (hnědým až tmavým) jádrem</a:t>
            </a:r>
          </a:p>
          <a:p>
            <a:pPr algn="just"/>
            <a:r>
              <a:rPr lang="cs-CZ" dirty="0"/>
              <a:t>semena se skladují při teplotě do 20 °C a relativní vlhkosti vzduchu nejvýše 70 %.</a:t>
            </a:r>
          </a:p>
          <a:p>
            <a:pPr algn="just"/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2435BF7-3670-47B1-9402-35792AF7B10C}"/>
              </a:ext>
            </a:extLst>
          </p:cNvPr>
          <p:cNvSpPr txBox="1">
            <a:spLocks/>
          </p:cNvSpPr>
          <p:nvPr/>
        </p:nvSpPr>
        <p:spPr>
          <a:xfrm>
            <a:off x="1871205" y="389406"/>
            <a:ext cx="6307596" cy="432048"/>
          </a:xfrm>
          <a:prstGeom prst="rect">
            <a:avLst/>
          </a:prstGeom>
        </p:spPr>
        <p:txBody>
          <a:bodyPr vert="horz" lIns="91424" tIns="45712" rIns="91424" bIns="45712" rtlCol="0" anchor="b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Olejnatá semena – 329/1997</a:t>
            </a:r>
          </a:p>
        </p:txBody>
      </p:sp>
    </p:spTree>
    <p:extLst>
      <p:ext uri="{BB962C8B-B14F-4D97-AF65-F5344CB8AC3E}">
        <p14:creationId xmlns:p14="http://schemas.microsoft.com/office/powerpoint/2010/main" val="415887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551" y="1206500"/>
            <a:ext cx="5510949" cy="4889500"/>
          </a:xfrm>
        </p:spPr>
        <p:txBody>
          <a:bodyPr>
            <a:normAutofit/>
          </a:bodyPr>
          <a:lstStyle/>
          <a:p>
            <a:r>
              <a:rPr lang="cs-CZ" dirty="0"/>
              <a:t>název druhu a skupiny</a:t>
            </a:r>
          </a:p>
          <a:p>
            <a:r>
              <a:rPr lang="cs-CZ" dirty="0"/>
              <a:t>výrobky ze škrobu se označí pouze názvem skupiny</a:t>
            </a:r>
          </a:p>
          <a:p>
            <a:r>
              <a:rPr lang="cs-CZ" dirty="0"/>
              <a:t>maltodextriny se označí i dextrózovým ekvivalentem (maltodextrin= výrobek ze škrobu získaný enzymatickou hydrolýzou, který se využívá jako přídatná látka nebo zdroj energie pro sportovce)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198104" y="297272"/>
            <a:ext cx="7313295" cy="54006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Škrob a jeho výrobky – 329/1997</a:t>
            </a:r>
          </a:p>
        </p:txBody>
      </p:sp>
    </p:spTree>
    <p:extLst>
      <p:ext uri="{BB962C8B-B14F-4D97-AF65-F5344CB8AC3E}">
        <p14:creationId xmlns:p14="http://schemas.microsoft.com/office/powerpoint/2010/main" val="17579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460500"/>
            <a:ext cx="8532948" cy="4155362"/>
          </a:xfrm>
        </p:spPr>
        <p:txBody>
          <a:bodyPr/>
          <a:lstStyle/>
          <a:p>
            <a:pPr algn="just"/>
            <a:r>
              <a:rPr lang="cs-CZ" dirty="0"/>
              <a:t>mléčným pudingem v prášku se označí výrobek ze škrobu s obsahem nejméně 10 % hmotnostních sušeného mléka</a:t>
            </a:r>
          </a:p>
          <a:p>
            <a:pPr algn="just"/>
            <a:r>
              <a:rPr lang="cs-CZ" dirty="0"/>
              <a:t>čokoládovým pudingem v prášku se označí výrobek ze škrobu s obsahem nejméně 20 % hmotnostních odtučněného kakaového prášku</a:t>
            </a:r>
          </a:p>
          <a:p>
            <a:pPr algn="just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312404" y="284572"/>
            <a:ext cx="7313295" cy="54006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Škrob a jeho výrobky – 329/1997</a:t>
            </a:r>
          </a:p>
        </p:txBody>
      </p:sp>
    </p:spTree>
    <p:extLst>
      <p:ext uri="{BB962C8B-B14F-4D97-AF65-F5344CB8AC3E}">
        <p14:creationId xmlns:p14="http://schemas.microsoft.com/office/powerpoint/2010/main" val="379674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0900" y="270395"/>
            <a:ext cx="7958732" cy="601666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Calibri"/>
                <a:cs typeface="Calibri"/>
              </a:rPr>
              <a:t>JEDLÉ TUKY A OLEJE– LEGISLATIVA</a:t>
            </a:r>
            <a:endParaRPr lang="cs-CZ" sz="2700" dirty="0">
              <a:latin typeface="Calibri"/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368" y="1532998"/>
            <a:ext cx="8475264" cy="4956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Nařízení EP a R (ES)</a:t>
            </a:r>
            <a:r>
              <a:rPr lang="cs-CZ" dirty="0"/>
              <a:t> </a:t>
            </a:r>
            <a:r>
              <a:rPr lang="cs-CZ" b="1" dirty="0"/>
              <a:t>č. 1169/2011</a:t>
            </a:r>
            <a:r>
              <a:rPr lang="cs-CZ" dirty="0"/>
              <a:t>, o poskytování informací o potravinách spotřebitelům</a:t>
            </a:r>
            <a:endParaRPr lang="cs-CZ" dirty="0">
              <a:cs typeface="Calibri"/>
            </a:endParaRPr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dirty="0"/>
              <a:t> </a:t>
            </a:r>
            <a:r>
              <a:rPr lang="cs-CZ" b="1" dirty="0"/>
              <a:t>Zákon 110/1997 Sb., </a:t>
            </a:r>
            <a:r>
              <a:rPr lang="cs-CZ" dirty="0"/>
              <a:t>o potravinách a tabákových výrobcích</a:t>
            </a:r>
            <a:endParaRPr lang="cs-CZ" dirty="0">
              <a:cs typeface="Calibri"/>
            </a:endParaRP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b="1" dirty="0"/>
              <a:t>Vyhláška č. 397/2016 Sb., </a:t>
            </a:r>
            <a:r>
              <a:rPr lang="cs-CZ" dirty="0"/>
              <a:t>o požadavcích na mléko a mléčné výrobky, mražené krémy a jedlé tuky a oleje</a:t>
            </a:r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400" dirty="0">
                <a:cs typeface="Calibri"/>
              </a:rPr>
              <a:t>Nařízení EP a R (EU) č. 1308/2013, kterým se stanoví společná organizace trhů se zemědělskými produkty</a:t>
            </a:r>
          </a:p>
          <a:p>
            <a:pPr marL="777240" lvl="1" indent="-285750" algn="just">
              <a:lnSpc>
                <a:spcPct val="100000"/>
              </a:lnSpc>
              <a:spcBef>
                <a:spcPts val="900"/>
              </a:spcBef>
            </a:pPr>
            <a:r>
              <a:rPr lang="cs-CZ" sz="2000" dirty="0">
                <a:ea typeface="+mn-lt"/>
                <a:cs typeface="+mn-lt"/>
              </a:rPr>
              <a:t>Prováděcí nařízení Komise (EU) č. 29/2012, o obchodních normách pro olivový olej</a:t>
            </a:r>
            <a:endParaRPr lang="cs-CZ" b="1" dirty="0"/>
          </a:p>
          <a:p>
            <a:pPr marL="320040" indent="-285750" algn="just">
              <a:lnSpc>
                <a:spcPct val="100000"/>
              </a:lnSpc>
              <a:spcBef>
                <a:spcPts val="900"/>
              </a:spcBef>
            </a:pPr>
            <a:endParaRPr lang="cs-CZ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7196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6426" y="1116544"/>
            <a:ext cx="6069874" cy="52659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Název potraviny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Seznam složek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Alergeny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Množství určitých složek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/>
              <a:t>Čisté množství potraviny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Datum minimální trvanlivosti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Podmínky uchování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Jméno PPP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Země původu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Návod k použití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cs-CZ" sz="3200" dirty="0">
                <a:latin typeface="Calibri" panose="020F0502020204030204" pitchFamily="34" charset="0"/>
              </a:rPr>
              <a:t>Výživové údaje</a:t>
            </a:r>
          </a:p>
          <a:p>
            <a:pPr lvl="1"/>
            <a:endParaRPr lang="cs-CZ" sz="15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58801" y="290860"/>
            <a:ext cx="8229600" cy="594066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- 1169/2011</a:t>
            </a:r>
            <a:endParaRPr lang="cs-CZ" sz="2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7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18910"/>
            <a:ext cx="7965132" cy="27658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Pokud se jedná o balenou potravinu, uvede provozovatel potravinářského podniku při uvádění na trh </a:t>
            </a:r>
            <a:r>
              <a:rPr lang="cs-CZ" b="1" dirty="0"/>
              <a:t>označení šarže</a:t>
            </a:r>
            <a:r>
              <a:rPr lang="cs-CZ" dirty="0"/>
              <a:t> na balení potraviny nebo na etiketě, která je k němu připojena.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830705" y="278160"/>
            <a:ext cx="7313295" cy="648072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- 110/1997</a:t>
            </a:r>
          </a:p>
        </p:txBody>
      </p:sp>
    </p:spTree>
    <p:extLst>
      <p:ext uri="{BB962C8B-B14F-4D97-AF65-F5344CB8AC3E}">
        <p14:creationId xmlns:p14="http://schemas.microsoft.com/office/powerpoint/2010/main" val="321704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168400"/>
            <a:ext cx="7906394" cy="4830017"/>
          </a:xfrm>
        </p:spPr>
        <p:txBody>
          <a:bodyPr>
            <a:noAutofit/>
          </a:bodyPr>
          <a:lstStyle/>
          <a:p>
            <a:r>
              <a:rPr lang="cs-CZ" sz="2400" dirty="0"/>
              <a:t>název druhu, skupiny a podskupiny</a:t>
            </a:r>
          </a:p>
          <a:p>
            <a:r>
              <a:rPr lang="cs-CZ" sz="2400" dirty="0"/>
              <a:t>neplatí pro roztíratelné tuky a olivové oleje – označují se dle nařízení 1308/2013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668004" y="203427"/>
            <a:ext cx="7313295" cy="648072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- 397/2016</a:t>
            </a:r>
          </a:p>
        </p:txBody>
      </p:sp>
    </p:spTree>
    <p:extLst>
      <p:ext uri="{BB962C8B-B14F-4D97-AF65-F5344CB8AC3E}">
        <p14:creationId xmlns:p14="http://schemas.microsoft.com/office/powerpoint/2010/main" val="34701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538" y="1117600"/>
            <a:ext cx="8262918" cy="3690151"/>
          </a:xfrm>
        </p:spPr>
        <p:txBody>
          <a:bodyPr>
            <a:normAutofit/>
          </a:bodyPr>
          <a:lstStyle/>
          <a:p>
            <a:r>
              <a:rPr lang="cs-CZ" sz="2400" dirty="0"/>
              <a:t>označení nebo obchodní názvy stanovené v příloze VII lze používat pouze pro produkty, které splňují požadavky této přílohy</a:t>
            </a:r>
          </a:p>
          <a:p>
            <a:r>
              <a:rPr lang="cs-CZ" sz="2400" dirty="0"/>
              <a:t> pro výrobky uvedené v dodatku II, které obsahují nejvýše 62 % tuku, lze použít označení „se sníženým obsahem tuku“ nebo „</a:t>
            </a:r>
            <a:r>
              <a:rPr lang="cs-CZ" sz="2400" dirty="0" err="1"/>
              <a:t>light</a:t>
            </a:r>
            <a:r>
              <a:rPr lang="cs-CZ" sz="2400" dirty="0"/>
              <a:t>“</a:t>
            </a:r>
          </a:p>
          <a:p>
            <a:r>
              <a:rPr lang="cs-CZ" sz="2400" dirty="0"/>
              <a:t>u roztíratelných tuků (t. j, máslo, margaríny a směsné tuky (z rostlinných a živočišných tuků)), musí být uveden </a:t>
            </a:r>
            <a:r>
              <a:rPr lang="cs-CZ" sz="2400" b="1" dirty="0"/>
              <a:t>celkový obsah tuků v %</a:t>
            </a:r>
            <a:r>
              <a:rPr lang="cs-CZ" sz="2400" dirty="0"/>
              <a:t> a v případě směsných tuků i podíl jednotlivých obsažených tuků</a:t>
            </a:r>
          </a:p>
          <a:p>
            <a:endParaRPr lang="cs-CZ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59532" y="176560"/>
            <a:ext cx="8316924" cy="594066"/>
          </a:xfrm>
          <a:prstGeom prst="rect">
            <a:avLst/>
          </a:prstGeom>
        </p:spPr>
        <p:txBody>
          <a:bodyPr vert="horz" lIns="91424" tIns="45712" rIns="91424" bIns="45712" rtlCol="0" anchor="b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Roztíratelné a směsné roztíratelné tuky– 1308/2013</a:t>
            </a:r>
          </a:p>
        </p:txBody>
      </p:sp>
    </p:spTree>
    <p:extLst>
      <p:ext uri="{BB962C8B-B14F-4D97-AF65-F5344CB8AC3E}">
        <p14:creationId xmlns:p14="http://schemas.microsoft.com/office/powerpoint/2010/main" val="27518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08" y="1346200"/>
            <a:ext cx="8694966" cy="4215656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Olivový olej se označí jako:</a:t>
            </a:r>
            <a:endParaRPr lang="cs-CZ" sz="2100" dirty="0"/>
          </a:p>
          <a:p>
            <a:pPr lvl="2"/>
            <a:r>
              <a:rPr lang="cs-CZ" sz="2100" dirty="0"/>
              <a:t>Extra panenský olivový olej</a:t>
            </a:r>
            <a:endParaRPr lang="cs-CZ" sz="1800" dirty="0"/>
          </a:p>
          <a:p>
            <a:pPr lvl="2"/>
            <a:r>
              <a:rPr lang="cs-CZ" sz="2100" dirty="0"/>
              <a:t>Panenský olivový olej</a:t>
            </a:r>
            <a:endParaRPr lang="cs-CZ" sz="1800" dirty="0"/>
          </a:p>
          <a:p>
            <a:pPr lvl="2"/>
            <a:r>
              <a:rPr lang="cs-CZ" sz="2100" dirty="0"/>
              <a:t>Olivový olej – směs rafinovaného olivového oleje a panenského olivového oleje</a:t>
            </a:r>
            <a:endParaRPr lang="cs-CZ" sz="1800" dirty="0"/>
          </a:p>
          <a:p>
            <a:pPr lvl="2"/>
            <a:r>
              <a:rPr lang="cs-CZ" sz="2100" dirty="0"/>
              <a:t>Olivový olej z pokrutin</a:t>
            </a:r>
            <a:endParaRPr lang="cs-CZ" sz="1800" dirty="0"/>
          </a:p>
          <a:p>
            <a:endParaRPr lang="cs-CZ" sz="27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13754" y="170272"/>
            <a:ext cx="7869115" cy="566328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– olivový olej - 1308/2013</a:t>
            </a:r>
          </a:p>
        </p:txBody>
      </p:sp>
    </p:spTree>
    <p:extLst>
      <p:ext uri="{BB962C8B-B14F-4D97-AF65-F5344CB8AC3E}">
        <p14:creationId xmlns:p14="http://schemas.microsoft.com/office/powerpoint/2010/main" val="10104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952500"/>
            <a:ext cx="8571048" cy="48742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u extra panenského olivového oleje - "</a:t>
            </a:r>
            <a:r>
              <a:rPr lang="cs-CZ" b="1" dirty="0"/>
              <a:t>výběrová jakost olivového oleje získaného přímo z oliv pouze mechanickými postupy</a:t>
            </a:r>
            <a:r>
              <a:rPr lang="cs-CZ" dirty="0"/>
              <a:t>"</a:t>
            </a:r>
          </a:p>
          <a:p>
            <a:pPr algn="just"/>
            <a:r>
              <a:rPr lang="cs-CZ" dirty="0"/>
              <a:t>u panenského olivového oleje - "</a:t>
            </a:r>
            <a:r>
              <a:rPr lang="cs-CZ" b="1" dirty="0"/>
              <a:t>olivový olej získaný přímo z oliv pouze mechanickými postupy</a:t>
            </a:r>
            <a:r>
              <a:rPr lang="cs-CZ" dirty="0"/>
              <a:t>"</a:t>
            </a:r>
          </a:p>
          <a:p>
            <a:pPr algn="just"/>
            <a:r>
              <a:rPr lang="cs-CZ" dirty="0"/>
              <a:t>olivový olej obsahující směs rafinovaného olivového oleje a panenského olivového oleje - "</a:t>
            </a:r>
            <a:r>
              <a:rPr lang="cs-CZ" b="1" dirty="0"/>
              <a:t>olivový olej obsahující pouze rafinovaný olivový olej a olej získaný přímo z oliv</a:t>
            </a:r>
            <a:r>
              <a:rPr lang="cs-CZ" dirty="0"/>
              <a:t>„</a:t>
            </a:r>
          </a:p>
          <a:p>
            <a:pPr algn="just"/>
            <a:r>
              <a:rPr lang="cs-CZ" dirty="0"/>
              <a:t>u olivového oleje z pokrutin - "</a:t>
            </a:r>
            <a:r>
              <a:rPr lang="cs-CZ" b="1" dirty="0"/>
              <a:t>olivový olej obsahující pouze olej získaný zpracováním zbytků po extrakci olivového oleje a olej získaný přímo z oliv</a:t>
            </a:r>
            <a:r>
              <a:rPr lang="cs-CZ" dirty="0"/>
              <a:t>" nebo "</a:t>
            </a:r>
            <a:r>
              <a:rPr lang="cs-CZ" b="1" dirty="0"/>
              <a:t>olivový olej obsahující pouze olej získaný zpracováním pokrutin a oleje získaného přímo z oliv</a:t>
            </a:r>
            <a:r>
              <a:rPr lang="cs-CZ" dirty="0"/>
              <a:t>"</a:t>
            </a:r>
          </a:p>
          <a:p>
            <a:endParaRPr lang="cs-CZ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53454" y="132172"/>
            <a:ext cx="7869115" cy="566328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– olivový olej – 29/2012</a:t>
            </a:r>
          </a:p>
        </p:txBody>
      </p:sp>
    </p:spTree>
    <p:extLst>
      <p:ext uri="{BB962C8B-B14F-4D97-AF65-F5344CB8AC3E}">
        <p14:creationId xmlns:p14="http://schemas.microsoft.com/office/powerpoint/2010/main" val="192959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6318" y="222383"/>
            <a:ext cx="8173367" cy="994172"/>
          </a:xfrm>
        </p:spPr>
        <p:txBody>
          <a:bodyPr/>
          <a:lstStyle/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</a:t>
            </a:r>
            <a:r>
              <a:rPr lang="cs-CZ" sz="27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250" y="1669002"/>
            <a:ext cx="5067300" cy="458975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900" dirty="0">
                <a:solidFill>
                  <a:srgbClr val="FFC000"/>
                </a:solidFill>
              </a:rPr>
              <a:t>nápoj ze dvou nebo více druhů ovoce </a:t>
            </a:r>
            <a:r>
              <a:rPr lang="cs-CZ" sz="1900" dirty="0"/>
              <a:t>se uvede v blízkosti názvu výrobku seznam použitých druhů ovoce podle použitého množství v sestupném pořadí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u výrobků ze tří nebo více druhů ovoce lze označení druhů ovoce nahradit slovy „</a:t>
            </a:r>
            <a:r>
              <a:rPr lang="cs-CZ" sz="1700" dirty="0">
                <a:solidFill>
                  <a:srgbClr val="FFC000"/>
                </a:solidFill>
              </a:rPr>
              <a:t>z několika druhů ovoce</a:t>
            </a:r>
            <a:r>
              <a:rPr lang="cs-CZ" sz="1700" dirty="0"/>
              <a:t>“ nebo jiným označením odpovídajícím významu nebo počtu použitých druhů ovoce</a:t>
            </a:r>
            <a:endParaRPr lang="cs-CZ" sz="1700" dirty="0"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900" dirty="0"/>
              <a:t>nápojový koncentrát obsahující více než 50 % hmotnostních cukrů - lze použít název </a:t>
            </a:r>
            <a:r>
              <a:rPr lang="cs-CZ" sz="1900" dirty="0">
                <a:solidFill>
                  <a:srgbClr val="FFC000"/>
                </a:solidFill>
              </a:rPr>
              <a:t>sirup</a:t>
            </a:r>
            <a:endParaRPr lang="cs-CZ" sz="1900" dirty="0">
              <a:solidFill>
                <a:srgbClr val="FFC000"/>
              </a:solidFill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900" dirty="0"/>
              <a:t>u koncentrované ovocné šťávy </a:t>
            </a:r>
            <a:r>
              <a:rPr lang="cs-CZ" sz="1900" dirty="0">
                <a:solidFill>
                  <a:srgbClr val="FFC000"/>
                </a:solidFill>
              </a:rPr>
              <a:t>neurčené</a:t>
            </a:r>
            <a:r>
              <a:rPr lang="cs-CZ" sz="1900" dirty="0"/>
              <a:t> ke konečné spotřebě se uvede údaj o množství přidané </a:t>
            </a:r>
            <a:r>
              <a:rPr lang="cs-CZ" sz="1900" dirty="0">
                <a:solidFill>
                  <a:srgbClr val="FFC000"/>
                </a:solidFill>
              </a:rPr>
              <a:t>citrónové nebo limetkové šťávy </a:t>
            </a:r>
            <a:r>
              <a:rPr lang="cs-CZ" sz="1900" dirty="0"/>
              <a:t>a okyselujících látek povolených podle nařízení o potravinářských přídatných látkách; tento údaj se uvede na obalu, etiketě připojené k obalu nebo na průvodním dokladu</a:t>
            </a:r>
            <a:endParaRPr lang="cs-CZ" sz="1900" dirty="0">
              <a:solidFill>
                <a:srgbClr val="FFC000"/>
              </a:solidFill>
            </a:endParaRPr>
          </a:p>
          <a:p>
            <a:pPr>
              <a:lnSpc>
                <a:spcPct val="125000"/>
              </a:lnSpc>
              <a:buFontTx/>
              <a:buChar char="-"/>
            </a:pPr>
            <a:endParaRPr lang="cs-CZ" sz="1950" b="1" dirty="0">
              <a:solidFill>
                <a:srgbClr val="FFC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4966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168400"/>
            <a:ext cx="8856984" cy="4432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- u extra panenského olivového oleje se uvádí </a:t>
            </a:r>
            <a:r>
              <a:rPr lang="cs-CZ" b="1" dirty="0"/>
              <a:t>označení původu</a:t>
            </a:r>
            <a:r>
              <a:rPr lang="cs-CZ" dirty="0"/>
              <a:t> ve formě:</a:t>
            </a:r>
          </a:p>
          <a:p>
            <a:r>
              <a:rPr lang="cs-CZ" dirty="0"/>
              <a:t>odkaz na název státu</a:t>
            </a:r>
          </a:p>
          <a:p>
            <a:pPr lvl="1"/>
            <a:r>
              <a:rPr lang="cs-CZ" dirty="0"/>
              <a:t>"směs olivových olejů pocházejících z Evropské unie„</a:t>
            </a:r>
          </a:p>
          <a:p>
            <a:pPr lvl="1"/>
            <a:r>
              <a:rPr lang="cs-CZ" dirty="0"/>
              <a:t>"směs olivových olejů pocházejících z oblasti mimo Evropskou unii„</a:t>
            </a:r>
          </a:p>
          <a:p>
            <a:pPr lvl="1"/>
            <a:r>
              <a:rPr lang="cs-CZ" dirty="0"/>
              <a:t>"směs olivových olejů pocházejících z Evropské unie a z oblastí mimo Unii"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66154" y="246472"/>
            <a:ext cx="7869115" cy="566328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Jedlé tuky a oleje – olivový olej – 29/2012</a:t>
            </a:r>
          </a:p>
        </p:txBody>
      </p:sp>
    </p:spTree>
    <p:extLst>
      <p:ext uri="{BB962C8B-B14F-4D97-AF65-F5344CB8AC3E}">
        <p14:creationId xmlns:p14="http://schemas.microsoft.com/office/powerpoint/2010/main" val="17435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841" y="1482571"/>
            <a:ext cx="8213509" cy="4694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ea typeface="+mn-lt"/>
                <a:cs typeface="+mn-lt"/>
              </a:rPr>
              <a:t>„</a:t>
            </a:r>
            <a:r>
              <a:rPr lang="cs-CZ" sz="2800" b="1" dirty="0"/>
              <a:t>sycený nápoj" -</a:t>
            </a:r>
            <a:r>
              <a:rPr lang="cs-CZ" sz="2800" dirty="0"/>
              <a:t> u ovocného a zeleninového nápoje, šťávy nebo nektaru obsah CO</a:t>
            </a:r>
            <a:r>
              <a:rPr lang="cs-CZ" sz="2800" baseline="-25000" dirty="0"/>
              <a:t>2</a:t>
            </a:r>
            <a:r>
              <a:rPr lang="cs-CZ" sz="2800" dirty="0"/>
              <a:t> je min. 2 g/l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„z koncentrátu nebo koncentrátů“ nebo „zčásti z koncentrátu nebo koncentrátů“ - jasně viditelnými písmeny v blízkosti názvu výrobku a musí být dobře čitelný</a:t>
            </a:r>
            <a:endParaRPr lang="cs-CZ" sz="2800" dirty="0">
              <a:solidFill>
                <a:prstClr val="black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„podíl ovocné složky: nejméně … %“ u nektaru</a:t>
            </a:r>
            <a:endParaRPr lang="cs-CZ" sz="2800" dirty="0"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b="1" dirty="0">
                <a:ea typeface="+mn-lt"/>
                <a:cs typeface="+mn-lt"/>
              </a:rPr>
              <a:t>„</a:t>
            </a:r>
            <a:r>
              <a:rPr lang="cs-CZ" sz="2800" b="1" dirty="0"/>
              <a:t>mošt"</a:t>
            </a:r>
            <a:r>
              <a:rPr lang="cs-CZ" sz="2800" dirty="0"/>
              <a:t> - ovocná šťáva vyrobená přímým lisováním z ovoce</a:t>
            </a:r>
            <a:endParaRPr lang="cs-CZ" sz="2800" dirty="0"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zda se jedná o nápoj šumivý – nápoj v prášku</a:t>
            </a:r>
            <a:endParaRPr lang="cs-CZ" sz="2800" dirty="0">
              <a:cs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6BA2-B2FF-421C-B973-DA29F6A6CAF5}" type="slidenum">
              <a:rPr lang="cs-CZ" smtClean="0"/>
              <a:t>9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211935" y="202906"/>
            <a:ext cx="7303416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rPr>
              <a:t>NEALKOHOLICKÉ NÁPOJE – </a:t>
            </a:r>
            <a:r>
              <a:rPr lang="cs-CZ" sz="2700" b="1" dirty="0">
                <a:latin typeface="Calibri" panose="020F0502020204030204" pitchFamily="34" charset="0"/>
              </a:rPr>
              <a:t>248/2018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9166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105670-D662-4F30-8372-2255ED09E845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c3970af-1343-451c-b460-77896d70bf64"/>
  </ds:schemaRefs>
</ds:datastoreItem>
</file>

<file path=customXml/itemProps2.xml><?xml version="1.0" encoding="utf-8"?>
<ds:datastoreItem xmlns:ds="http://schemas.openxmlformats.org/officeDocument/2006/customXml" ds:itemID="{614353E9-D2CE-428D-BF67-E4B3473A29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8885D4-722A-4072-8F03-2240B8996AE0}">
  <ds:schemaRefs>
    <ds:schemaRef ds:uri="9c3970af-1343-451c-b460-77896d70bf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5449</Words>
  <Application>Microsoft Office PowerPoint</Application>
  <PresentationFormat>Předvádění na obrazovce (4:3)</PresentationFormat>
  <Paragraphs>598</Paragraphs>
  <Slides>80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5" baseType="lpstr">
      <vt:lpstr>Arial</vt:lpstr>
      <vt:lpstr>Calibri</vt:lpstr>
      <vt:lpstr>Calibri Light</vt:lpstr>
      <vt:lpstr>Wingdings</vt:lpstr>
      <vt:lpstr>Office Theme</vt:lpstr>
      <vt:lpstr>Prezentace aplikace PowerPoint</vt:lpstr>
      <vt:lpstr>NEALKOHOLICKÉ NÁPOJE–LEGISLATIVA</vt:lpstr>
      <vt:lpstr>NEALKOHOLICKÉ NÁPOJE – 1169/2011</vt:lpstr>
      <vt:lpstr>NEALKOHOLICKÉ NÁPOJE – 110/1997</vt:lpstr>
      <vt:lpstr>NEALKOHOLICKÉ NÁPOJE – 248/2018</vt:lpstr>
      <vt:lpstr>NEALKOHOLICKÉ NÁPOJE – 248/2018</vt:lpstr>
      <vt:lpstr>NEALKOHOLICKÉ NÁPOJE – 248/2018</vt:lpstr>
      <vt:lpstr>NEALKOHOLICKÉ NÁPOJE – 248/2018</vt:lpstr>
      <vt:lpstr>Prezentace aplikace PowerPoint</vt:lpstr>
      <vt:lpstr>NEALKOHOLICKÉ NÁPOJE – 248/2018</vt:lpstr>
      <vt:lpstr>Prezentace aplikace PowerPoint</vt:lpstr>
      <vt:lpstr>Prezentace aplikace PowerPoint</vt:lpstr>
      <vt:lpstr>Prezentace aplikace PowerPoint</vt:lpstr>
      <vt:lpstr>BALENÉ VODY – LEGISLATIVA</vt:lpstr>
      <vt:lpstr>BALENÉ VODY – 1169/2011</vt:lpstr>
      <vt:lpstr>BALENÉ VODY – 110/1997</vt:lpstr>
      <vt:lpstr>BALENÉ VODY – 275/2004</vt:lpstr>
      <vt:lpstr>BALENÉ VODY – 275/2004</vt:lpstr>
      <vt:lpstr>BALENÉ VODY – 275/2004</vt:lpstr>
      <vt:lpstr>BALENÉ VODY – 275/2004</vt:lpstr>
      <vt:lpstr>BALENÉ VODY – 275/2004</vt:lpstr>
      <vt:lpstr>BALENÉ VODY – 275/2004</vt:lpstr>
      <vt:lpstr>BALENÉ VODY – 275/2004</vt:lpstr>
      <vt:lpstr>OVOCE A ZELENINA–LEGISLATIVA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BANÁNY – LEGISLATIVA</vt:lpstr>
      <vt:lpstr>BANÁNY – 1333/2011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SKOŘÁPKOVÉ PLODY–LEGISLATIVA</vt:lpstr>
      <vt:lpstr>SKOŘÁPKOVÉ PLODY  – 1169/2011</vt:lpstr>
      <vt:lpstr>Prezentace aplikace PowerPoint</vt:lpstr>
      <vt:lpstr>SKOŘÁPKOVÉ PLODY A ARAŠÍDY– 397/2021</vt:lpstr>
      <vt:lpstr>HOUBY – LEGISLATIVA</vt:lpstr>
      <vt:lpstr>Prezentace aplikace PowerPoint</vt:lpstr>
      <vt:lpstr>Prezentace aplikace PowerPoint</vt:lpstr>
      <vt:lpstr>Prezentace aplikace PowerPoint</vt:lpstr>
      <vt:lpstr>BRAMBORY A VÝROBKY Z NICH – LEGISLATIVA</vt:lpstr>
      <vt:lpstr>Prezentace aplikace PowerPoint</vt:lpstr>
      <vt:lpstr>Prezentace aplikace PowerPoint</vt:lpstr>
      <vt:lpstr>Prezentace aplikace PowerPoint</vt:lpstr>
      <vt:lpstr>LUŠTĚNINY, OLEJNATÁ SEMENA A ŠKROB – 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JEDLÉ TUKY A OLEJE– 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NOVOTNAK</dc:creator>
  <cp:lastModifiedBy>Petra Mačáková</cp:lastModifiedBy>
  <cp:revision>490</cp:revision>
  <dcterms:created xsi:type="dcterms:W3CDTF">2019-10-30T12:57:41Z</dcterms:created>
  <dcterms:modified xsi:type="dcterms:W3CDTF">2021-11-03T13:09:14Z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0x01010031E87290A3B7E04E990A64CD8B601484</vt:lpwstr>
  </property>
</Properties>
</file>