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3"/>
  </p:notesMasterIdLst>
  <p:sldIdLst>
    <p:sldId id="300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6" r:id="rId14"/>
    <p:sldId id="267" r:id="rId15"/>
    <p:sldId id="268" r:id="rId16"/>
    <p:sldId id="270" r:id="rId17"/>
    <p:sldId id="271" r:id="rId18"/>
    <p:sldId id="269" r:id="rId19"/>
    <p:sldId id="314" r:id="rId20"/>
    <p:sldId id="272" r:id="rId21"/>
    <p:sldId id="30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2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AEB600-AB84-478B-8E38-B2FCE0F6F2E5}" v="3" dt="2020-12-12T19:11:46.3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19330 Pavla Obzinová" userId="S::h19330@vfu.cz::05aa12b9-6d34-4f0a-89da-ea2b4e07f25a" providerId="AD" clId="Web-{98AEB600-AB84-478B-8E38-B2FCE0F6F2E5}"/>
    <pc:docChg chg="modSld">
      <pc:chgData name="H19330 Pavla Obzinová" userId="S::h19330@vfu.cz::05aa12b9-6d34-4f0a-89da-ea2b4e07f25a" providerId="AD" clId="Web-{98AEB600-AB84-478B-8E38-B2FCE0F6F2E5}" dt="2020-12-12T19:11:46.317" v="2" actId="1076"/>
      <pc:docMkLst>
        <pc:docMk/>
      </pc:docMkLst>
      <pc:sldChg chg="modSp">
        <pc:chgData name="H19330 Pavla Obzinová" userId="S::h19330@vfu.cz::05aa12b9-6d34-4f0a-89da-ea2b4e07f25a" providerId="AD" clId="Web-{98AEB600-AB84-478B-8E38-B2FCE0F6F2E5}" dt="2020-12-12T19:11:46.317" v="2" actId="1076"/>
        <pc:sldMkLst>
          <pc:docMk/>
          <pc:sldMk cId="3605254985" sldId="259"/>
        </pc:sldMkLst>
        <pc:picChg chg="mod">
          <ac:chgData name="H19330 Pavla Obzinová" userId="S::h19330@vfu.cz::05aa12b9-6d34-4f0a-89da-ea2b4e07f25a" providerId="AD" clId="Web-{98AEB600-AB84-478B-8E38-B2FCE0F6F2E5}" dt="2020-12-12T19:11:46.317" v="2" actId="1076"/>
          <ac:picMkLst>
            <pc:docMk/>
            <pc:sldMk cId="3605254985" sldId="259"/>
            <ac:picMk id="5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94247-5705-4B4D-B171-9BFB59FEC087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B065F-EA8B-43CB-B62E-147E3BE2E4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6782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B065F-EA8B-43CB-B62E-147E3BE2E4E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8778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F6E49-AD20-4A14-922B-197CC5FC3601}" type="datetime1">
              <a:rPr lang="cs-CZ" smtClean="0"/>
              <a:t>09.11.2021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BA2-B2FF-421C-B973-DA29F6A6C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496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7E4C-0C4F-42FC-9548-A94DAFD971D2}" type="datetime1">
              <a:rPr lang="cs-CZ" smtClean="0"/>
              <a:t>09.11.2021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BA2-B2FF-421C-B973-DA29F6A6C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18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8EB4-0C6D-46CB-9B62-DA499A921E35}" type="datetime1">
              <a:rPr lang="cs-CZ" smtClean="0"/>
              <a:t>09.11.2021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BA2-B2FF-421C-B973-DA29F6A6C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6213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A0F6-22DB-4C7C-BD4B-5FF10798738A}" type="datetime1">
              <a:rPr lang="cs-CZ" smtClean="0"/>
              <a:t>09.11.2021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BA2-B2FF-421C-B973-DA29F6A6C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83558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A0F6-22DB-4C7C-BD4B-5FF10798738A}" type="datetime1">
              <a:rPr lang="cs-CZ" smtClean="0"/>
              <a:t>09.11.2021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BA2-B2FF-421C-B973-DA29F6A6C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72415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B1BC-7E85-4676-A41A-F2A3436A6B9F}" type="datetime1">
              <a:rPr lang="cs-CZ" smtClean="0"/>
              <a:t>09.11.2021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BA2-B2FF-421C-B973-DA29F6A6C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43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8FD5-839E-4800-AC41-18C1DF31A064}" type="datetime1">
              <a:rPr lang="cs-CZ" smtClean="0"/>
              <a:t>09.11.2021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BA2-B2FF-421C-B973-DA29F6A6C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126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A0F6-22DB-4C7C-BD4B-5FF10798738A}" type="datetime1">
              <a:rPr lang="cs-CZ" smtClean="0"/>
              <a:t>09.11.2021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BA2-B2FF-421C-B973-DA29F6A6C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91224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403B9-C96B-436F-92AA-F1EC77FC3A09}" type="datetime1">
              <a:rPr lang="cs-CZ" smtClean="0"/>
              <a:t>09.11.2021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BA2-B2FF-421C-B973-DA29F6A6C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7085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6988-04E8-4E28-9988-DEF83156F5CA}" type="datetime1">
              <a:rPr lang="cs-CZ" smtClean="0"/>
              <a:t>09.11.2021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BA2-B2FF-421C-B973-DA29F6A6C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0583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A746-6F65-484B-B1C6-288298F689A3}" type="datetime1">
              <a:rPr lang="cs-CZ" smtClean="0"/>
              <a:t>09.11.2021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BA2-B2FF-421C-B973-DA29F6A6C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9679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FA0F6-22DB-4C7C-BD4B-5FF10798738A}" type="datetime1">
              <a:rPr lang="cs-CZ" smtClean="0"/>
              <a:t>09.11.2021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86BA2-B2FF-421C-B973-DA29F6A6C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2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36821" y="1215596"/>
            <a:ext cx="6858000" cy="771268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POŽADAVKY NA OZNAČOVÁNÍ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599308" y="2089030"/>
            <a:ext cx="6073346" cy="837473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/>
              <a:t>ČAJE, KÁVY, KÁVOVIN</a:t>
            </a:r>
          </a:p>
        </p:txBody>
      </p:sp>
    </p:spTree>
    <p:extLst>
      <p:ext uri="{BB962C8B-B14F-4D97-AF65-F5344CB8AC3E}">
        <p14:creationId xmlns:p14="http://schemas.microsoft.com/office/powerpoint/2010/main" val="1191812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3935" y="288526"/>
            <a:ext cx="7886700" cy="994172"/>
          </a:xfrm>
        </p:spPr>
        <p:txBody>
          <a:bodyPr>
            <a:normAutofit/>
          </a:bodyPr>
          <a:lstStyle/>
          <a:p>
            <a:r>
              <a:rPr lang="cs-CZ" sz="2700" b="1" dirty="0">
                <a:solidFill>
                  <a:schemeClr val="bg2">
                    <a:lumMod val="10000"/>
                  </a:schemeClr>
                </a:solidFill>
                <a:latin typeface="Bahnschrift SemiBold" panose="020B0502040204020203" pitchFamily="34" charset="0"/>
              </a:rPr>
              <a:t>KÁVA a KÁVOVINY– LEGISLATIVA</a:t>
            </a:r>
          </a:p>
        </p:txBody>
      </p:sp>
      <p:sp>
        <p:nvSpPr>
          <p:cNvPr id="7" name="Zástupný symbol pro obsah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" indent="0">
              <a:lnSpc>
                <a:spcPct val="150000"/>
              </a:lnSpc>
              <a:spcBef>
                <a:spcPts val="900"/>
              </a:spcBef>
              <a:buNone/>
            </a:pPr>
            <a:r>
              <a:rPr lang="cs-CZ" sz="1950" b="1" dirty="0"/>
              <a:t>Nařízení EP a R (ES)</a:t>
            </a:r>
            <a:r>
              <a:rPr lang="cs-CZ" sz="1950" dirty="0"/>
              <a:t> </a:t>
            </a:r>
            <a:r>
              <a:rPr lang="cs-CZ" sz="1950" b="1" dirty="0"/>
              <a:t>č. 1169/2011</a:t>
            </a:r>
            <a:r>
              <a:rPr lang="cs-CZ" sz="1950" dirty="0"/>
              <a:t>, o poskytování informací o potravinách spotřebitelům</a:t>
            </a:r>
          </a:p>
          <a:p>
            <a:pPr marL="34290" indent="0">
              <a:lnSpc>
                <a:spcPct val="150000"/>
              </a:lnSpc>
              <a:spcBef>
                <a:spcPts val="900"/>
              </a:spcBef>
              <a:buNone/>
            </a:pPr>
            <a:r>
              <a:rPr lang="cs-CZ" sz="1950" dirty="0"/>
              <a:t> </a:t>
            </a:r>
            <a:r>
              <a:rPr lang="cs-CZ" sz="1950" b="1" dirty="0"/>
              <a:t>Zákon 110/1997 Sb., </a:t>
            </a:r>
            <a:r>
              <a:rPr lang="cs-CZ" sz="1950" dirty="0"/>
              <a:t>o potravinách a tabákových výrobcích</a:t>
            </a:r>
          </a:p>
          <a:p>
            <a:pPr marL="34290" indent="0">
              <a:lnSpc>
                <a:spcPct val="150000"/>
              </a:lnSpc>
              <a:spcBef>
                <a:spcPts val="900"/>
              </a:spcBef>
              <a:buNone/>
            </a:pPr>
            <a:r>
              <a:rPr lang="cs-CZ" sz="1950" dirty="0"/>
              <a:t> </a:t>
            </a:r>
            <a:r>
              <a:rPr lang="cs-CZ" sz="1950" b="1" dirty="0"/>
              <a:t>Vyhláška č. 330/1997 Sb., </a:t>
            </a:r>
            <a:r>
              <a:rPr lang="cs-CZ" sz="1950" dirty="0"/>
              <a:t>kterou se provádí § 18 písm. a), d), j) a k) zákona č. 110/1997 Sb., o potravinách a tabákových výrobcích a o změně a doplnění některých souvisejících zákonů, </a:t>
            </a:r>
            <a:r>
              <a:rPr lang="cs-CZ" sz="1950" b="1" dirty="0"/>
              <a:t>pro čaj, kávu a kávoviny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BA2-B2FF-421C-B973-DA29F6A6CAF5}" type="slidenum">
              <a:rPr lang="cs-CZ" smtClean="0"/>
              <a:t>10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973"/>
            <a:ext cx="1086941" cy="1305465"/>
          </a:xfrm>
          <a:prstGeom prst="rect">
            <a:avLst/>
          </a:prstGeom>
        </p:spPr>
      </p:pic>
      <p:cxnSp>
        <p:nvCxnSpPr>
          <p:cNvPr id="6" name="Přímá spojnice 5"/>
          <p:cNvCxnSpPr/>
          <p:nvPr/>
        </p:nvCxnSpPr>
        <p:spPr>
          <a:xfrm flipH="1">
            <a:off x="1491792" y="1705663"/>
            <a:ext cx="6730738" cy="28280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782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6941" y="271871"/>
            <a:ext cx="7886700" cy="994172"/>
          </a:xfrm>
        </p:spPr>
        <p:txBody>
          <a:bodyPr/>
          <a:lstStyle/>
          <a:p>
            <a:r>
              <a:rPr lang="cs-CZ" b="1" dirty="0">
                <a:solidFill>
                  <a:schemeClr val="bg2">
                    <a:lumMod val="10000"/>
                  </a:schemeClr>
                </a:solidFill>
                <a:latin typeface="Bahnschrift SemiBold" panose="020B0502040204020203" pitchFamily="34" charset="0"/>
              </a:rPr>
              <a:t>KÁVA A KÁVOVINY – 1169/2011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1421"/>
            <a:ext cx="7886700" cy="450492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34000"/>
              </a:lnSpc>
              <a:buClr>
                <a:schemeClr val="accent2">
                  <a:lumMod val="50000"/>
                </a:schemeClr>
              </a:buClr>
              <a:buFont typeface="Calibri" panose="020F0502020204030204" pitchFamily="34" charset="0"/>
              <a:buChar char="∞"/>
            </a:pPr>
            <a:r>
              <a:rPr lang="cs-CZ" sz="2775" b="1" dirty="0"/>
              <a:t> název potraviny</a:t>
            </a:r>
          </a:p>
          <a:p>
            <a:pPr>
              <a:lnSpc>
                <a:spcPct val="134000"/>
              </a:lnSpc>
              <a:buClr>
                <a:schemeClr val="accent2">
                  <a:lumMod val="50000"/>
                </a:schemeClr>
              </a:buClr>
              <a:buFont typeface="Calibri" panose="020F0502020204030204" pitchFamily="34" charset="0"/>
              <a:buChar char="∞"/>
            </a:pPr>
            <a:r>
              <a:rPr lang="cs-CZ" sz="2775" dirty="0"/>
              <a:t> seznam složek*</a:t>
            </a:r>
          </a:p>
          <a:p>
            <a:pPr>
              <a:lnSpc>
                <a:spcPct val="134000"/>
              </a:lnSpc>
              <a:buClr>
                <a:schemeClr val="accent2">
                  <a:lumMod val="50000"/>
                </a:schemeClr>
              </a:buClr>
              <a:buFont typeface="Calibri" panose="020F0502020204030204" pitchFamily="34" charset="0"/>
              <a:buChar char="∞"/>
            </a:pPr>
            <a:r>
              <a:rPr lang="cs-CZ" sz="2775" dirty="0"/>
              <a:t> alergeny</a:t>
            </a:r>
          </a:p>
          <a:p>
            <a:pPr>
              <a:lnSpc>
                <a:spcPct val="134000"/>
              </a:lnSpc>
              <a:buClr>
                <a:schemeClr val="accent2">
                  <a:lumMod val="50000"/>
                </a:schemeClr>
              </a:buClr>
              <a:buFont typeface="Calibri" panose="020F0502020204030204" pitchFamily="34" charset="0"/>
              <a:buChar char="∞"/>
            </a:pPr>
            <a:r>
              <a:rPr lang="cs-CZ" sz="2775" dirty="0"/>
              <a:t> množství určitých složek*</a:t>
            </a:r>
          </a:p>
          <a:p>
            <a:pPr>
              <a:lnSpc>
                <a:spcPct val="134000"/>
              </a:lnSpc>
              <a:buClr>
                <a:schemeClr val="accent2">
                  <a:lumMod val="50000"/>
                </a:schemeClr>
              </a:buClr>
              <a:buFont typeface="Calibri" panose="020F0502020204030204" pitchFamily="34" charset="0"/>
              <a:buChar char="∞"/>
            </a:pPr>
            <a:r>
              <a:rPr lang="cs-CZ" sz="2775" dirty="0"/>
              <a:t> </a:t>
            </a:r>
            <a:r>
              <a:rPr lang="cs-CZ" sz="2775" b="1" dirty="0"/>
              <a:t>čisté množství potraviny</a:t>
            </a:r>
          </a:p>
          <a:p>
            <a:pPr>
              <a:lnSpc>
                <a:spcPct val="134000"/>
              </a:lnSpc>
              <a:buClr>
                <a:schemeClr val="accent2">
                  <a:lumMod val="50000"/>
                </a:schemeClr>
              </a:buClr>
              <a:buFont typeface="Calibri" panose="020F0502020204030204" pitchFamily="34" charset="0"/>
              <a:buChar char="∞"/>
            </a:pPr>
            <a:r>
              <a:rPr lang="cs-CZ" sz="2775" dirty="0"/>
              <a:t> </a:t>
            </a:r>
            <a:r>
              <a:rPr lang="cs-CZ" sz="2775" b="1" dirty="0"/>
              <a:t>datum minimální trvanlivosti/datum použitelnosti</a:t>
            </a:r>
            <a:endParaRPr lang="cs-CZ" sz="2775" dirty="0"/>
          </a:p>
          <a:p>
            <a:pPr>
              <a:lnSpc>
                <a:spcPct val="134000"/>
              </a:lnSpc>
              <a:buClr>
                <a:schemeClr val="accent2">
                  <a:lumMod val="50000"/>
                </a:schemeClr>
              </a:buClr>
              <a:buFont typeface="Calibri" panose="020F0502020204030204" pitchFamily="34" charset="0"/>
              <a:buChar char="∞"/>
            </a:pPr>
            <a:r>
              <a:rPr lang="cs-CZ" sz="2775" dirty="0"/>
              <a:t> </a:t>
            </a:r>
            <a:r>
              <a:rPr lang="cs-CZ" sz="2775" b="1" dirty="0"/>
              <a:t>podmínky uchování nebo použití</a:t>
            </a:r>
          </a:p>
          <a:p>
            <a:pPr>
              <a:lnSpc>
                <a:spcPct val="134000"/>
              </a:lnSpc>
              <a:buClr>
                <a:schemeClr val="accent2">
                  <a:lumMod val="50000"/>
                </a:schemeClr>
              </a:buClr>
              <a:buFont typeface="Calibri" panose="020F0502020204030204" pitchFamily="34" charset="0"/>
              <a:buChar char="∞"/>
            </a:pPr>
            <a:r>
              <a:rPr lang="cs-CZ" sz="2775" dirty="0"/>
              <a:t> </a:t>
            </a:r>
            <a:r>
              <a:rPr lang="cs-CZ" sz="2775" b="1" dirty="0"/>
              <a:t>jméno PPP</a:t>
            </a:r>
          </a:p>
          <a:p>
            <a:pPr>
              <a:lnSpc>
                <a:spcPct val="134000"/>
              </a:lnSpc>
              <a:buClr>
                <a:schemeClr val="accent2">
                  <a:lumMod val="50000"/>
                </a:schemeClr>
              </a:buClr>
              <a:buFont typeface="Calibri" panose="020F0502020204030204" pitchFamily="34" charset="0"/>
              <a:buChar char="∞"/>
            </a:pPr>
            <a:r>
              <a:rPr lang="cs-CZ" sz="2775" b="1" dirty="0"/>
              <a:t>návod k použití</a:t>
            </a:r>
          </a:p>
          <a:p>
            <a:pPr>
              <a:lnSpc>
                <a:spcPct val="134000"/>
              </a:lnSpc>
              <a:buClr>
                <a:schemeClr val="accent2">
                  <a:lumMod val="50000"/>
                </a:schemeClr>
              </a:buClr>
              <a:buFont typeface="Calibri" panose="020F0502020204030204" pitchFamily="34" charset="0"/>
              <a:buChar char="∞"/>
            </a:pPr>
            <a:r>
              <a:rPr lang="cs-CZ" sz="2775" dirty="0"/>
              <a:t> výživové údaje*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BA2-B2FF-421C-B973-DA29F6A6CAF5}" type="slidenum">
              <a:rPr lang="cs-CZ" smtClean="0"/>
              <a:t>11</a:t>
            </a:fld>
            <a:endParaRPr lang="cs-CZ"/>
          </a:p>
        </p:txBody>
      </p:sp>
      <p:cxnSp>
        <p:nvCxnSpPr>
          <p:cNvPr id="6" name="Přímá spojnice 5"/>
          <p:cNvCxnSpPr/>
          <p:nvPr/>
        </p:nvCxnSpPr>
        <p:spPr>
          <a:xfrm flipH="1">
            <a:off x="1491792" y="1705663"/>
            <a:ext cx="6730738" cy="28280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56276BCD-378E-41F7-9D9A-0099F2EEC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973"/>
            <a:ext cx="1086941" cy="130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26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6941" y="218965"/>
            <a:ext cx="7886700" cy="994172"/>
          </a:xfrm>
        </p:spPr>
        <p:txBody>
          <a:bodyPr/>
          <a:lstStyle/>
          <a:p>
            <a:r>
              <a:rPr lang="cs-CZ" b="1" dirty="0">
                <a:solidFill>
                  <a:schemeClr val="bg2">
                    <a:lumMod val="10000"/>
                  </a:schemeClr>
                </a:solidFill>
                <a:latin typeface="Bahnschrift SemiBold" panose="020B0502040204020203" pitchFamily="34" charset="0"/>
              </a:rPr>
              <a:t>KÁVA A KÁVOVINY – 110/1997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459662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cs-CZ" dirty="0"/>
              <a:t> § 9</a:t>
            </a:r>
          </a:p>
          <a:p>
            <a:pPr>
              <a:lnSpc>
                <a:spcPct val="114000"/>
              </a:lnSpc>
              <a:buFontTx/>
              <a:buChar char="-"/>
            </a:pPr>
            <a:r>
              <a:rPr lang="cs-CZ" dirty="0"/>
              <a:t>pokud se jedná o balenou potravinu, uvede PPP při uvádění na trh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označení šarže </a:t>
            </a:r>
            <a:r>
              <a:rPr lang="cs-CZ" dirty="0"/>
              <a:t>na balení potraviny nebo na etiketě, která je k němu připojena</a:t>
            </a:r>
          </a:p>
          <a:p>
            <a:pPr marL="0" indent="0">
              <a:lnSpc>
                <a:spcPct val="114000"/>
              </a:lnSpc>
              <a:buNone/>
            </a:pPr>
            <a:endParaRPr lang="cs-CZ" dirty="0"/>
          </a:p>
          <a:p>
            <a:pPr marL="0" indent="0">
              <a:lnSpc>
                <a:spcPct val="114000"/>
              </a:lnSpc>
              <a:buNone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tato povinnost se nevztahuje na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cs-CZ" dirty="0"/>
              <a:t>	- obaly, jejichž největší plocha je menší než 10 cm</a:t>
            </a:r>
            <a:r>
              <a:rPr lang="cs-CZ" baseline="30000" dirty="0"/>
              <a:t>2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cs-CZ" dirty="0"/>
              <a:t>	- potraviny označené datem minimální trvanlivosti nebo datem použitelnosti, pokud je toto datum vyjádřeno jako označení dne a měsíce v uvedeném pořadí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457950" y="5624512"/>
            <a:ext cx="2057400" cy="324000"/>
          </a:xfrm>
        </p:spPr>
        <p:txBody>
          <a:bodyPr/>
          <a:lstStyle/>
          <a:p>
            <a:fld id="{28586BA2-B2FF-421C-B973-DA29F6A6CAF5}" type="slidenum">
              <a:rPr lang="cs-CZ" smtClean="0"/>
              <a:t>12</a:t>
            </a:fld>
            <a:endParaRPr lang="cs-CZ" dirty="0"/>
          </a:p>
        </p:txBody>
      </p:sp>
      <p:cxnSp>
        <p:nvCxnSpPr>
          <p:cNvPr id="6" name="Přímá spojnice 5"/>
          <p:cNvCxnSpPr/>
          <p:nvPr/>
        </p:nvCxnSpPr>
        <p:spPr>
          <a:xfrm flipH="1">
            <a:off x="1491792" y="1705663"/>
            <a:ext cx="6730738" cy="28280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9AFD00E7-D666-48AB-A262-FC906B22F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973"/>
            <a:ext cx="1086941" cy="130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31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7300" y="332379"/>
            <a:ext cx="7886700" cy="994172"/>
          </a:xfrm>
        </p:spPr>
        <p:txBody>
          <a:bodyPr/>
          <a:lstStyle/>
          <a:p>
            <a:r>
              <a:rPr lang="cs-CZ" b="1" dirty="0">
                <a:solidFill>
                  <a:schemeClr val="bg2">
                    <a:lumMod val="10000"/>
                  </a:schemeClr>
                </a:solidFill>
                <a:latin typeface="Bahnschrift SemiBold" panose="020B0502040204020203" pitchFamily="34" charset="0"/>
              </a:rPr>
              <a:t>KÁVA – 330/1997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5000"/>
              </a:lnSpc>
              <a:buFontTx/>
              <a:buChar char="-"/>
            </a:pPr>
            <a:r>
              <a:rPr lang="cs-CZ" sz="1950" dirty="0"/>
              <a:t>káva se označí názvem druhu a podskupiny</a:t>
            </a:r>
          </a:p>
          <a:p>
            <a:pPr lvl="1">
              <a:lnSpc>
                <a:spcPct val="125000"/>
              </a:lnSpc>
              <a:buFontTx/>
              <a:buChar char="-"/>
            </a:pPr>
            <a:r>
              <a:rPr lang="cs-CZ" sz="1950" dirty="0"/>
              <a:t>mletá nebo zrnková</a:t>
            </a:r>
          </a:p>
          <a:p>
            <a:pPr lvl="1">
              <a:lnSpc>
                <a:spcPct val="125000"/>
              </a:lnSpc>
              <a:buFontTx/>
              <a:buChar char="-"/>
            </a:pPr>
            <a:r>
              <a:rPr lang="cs-CZ" sz="1950" dirty="0"/>
              <a:t>podskupina se neuvádí u sušeného kávového extraktu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BA2-B2FF-421C-B973-DA29F6A6CAF5}" type="slidenum">
              <a:rPr lang="cs-CZ" smtClean="0"/>
              <a:t>13</a:t>
            </a:fld>
            <a:endParaRPr lang="cs-CZ"/>
          </a:p>
        </p:txBody>
      </p:sp>
      <p:cxnSp>
        <p:nvCxnSpPr>
          <p:cNvPr id="6" name="Přímá spojnice 5"/>
          <p:cNvCxnSpPr/>
          <p:nvPr/>
        </p:nvCxnSpPr>
        <p:spPr>
          <a:xfrm flipH="1">
            <a:off x="1491792" y="1705663"/>
            <a:ext cx="6730738" cy="28280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>
            <a:extLst>
              <a:ext uri="{FF2B5EF4-FFF2-40B4-BE49-F238E27FC236}">
                <a16:creationId xmlns:a16="http://schemas.microsoft.com/office/drawing/2014/main" id="{786292FD-8F95-4B7E-AC0E-85E790F68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973"/>
            <a:ext cx="1086941" cy="1305465"/>
          </a:xfrm>
          <a:prstGeom prst="rect">
            <a:avLst/>
          </a:prstGeom>
        </p:spPr>
      </p:pic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1B61346A-6939-4BEA-AE8C-CC8D5D01A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40572"/>
              </p:ext>
            </p:extLst>
          </p:nvPr>
        </p:nvGraphicFramePr>
        <p:xfrm>
          <a:off x="1231233" y="3586163"/>
          <a:ext cx="6681534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0921">
                  <a:extLst>
                    <a:ext uri="{9D8B030D-6E8A-4147-A177-3AD203B41FA5}">
                      <a16:colId xmlns:a16="http://schemas.microsoft.com/office/drawing/2014/main" val="1100808526"/>
                    </a:ext>
                  </a:extLst>
                </a:gridCol>
                <a:gridCol w="947956">
                  <a:extLst>
                    <a:ext uri="{9D8B030D-6E8A-4147-A177-3AD203B41FA5}">
                      <a16:colId xmlns:a16="http://schemas.microsoft.com/office/drawing/2014/main" val="1763681242"/>
                    </a:ext>
                  </a:extLst>
                </a:gridCol>
                <a:gridCol w="3082657">
                  <a:extLst>
                    <a:ext uri="{9D8B030D-6E8A-4147-A177-3AD203B41FA5}">
                      <a16:colId xmlns:a16="http://schemas.microsoft.com/office/drawing/2014/main" val="7860737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Druh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Skupina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Podskupina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586547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cs-CZ" dirty="0"/>
                        <a:t>káva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pražená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zrnková</a:t>
                      </a:r>
                    </a:p>
                    <a:p>
                      <a:r>
                        <a:rPr lang="cs-CZ" dirty="0"/>
                        <a:t>mletá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6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instantní káva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cs-CZ" dirty="0"/>
                        <a:t>extrakt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cs-CZ" dirty="0"/>
                        <a:t>sušená</a:t>
                      </a:r>
                    </a:p>
                    <a:p>
                      <a:r>
                        <a:rPr lang="cs-CZ" dirty="0"/>
                        <a:t>pasta nebo ve formě pasty</a:t>
                      </a:r>
                    </a:p>
                    <a:p>
                      <a:r>
                        <a:rPr lang="cs-CZ" dirty="0"/>
                        <a:t>tekutá nebo ve formě tekuté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249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rozpustná káva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028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kávový extrakt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234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rozpustný kávový extrakt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565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5264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6941" y="191619"/>
            <a:ext cx="7886700" cy="994172"/>
          </a:xfrm>
        </p:spPr>
        <p:txBody>
          <a:bodyPr/>
          <a:lstStyle/>
          <a:p>
            <a:r>
              <a:rPr lang="cs-CZ" b="1" dirty="0">
                <a:solidFill>
                  <a:srgbClr val="E7E6E6">
                    <a:lumMod val="10000"/>
                  </a:srgbClr>
                </a:solidFill>
                <a:latin typeface="Bahnschrift SemiBold" panose="020B0502040204020203" pitchFamily="34" charset="0"/>
              </a:rPr>
              <a:t>KÁVA – 330/1997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511700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buFontTx/>
              <a:buChar char="-"/>
            </a:pPr>
            <a:r>
              <a:rPr lang="cs-CZ" sz="1950" dirty="0"/>
              <a:t>dále se káva označí:</a:t>
            </a:r>
          </a:p>
          <a:p>
            <a:pPr lvl="1">
              <a:lnSpc>
                <a:spcPct val="125000"/>
              </a:lnSpc>
              <a:buFontTx/>
              <a:buChar char="-"/>
            </a:pPr>
            <a:r>
              <a:rPr lang="cs-CZ" sz="1950" dirty="0"/>
              <a:t>„kávový extrakt ve formě tekuté“  „kávový extrakt tekutý“</a:t>
            </a:r>
          </a:p>
          <a:p>
            <a:pPr lvl="1">
              <a:lnSpc>
                <a:spcPct val="125000"/>
              </a:lnSpc>
              <a:buFontTx/>
              <a:buChar char="-"/>
            </a:pPr>
            <a:r>
              <a:rPr lang="cs-CZ" sz="1950" dirty="0"/>
              <a:t>„s …“ </a:t>
            </a:r>
          </a:p>
          <a:p>
            <a:pPr lvl="1">
              <a:lnSpc>
                <a:spcPct val="125000"/>
              </a:lnSpc>
              <a:buFontTx/>
              <a:buChar char="-"/>
            </a:pPr>
            <a:r>
              <a:rPr lang="cs-CZ" sz="1950" dirty="0"/>
              <a:t>„konzervovaný …“</a:t>
            </a:r>
          </a:p>
          <a:p>
            <a:pPr lvl="1">
              <a:lnSpc>
                <a:spcPct val="125000"/>
              </a:lnSpc>
              <a:buFontTx/>
              <a:buChar char="-"/>
            </a:pPr>
            <a:r>
              <a:rPr lang="cs-CZ" sz="1950" dirty="0"/>
              <a:t>„s přídavkem …“</a:t>
            </a:r>
          </a:p>
          <a:p>
            <a:pPr lvl="1">
              <a:lnSpc>
                <a:spcPct val="125000"/>
              </a:lnSpc>
              <a:buFontTx/>
              <a:buChar char="-"/>
            </a:pPr>
            <a:r>
              <a:rPr lang="cs-CZ" sz="1950" dirty="0"/>
              <a:t>„pražený s …“</a:t>
            </a:r>
          </a:p>
          <a:p>
            <a:pPr lvl="1">
              <a:lnSpc>
                <a:spcPct val="125000"/>
              </a:lnSpc>
              <a:buFontTx/>
              <a:buChar char="-"/>
            </a:pPr>
            <a:r>
              <a:rPr lang="cs-CZ" sz="1950" dirty="0"/>
              <a:t>„s cukrem“  „s přídavkem cukru“</a:t>
            </a:r>
          </a:p>
          <a:p>
            <a:pPr lvl="1">
              <a:lnSpc>
                <a:spcPct val="125000"/>
              </a:lnSpc>
              <a:buFontTx/>
              <a:buChar char="-"/>
            </a:pPr>
            <a:r>
              <a:rPr lang="cs-CZ" sz="1950" dirty="0"/>
              <a:t>„aromatizováno“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BA2-B2FF-421C-B973-DA29F6A6CAF5}" type="slidenum">
              <a:rPr lang="cs-CZ" smtClean="0"/>
              <a:t>14</a:t>
            </a:fld>
            <a:endParaRPr lang="cs-CZ"/>
          </a:p>
        </p:txBody>
      </p:sp>
      <p:cxnSp>
        <p:nvCxnSpPr>
          <p:cNvPr id="6" name="Přímá spojnice 5"/>
          <p:cNvCxnSpPr/>
          <p:nvPr/>
        </p:nvCxnSpPr>
        <p:spPr>
          <a:xfrm flipH="1">
            <a:off x="1491792" y="1705663"/>
            <a:ext cx="6730738" cy="28280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avá složená závorka 4"/>
          <p:cNvSpPr/>
          <p:nvPr/>
        </p:nvSpPr>
        <p:spPr>
          <a:xfrm>
            <a:off x="2903839" y="3240912"/>
            <a:ext cx="401594" cy="1482811"/>
          </a:xfrm>
          <a:prstGeom prst="rightBrac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7" name="TextovéPole 6"/>
          <p:cNvSpPr txBox="1"/>
          <p:nvPr/>
        </p:nvSpPr>
        <p:spPr>
          <a:xfrm>
            <a:off x="3428999" y="3797651"/>
            <a:ext cx="184115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50" dirty="0"/>
              <a:t>název sladila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DD79B33-A82E-4D53-8F8F-9EEA7D601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973"/>
            <a:ext cx="1086941" cy="130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27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7300" y="191619"/>
            <a:ext cx="7567918" cy="994172"/>
          </a:xfrm>
        </p:spPr>
        <p:txBody>
          <a:bodyPr/>
          <a:lstStyle/>
          <a:p>
            <a:r>
              <a:rPr lang="cs-CZ" b="1" dirty="0">
                <a:solidFill>
                  <a:srgbClr val="E7E6E6">
                    <a:lumMod val="10000"/>
                  </a:srgbClr>
                </a:solidFill>
                <a:latin typeface="Bahnschrift SemiBold" panose="020B0502040204020203" pitchFamily="34" charset="0"/>
              </a:rPr>
              <a:t>KÁVA – 330/1997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006429"/>
            <a:ext cx="7886700" cy="377498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5000"/>
              </a:lnSpc>
              <a:buNone/>
            </a:pPr>
            <a:r>
              <a:rPr lang="cs-CZ" sz="1950" dirty="0"/>
              <a:t>- dále se káva označí: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cs-CZ" sz="1950" dirty="0"/>
              <a:t>	- minimálním obsahem sušiny u kávového extraktu ve formě tekuté 	nebo pasty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cs-CZ" sz="1950" dirty="0"/>
              <a:t>	- „bez kofeinu“ pokud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cs-CZ" sz="1950" dirty="0"/>
              <a:t>		- méně než 0,3 % v extraktu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cs-CZ" sz="1950" dirty="0"/>
              <a:t>		- méně než 0,1 % u kávy pražené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cs-CZ" sz="1950" dirty="0"/>
              <a:t>	- „koncentrovaný“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cs-CZ" sz="1950" dirty="0"/>
              <a:t>		- tekutý kávový extrakt s min. 25 % kávové sušiny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BA2-B2FF-421C-B973-DA29F6A6CAF5}" type="slidenum">
              <a:rPr lang="cs-CZ" smtClean="0"/>
              <a:t>15</a:t>
            </a:fld>
            <a:endParaRPr lang="cs-CZ"/>
          </a:p>
        </p:txBody>
      </p:sp>
      <p:cxnSp>
        <p:nvCxnSpPr>
          <p:cNvPr id="6" name="Přímá spojnice 5"/>
          <p:cNvCxnSpPr/>
          <p:nvPr/>
        </p:nvCxnSpPr>
        <p:spPr>
          <a:xfrm flipH="1">
            <a:off x="1491792" y="1705663"/>
            <a:ext cx="6730738" cy="28280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43762C55-070F-4646-9B7B-8DD53C344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973"/>
            <a:ext cx="1086941" cy="130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30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7300" y="284833"/>
            <a:ext cx="7886700" cy="994172"/>
          </a:xfrm>
        </p:spPr>
        <p:txBody>
          <a:bodyPr/>
          <a:lstStyle/>
          <a:p>
            <a:r>
              <a:rPr lang="cs-CZ" b="1" dirty="0">
                <a:solidFill>
                  <a:srgbClr val="E7E6E6">
                    <a:lumMod val="10000"/>
                  </a:srgbClr>
                </a:solidFill>
                <a:latin typeface="Bahnschrift SemiBold" panose="020B0502040204020203" pitchFamily="34" charset="0"/>
              </a:rPr>
              <a:t>KÁVOVINY – 330/1997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628650" y="2106216"/>
            <a:ext cx="7886700" cy="6427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= výrobky získané pražením různých částí rostlin bohatých na sacharidy</a:t>
            </a:r>
          </a:p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BA2-B2FF-421C-B973-DA29F6A6CAF5}" type="slidenum">
              <a:rPr lang="cs-CZ" smtClean="0"/>
              <a:t>16</a:t>
            </a:fld>
            <a:endParaRPr lang="cs-CZ"/>
          </a:p>
        </p:txBody>
      </p:sp>
      <p:cxnSp>
        <p:nvCxnSpPr>
          <p:cNvPr id="6" name="Přímá spojnice 5"/>
          <p:cNvCxnSpPr/>
          <p:nvPr/>
        </p:nvCxnSpPr>
        <p:spPr>
          <a:xfrm flipH="1">
            <a:off x="1491792" y="1705663"/>
            <a:ext cx="6730738" cy="28280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>
            <a:extLst>
              <a:ext uri="{FF2B5EF4-FFF2-40B4-BE49-F238E27FC236}">
                <a16:creationId xmlns:a16="http://schemas.microsoft.com/office/drawing/2014/main" id="{07173CD8-99CE-4FDC-8710-B6577C9F9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973"/>
            <a:ext cx="1086941" cy="1305465"/>
          </a:xfrm>
          <a:prstGeom prst="rect">
            <a:avLst/>
          </a:prstGeom>
        </p:spPr>
      </p:pic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9DBF215A-1D38-425B-A3D1-BD70B23A1C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804507"/>
              </p:ext>
            </p:extLst>
          </p:nvPr>
        </p:nvGraphicFramePr>
        <p:xfrm>
          <a:off x="1491792" y="3810953"/>
          <a:ext cx="608481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905">
                  <a:extLst>
                    <a:ext uri="{9D8B030D-6E8A-4147-A177-3AD203B41FA5}">
                      <a16:colId xmlns:a16="http://schemas.microsoft.com/office/drawing/2014/main" val="3786052054"/>
                    </a:ext>
                  </a:extLst>
                </a:gridCol>
                <a:gridCol w="2541864">
                  <a:extLst>
                    <a:ext uri="{9D8B030D-6E8A-4147-A177-3AD203B41FA5}">
                      <a16:colId xmlns:a16="http://schemas.microsoft.com/office/drawing/2014/main" val="4013895172"/>
                    </a:ext>
                  </a:extLst>
                </a:gridCol>
                <a:gridCol w="2518046">
                  <a:extLst>
                    <a:ext uri="{9D8B030D-6E8A-4147-A177-3AD203B41FA5}">
                      <a16:colId xmlns:a16="http://schemas.microsoft.com/office/drawing/2014/main" val="23411269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Druh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Skupina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Podskupina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07088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kávoviny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pražené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jednodruhové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4891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instantní nebo rozpustné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směsi s kávou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3388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směsi s jinými složkami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06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6278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65545" y="296652"/>
            <a:ext cx="7886700" cy="994172"/>
          </a:xfrm>
        </p:spPr>
        <p:txBody>
          <a:bodyPr/>
          <a:lstStyle/>
          <a:p>
            <a:r>
              <a:rPr lang="cs-CZ" b="1" dirty="0">
                <a:solidFill>
                  <a:srgbClr val="E7E6E6">
                    <a:lumMod val="10000"/>
                  </a:srgbClr>
                </a:solidFill>
                <a:latin typeface="Bahnschrift SemiBold" panose="020B0502040204020203" pitchFamily="34" charset="0"/>
              </a:rPr>
              <a:t>KÁVOVINY – 330/1997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3829" y="1980971"/>
            <a:ext cx="7886700" cy="4235271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buFontTx/>
              <a:buChar char="-"/>
            </a:pPr>
            <a:r>
              <a:rPr lang="cs-CZ" sz="1950" dirty="0"/>
              <a:t>dále se kávoviny označí:</a:t>
            </a:r>
          </a:p>
          <a:p>
            <a:pPr lvl="1">
              <a:lnSpc>
                <a:spcPct val="125000"/>
              </a:lnSpc>
              <a:buFontTx/>
              <a:buChar char="-"/>
            </a:pPr>
            <a:r>
              <a:rPr lang="cs-CZ" sz="1900" dirty="0"/>
              <a:t>hmotnostní % obsahu kávy nebo kávového extraktu ve směsi s kávou a kávovinových extraktů</a:t>
            </a:r>
          </a:p>
          <a:p>
            <a:pPr lvl="1">
              <a:lnSpc>
                <a:spcPct val="125000"/>
              </a:lnSpc>
              <a:buFontTx/>
              <a:buChar char="-"/>
            </a:pPr>
            <a:r>
              <a:rPr lang="cs-CZ" sz="1950" dirty="0"/>
              <a:t>„cikorkový extrakt ve formě tekuté“  „cikorkový extrakt tekutý“</a:t>
            </a:r>
          </a:p>
          <a:p>
            <a:pPr lvl="1">
              <a:lnSpc>
                <a:spcPct val="125000"/>
              </a:lnSpc>
              <a:buFontTx/>
              <a:buChar char="-"/>
            </a:pPr>
            <a:r>
              <a:rPr lang="cs-CZ" sz="1950" dirty="0"/>
              <a:t>„s …“ </a:t>
            </a:r>
          </a:p>
          <a:p>
            <a:pPr lvl="1">
              <a:lnSpc>
                <a:spcPct val="125000"/>
              </a:lnSpc>
              <a:buFontTx/>
              <a:buChar char="-"/>
            </a:pPr>
            <a:r>
              <a:rPr lang="cs-CZ" sz="1950" dirty="0"/>
              <a:t>„konzervovaný …“</a:t>
            </a:r>
          </a:p>
          <a:p>
            <a:pPr lvl="1">
              <a:lnSpc>
                <a:spcPct val="125000"/>
              </a:lnSpc>
              <a:buFontTx/>
              <a:buChar char="-"/>
            </a:pPr>
            <a:r>
              <a:rPr lang="cs-CZ" sz="1950" dirty="0"/>
              <a:t>„s přídavkem …“</a:t>
            </a:r>
          </a:p>
          <a:p>
            <a:pPr lvl="1">
              <a:lnSpc>
                <a:spcPct val="125000"/>
              </a:lnSpc>
              <a:buFontTx/>
              <a:buChar char="-"/>
            </a:pPr>
            <a:r>
              <a:rPr lang="cs-CZ" sz="1950" dirty="0"/>
              <a:t>„pražený s …“</a:t>
            </a:r>
          </a:p>
          <a:p>
            <a:pPr lvl="1">
              <a:lnSpc>
                <a:spcPct val="125000"/>
              </a:lnSpc>
              <a:buFontTx/>
              <a:buChar char="-"/>
            </a:pPr>
            <a:r>
              <a:rPr lang="cs-CZ" sz="1950" dirty="0"/>
              <a:t>„s cukrem“  „s přídavkem cukru“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BA2-B2FF-421C-B973-DA29F6A6CAF5}" type="slidenum">
              <a:rPr lang="cs-CZ" smtClean="0"/>
              <a:t>17</a:t>
            </a:fld>
            <a:endParaRPr lang="cs-CZ"/>
          </a:p>
        </p:txBody>
      </p:sp>
      <p:cxnSp>
        <p:nvCxnSpPr>
          <p:cNvPr id="6" name="Přímá spojnice 5"/>
          <p:cNvCxnSpPr/>
          <p:nvPr/>
        </p:nvCxnSpPr>
        <p:spPr>
          <a:xfrm flipH="1">
            <a:off x="1491792" y="1705663"/>
            <a:ext cx="6730738" cy="28280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575" y="3740656"/>
            <a:ext cx="498392" cy="167459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671" y="4315040"/>
            <a:ext cx="1924979" cy="52582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5B31E93-EBCE-48A2-BDE0-FD136FC9C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973"/>
            <a:ext cx="1086941" cy="130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43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3935" y="190752"/>
            <a:ext cx="7886700" cy="994172"/>
          </a:xfrm>
        </p:spPr>
        <p:txBody>
          <a:bodyPr/>
          <a:lstStyle/>
          <a:p>
            <a:r>
              <a:rPr lang="cs-CZ" b="1" dirty="0">
                <a:solidFill>
                  <a:srgbClr val="E7E6E6">
                    <a:lumMod val="10000"/>
                  </a:srgbClr>
                </a:solidFill>
                <a:latin typeface="Bahnschrift SemiBold" panose="020B0502040204020203" pitchFamily="34" charset="0"/>
              </a:rPr>
              <a:t>KÁVOVINY – 330/1997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022582"/>
            <a:ext cx="7886700" cy="4490283"/>
          </a:xfrm>
        </p:spPr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buNone/>
            </a:pPr>
            <a:r>
              <a:rPr lang="cs-CZ" sz="1950" dirty="0">
                <a:solidFill>
                  <a:prstClr val="black"/>
                </a:solidFill>
              </a:rPr>
              <a:t>- dále se kávoviny označí: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cs-CZ" sz="1950" dirty="0">
                <a:solidFill>
                  <a:prstClr val="black"/>
                </a:solidFill>
              </a:rPr>
              <a:t>	- minimálním obsahem sušiny u cikorkového extraktu ve formě  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cs-CZ" sz="1950" dirty="0">
                <a:solidFill>
                  <a:prstClr val="black"/>
                </a:solidFill>
              </a:rPr>
              <a:t>                    tekuté nebo pasty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cs-CZ" sz="1950" dirty="0">
                <a:solidFill>
                  <a:prstClr val="black"/>
                </a:solidFill>
              </a:rPr>
              <a:t>	- „cikorkový extrakt“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cs-CZ" sz="1950" dirty="0">
                <a:solidFill>
                  <a:prstClr val="black"/>
                </a:solidFill>
              </a:rPr>
              <a:t>	- „rozpustná cikorka“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cs-CZ" sz="1950" dirty="0">
                <a:solidFill>
                  <a:prstClr val="black"/>
                </a:solidFill>
              </a:rPr>
              <a:t>	- „instantní cikorka“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cs-CZ" sz="1950" dirty="0">
                <a:solidFill>
                  <a:prstClr val="black"/>
                </a:solidFill>
              </a:rPr>
              <a:t>	- „koncentrovaný“</a:t>
            </a:r>
          </a:p>
          <a:p>
            <a:pPr marL="914400" lvl="2" indent="0">
              <a:lnSpc>
                <a:spcPct val="125000"/>
              </a:lnSpc>
              <a:buNone/>
            </a:pPr>
            <a:r>
              <a:rPr lang="cs-CZ" sz="1150" dirty="0">
                <a:solidFill>
                  <a:prstClr val="black"/>
                </a:solidFill>
              </a:rPr>
              <a:t>	</a:t>
            </a:r>
            <a:r>
              <a:rPr lang="cs-CZ" sz="1600" dirty="0">
                <a:solidFill>
                  <a:prstClr val="black"/>
                </a:solidFill>
              </a:rPr>
              <a:t>- tekutý kávový extrakt s min. 45 % sušiny na bázi cikorky</a:t>
            </a:r>
            <a:endParaRPr lang="cs-CZ" sz="1150" dirty="0">
              <a:solidFill>
                <a:prstClr val="black"/>
              </a:solidFill>
            </a:endParaRPr>
          </a:p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BA2-B2FF-421C-B973-DA29F6A6CAF5}" type="slidenum">
              <a:rPr lang="cs-CZ" smtClean="0"/>
              <a:t>18</a:t>
            </a:fld>
            <a:endParaRPr lang="cs-CZ"/>
          </a:p>
        </p:txBody>
      </p:sp>
      <p:cxnSp>
        <p:nvCxnSpPr>
          <p:cNvPr id="6" name="Přímá spojnice 5"/>
          <p:cNvCxnSpPr/>
          <p:nvPr/>
        </p:nvCxnSpPr>
        <p:spPr>
          <a:xfrm flipH="1">
            <a:off x="1491792" y="1705663"/>
            <a:ext cx="6730738" cy="28280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avá složená závorka 4"/>
          <p:cNvSpPr/>
          <p:nvPr/>
        </p:nvSpPr>
        <p:spPr>
          <a:xfrm>
            <a:off x="3792659" y="3702401"/>
            <a:ext cx="376881" cy="1130643"/>
          </a:xfrm>
          <a:prstGeom prst="rightBrac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7" name="TextovéPole 6"/>
          <p:cNvSpPr txBox="1"/>
          <p:nvPr/>
        </p:nvSpPr>
        <p:spPr>
          <a:xfrm>
            <a:off x="4572000" y="3632680"/>
            <a:ext cx="3348680" cy="118987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cs-CZ" sz="1950" dirty="0">
                <a:solidFill>
                  <a:schemeClr val="accent2">
                    <a:lumMod val="50000"/>
                  </a:schemeClr>
                </a:solidFill>
              </a:rPr>
              <a:t>označí se i forma:</a:t>
            </a:r>
          </a:p>
          <a:p>
            <a:pPr marL="214313" indent="-214313">
              <a:lnSpc>
                <a:spcPct val="125000"/>
              </a:lnSpc>
              <a:buFontTx/>
              <a:buChar char="-"/>
            </a:pPr>
            <a:r>
              <a:rPr lang="cs-CZ" sz="1950" dirty="0"/>
              <a:t>„pasta“  „ve formě pasty“</a:t>
            </a:r>
          </a:p>
          <a:p>
            <a:pPr marL="214313" indent="-214313">
              <a:lnSpc>
                <a:spcPct val="125000"/>
              </a:lnSpc>
              <a:buFontTx/>
              <a:buChar char="-"/>
            </a:pPr>
            <a:r>
              <a:rPr lang="cs-CZ" sz="1950" dirty="0"/>
              <a:t>„tekutý“  „ve formě tekuté“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F9B2B71-71BD-412A-9F83-006ADC449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973"/>
            <a:ext cx="1086941" cy="130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11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754630" y="399051"/>
            <a:ext cx="6875086" cy="994172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Bahnschrift SemiBold" panose="020B0502040204020203" pitchFamily="34" charset="0"/>
              </a:rPr>
              <a:t>ČAJ –LEGISLATIVA</a:t>
            </a:r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635720" y="2433883"/>
            <a:ext cx="8187769" cy="3198081"/>
          </a:xfrm>
        </p:spPr>
        <p:txBody>
          <a:bodyPr>
            <a:normAutofit/>
          </a:bodyPr>
          <a:lstStyle/>
          <a:p>
            <a:pPr marL="34290" indent="0">
              <a:lnSpc>
                <a:spcPct val="150000"/>
              </a:lnSpc>
              <a:spcBef>
                <a:spcPts val="900"/>
              </a:spcBef>
              <a:buNone/>
            </a:pPr>
            <a:r>
              <a:rPr lang="cs-CZ" sz="1950" b="1" dirty="0"/>
              <a:t>Nařízení EP a R (ES)</a:t>
            </a:r>
            <a:r>
              <a:rPr lang="cs-CZ" sz="1950" dirty="0"/>
              <a:t> </a:t>
            </a:r>
            <a:r>
              <a:rPr lang="cs-CZ" sz="1950" b="1" dirty="0"/>
              <a:t>č. 1169/2011</a:t>
            </a:r>
            <a:r>
              <a:rPr lang="cs-CZ" sz="1950" dirty="0"/>
              <a:t>, o poskytování informací o potravinách spotřebitelům</a:t>
            </a:r>
          </a:p>
          <a:p>
            <a:pPr marL="34290" indent="0">
              <a:lnSpc>
                <a:spcPct val="150000"/>
              </a:lnSpc>
              <a:spcBef>
                <a:spcPts val="900"/>
              </a:spcBef>
              <a:buNone/>
            </a:pPr>
            <a:r>
              <a:rPr lang="cs-CZ" sz="1950" dirty="0"/>
              <a:t> </a:t>
            </a:r>
            <a:r>
              <a:rPr lang="cs-CZ" sz="1950" b="1" dirty="0"/>
              <a:t>Zákon 110/1997 Sb., </a:t>
            </a:r>
            <a:r>
              <a:rPr lang="cs-CZ" sz="1950" dirty="0"/>
              <a:t>o potravinách a tabákových výrobcích</a:t>
            </a:r>
          </a:p>
          <a:p>
            <a:pPr marL="34290" indent="0">
              <a:lnSpc>
                <a:spcPct val="150000"/>
              </a:lnSpc>
              <a:spcBef>
                <a:spcPts val="900"/>
              </a:spcBef>
              <a:buNone/>
            </a:pPr>
            <a:r>
              <a:rPr lang="cs-CZ" sz="1950" dirty="0"/>
              <a:t> </a:t>
            </a:r>
            <a:r>
              <a:rPr lang="cs-CZ" sz="1950" b="1" dirty="0"/>
              <a:t>Vyhláška č. 330/1997 Sb., </a:t>
            </a:r>
            <a:r>
              <a:rPr lang="cs-CZ" sz="1950" dirty="0"/>
              <a:t>kterou se provádí § 18 písm. a), d), j) a k) zákona č. 110/1997 Sb., o potravinách a tabákových výrobcích a o změně a doplnění některých souvisejících zákonů, </a:t>
            </a:r>
            <a:r>
              <a:rPr lang="cs-CZ" sz="1950" b="1" dirty="0"/>
              <a:t>pro čaj, kávu a kávoviny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BA2-B2FF-421C-B973-DA29F6A6CAF5}" type="slidenum">
              <a:rPr lang="cs-CZ" smtClean="0"/>
              <a:t>2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3" y="97448"/>
            <a:ext cx="1753975" cy="1753975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>
            <a:off x="1619054" y="1684453"/>
            <a:ext cx="6737808" cy="1457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279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813335" y="345141"/>
            <a:ext cx="6875086" cy="994172"/>
          </a:xfrm>
        </p:spPr>
        <p:txBody>
          <a:bodyPr/>
          <a:lstStyle/>
          <a:p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Bahnschrift SemiBold" panose="020B0502040204020203" pitchFamily="34" charset="0"/>
              </a:rPr>
              <a:t>ČAJ - 1169</a:t>
            </a:r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1208015" y="1834570"/>
            <a:ext cx="7364191" cy="457673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4000"/>
              </a:lnSpc>
              <a:buClr>
                <a:schemeClr val="accent6">
                  <a:lumMod val="50000"/>
                </a:schemeClr>
              </a:buClr>
              <a:buFont typeface="Calibri" panose="020F0502020204030204" pitchFamily="34" charset="0"/>
              <a:buChar char="∞"/>
            </a:pPr>
            <a:r>
              <a:rPr lang="cs-CZ" sz="1950" dirty="0"/>
              <a:t> </a:t>
            </a:r>
            <a:r>
              <a:rPr lang="cs-CZ" sz="1950" b="1" dirty="0"/>
              <a:t>název potraviny</a:t>
            </a:r>
          </a:p>
          <a:p>
            <a:pPr>
              <a:lnSpc>
                <a:spcPct val="134000"/>
              </a:lnSpc>
              <a:buClr>
                <a:schemeClr val="accent6">
                  <a:lumMod val="50000"/>
                </a:schemeClr>
              </a:buClr>
              <a:buFont typeface="Calibri" panose="020F0502020204030204" pitchFamily="34" charset="0"/>
              <a:buChar char="∞"/>
            </a:pPr>
            <a:r>
              <a:rPr lang="cs-CZ" sz="1950" dirty="0"/>
              <a:t> seznam složek*</a:t>
            </a:r>
          </a:p>
          <a:p>
            <a:pPr>
              <a:lnSpc>
                <a:spcPct val="134000"/>
              </a:lnSpc>
              <a:buClr>
                <a:schemeClr val="accent6">
                  <a:lumMod val="50000"/>
                </a:schemeClr>
              </a:buClr>
              <a:buFont typeface="Calibri" panose="020F0502020204030204" pitchFamily="34" charset="0"/>
              <a:buChar char="∞"/>
            </a:pPr>
            <a:r>
              <a:rPr lang="cs-CZ" sz="1950" dirty="0"/>
              <a:t> alergeny</a:t>
            </a:r>
          </a:p>
          <a:p>
            <a:pPr>
              <a:lnSpc>
                <a:spcPct val="134000"/>
              </a:lnSpc>
              <a:buClr>
                <a:schemeClr val="accent6">
                  <a:lumMod val="50000"/>
                </a:schemeClr>
              </a:buClr>
              <a:buFont typeface="Calibri" panose="020F0502020204030204" pitchFamily="34" charset="0"/>
              <a:buChar char="∞"/>
            </a:pPr>
            <a:r>
              <a:rPr lang="cs-CZ" sz="1950" dirty="0"/>
              <a:t> množství určitých složek*</a:t>
            </a:r>
          </a:p>
          <a:p>
            <a:pPr>
              <a:lnSpc>
                <a:spcPct val="134000"/>
              </a:lnSpc>
              <a:buClr>
                <a:schemeClr val="accent6">
                  <a:lumMod val="50000"/>
                </a:schemeClr>
              </a:buClr>
              <a:buFont typeface="Calibri" panose="020F0502020204030204" pitchFamily="34" charset="0"/>
              <a:buChar char="∞"/>
            </a:pPr>
            <a:r>
              <a:rPr lang="cs-CZ" sz="1950" dirty="0"/>
              <a:t> </a:t>
            </a:r>
            <a:r>
              <a:rPr lang="cs-CZ" sz="1950" b="1" dirty="0"/>
              <a:t>čisté množství potraviny</a:t>
            </a:r>
          </a:p>
          <a:p>
            <a:pPr>
              <a:lnSpc>
                <a:spcPct val="134000"/>
              </a:lnSpc>
              <a:buClr>
                <a:schemeClr val="accent6">
                  <a:lumMod val="50000"/>
                </a:schemeClr>
              </a:buClr>
              <a:buFont typeface="Calibri" panose="020F0502020204030204" pitchFamily="34" charset="0"/>
              <a:buChar char="∞"/>
            </a:pPr>
            <a:r>
              <a:rPr lang="cs-CZ" sz="1950" dirty="0"/>
              <a:t> </a:t>
            </a:r>
            <a:r>
              <a:rPr lang="cs-CZ" sz="1950" b="1" dirty="0"/>
              <a:t>datum minimální trvanlivosti/datum použitelnosti</a:t>
            </a:r>
            <a:endParaRPr lang="cs-CZ" sz="1950" dirty="0"/>
          </a:p>
          <a:p>
            <a:pPr>
              <a:lnSpc>
                <a:spcPct val="134000"/>
              </a:lnSpc>
              <a:buClr>
                <a:schemeClr val="accent6">
                  <a:lumMod val="50000"/>
                </a:schemeClr>
              </a:buClr>
              <a:buFont typeface="Calibri" panose="020F0502020204030204" pitchFamily="34" charset="0"/>
              <a:buChar char="∞"/>
            </a:pPr>
            <a:r>
              <a:rPr lang="cs-CZ" sz="1950" dirty="0"/>
              <a:t> </a:t>
            </a:r>
            <a:r>
              <a:rPr lang="cs-CZ" sz="1950" b="1" dirty="0"/>
              <a:t>podmínky uchování nebo použití</a:t>
            </a:r>
          </a:p>
          <a:p>
            <a:pPr>
              <a:lnSpc>
                <a:spcPct val="134000"/>
              </a:lnSpc>
              <a:buClr>
                <a:schemeClr val="accent6">
                  <a:lumMod val="50000"/>
                </a:schemeClr>
              </a:buClr>
              <a:buFont typeface="Calibri" panose="020F0502020204030204" pitchFamily="34" charset="0"/>
              <a:buChar char="∞"/>
            </a:pPr>
            <a:r>
              <a:rPr lang="cs-CZ" sz="1950" dirty="0"/>
              <a:t> </a:t>
            </a:r>
            <a:r>
              <a:rPr lang="cs-CZ" sz="1950" b="1" dirty="0"/>
              <a:t>jméno PPP</a:t>
            </a:r>
          </a:p>
          <a:p>
            <a:pPr>
              <a:lnSpc>
                <a:spcPct val="134000"/>
              </a:lnSpc>
              <a:buClr>
                <a:schemeClr val="accent6">
                  <a:lumMod val="50000"/>
                </a:schemeClr>
              </a:buClr>
              <a:buFont typeface="Calibri" panose="020F0502020204030204" pitchFamily="34" charset="0"/>
              <a:buChar char="∞"/>
            </a:pPr>
            <a:r>
              <a:rPr lang="cs-CZ" sz="1950" b="1" dirty="0"/>
              <a:t>návod k použití</a:t>
            </a:r>
          </a:p>
          <a:p>
            <a:pPr>
              <a:lnSpc>
                <a:spcPct val="134000"/>
              </a:lnSpc>
              <a:buClr>
                <a:schemeClr val="accent6">
                  <a:lumMod val="50000"/>
                </a:schemeClr>
              </a:buClr>
              <a:buFont typeface="Calibri" panose="020F0502020204030204" pitchFamily="34" charset="0"/>
              <a:buChar char="∞"/>
            </a:pPr>
            <a:r>
              <a:rPr lang="cs-CZ" sz="1950" dirty="0"/>
              <a:t> výživové údaje*</a:t>
            </a:r>
          </a:p>
          <a:p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BA2-B2FF-421C-B973-DA29F6A6CAF5}" type="slidenum">
              <a:rPr lang="cs-CZ" smtClean="0"/>
              <a:t>3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53975" cy="1753975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>
            <a:off x="1619054" y="1684453"/>
            <a:ext cx="6737808" cy="1457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350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753975" y="360423"/>
            <a:ext cx="6875086" cy="994172"/>
          </a:xfrm>
        </p:spPr>
        <p:txBody>
          <a:bodyPr/>
          <a:lstStyle/>
          <a:p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Bahnschrift SemiBold" panose="020B0502040204020203" pitchFamily="34" charset="0"/>
              </a:rPr>
              <a:t>ČAJ – 110/1997</a:t>
            </a:r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1491792" y="2052098"/>
            <a:ext cx="7023558" cy="378957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cs-CZ" dirty="0"/>
              <a:t>§ § 9</a:t>
            </a:r>
          </a:p>
          <a:p>
            <a:pPr>
              <a:lnSpc>
                <a:spcPct val="114000"/>
              </a:lnSpc>
              <a:buFontTx/>
              <a:buChar char="-"/>
            </a:pPr>
            <a:r>
              <a:rPr lang="cs-CZ" dirty="0"/>
              <a:t>pokud se jedná o balenou potravinu, uvede PPP při uvádění na trh 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označení šarže </a:t>
            </a:r>
            <a:r>
              <a:rPr lang="cs-CZ" dirty="0"/>
              <a:t>na balení potraviny nebo na etiketě, která je k němu připojena</a:t>
            </a:r>
          </a:p>
          <a:p>
            <a:pPr marL="0" indent="0">
              <a:lnSpc>
                <a:spcPct val="114000"/>
              </a:lnSpc>
              <a:buNone/>
            </a:pPr>
            <a:endParaRPr lang="cs-CZ" dirty="0"/>
          </a:p>
          <a:p>
            <a:pPr marL="0" indent="0">
              <a:lnSpc>
                <a:spcPct val="114000"/>
              </a:lnSpc>
              <a:buNone/>
            </a:pPr>
            <a:r>
              <a:rPr lang="cs-CZ" dirty="0"/>
              <a:t>- 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tato povinnost se nevztahuje na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cs-CZ" dirty="0"/>
              <a:t>	- obaly, jejichž největší plocha je menší než 10 cm</a:t>
            </a:r>
            <a:r>
              <a:rPr lang="cs-CZ" baseline="30000" dirty="0"/>
              <a:t>2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cs-CZ" dirty="0"/>
              <a:t>	- potraviny označené datem minimální trvanlivosti nebo datem použitelnosti, pokud je toto datum vyjádřeno jako označení dne a měsíce v uvedeném pořadí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BA2-B2FF-421C-B973-DA29F6A6CAF5}" type="slidenum">
              <a:rPr lang="cs-CZ" smtClean="0"/>
              <a:t>4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"/>
            <a:ext cx="1753975" cy="1753975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>
            <a:off x="1619054" y="1684453"/>
            <a:ext cx="6737808" cy="1457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134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721074" y="437691"/>
            <a:ext cx="6875086" cy="994172"/>
          </a:xfrm>
        </p:spPr>
        <p:txBody>
          <a:bodyPr/>
          <a:lstStyle/>
          <a:p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Bahnschrift SemiBold" panose="020B0502040204020203" pitchFamily="34" charset="0"/>
              </a:rPr>
              <a:t>ČAJ – 330/1997</a:t>
            </a:r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1002293" y="2130889"/>
            <a:ext cx="4597842" cy="330317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1950" dirty="0"/>
              <a:t>- čaj pravý se označí názvem skupiny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950" dirty="0"/>
              <a:t>	- zelený, </a:t>
            </a:r>
            <a:r>
              <a:rPr lang="cs-CZ" sz="1950" dirty="0" err="1"/>
              <a:t>polofermentovaný</a:t>
            </a:r>
            <a:r>
              <a:rPr lang="cs-CZ" sz="1950" dirty="0"/>
              <a:t>, černý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950" dirty="0"/>
              <a:t>- ochucený čaj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950" dirty="0"/>
              <a:t>- bylinný čaj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950" dirty="0"/>
              <a:t>- ovocný čaj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950" dirty="0"/>
              <a:t>- výrobky z čaje se označí názvem skupiny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950" dirty="0"/>
              <a:t>	- čajový extrakt, instantní čaj</a:t>
            </a:r>
          </a:p>
          <a:p>
            <a:pPr marL="0" indent="0">
              <a:buNone/>
            </a:pPr>
            <a:endParaRPr lang="cs-CZ" sz="195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BA2-B2FF-421C-B973-DA29F6A6CAF5}" type="slidenum">
              <a:rPr lang="cs-CZ" smtClean="0"/>
              <a:t>5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822"/>
            <a:ext cx="1753975" cy="1753975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>
            <a:off x="1619054" y="1684453"/>
            <a:ext cx="6737808" cy="1457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3245661" y="3912696"/>
            <a:ext cx="174229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50" dirty="0"/>
              <a:t>druh</a:t>
            </a:r>
          </a:p>
        </p:txBody>
      </p:sp>
      <p:sp>
        <p:nvSpPr>
          <p:cNvPr id="3" name="Pravá složená závorka 2"/>
          <p:cNvSpPr/>
          <p:nvPr/>
        </p:nvSpPr>
        <p:spPr>
          <a:xfrm>
            <a:off x="2633483" y="3489081"/>
            <a:ext cx="338247" cy="1216562"/>
          </a:xfrm>
          <a:prstGeom prst="rightBrac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2697" r="4807"/>
          <a:stretch/>
        </p:blipFill>
        <p:spPr>
          <a:xfrm>
            <a:off x="5480190" y="1925906"/>
            <a:ext cx="3310330" cy="324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54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753975" y="425428"/>
            <a:ext cx="6875086" cy="994172"/>
          </a:xfrm>
        </p:spPr>
        <p:txBody>
          <a:bodyPr/>
          <a:lstStyle/>
          <a:p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Bahnschrift SemiBold" panose="020B0502040204020203" pitchFamily="34" charset="0"/>
              </a:rPr>
              <a:t>ČAJ – 330/1997</a:t>
            </a:r>
            <a:endParaRPr lang="cs-CZ" dirty="0">
              <a:latin typeface="Bahnschrift SemiBold" panose="020B0502040204020203" pitchFamily="34" charset="0"/>
            </a:endParaRPr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1482886" y="2228729"/>
            <a:ext cx="7010144" cy="319808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cs-CZ" sz="1950" dirty="0">
                <a:solidFill>
                  <a:schemeClr val="accent6">
                    <a:lumMod val="50000"/>
                  </a:schemeClr>
                </a:solidFill>
              </a:rPr>
              <a:t>dále se čaj označí: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sz="1950" dirty="0"/>
              <a:t>upozorněním na obsah kofeinu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sz="1950" dirty="0"/>
              <a:t>„u citlivých osob možnost </a:t>
            </a:r>
            <a:r>
              <a:rPr lang="cs-CZ" sz="1950" dirty="0" err="1"/>
              <a:t>fotosenzibilizace</a:t>
            </a:r>
            <a:r>
              <a:rPr lang="cs-CZ" sz="1950" dirty="0"/>
              <a:t>“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sz="1950" dirty="0"/>
              <a:t>„aromatizovaný“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sz="1950" dirty="0"/>
              <a:t>„ovoněný“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BA2-B2FF-421C-B973-DA29F6A6CAF5}" type="slidenum">
              <a:rPr lang="cs-CZ" smtClean="0"/>
              <a:t>6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53975" cy="1753975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>
            <a:off x="1619054" y="1684453"/>
            <a:ext cx="6737808" cy="1457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296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879810" y="345886"/>
            <a:ext cx="7395033" cy="994172"/>
          </a:xfrm>
        </p:spPr>
        <p:txBody>
          <a:bodyPr>
            <a:normAutofit/>
          </a:bodyPr>
          <a:lstStyle/>
          <a:p>
            <a:r>
              <a:rPr lang="cs-CZ" sz="3000" b="1" dirty="0">
                <a:solidFill>
                  <a:schemeClr val="accent6">
                    <a:lumMod val="50000"/>
                  </a:schemeClr>
                </a:solidFill>
                <a:latin typeface="Bahnschrift SemiBold" panose="020B0502040204020203" pitchFamily="34" charset="0"/>
              </a:rPr>
              <a:t>ČAJ – 330/1997 - </a:t>
            </a:r>
            <a:r>
              <a:rPr lang="cs-CZ" sz="2400" dirty="0">
                <a:solidFill>
                  <a:schemeClr val="accent6">
                    <a:lumMod val="50000"/>
                  </a:schemeClr>
                </a:solidFill>
                <a:latin typeface="Bahnschrift SemiBold" panose="020B0502040204020203" pitchFamily="34" charset="0"/>
              </a:rPr>
              <a:t>TECHNOLOGICKÉ POŽADAVKY</a:t>
            </a: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38" r="4086"/>
          <a:stretch/>
        </p:blipFill>
        <p:spPr>
          <a:xfrm>
            <a:off x="1477108" y="2064728"/>
            <a:ext cx="7130809" cy="3727938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BA2-B2FF-421C-B973-DA29F6A6CAF5}" type="slidenum">
              <a:rPr lang="cs-CZ" smtClean="0"/>
              <a:t>7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35" y="0"/>
            <a:ext cx="1753975" cy="1753975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>
            <a:off x="1619054" y="1684453"/>
            <a:ext cx="6737808" cy="1457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686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753975" y="382929"/>
            <a:ext cx="7271034" cy="994172"/>
          </a:xfrm>
        </p:spPr>
        <p:txBody>
          <a:bodyPr>
            <a:normAutofit/>
          </a:bodyPr>
          <a:lstStyle/>
          <a:p>
            <a:r>
              <a:rPr lang="cs-CZ" sz="3000" b="1" dirty="0">
                <a:solidFill>
                  <a:srgbClr val="70AD47">
                    <a:lumMod val="50000"/>
                  </a:srgbClr>
                </a:solidFill>
                <a:latin typeface="Bahnschrift SemiBold" panose="020B0502040204020203" pitchFamily="34" charset="0"/>
              </a:rPr>
              <a:t>ČAJ – 330/1997 - </a:t>
            </a:r>
            <a:r>
              <a:rPr lang="cs-CZ" sz="2400" dirty="0">
                <a:solidFill>
                  <a:srgbClr val="70AD47">
                    <a:lumMod val="50000"/>
                  </a:srgbClr>
                </a:solidFill>
                <a:latin typeface="Bahnschrift SemiBold" panose="020B0502040204020203" pitchFamily="34" charset="0"/>
              </a:rPr>
              <a:t>TECHNOLOGICKÉ POŽADAVKY</a:t>
            </a:r>
            <a:endParaRPr lang="cs-CZ" sz="3000" dirty="0">
              <a:latin typeface="Bahnschrift SemiBold" panose="020B0502040204020203" pitchFamily="34" charset="0"/>
            </a:endParaRP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96" r="3627"/>
          <a:stretch/>
        </p:blipFill>
        <p:spPr>
          <a:xfrm>
            <a:off x="1404411" y="2252297"/>
            <a:ext cx="6952451" cy="3347833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BA2-B2FF-421C-B973-DA29F6A6CAF5}" type="slidenum">
              <a:rPr lang="cs-CZ" smtClean="0"/>
              <a:t>8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3975" cy="1753975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>
            <a:off x="1619054" y="1684453"/>
            <a:ext cx="6737808" cy="1457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082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0"/>
          <p:cNvSpPr>
            <a:spLocks noGrp="1"/>
          </p:cNvSpPr>
          <p:nvPr>
            <p:ph type="title"/>
          </p:nvPr>
        </p:nvSpPr>
        <p:spPr>
          <a:xfrm>
            <a:off x="1753975" y="477349"/>
            <a:ext cx="7271034" cy="994172"/>
          </a:xfrm>
        </p:spPr>
        <p:txBody>
          <a:bodyPr>
            <a:normAutofit/>
          </a:bodyPr>
          <a:lstStyle/>
          <a:p>
            <a:r>
              <a:rPr lang="cs-CZ" sz="3000" b="1" dirty="0">
                <a:solidFill>
                  <a:srgbClr val="70AD47">
                    <a:lumMod val="50000"/>
                  </a:srgbClr>
                </a:solidFill>
                <a:latin typeface="Bahnschrift SemiBold" panose="020B0502040204020203" pitchFamily="34" charset="0"/>
              </a:rPr>
              <a:t>ČAJ – 330/1997 - </a:t>
            </a:r>
            <a:r>
              <a:rPr lang="cs-CZ" sz="2400" dirty="0">
                <a:solidFill>
                  <a:srgbClr val="70AD47">
                    <a:lumMod val="50000"/>
                  </a:srgbClr>
                </a:solidFill>
                <a:latin typeface="Bahnschrift SemiBold" panose="020B0502040204020203" pitchFamily="34" charset="0"/>
              </a:rPr>
              <a:t>TECHNOLOGICKÉ POŽADAVKY</a:t>
            </a:r>
            <a:endParaRPr lang="cs-CZ" sz="3000" dirty="0">
              <a:latin typeface="Bahnschrift SemiBold" panose="020B0502040204020203" pitchFamily="34" charset="0"/>
            </a:endParaRP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70" r="1516"/>
          <a:stretch/>
        </p:blipFill>
        <p:spPr>
          <a:xfrm>
            <a:off x="1753975" y="1988528"/>
            <a:ext cx="6329210" cy="3619683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BA2-B2FF-421C-B973-DA29F6A6CAF5}" type="slidenum">
              <a:rPr lang="cs-CZ" smtClean="0"/>
              <a:t>9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448"/>
            <a:ext cx="1753975" cy="1753975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>
            <a:off x="1619054" y="1684453"/>
            <a:ext cx="6737808" cy="1457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34630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1E87290A3B7E04E990A64CD8B601484" ma:contentTypeVersion="2" ma:contentTypeDescription="Vytvoří nový dokument" ma:contentTypeScope="" ma:versionID="a0391c4a944fd9418a5e2c42be6e35fa">
  <xsd:schema xmlns:xsd="http://www.w3.org/2001/XMLSchema" xmlns:xs="http://www.w3.org/2001/XMLSchema" xmlns:p="http://schemas.microsoft.com/office/2006/metadata/properties" xmlns:ns2="9c3970af-1343-451c-b460-77896d70bf64" targetNamespace="http://schemas.microsoft.com/office/2006/metadata/properties" ma:root="true" ma:fieldsID="c4a4c22df9b177cf8d55e11bf33ede4c" ns2:_="">
    <xsd:import namespace="9c3970af-1343-451c-b460-77896d70bf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3970af-1343-451c-b460-77896d70bf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0C6376-544F-476C-B79E-7AA9B287BCF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1A7FB01-9191-4DB1-AA33-4193EF58E2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ADD44F-6BFB-44E1-8286-8A48627A2C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3970af-1343-451c-b460-77896d70bf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856</TotalTime>
  <Words>841</Words>
  <Application>Microsoft Office PowerPoint</Application>
  <PresentationFormat>Předvádění na obrazovce (4:3)</PresentationFormat>
  <Paragraphs>151</Paragraphs>
  <Slides>18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Bahnschrift SemiBold</vt:lpstr>
      <vt:lpstr>Calibri</vt:lpstr>
      <vt:lpstr>Calibri Light</vt:lpstr>
      <vt:lpstr>Motiv Office</vt:lpstr>
      <vt:lpstr>POŽADAVKY NA OZNAČOVÁNÍ </vt:lpstr>
      <vt:lpstr>ČAJ –LEGISLATIVA</vt:lpstr>
      <vt:lpstr>ČAJ - 1169</vt:lpstr>
      <vt:lpstr>ČAJ – 110/1997</vt:lpstr>
      <vt:lpstr>ČAJ – 330/1997</vt:lpstr>
      <vt:lpstr>ČAJ – 330/1997</vt:lpstr>
      <vt:lpstr>ČAJ – 330/1997 - TECHNOLOGICKÉ POŽADAVKY</vt:lpstr>
      <vt:lpstr>ČAJ – 330/1997 - TECHNOLOGICKÉ POŽADAVKY</vt:lpstr>
      <vt:lpstr>ČAJ – 330/1997 - TECHNOLOGICKÉ POŽADAVKY</vt:lpstr>
      <vt:lpstr>KÁVA a KÁVOVINY– LEGISLATIVA</vt:lpstr>
      <vt:lpstr>KÁVA A KÁVOVINY – 1169/2011</vt:lpstr>
      <vt:lpstr>KÁVA A KÁVOVINY – 110/1997</vt:lpstr>
      <vt:lpstr>KÁVA – 330/1997</vt:lpstr>
      <vt:lpstr>KÁVA – 330/1997</vt:lpstr>
      <vt:lpstr>KÁVA – 330/1997</vt:lpstr>
      <vt:lpstr>KÁVOVINY – 330/1997</vt:lpstr>
      <vt:lpstr>KÁVOVINY – 330/1997</vt:lpstr>
      <vt:lpstr>KÁVOVINY – 330/1997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DOUBKOVAV</dc:creator>
  <cp:lastModifiedBy>Petra Mačáková</cp:lastModifiedBy>
  <cp:revision>85</cp:revision>
  <dcterms:created xsi:type="dcterms:W3CDTF">2018-10-23T12:28:21Z</dcterms:created>
  <dcterms:modified xsi:type="dcterms:W3CDTF">2021-11-09T09:40:21Z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0x01010031E87290A3B7E04E990A64CD8B601484</vt:lpwstr>
  </property>
</Properties>
</file>