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3" r:id="rId4"/>
  </p:sldMasterIdLst>
  <p:sldIdLst>
    <p:sldId id="256" r:id="rId5"/>
    <p:sldId id="314" r:id="rId6"/>
    <p:sldId id="258" r:id="rId7"/>
    <p:sldId id="260" r:id="rId8"/>
    <p:sldId id="262" r:id="rId9"/>
    <p:sldId id="315" r:id="rId10"/>
    <p:sldId id="263" r:id="rId11"/>
    <p:sldId id="271" r:id="rId12"/>
    <p:sldId id="316" r:id="rId13"/>
    <p:sldId id="288" r:id="rId14"/>
    <p:sldId id="296" r:id="rId15"/>
    <p:sldId id="300" r:id="rId16"/>
    <p:sldId id="302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18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6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1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1936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581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8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0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4775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4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D0B8D63-E026-4E54-B301-C824E1BD14F3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3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8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11/9/2021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44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3378" y="1537568"/>
            <a:ext cx="7475220" cy="2194560"/>
          </a:xfrm>
        </p:spPr>
        <p:txBody>
          <a:bodyPr>
            <a:normAutofit/>
          </a:bodyPr>
          <a:lstStyle/>
          <a:p>
            <a:r>
              <a:rPr lang="cs-CZ" sz="3000" dirty="0"/>
              <a:t>Požadavky na označování koření, jedlé soli, ochucovadel, dehydratovaných výrobků, studených omáček, dresinků, hořčice, kvasného octa a droždí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5263" y="560161"/>
            <a:ext cx="7406640" cy="101727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HOŘČICE – 398/2016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583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hořčice se označí: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 názvem dle druhu a skupiny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 podmínkami skladování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2980"/>
          <a:stretch>
            <a:fillRect/>
          </a:stretch>
        </p:blipFill>
        <p:spPr>
          <a:xfrm>
            <a:off x="765727" y="3842989"/>
            <a:ext cx="7585712" cy="158626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7089" y="376522"/>
            <a:ext cx="8196459" cy="101727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KVASNÝ OCET, DROŽDÍ – 1169/2011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729" y="1988190"/>
            <a:ext cx="7599175" cy="3993159"/>
          </a:xfrm>
        </p:spPr>
        <p:txBody>
          <a:bodyPr>
            <a:normAutofit/>
          </a:bodyPr>
          <a:lstStyle/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název potraviny</a:t>
            </a:r>
          </a:p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seznam složek</a:t>
            </a:r>
          </a:p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alergeny</a:t>
            </a:r>
          </a:p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množství určitých složek</a:t>
            </a:r>
          </a:p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čisté množství potraviny</a:t>
            </a:r>
          </a:p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datum minimální trvanlivosti/datum použitelnosti</a:t>
            </a:r>
          </a:p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podmínky uchování</a:t>
            </a:r>
          </a:p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jméno PPP</a:t>
            </a:r>
          </a:p>
          <a:p>
            <a:pPr lvl="1">
              <a:lnSpc>
                <a:spcPct val="125000"/>
              </a:lnSpc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výživové údaje</a:t>
            </a:r>
          </a:p>
          <a:p>
            <a:endParaRPr lang="cs-CZ" sz="2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8669" y="411480"/>
            <a:ext cx="7406640" cy="101727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KVASNÝ OCET, DROŽDÍ - 110/1997 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78669" y="1971675"/>
            <a:ext cx="7483235" cy="3457575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§ 9</a:t>
            </a:r>
          </a:p>
          <a:p>
            <a:pPr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cs-CZ" sz="18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pokud se jedná o balenou potravinu, uvede PPP při uvádění na trh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označení šarže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na balení potraviny nebo na etiketě, která je k němu připojena</a:t>
            </a:r>
          </a:p>
          <a:p>
            <a:pPr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tato povinnost se nevztahuje na</a:t>
            </a:r>
          </a:p>
          <a:p>
            <a:pPr lvl="1"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</a:rPr>
              <a:t>obaly, jejichž největší plocha je menší než 10 cm</a:t>
            </a:r>
            <a:r>
              <a:rPr lang="cs-CZ" sz="16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cs-CZ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potraviny označené datem minimální trvanlivosti nebo datem použitelnosti, pokud je toto datum vyjádřeno jako označení dne a měsíce v uvedeném pořadí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KVASNÝ OCET - 248/2018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55914" y="2014407"/>
            <a:ext cx="7199948" cy="195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chemeClr val="accent1">
                    <a:lumMod val="50000"/>
                  </a:schemeClr>
                </a:solidFill>
              </a:rPr>
              <a:t>ocet se označí:</a:t>
            </a:r>
            <a:r>
              <a:rPr lang="cs-CZ" sz="26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600" dirty="0">
                <a:solidFill>
                  <a:schemeClr val="accent1">
                    <a:lumMod val="50000"/>
                  </a:schemeClr>
                </a:solidFill>
              </a:rPr>
              <a:t> druhem a skupinou nebo druhem, skupinou a podskupinou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600" dirty="0">
                <a:solidFill>
                  <a:schemeClr val="accent1">
                    <a:lumMod val="50000"/>
                  </a:schemeClr>
                </a:solidFill>
              </a:rPr>
              <a:t> údajem o kyselosti kvasného octa v procentech</a:t>
            </a:r>
          </a:p>
          <a:p>
            <a:endParaRPr lang="cs-CZ" dirty="0"/>
          </a:p>
        </p:txBody>
      </p:sp>
      <p:pic>
        <p:nvPicPr>
          <p:cNvPr id="4" name="Content Placeholder 3" descr="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28890" y="3967993"/>
            <a:ext cx="5047418" cy="218783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DROŽDÍ – 248/2018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7482141" cy="1677642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sz="2800" b="1" dirty="0">
                <a:solidFill>
                  <a:schemeClr val="accent1">
                    <a:lumMod val="50000"/>
                  </a:schemeClr>
                </a:solidFill>
              </a:rPr>
              <a:t>droždí se označí:</a:t>
            </a:r>
          </a:p>
          <a:p>
            <a:pPr marL="548640" indent="-514350">
              <a:buFont typeface="Courier New" panose="02070309020205020404" pitchFamily="49" charset="0"/>
              <a:buChar char="o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název druhu a skupiny</a:t>
            </a:r>
          </a:p>
          <a:p>
            <a:pPr marL="34290" indent="0">
              <a:buNone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cs-CZ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98064" y="3156044"/>
            <a:ext cx="6768061" cy="25652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45" y="340138"/>
            <a:ext cx="7406640" cy="101727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736" y="1907382"/>
            <a:ext cx="8260492" cy="3521869"/>
          </a:xfrm>
        </p:spPr>
        <p:txBody>
          <a:bodyPr>
            <a:normAutofit/>
          </a:bodyPr>
          <a:lstStyle/>
          <a:p>
            <a:pPr marL="320040" indent="-285750">
              <a:lnSpc>
                <a:spcPct val="125000"/>
              </a:lnSpc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Nařízení EP a R (ES)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č. 1169/2011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, o poskytování informací o potravinách spotřebitelům</a:t>
            </a:r>
          </a:p>
          <a:p>
            <a:pPr marL="320040" indent="-285750">
              <a:lnSpc>
                <a:spcPct val="125000"/>
              </a:lnSpc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Zákon 110/1997 Sb., </a:t>
            </a: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o potravinách a tabákových výrobcích</a:t>
            </a:r>
          </a:p>
          <a:p>
            <a:pPr marL="612648" lvl="1" indent="-285750">
              <a:lnSpc>
                <a:spcPct val="125000"/>
              </a:lnSpc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Vyhláška č. 398/2016 Sb.,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o požadavcích na 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koření, jedlou sůl, dehydratované výrobky, ochucovadla, studené omáčky, dresinky a hořčice</a:t>
            </a:r>
            <a:endParaRPr lang="cs-CZ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612648" lvl="1" indent="-285750">
              <a:lnSpc>
                <a:spcPct val="125000"/>
              </a:lnSpc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Vyhláška č.248/2018 Sb.,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o požavcích na nápoje,</a:t>
            </a: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 kvasný ocet a droždí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8680" y="413881"/>
            <a:ext cx="7406640" cy="101727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SŮL, KOŘENÍ, … - 1169/2011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341" y="2035157"/>
            <a:ext cx="7689559" cy="3971359"/>
          </a:xfrm>
        </p:spPr>
        <p:txBody>
          <a:bodyPr>
            <a:normAutofit/>
          </a:bodyPr>
          <a:lstStyle/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název potraviny</a:t>
            </a:r>
          </a:p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seznam složek</a:t>
            </a:r>
          </a:p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alergeny</a:t>
            </a:r>
          </a:p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množství určitých složek</a:t>
            </a:r>
          </a:p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čisté množství potraviny</a:t>
            </a:r>
          </a:p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datum minimální trvanlivosti/datum použitelnosti</a:t>
            </a:r>
          </a:p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podmínky uchování</a:t>
            </a:r>
          </a:p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jméno PPP</a:t>
            </a:r>
          </a:p>
          <a:p>
            <a:pPr lvl="1">
              <a:lnSpc>
                <a:spcPct val="125000"/>
              </a:lnSpc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výživové údaje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3277" y="318804"/>
            <a:ext cx="7406640" cy="101727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SŮL, KOŘENÍ, …  - 110/1997 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5264" y="1961635"/>
            <a:ext cx="7404653" cy="3560291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§ 9</a:t>
            </a:r>
          </a:p>
          <a:p>
            <a:pPr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pokud se jedná o balenou potravinu, uvede PPP při uvádění na trh </a:t>
            </a: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označení šarže</a:t>
            </a: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na balení potraviny nebo na etiketě, která je k němu připojena</a:t>
            </a:r>
          </a:p>
          <a:p>
            <a:pPr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 tato povinnost se nevztahuje na</a:t>
            </a:r>
          </a:p>
          <a:p>
            <a:pPr lvl="1"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cs-CZ" sz="1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</a:rPr>
              <a:t>obaly, jejichž největší plocha je menší než 10 cm</a:t>
            </a:r>
            <a:r>
              <a:rPr lang="cs-CZ" sz="1600" baseline="30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lvl="1">
              <a:lnSpc>
                <a:spcPct val="125000"/>
              </a:lnSpc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accent1">
                    <a:lumMod val="50000"/>
                  </a:schemeClr>
                </a:solidFill>
              </a:rPr>
              <a:t> potraviny označené datem minimální trvanlivosti nebo datem použitelnosti, pokud je toto datum vyjádřeno jako označení dne a měsíce v uvedeném pořadí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57250" y="525876"/>
            <a:ext cx="7406640" cy="101727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KOŘENÍ – 398/2016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7244" y="2096787"/>
            <a:ext cx="7404653" cy="3028950"/>
          </a:xfrm>
        </p:spPr>
        <p:txBody>
          <a:bodyPr/>
          <a:lstStyle/>
          <a:p>
            <a:pPr marL="34290" indent="0">
              <a:buNone/>
            </a:pPr>
            <a:r>
              <a:rPr lang="cs-CZ" sz="1800" b="1" dirty="0">
                <a:solidFill>
                  <a:schemeClr val="accent1">
                    <a:lumMod val="50000"/>
                  </a:schemeClr>
                </a:solidFill>
              </a:rPr>
              <a:t>koření se označí:</a:t>
            </a:r>
          </a:p>
          <a:p>
            <a:pPr marL="320040" indent="-285750">
              <a:buFont typeface="Courier New" panose="02070309020205020404" pitchFamily="49" charset="0"/>
              <a:buChar char="o"/>
            </a:pPr>
            <a:r>
              <a:rPr lang="cs-CZ" sz="1800" dirty="0">
                <a:solidFill>
                  <a:schemeClr val="accent1">
                    <a:lumMod val="50000"/>
                  </a:schemeClr>
                </a:solidFill>
              </a:rPr>
              <a:t>názvem koření uvedeným v příloze č. 1 k této vyhlášce</a:t>
            </a:r>
          </a:p>
          <a:p>
            <a:pPr marL="34290" indent="0">
              <a:buNone/>
            </a:pPr>
            <a:endParaRPr lang="cs-CZ" dirty="0"/>
          </a:p>
        </p:txBody>
      </p:sp>
      <p:pic>
        <p:nvPicPr>
          <p:cNvPr id="5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856" y="3355071"/>
            <a:ext cx="7548519" cy="24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4261" y="605790"/>
            <a:ext cx="7406640" cy="101727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KOŘENÍ – 398/2016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2298"/>
          <a:stretch>
            <a:fillRect/>
          </a:stretch>
        </p:blipFill>
        <p:spPr>
          <a:xfrm>
            <a:off x="237789" y="1746936"/>
            <a:ext cx="8656395" cy="41505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4255" y="580347"/>
            <a:ext cx="7406640" cy="101727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JEDLÁ SŮL – 398/2016</a:t>
            </a:r>
          </a:p>
        </p:txBody>
      </p:sp>
      <p:pic>
        <p:nvPicPr>
          <p:cNvPr id="4" name="obrázek 2"/>
          <p:cNvPicPr/>
          <p:nvPr/>
        </p:nvPicPr>
        <p:blipFill rotWithShape="1">
          <a:blip r:embed="rId2" cstate="print"/>
          <a:srcRect t="15274" b="17980"/>
          <a:stretch>
            <a:fillRect/>
          </a:stretch>
        </p:blipFill>
        <p:spPr bwMode="auto">
          <a:xfrm>
            <a:off x="807244" y="1860233"/>
            <a:ext cx="6935430" cy="132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864255" y="3181827"/>
            <a:ext cx="7943850" cy="283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jedlá sůl se označí: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údajem o způsobu získání</a:t>
            </a:r>
          </a:p>
          <a:p>
            <a:pPr>
              <a:lnSpc>
                <a:spcPct val="125000"/>
              </a:lnSpc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obohacená sůl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název skupiny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údajem o formě obohacující látky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stravovací omezení 	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 err="1"/>
              <a:t>max</a:t>
            </a:r>
            <a:r>
              <a:rPr lang="cs-CZ" dirty="0"/>
              <a:t> 4 g denně 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cs-CZ" dirty="0"/>
              <a:t>neužívat současně fluoridové tablety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744" y="192947"/>
            <a:ext cx="8636794" cy="1291904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50000"/>
                  </a:schemeClr>
                </a:solidFill>
              </a:rPr>
              <a:t>DEHYDRATOVANÉ VÝROBKY, OCHUCOVADLA, STUDENÉ OMÁČKY A DRESINKY – 398/2016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325" y="2175469"/>
            <a:ext cx="7543800" cy="33643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" indent="0">
              <a:lnSpc>
                <a:spcPct val="125000"/>
              </a:lnSpc>
              <a:spcBef>
                <a:spcPts val="450"/>
              </a:spcBef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dehydratované výrobky se označí:</a:t>
            </a:r>
          </a:p>
          <a:p>
            <a:pPr marL="320040" indent="-285750">
              <a:lnSpc>
                <a:spcPct val="125000"/>
              </a:lnSpc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návodem k přípravě</a:t>
            </a:r>
          </a:p>
          <a:p>
            <a:pPr marL="34290" indent="0">
              <a:lnSpc>
                <a:spcPct val="125000"/>
              </a:lnSpc>
              <a:spcBef>
                <a:spcPts val="450"/>
              </a:spcBef>
              <a:buNone/>
            </a:pPr>
            <a:r>
              <a:rPr lang="cs-CZ" sz="2400" b="1" dirty="0">
                <a:solidFill>
                  <a:schemeClr val="accent1">
                    <a:lumMod val="50000"/>
                  </a:schemeClr>
                </a:solidFill>
              </a:rPr>
              <a:t>studené omáčky a dresinky se označí:</a:t>
            </a:r>
          </a:p>
          <a:p>
            <a:pPr marL="320040" indent="-285750">
              <a:lnSpc>
                <a:spcPct val="125000"/>
              </a:lnSpc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„emulgováno s obsahem tuku v %“</a:t>
            </a:r>
          </a:p>
          <a:p>
            <a:pPr marL="320040" indent="-285750">
              <a:lnSpc>
                <a:spcPct val="125000"/>
              </a:lnSpc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podmínky skladování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01CD9774-6EFD-4168-B974-51D8D2E8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4" y="192947"/>
            <a:ext cx="8636794" cy="1291904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50000"/>
                  </a:schemeClr>
                </a:solidFill>
              </a:rPr>
              <a:t>DEHYDRATOVANÉ VÝROBKY, OCHUCOVADLA, STUDENÉ OMÁČKY A DRESINKY – 398/2016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E87290A3B7E04E990A64CD8B601484" ma:contentTypeVersion="2" ma:contentTypeDescription="Vytvoří nový dokument" ma:contentTypeScope="" ma:versionID="a0391c4a944fd9418a5e2c42be6e35fa">
  <xsd:schema xmlns:xsd="http://www.w3.org/2001/XMLSchema" xmlns:xs="http://www.w3.org/2001/XMLSchema" xmlns:p="http://schemas.microsoft.com/office/2006/metadata/properties" xmlns:ns2="9c3970af-1343-451c-b460-77896d70bf64" targetNamespace="http://schemas.microsoft.com/office/2006/metadata/properties" ma:root="true" ma:fieldsID="c4a4c22df9b177cf8d55e11bf33ede4c" ns2:_="">
    <xsd:import namespace="9c3970af-1343-451c-b460-77896d70b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70af-1343-451c-b460-77896d70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C1909E-3E1B-4BE9-B873-2866154332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130BDA-5071-4F12-9ACB-8EDFAC5C7F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70af-1343-451c-b460-77896d70b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5B2675-1BC1-4418-AA57-BA93F2B6D8E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456</Words>
  <Application>Microsoft Office PowerPoint</Application>
  <PresentationFormat>Předvádění na obrazovce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Retrospektiva</vt:lpstr>
      <vt:lpstr>Požadavky na označování koření, jedlé soli, ochucovadel, dehydratovaných výrobků, studených omáček, dresinků, hořčice, kvasného octa a droždí</vt:lpstr>
      <vt:lpstr>LEGISLATIVA</vt:lpstr>
      <vt:lpstr>SŮL, KOŘENÍ, … - 1169/2011</vt:lpstr>
      <vt:lpstr>SŮL, KOŘENÍ, …  - 110/1997 </vt:lpstr>
      <vt:lpstr>KOŘENÍ – 398/2016</vt:lpstr>
      <vt:lpstr>KOŘENÍ – 398/2016</vt:lpstr>
      <vt:lpstr>JEDLÁ SŮL – 398/2016</vt:lpstr>
      <vt:lpstr>DEHYDRATOVANÉ VÝROBKY, OCHUCOVADLA, STUDENÉ OMÁČKY A DRESINKY – 398/2016</vt:lpstr>
      <vt:lpstr>DEHYDRATOVANÉ VÝROBKY, OCHUCOVADLA, STUDENÉ OMÁČKY A DRESINKY – 398/2016</vt:lpstr>
      <vt:lpstr>HOŘČICE – 398/2016</vt:lpstr>
      <vt:lpstr>KVASNÝ OCET, DROŽDÍ – 1169/2011</vt:lpstr>
      <vt:lpstr>KVASNÝ OCET, DROŽDÍ - 110/1997 </vt:lpstr>
      <vt:lpstr>KVASNÝ OCET - 248/2018</vt:lpstr>
      <vt:lpstr>DROŽDÍ – 248/2018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Požadavky na označování koření, jedlé soli, dehydratovaných výrobků, ochucovadel, studených omáček, dresinků, hořčice, kvasného octa a droždí</dc:title>
  <dc:creator>H14023</dc:creator>
  <cp:lastModifiedBy>Petra Mačáková</cp:lastModifiedBy>
  <cp:revision>53</cp:revision>
  <dcterms:created xsi:type="dcterms:W3CDTF">2017-10-12T12:46:00Z</dcterms:created>
  <dcterms:modified xsi:type="dcterms:W3CDTF">2021-11-09T09:40:41Z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1033-11.2.0.9718</vt:lpwstr>
  </property>
  <property fmtid="{D5CDD505-2E9C-101B-9397-08002B2CF9AE}" pid="3" name="ContentTypeId">
    <vt:lpwstr>0x01010031E87290A3B7E04E990A64CD8B601484</vt:lpwstr>
  </property>
</Properties>
</file>