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02" r:id="rId4"/>
  </p:sldMasterIdLst>
  <p:notesMasterIdLst>
    <p:notesMasterId r:id="rId29"/>
  </p:notesMasterIdLst>
  <p:sldIdLst>
    <p:sldId id="256" r:id="rId5"/>
    <p:sldId id="257" r:id="rId6"/>
    <p:sldId id="259" r:id="rId7"/>
    <p:sldId id="270" r:id="rId8"/>
    <p:sldId id="278" r:id="rId9"/>
    <p:sldId id="277" r:id="rId10"/>
    <p:sldId id="279" r:id="rId11"/>
    <p:sldId id="276" r:id="rId12"/>
    <p:sldId id="275" r:id="rId13"/>
    <p:sldId id="274" r:id="rId14"/>
    <p:sldId id="273" r:id="rId15"/>
    <p:sldId id="272" r:id="rId16"/>
    <p:sldId id="271" r:id="rId17"/>
    <p:sldId id="260" r:id="rId18"/>
    <p:sldId id="268" r:id="rId19"/>
    <p:sldId id="292" r:id="rId20"/>
    <p:sldId id="322" r:id="rId21"/>
    <p:sldId id="261" r:id="rId22"/>
    <p:sldId id="341" r:id="rId23"/>
    <p:sldId id="318" r:id="rId24"/>
    <p:sldId id="302" r:id="rId25"/>
    <p:sldId id="301" r:id="rId26"/>
    <p:sldId id="300" r:id="rId27"/>
    <p:sldId id="29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87BC16-F388-4B8B-8E4C-9070512712CA}" v="2" dt="2021-01-12T12:28:45.403"/>
    <p1510:client id="{29DD05FC-3C43-4CC8-96C1-D619EE5BB52B}" v="1" dt="2021-04-25T16:53:31.0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19330 Pavla Obzinová" userId="S::h19330@vfu.cz::05aa12b9-6d34-4f0a-89da-ea2b4e07f25a" providerId="AD" clId="Web-{29DD05FC-3C43-4CC8-96C1-D619EE5BB52B}"/>
    <pc:docChg chg="modSld">
      <pc:chgData name="H19330 Pavla Obzinová" userId="S::h19330@vfu.cz::05aa12b9-6d34-4f0a-89da-ea2b4e07f25a" providerId="AD" clId="Web-{29DD05FC-3C43-4CC8-96C1-D619EE5BB52B}" dt="2021-04-25T16:53:31.019" v="0" actId="1076"/>
      <pc:docMkLst>
        <pc:docMk/>
      </pc:docMkLst>
      <pc:sldChg chg="modSp">
        <pc:chgData name="H19330 Pavla Obzinová" userId="S::h19330@vfu.cz::05aa12b9-6d34-4f0a-89da-ea2b4e07f25a" providerId="AD" clId="Web-{29DD05FC-3C43-4CC8-96C1-D619EE5BB52B}" dt="2021-04-25T16:53:31.019" v="0" actId="1076"/>
        <pc:sldMkLst>
          <pc:docMk/>
          <pc:sldMk cId="0" sldId="257"/>
        </pc:sldMkLst>
        <pc:spChg chg="mod">
          <ac:chgData name="H19330 Pavla Obzinová" userId="S::h19330@vfu.cz::05aa12b9-6d34-4f0a-89da-ea2b4e07f25a" providerId="AD" clId="Web-{29DD05FC-3C43-4CC8-96C1-D619EE5BB52B}" dt="2021-04-25T16:53:31.019" v="0" actId="1076"/>
          <ac:spMkLst>
            <pc:docMk/>
            <pc:sldMk cId="0" sldId="257"/>
            <ac:spMk id="3" creationId="{00000000-0000-0000-0000-000000000000}"/>
          </ac:spMkLst>
        </pc:spChg>
      </pc:sldChg>
    </pc:docChg>
  </pc:docChgLst>
  <pc:docChgLst>
    <pc:chgData name="H19329 Daniela Nečasová" userId="S::h19329@vfu.cz::4c18f2d7-3709-47de-ab9f-bbd3ad062642" providerId="AD" clId="Web-{0E87BC16-F388-4B8B-8E4C-9070512712CA}"/>
    <pc:docChg chg="modSld">
      <pc:chgData name="H19329 Daniela Nečasová" userId="S::h19329@vfu.cz::4c18f2d7-3709-47de-ab9f-bbd3ad062642" providerId="AD" clId="Web-{0E87BC16-F388-4B8B-8E4C-9070512712CA}" dt="2021-01-12T12:28:45.403" v="1" actId="1076"/>
      <pc:docMkLst>
        <pc:docMk/>
      </pc:docMkLst>
      <pc:sldChg chg="modSp">
        <pc:chgData name="H19329 Daniela Nečasová" userId="S::h19329@vfu.cz::4c18f2d7-3709-47de-ab9f-bbd3ad062642" providerId="AD" clId="Web-{0E87BC16-F388-4B8B-8E4C-9070512712CA}" dt="2021-01-12T12:28:45.403" v="1" actId="1076"/>
        <pc:sldMkLst>
          <pc:docMk/>
          <pc:sldMk cId="0" sldId="322"/>
        </pc:sldMkLst>
        <pc:spChg chg="mod">
          <ac:chgData name="H19329 Daniela Nečasová" userId="S::h19329@vfu.cz::4c18f2d7-3709-47de-ab9f-bbd3ad062642" providerId="AD" clId="Web-{0E87BC16-F388-4B8B-8E4C-9070512712CA}" dt="2021-01-12T12:28:45.403" v="1" actId="1076"/>
          <ac:spMkLst>
            <pc:docMk/>
            <pc:sldMk cId="0" sldId="322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F64C9-9DAC-47BE-B126-186E46C4CDB7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258B1-16B2-4820-A52E-B8A8EF81A19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258B1-16B2-4820-A52E-B8A8EF81A195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258B1-16B2-4820-A52E-B8A8EF81A195}" type="slidenum">
              <a:rPr lang="cs-CZ" smtClean="0"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258B1-16B2-4820-A52E-B8A8EF81A195}" type="slidenum">
              <a:rPr lang="cs-CZ" smtClean="0"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258B1-16B2-4820-A52E-B8A8EF81A195}" type="slidenum">
              <a:rPr lang="cs-CZ" smtClean="0"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258B1-16B2-4820-A52E-B8A8EF81A195}" type="slidenum">
              <a:rPr lang="cs-CZ" smtClean="0"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258B1-16B2-4820-A52E-B8A8EF81A195}" type="slidenum">
              <a:rPr lang="cs-CZ" smtClean="0"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258B1-16B2-4820-A52E-B8A8EF81A195}" type="slidenum">
              <a:rPr lang="cs-CZ" smtClean="0"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258B1-16B2-4820-A52E-B8A8EF81A195}" type="slidenum">
              <a:rPr lang="cs-CZ" smtClean="0"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258B1-16B2-4820-A52E-B8A8EF81A195}" type="slidenum">
              <a:rPr lang="cs-CZ" smtClean="0"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258B1-16B2-4820-A52E-B8A8EF81A195}" type="slidenum">
              <a:rPr lang="cs-CZ" smtClean="0"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258B1-16B2-4820-A52E-B8A8EF81A195}" type="slidenum">
              <a:rPr lang="cs-CZ" smtClean="0"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258B1-16B2-4820-A52E-B8A8EF81A195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258B1-16B2-4820-A52E-B8A8EF81A195}" type="slidenum">
              <a:rPr lang="cs-CZ" smtClean="0"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258B1-16B2-4820-A52E-B8A8EF81A195}" type="slidenum">
              <a:rPr lang="cs-CZ" smtClean="0"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258B1-16B2-4820-A52E-B8A8EF81A195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258B1-16B2-4820-A52E-B8A8EF81A195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258B1-16B2-4820-A52E-B8A8EF81A195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258B1-16B2-4820-A52E-B8A8EF81A195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258B1-16B2-4820-A52E-B8A8EF81A195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258B1-16B2-4820-A52E-B8A8EF81A195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258B1-16B2-4820-A52E-B8A8EF81A195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3658-8183-48D2-A80E-285DCD5F958B}" type="datetime1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272-F325-44F9-A0A6-364A92D71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53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036B-C457-40FA-A575-06A1BB8A34E0}" type="datetime1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272-F325-44F9-A0A6-364A92D71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71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26B8-1D61-4920-A036-D0EE93C39BB2}" type="datetime1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272-F325-44F9-A0A6-364A92D71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99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A34-D122-4EAA-AC87-8853C7BA3106}" type="datetime1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272-F325-44F9-A0A6-364A92D71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22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EE39-2CAA-4D01-919B-00996064DDFC}" type="datetime1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272-F325-44F9-A0A6-364A92D71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9281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A7C9-8E47-43C5-A2FC-524EAE400625}" type="datetime1">
              <a:rPr lang="cs-CZ" smtClean="0"/>
              <a:t>09.11.2021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272-F325-44F9-A0A6-364A92D71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84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A995-C36F-49DD-A7CF-09F273EA31BB}" type="datetime1">
              <a:rPr lang="cs-CZ" smtClean="0"/>
              <a:t>09.11.2021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272-F325-44F9-A0A6-364A92D71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1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EE39-2CAA-4D01-919B-00996064DDFC}" type="datetime1">
              <a:rPr lang="cs-CZ" smtClean="0"/>
              <a:t>09.11.2021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272-F325-44F9-A0A6-364A92D71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74679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00C15-F99F-4086-83BB-070CA8F27601}" type="datetime1">
              <a:rPr lang="cs-CZ" smtClean="0"/>
              <a:t>09.11.2021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272-F325-44F9-A0A6-364A92D71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41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3D44-2E4D-435F-8FCD-EF92D7E08AA6}" type="datetime1">
              <a:rPr lang="cs-CZ" smtClean="0"/>
              <a:t>09.11.2021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272-F325-44F9-A0A6-364A92D71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28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51B4-15BF-46E2-AFDC-DCE983AE9B56}" type="datetime1">
              <a:rPr lang="cs-CZ" smtClean="0"/>
              <a:t>09.11.2021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272-F325-44F9-A0A6-364A92D71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62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2EE39-2CAA-4D01-919B-00996064DDFC}" type="datetime1">
              <a:rPr lang="cs-CZ" smtClean="0"/>
              <a:t>09.11.2021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67272-F325-44F9-A0A6-364A92D71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7947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226" y="1275127"/>
            <a:ext cx="8690994" cy="2944891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chemeClr val="accent6">
                    <a:lumMod val="75000"/>
                  </a:schemeClr>
                </a:solidFill>
              </a:rPr>
              <a:t>OZNAČOVÁNÍ</a:t>
            </a:r>
            <a:br>
              <a:rPr lang="cs-CZ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4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</a:rPr>
              <a:t>MLÝNSKÝCH OBILNÝCH VÝROBKŮ</a:t>
            </a:r>
            <a:br>
              <a:rPr lang="cs-CZ" sz="4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</a:rPr>
              <a:t>TĚSTOVIN</a:t>
            </a:r>
            <a:br>
              <a:rPr lang="cs-CZ" sz="4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</a:rPr>
              <a:t>PEKAŘSKÝCH A CUKRÁŘSKÝCH VÝROBKŮ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9913" y="471357"/>
            <a:ext cx="7765321" cy="994741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Těstoviny – 1169/2011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7520" y="1765472"/>
            <a:ext cx="7970108" cy="4009767"/>
          </a:xfr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b="1" dirty="0">
                <a:solidFill>
                  <a:srgbClr val="2A5B7F">
                    <a:lumMod val="50000"/>
                  </a:srgb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název potraviny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dirty="0">
                <a:solidFill>
                  <a:srgbClr val="2A5B7F">
                    <a:lumMod val="50000"/>
                  </a:srgb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seznam složek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b="1" dirty="0">
                <a:solidFill>
                  <a:srgbClr val="2A5B7F">
                    <a:lumMod val="50000"/>
                  </a:srgb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alergeny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dirty="0">
                <a:solidFill>
                  <a:srgbClr val="2A5B7F">
                    <a:lumMod val="50000"/>
                  </a:srgb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množství určitých složek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b="1" dirty="0">
                <a:solidFill>
                  <a:srgbClr val="2A5B7F">
                    <a:lumMod val="50000"/>
                  </a:srgb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čisté množství potraviny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dirty="0">
                <a:solidFill>
                  <a:srgbClr val="2A5B7F">
                    <a:lumMod val="50000"/>
                  </a:srgb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datum minimální trvanlivosti/datum použitelnosti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dirty="0">
                <a:solidFill>
                  <a:srgbClr val="2A5B7F">
                    <a:lumMod val="50000"/>
                  </a:srgb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podmínky uchování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dirty="0">
                <a:solidFill>
                  <a:srgbClr val="2A5B7F">
                    <a:lumMod val="50000"/>
                  </a:srgb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jméno PPP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dirty="0">
                <a:solidFill>
                  <a:srgbClr val="2A5B7F">
                    <a:lumMod val="50000"/>
                  </a:srgb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výživové údaje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450668" y="5566269"/>
            <a:ext cx="565159" cy="273844"/>
          </a:xfrm>
        </p:spPr>
        <p:txBody>
          <a:bodyPr/>
          <a:lstStyle/>
          <a:p>
            <a:fld id="{98D67272-F325-44F9-A0A6-364A92D71A4E}" type="slidenum">
              <a:rPr lang="cs-CZ" sz="1200"/>
              <a:t>10</a:t>
            </a:fld>
            <a:endParaRPr lang="cs-CZ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9913" y="379079"/>
            <a:ext cx="7765321" cy="994741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Těstoviny – 110/1997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7520" y="1765472"/>
            <a:ext cx="7970108" cy="4009767"/>
          </a:xfr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endParaRPr lang="cs-CZ" sz="18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27" indent="0">
              <a:buNone/>
            </a:pPr>
            <a:endParaRPr lang="cs-CZ" sz="195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27" indent="0" algn="ctr">
              <a:buNone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§ 9</a:t>
            </a:r>
            <a:r>
              <a:rPr lang="cs-CZ" i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Pokud se jedná o balenou potravinu, uvede provozovatel potravinářského podniku při uvádění na trh </a:t>
            </a:r>
            <a:r>
              <a:rPr lang="cs-CZ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označení šarže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 balení potraviny nebo na etiketě, která je k němu připojena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450668" y="5566269"/>
            <a:ext cx="565159" cy="273844"/>
          </a:xfrm>
        </p:spPr>
        <p:txBody>
          <a:bodyPr/>
          <a:lstStyle/>
          <a:p>
            <a:fld id="{98D67272-F325-44F9-A0A6-364A92D71A4E}" type="slidenum">
              <a:rPr lang="cs-CZ" sz="1200"/>
              <a:t>11</a:t>
            </a:fld>
            <a:endParaRPr lang="cs-CZ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9913" y="488135"/>
            <a:ext cx="7765321" cy="994741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Těstoviny – 18/2020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7520" y="1765472"/>
            <a:ext cx="7970108" cy="4009767"/>
          </a:xfr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270027">
              <a:buNone/>
            </a:pPr>
            <a:endParaRPr lang="cs-CZ" sz="1950" b="1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27">
              <a:buNone/>
            </a:pP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Těstoviny se označí:</a:t>
            </a:r>
          </a:p>
          <a:p>
            <a:pPr marL="384327" indent="-342900"/>
            <a:r>
              <a:rPr lang="cs-CZ" sz="24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názvu výrobku vždy </a:t>
            </a: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druh, skupina a podskupina 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výrobků</a:t>
            </a:r>
          </a:p>
          <a:p>
            <a:pPr marL="384327" indent="-342900"/>
            <a:r>
              <a:rPr lang="cs-CZ" sz="24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 těstovin balených vakuově nebo v inertní atmosféře údaj o </a:t>
            </a: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době, do které je nutno spotřebovat potravinu po otevření tohoto obalu</a:t>
            </a:r>
            <a:endParaRPr lang="cs-CZ" sz="24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450668" y="5566269"/>
            <a:ext cx="565159" cy="273844"/>
          </a:xfrm>
        </p:spPr>
        <p:txBody>
          <a:bodyPr/>
          <a:lstStyle/>
          <a:p>
            <a:fld id="{98D67272-F325-44F9-A0A6-364A92D71A4E}" type="slidenum">
              <a:rPr lang="cs-CZ" sz="1200"/>
              <a:t>12</a:t>
            </a:fld>
            <a:endParaRPr lang="cs-CZ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TĚSTOVINY – 18/2020</a:t>
            </a:r>
          </a:p>
        </p:txBody>
      </p:sp>
      <p:pic>
        <p:nvPicPr>
          <p:cNvPr id="3" name="Content Placeholder 2" descr="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7663" y="2309336"/>
            <a:ext cx="8353901" cy="3295650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272-F325-44F9-A0A6-364A92D71A4E}" type="slidenum">
              <a:rPr lang="cs-CZ" sz="1200"/>
              <a:t>13</a:t>
            </a:fld>
            <a:endParaRPr lang="cs-CZ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47" y="372228"/>
            <a:ext cx="7765321" cy="994741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sym typeface="+mn-ea"/>
              </a:rPr>
              <a:t>TĚSTOVINY – 18/2020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9116" y="1635727"/>
            <a:ext cx="8439324" cy="4790239"/>
          </a:xfr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612927" indent="-342900"/>
            <a:r>
              <a:rPr lang="cs-CZ" sz="24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těstoviny se </a:t>
            </a: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nesmí balit do barevného průhledného ani průsvitného obalu - zkreslení barvy</a:t>
            </a:r>
          </a:p>
          <a:p>
            <a:pPr marL="612927" indent="-342900"/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sušené těstoviny: </a:t>
            </a:r>
          </a:p>
          <a:p>
            <a:pPr marL="1012977" lvl="4" indent="-285750"/>
            <a:r>
              <a:rPr lang="cs-CZ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odděleně od 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látek aromatických</a:t>
            </a:r>
            <a:endParaRPr lang="cs-CZ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12977" lvl="4" indent="-285750"/>
            <a:r>
              <a:rPr lang="cs-CZ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skladují se na podlážkách nejméně ve vzdálenosti </a:t>
            </a:r>
            <a:r>
              <a:rPr lang="cs-CZ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 cm od stěny</a:t>
            </a:r>
          </a:p>
          <a:p>
            <a:pPr marL="1012977" lvl="4" indent="-285750"/>
            <a:r>
              <a:rPr lang="cs-CZ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 větratelných prostorách s </a:t>
            </a:r>
            <a:r>
              <a:rPr lang="cs-CZ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relativní vlhkostí vzduchu nejvýše 75 %</a:t>
            </a:r>
          </a:p>
          <a:p>
            <a:pPr marL="612927" indent="-342900"/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nesušené těstoviny 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balené vakuově nebo v inertní atmosféře</a:t>
            </a:r>
            <a:endParaRPr lang="cs-CZ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0127" lvl="1" indent="-342900"/>
            <a:r>
              <a:rPr lang="cs-CZ" sz="1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při teplotě </a:t>
            </a:r>
            <a:r>
              <a:rPr lang="cs-CZ" sz="18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nejvýše 10 °C</a:t>
            </a:r>
            <a:endParaRPr lang="cs-CZ" sz="18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2927" indent="-342900"/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čerstvé a nesušené </a:t>
            </a:r>
            <a:endParaRPr lang="cs-CZ" sz="2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0127" lvl="1" indent="-342900"/>
            <a:r>
              <a:rPr lang="cs-CZ" sz="1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při teplotě </a:t>
            </a:r>
            <a:r>
              <a:rPr lang="cs-CZ" sz="18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nejvýše 8 °C</a:t>
            </a:r>
          </a:p>
          <a:p>
            <a:pPr marL="270027" indent="0">
              <a:buNone/>
            </a:pPr>
            <a:endParaRPr lang="cs-CZ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450668" y="5566269"/>
            <a:ext cx="565159" cy="273844"/>
          </a:xfrm>
        </p:spPr>
        <p:txBody>
          <a:bodyPr/>
          <a:lstStyle/>
          <a:p>
            <a:fld id="{98D67272-F325-44F9-A0A6-364A92D71A4E}" type="slidenum">
              <a:rPr lang="cs-CZ" sz="1200"/>
              <a:t>14</a:t>
            </a:fld>
            <a:endParaRPr lang="cs-CZ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9913" y="585746"/>
            <a:ext cx="7765321" cy="994741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Pekařské výrobky – 18/2020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7520" y="1765472"/>
            <a:ext cx="7970108" cy="4009767"/>
          </a:xfr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25000"/>
              </a:lnSpc>
              <a:buNone/>
            </a:pPr>
            <a:endParaRPr lang="cs-CZ" sz="18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27" indent="0">
              <a:buNone/>
            </a:pPr>
            <a:r>
              <a:rPr lang="cs-CZ" sz="195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výrobky získané tepelnou úpravou těst nebo hmot, jejichž sušina je s výjimkou trvanlivého a jemného pečiva ze šlehaných hmot, proteinových a čistozrnných výrobků a bezlepkových pekařských výrobků v převažujícím podílu tvořena mlýnskými obilnými výrobky</a:t>
            </a:r>
          </a:p>
          <a:p>
            <a:pPr marL="612919" indent="-342892"/>
            <a:r>
              <a:rPr lang="cs-CZ" sz="1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chléb</a:t>
            </a:r>
          </a:p>
          <a:p>
            <a:pPr marL="612919" indent="-342892"/>
            <a:r>
              <a:rPr lang="cs-CZ" sz="1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běžné pečivo</a:t>
            </a:r>
          </a:p>
          <a:p>
            <a:pPr marL="612919" indent="-342892"/>
            <a:r>
              <a:rPr lang="cs-CZ" sz="1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jemné pečivo</a:t>
            </a:r>
          </a:p>
          <a:p>
            <a:pPr marL="612919" indent="-342892"/>
            <a:r>
              <a:rPr lang="cs-CZ" sz="1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trvanlivé pečivo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450668" y="5566269"/>
            <a:ext cx="565159" cy="273844"/>
          </a:xfrm>
        </p:spPr>
        <p:txBody>
          <a:bodyPr/>
          <a:lstStyle/>
          <a:p>
            <a:fld id="{98D67272-F325-44F9-A0A6-364A92D71A4E}" type="slidenum">
              <a:rPr lang="cs-CZ" sz="1200"/>
              <a:t>15</a:t>
            </a:fld>
            <a:endParaRPr lang="cs-CZ" sz="1200" dirty="0"/>
          </a:p>
        </p:txBody>
      </p:sp>
      <p:sp>
        <p:nvSpPr>
          <p:cNvPr id="5" name="Text Box 4"/>
          <p:cNvSpPr txBox="1"/>
          <p:nvPr/>
        </p:nvSpPr>
        <p:spPr>
          <a:xfrm>
            <a:off x="4323875" y="3420429"/>
            <a:ext cx="238696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68" indent="-257168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pšeničný</a:t>
            </a:r>
          </a:p>
          <a:p>
            <a:pPr marL="257168" indent="-257168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žitný</a:t>
            </a:r>
          </a:p>
          <a:p>
            <a:pPr marL="257168" indent="-257168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žitnopšeničný </a:t>
            </a:r>
          </a:p>
          <a:p>
            <a:pPr marL="257168" indent="-257168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pšeničnožitný </a:t>
            </a:r>
          </a:p>
          <a:p>
            <a:pPr marL="257168" indent="-257168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celozrnný </a:t>
            </a:r>
          </a:p>
          <a:p>
            <a:pPr marL="257168" indent="-257168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vícezrnný</a:t>
            </a:r>
          </a:p>
          <a:p>
            <a:pPr marL="257168" indent="-257168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speciální</a:t>
            </a:r>
          </a:p>
          <a:p>
            <a:pPr marL="257168" indent="-257168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čerstvý</a:t>
            </a:r>
            <a:endParaRPr lang="cs-CZ" sz="15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68" indent="-257168">
              <a:buFont typeface="Arial" panose="020B0604020202020204" pitchFamily="34" charset="0"/>
              <a:buChar char="•"/>
            </a:pPr>
            <a:endParaRPr lang="cs-CZ" sz="15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6609874" y="3470911"/>
            <a:ext cx="115127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7168" indent="-257168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sušenky</a:t>
            </a:r>
          </a:p>
          <a:p>
            <a:pPr marL="257168" indent="-257168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oplatky</a:t>
            </a:r>
          </a:p>
          <a:p>
            <a:pPr marL="257168" indent="-257168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perník</a:t>
            </a:r>
          </a:p>
          <a:p>
            <a:pPr marL="257168" indent="-257168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suchary</a:t>
            </a:r>
          </a:p>
          <a:p>
            <a:pPr marL="257168" indent="-257168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preclíky</a:t>
            </a:r>
          </a:p>
          <a:p>
            <a:pPr marL="257168" indent="-257168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krekry</a:t>
            </a:r>
          </a:p>
          <a:p>
            <a:pPr marL="257168" indent="-257168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endParaRPr lang="cs-CZ" sz="15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47" y="520516"/>
            <a:ext cx="7765321" cy="994741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Pekařské výrobky – 1169/2011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7520" y="1765472"/>
            <a:ext cx="7970108" cy="4009767"/>
          </a:xfr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b="1" dirty="0">
                <a:solidFill>
                  <a:srgbClr val="2A5B7F">
                    <a:lumMod val="50000"/>
                  </a:srgb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název potraviny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dirty="0">
                <a:solidFill>
                  <a:srgbClr val="2A5B7F">
                    <a:lumMod val="50000"/>
                  </a:srgb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seznam složek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b="1" dirty="0">
                <a:solidFill>
                  <a:srgbClr val="2A5B7F">
                    <a:lumMod val="50000"/>
                  </a:srgb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alergeny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dirty="0">
                <a:solidFill>
                  <a:srgbClr val="2A5B7F">
                    <a:lumMod val="50000"/>
                  </a:srgb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množství určitých složek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b="1" dirty="0">
                <a:solidFill>
                  <a:srgbClr val="2A5B7F">
                    <a:lumMod val="50000"/>
                  </a:srgb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čisté množství potraviny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dirty="0">
                <a:solidFill>
                  <a:srgbClr val="2A5B7F">
                    <a:lumMod val="50000"/>
                  </a:srgb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datum minimální trvanlivosti/datum použitelnosti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dirty="0">
                <a:solidFill>
                  <a:srgbClr val="2A5B7F">
                    <a:lumMod val="50000"/>
                  </a:srgb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podmínky uchování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dirty="0">
                <a:solidFill>
                  <a:srgbClr val="2A5B7F">
                    <a:lumMod val="50000"/>
                  </a:srgb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jméno PPP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dirty="0">
                <a:solidFill>
                  <a:srgbClr val="2A5B7F">
                    <a:lumMod val="50000"/>
                  </a:srgb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výživové údaje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450668" y="5566269"/>
            <a:ext cx="565159" cy="273844"/>
          </a:xfrm>
        </p:spPr>
        <p:txBody>
          <a:bodyPr/>
          <a:lstStyle/>
          <a:p>
            <a:fld id="{98D67272-F325-44F9-A0A6-364A92D71A4E}" type="slidenum">
              <a:rPr lang="cs-CZ" sz="1200"/>
              <a:t>16</a:t>
            </a:fld>
            <a:endParaRPr lang="cs-CZ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9913" y="405456"/>
            <a:ext cx="7765321" cy="994741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PEKAŘSKÉ VÝROBKY – 110/1997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7520" y="1551963"/>
            <a:ext cx="7970108" cy="4781725"/>
          </a:xfr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endParaRPr lang="cs-CZ" sz="18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NEBALENÉ § 8</a:t>
            </a:r>
          </a:p>
          <a:p>
            <a:pPr lvl="1"/>
            <a:r>
              <a:rPr lang="cs-CZ" sz="195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její těsné blízkosti viditelně </a:t>
            </a:r>
            <a:r>
              <a:rPr lang="cs-CZ" sz="16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umístit snadno čitelný údaj obsahující</a:t>
            </a:r>
          </a:p>
          <a:p>
            <a:pPr lvl="2"/>
            <a:r>
              <a:rPr lang="cs-CZ" sz="17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jméno nebo obchodní název a adresu sídla PPP, který potravinu vyrobil, </a:t>
            </a:r>
          </a:p>
          <a:p>
            <a:pPr lvl="2"/>
            <a:r>
              <a:rPr lang="cs-CZ" sz="17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údaj o množství hlavní složky v hmotnostních procentech, stanoví-li tak prováděcí právní předpis,</a:t>
            </a:r>
          </a:p>
          <a:p>
            <a:pPr lvl="2"/>
            <a:r>
              <a:rPr lang="cs-CZ" sz="17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údaj o třídě jakosti, stanoví-li tak prováděcí právní předpis </a:t>
            </a:r>
          </a:p>
          <a:p>
            <a:pPr lvl="2"/>
            <a:r>
              <a:rPr lang="cs-CZ" sz="17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název potraviny</a:t>
            </a:r>
          </a:p>
          <a:p>
            <a:pPr lvl="2"/>
            <a:r>
              <a:rPr lang="cs-CZ" sz="17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země nebo místo původu</a:t>
            </a:r>
          </a:p>
          <a:p>
            <a:pPr lvl="2"/>
            <a:r>
              <a:rPr lang="cs-CZ" sz="17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údaje podle čl. 10 odst. 1 nařízení č. 1169/2011 (ATMOSFERA, SLADIDLA,…)</a:t>
            </a:r>
          </a:p>
          <a:p>
            <a:pPr lvl="2"/>
            <a:r>
              <a:rPr lang="cs-CZ" sz="1700" b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údaj o čistém množství u pekařských a cukrářských výrobků</a:t>
            </a:r>
          </a:p>
          <a:p>
            <a:pPr lvl="1"/>
            <a:r>
              <a:rPr lang="cs-CZ" sz="195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blízkosti místa nabízení nebalené potraviny</a:t>
            </a:r>
            <a:endParaRPr lang="cs-CZ" sz="165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datum použitelnosti nebo datum minimální trvanlivosti,</a:t>
            </a:r>
          </a:p>
          <a:p>
            <a:pPr lvl="2"/>
            <a:r>
              <a:rPr lang="cs-CZ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ALERGENY </a:t>
            </a:r>
          </a:p>
          <a:p>
            <a:pPr lvl="2"/>
            <a:r>
              <a:rPr lang="cs-CZ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další údaje</a:t>
            </a:r>
            <a:endParaRPr lang="cs-CZ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450668" y="5566269"/>
            <a:ext cx="565159" cy="273844"/>
          </a:xfrm>
        </p:spPr>
        <p:txBody>
          <a:bodyPr/>
          <a:lstStyle/>
          <a:p>
            <a:fld id="{98D67272-F325-44F9-A0A6-364A92D71A4E}" type="slidenum">
              <a:rPr lang="cs-CZ" sz="1200"/>
              <a:t>17</a:t>
            </a:fld>
            <a:endParaRPr lang="cs-CZ"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9339" y="585390"/>
            <a:ext cx="7765321" cy="994741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PEKAŘSKÉ VÝROBKY – 18/2020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7520" y="1765472"/>
            <a:ext cx="7970108" cy="4009767"/>
          </a:xfr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270027" indent="0">
              <a:lnSpc>
                <a:spcPct val="125000"/>
              </a:lnSpc>
              <a:buNone/>
            </a:pPr>
            <a:r>
              <a:rPr lang="cs-CZ" sz="18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pekařské výrobky se označí:</a:t>
            </a:r>
          </a:p>
          <a:p>
            <a:pPr marL="555777" indent="-285750">
              <a:lnSpc>
                <a:spcPct val="125000"/>
              </a:lnSpc>
            </a:pPr>
            <a:r>
              <a:rPr lang="cs-CZ" sz="1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chléb a běžné pečivo - názvem druhu a skupiny</a:t>
            </a:r>
          </a:p>
          <a:p>
            <a:pPr marL="555777" indent="-285750">
              <a:lnSpc>
                <a:spcPct val="125000"/>
              </a:lnSpc>
            </a:pPr>
            <a:r>
              <a:rPr lang="cs-CZ" sz="1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druh běžné pečivo lze označit názvem "pečivo„</a:t>
            </a:r>
          </a:p>
          <a:p>
            <a:pPr marL="555777" indent="-285750">
              <a:lnSpc>
                <a:spcPct val="125000"/>
              </a:lnSpc>
            </a:pPr>
            <a:r>
              <a:rPr lang="cs-CZ" sz="1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jemné pečivo - název druhu + recepturní nebo technologické zpracování (“z listového těsta”, “z kynultého listového těsta”, “smažené”, “ze šlehaných hmot” nebo “ze třených hmot”)</a:t>
            </a:r>
          </a:p>
          <a:p>
            <a:pPr marL="555777" indent="-285750">
              <a:lnSpc>
                <a:spcPct val="125000"/>
              </a:lnSpc>
            </a:pPr>
            <a:r>
              <a:rPr lang="cs-CZ" sz="1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trvanlivé pečivo - název skupiny (výjimka “sněhové pečivo” a “piškoty”)</a:t>
            </a:r>
            <a:endParaRPr lang="cs-CZ" sz="18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27" indent="0">
              <a:lnSpc>
                <a:spcPct val="125000"/>
              </a:lnSpc>
              <a:buNone/>
            </a:pPr>
            <a:endParaRPr lang="cs-CZ" sz="18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450668" y="5566269"/>
            <a:ext cx="565159" cy="273844"/>
          </a:xfrm>
        </p:spPr>
        <p:txBody>
          <a:bodyPr/>
          <a:lstStyle/>
          <a:p>
            <a:fld id="{98D67272-F325-44F9-A0A6-364A92D71A4E}" type="slidenum">
              <a:rPr lang="cs-CZ" sz="1200"/>
              <a:t>18</a:t>
            </a:fld>
            <a:endParaRPr lang="cs-CZ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9339" y="520516"/>
            <a:ext cx="7765321" cy="994741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PEKAŘSKÉ VÝROBKY – 18/2020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7520" y="1765472"/>
            <a:ext cx="7970108" cy="4009767"/>
          </a:xfr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270027" indent="0">
              <a:lnSpc>
                <a:spcPct val="125000"/>
              </a:lnSpc>
              <a:buNone/>
            </a:pPr>
            <a:r>
              <a:rPr lang="cs-CZ" sz="18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nebalené pekařské výrobky se označí:</a:t>
            </a:r>
          </a:p>
          <a:p>
            <a:pPr marL="555777" indent="-285750">
              <a:lnSpc>
                <a:spcPct val="125000"/>
              </a:lnSpc>
            </a:pPr>
            <a:r>
              <a:rPr lang="cs-CZ" sz="1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jemné pečivo a trvanlivé pečivo - druh náplně a polevy</a:t>
            </a:r>
          </a:p>
          <a:p>
            <a:pPr marL="555777" indent="-285750">
              <a:lnSpc>
                <a:spcPct val="125000"/>
              </a:lnSpc>
            </a:pPr>
            <a:r>
              <a:rPr lang="cs-CZ" sz="1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zmrazený pekařský výrobek, nabízen v rozmrazeném stavu - “rozmrazeno” </a:t>
            </a:r>
          </a:p>
          <a:p>
            <a:pPr marL="555777" indent="-285750">
              <a:lnSpc>
                <a:spcPct val="125000"/>
              </a:lnSpc>
            </a:pPr>
            <a:r>
              <a:rPr lang="cs-CZ" sz="1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pekařský výrobek dokončen ze zmrazeného pekařského polotovaru - “ze zmrazeného polotovaru”</a:t>
            </a:r>
          </a:p>
          <a:p>
            <a:pPr marL="270027" indent="0">
              <a:lnSpc>
                <a:spcPct val="125000"/>
              </a:lnSpc>
              <a:buNone/>
            </a:pPr>
            <a:r>
              <a:rPr lang="cs-CZ" sz="18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celozrnné jemné a trvanlivé pečivo</a:t>
            </a:r>
          </a:p>
          <a:p>
            <a:pPr marL="555777" indent="-285750">
              <a:lnSpc>
                <a:spcPct val="125000"/>
              </a:lnSpc>
            </a:pPr>
            <a:r>
              <a:rPr lang="cs-CZ" sz="1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nejméně 80 % celozrnných mouk</a:t>
            </a:r>
            <a:endParaRPr lang="cs-CZ" sz="18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450668" y="5566269"/>
            <a:ext cx="565159" cy="273844"/>
          </a:xfrm>
        </p:spPr>
        <p:txBody>
          <a:bodyPr/>
          <a:lstStyle/>
          <a:p>
            <a:fld id="{98D67272-F325-44F9-A0A6-364A92D71A4E}" type="slidenum">
              <a:rPr lang="cs-CZ" sz="1200"/>
              <a:t>19</a:t>
            </a:fld>
            <a:endParaRPr lang="cs-CZ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48" y="857251"/>
            <a:ext cx="7765321" cy="994741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LEGISLATIVA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9495" y="1733276"/>
            <a:ext cx="7765322" cy="4009767"/>
          </a:xfr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Aft>
                <a:spcPts val="900"/>
              </a:spcAft>
            </a:pPr>
            <a:endParaRPr lang="cs-CZ" sz="18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27">
              <a:lnSpc>
                <a:spcPct val="125000"/>
              </a:lnSpc>
              <a:spcAft>
                <a:spcPts val="900"/>
              </a:spcAft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˃"/>
            </a:pPr>
            <a:r>
              <a:rPr lang="cs-CZ" sz="21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Nařízení EP a R (ES) č. </a:t>
            </a:r>
            <a:r>
              <a:rPr lang="cs-CZ" sz="21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1169/2011</a:t>
            </a:r>
            <a:r>
              <a:rPr lang="cs-CZ" sz="21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o poskytování informací o potravinách spotřebitelům</a:t>
            </a:r>
          </a:p>
          <a:p>
            <a:pPr marL="270027">
              <a:lnSpc>
                <a:spcPct val="125000"/>
              </a:lnSpc>
              <a:spcAft>
                <a:spcPts val="900"/>
              </a:spcAft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˃"/>
            </a:pPr>
            <a:r>
              <a:rPr lang="cs-CZ" sz="21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Zákon </a:t>
            </a:r>
            <a:r>
              <a:rPr lang="cs-CZ" sz="21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110/1997</a:t>
            </a:r>
            <a:r>
              <a:rPr lang="cs-CZ" sz="21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Sb., o potravinách a tabákových výrobcích</a:t>
            </a:r>
          </a:p>
          <a:p>
            <a:pPr marL="270027">
              <a:lnSpc>
                <a:spcPct val="125000"/>
              </a:lnSpc>
              <a:spcAft>
                <a:spcPts val="900"/>
              </a:spcAft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˃"/>
            </a:pPr>
            <a:r>
              <a:rPr lang="cs-CZ" sz="21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Vyhláška č. </a:t>
            </a:r>
            <a:r>
              <a:rPr lang="cs-CZ" sz="21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18/2020</a:t>
            </a:r>
            <a:r>
              <a:rPr lang="cs-CZ" sz="21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Sb., o požadavcích na mlýnské obilné výrobky, těstoviny, pekařské výrobky a cukrářské výrobky a těsta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03348" y="5638317"/>
            <a:ext cx="565159" cy="273844"/>
          </a:xfrm>
        </p:spPr>
        <p:txBody>
          <a:bodyPr/>
          <a:lstStyle/>
          <a:p>
            <a:fld id="{98D67272-F325-44F9-A0A6-364A92D71A4E}" type="slidenum">
              <a:rPr lang="cs-CZ" sz="1200"/>
              <a:t>2</a:t>
            </a:fld>
            <a:endParaRPr lang="cs-CZ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 descr="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89901" y="404918"/>
            <a:ext cx="6476301" cy="6172935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272-F325-44F9-A0A6-364A92D71A4E}" type="slidenum">
              <a:rPr lang="cs-CZ" sz="1200"/>
              <a:t>20</a:t>
            </a:fld>
            <a:endParaRPr lang="cs-CZ" sz="1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48" y="857251"/>
            <a:ext cx="7765321" cy="994741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Cukrářské výrobky a těsta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7520" y="1765472"/>
            <a:ext cx="7970108" cy="4009767"/>
          </a:xfr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270027" indent="0">
              <a:lnSpc>
                <a:spcPct val="125000"/>
              </a:lnSpc>
              <a:spcBef>
                <a:spcPts val="1350"/>
              </a:spcBef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cs-CZ" sz="18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Cukrářský výrobek </a:t>
            </a:r>
          </a:p>
          <a:p>
            <a:pPr marL="270027" indent="0">
              <a:lnSpc>
                <a:spcPct val="125000"/>
              </a:lnSpc>
              <a:spcBef>
                <a:spcPts val="0"/>
              </a:spcBef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cs-CZ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1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výrobky, jejichž </a:t>
            </a:r>
            <a:r>
              <a:rPr lang="cs-CZ" sz="18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základem jsou pekařské výrobky nebo nepečené hmoty</a:t>
            </a:r>
            <a:r>
              <a:rPr lang="cs-CZ" sz="1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které jsou </a:t>
            </a:r>
            <a:r>
              <a:rPr lang="cs-CZ" sz="18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dohotoveny pomocí náplní, polev, ozdob, ovoce nebo dalších složek, </a:t>
            </a:r>
            <a:r>
              <a:rPr lang="cs-CZ" sz="1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nebo výrobky obdobného charakteru bez základu pekařskégho výrobku nebo nepečené hmoty vyrobené pouze z </a:t>
            </a:r>
            <a:r>
              <a:rPr lang="cs-CZ" sz="18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náplní, polev, ozdob, ovoce nebo dalších složek</a:t>
            </a:r>
          </a:p>
          <a:p>
            <a:pPr marL="270027" indent="0">
              <a:lnSpc>
                <a:spcPct val="125000"/>
              </a:lnSpc>
              <a:spcBef>
                <a:spcPts val="0"/>
              </a:spcBef>
              <a:buClr>
                <a:prstClr val="black">
                  <a:lumMod val="85000"/>
                  <a:lumOff val="15000"/>
                </a:prstClr>
              </a:buClr>
              <a:buNone/>
            </a:pPr>
            <a:endParaRPr lang="cs-CZ" sz="1800" b="1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27" indent="0">
              <a:lnSpc>
                <a:spcPct val="125000"/>
              </a:lnSpc>
              <a:spcBef>
                <a:spcPts val="0"/>
              </a:spcBef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cs-CZ" sz="18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Těsto</a:t>
            </a:r>
            <a:r>
              <a:rPr lang="cs-CZ" sz="1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70027" indent="0">
              <a:lnSpc>
                <a:spcPct val="125000"/>
              </a:lnSpc>
              <a:spcBef>
                <a:spcPts val="0"/>
              </a:spcBef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cs-CZ" sz="1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tepelně neopracovaný polotovar k výrobě pekařských výrobků, uváděný na trh v balení pro konečného spotřebitele v chlazeném nebo hluboko zmrazeném stavu</a:t>
            </a:r>
            <a:endParaRPr lang="cs-CZ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450668" y="5566269"/>
            <a:ext cx="565159" cy="273844"/>
          </a:xfrm>
        </p:spPr>
        <p:txBody>
          <a:bodyPr/>
          <a:lstStyle/>
          <a:p>
            <a:fld id="{98D67272-F325-44F9-A0A6-364A92D71A4E}" type="slidenum">
              <a:rPr lang="cs-CZ" sz="1200"/>
              <a:t>21</a:t>
            </a:fld>
            <a:endParaRPr lang="cs-CZ" sz="1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48" y="857251"/>
            <a:ext cx="7765321" cy="994741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Cukrářské výrobky – 18/2020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7520" y="1765472"/>
            <a:ext cx="8106032" cy="4009767"/>
          </a:xfr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270027" indent="0">
              <a:lnSpc>
                <a:spcPct val="125000"/>
              </a:lnSpc>
              <a:spcBef>
                <a:spcPts val="0"/>
              </a:spcBef>
              <a:buNone/>
            </a:pPr>
            <a:endParaRPr lang="cs-CZ" sz="2100" b="1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2927" indent="-342900">
              <a:lnSpc>
                <a:spcPct val="125000"/>
              </a:lnSpc>
              <a:spcBef>
                <a:spcPts val="0"/>
              </a:spcBef>
            </a:pPr>
            <a:r>
              <a:rPr lang="cs-CZ" sz="21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datum použitelnosti</a:t>
            </a:r>
          </a:p>
          <a:p>
            <a:pPr marL="612927" indent="-342900">
              <a:lnSpc>
                <a:spcPct val="125000"/>
              </a:lnSpc>
              <a:spcBef>
                <a:spcPts val="0"/>
              </a:spcBef>
            </a:pPr>
            <a:r>
              <a:rPr lang="cs-CZ" sz="21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cukrářské výrobky - </a:t>
            </a:r>
            <a:r>
              <a:rPr lang="cs-CZ" sz="21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název druhu a skupiny</a:t>
            </a:r>
          </a:p>
          <a:p>
            <a:pPr marL="612927" indent="-342900">
              <a:lnSpc>
                <a:spcPct val="125000"/>
              </a:lnSpc>
              <a:spcBef>
                <a:spcPts val="0"/>
              </a:spcBef>
            </a:pPr>
            <a:r>
              <a:rPr lang="cs-CZ" sz="21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těsta - </a:t>
            </a:r>
            <a:r>
              <a:rPr lang="cs-CZ" sz="21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název druhu</a:t>
            </a:r>
            <a:endParaRPr lang="cs-CZ" sz="21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2927" indent="-342900">
              <a:lnSpc>
                <a:spcPct val="125000"/>
              </a:lnSpc>
              <a:spcBef>
                <a:spcPts val="0"/>
              </a:spcBef>
            </a:pPr>
            <a:r>
              <a:rPr lang="cs-CZ" sz="21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“rozmrazeno”</a:t>
            </a:r>
            <a:r>
              <a:rPr lang="cs-CZ" sz="21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nabalený cukrářský výrobek, rozmrazený</a:t>
            </a:r>
          </a:p>
          <a:p>
            <a:pPr marL="612927" indent="-342900">
              <a:lnSpc>
                <a:spcPct val="125000"/>
              </a:lnSpc>
              <a:spcBef>
                <a:spcPts val="0"/>
              </a:spcBef>
            </a:pPr>
            <a:r>
              <a:rPr lang="cs-CZ" sz="21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 o přítomnosti alkoholu</a:t>
            </a:r>
            <a:r>
              <a:rPr lang="cs-CZ" sz="21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u cukrářských výrobků s obsahem alkoholu</a:t>
            </a:r>
          </a:p>
          <a:p>
            <a:pPr marL="0" indent="0">
              <a:buNone/>
            </a:pPr>
            <a:endParaRPr lang="cs-CZ" sz="21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450668" y="5566269"/>
            <a:ext cx="565159" cy="273844"/>
          </a:xfrm>
        </p:spPr>
        <p:txBody>
          <a:bodyPr/>
          <a:lstStyle/>
          <a:p>
            <a:fld id="{98D67272-F325-44F9-A0A6-364A92D71A4E}" type="slidenum">
              <a:rPr lang="cs-CZ" sz="1200"/>
              <a:t>22</a:t>
            </a:fld>
            <a:endParaRPr lang="cs-CZ" sz="1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0029" y="863630"/>
            <a:ext cx="7765321" cy="994741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Cukrářské výrobky – 18/2020</a:t>
            </a:r>
          </a:p>
        </p:txBody>
      </p:sp>
      <p:pic>
        <p:nvPicPr>
          <p:cNvPr id="3" name="Content Placeholder 2" descr="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9520" y="2107406"/>
            <a:ext cx="7939135" cy="3974611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272-F325-44F9-A0A6-364A92D71A4E}" type="slidenum">
              <a:rPr lang="cs-CZ" sz="1200"/>
              <a:t>23</a:t>
            </a:fld>
            <a:endParaRPr lang="cs-CZ" sz="1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9339" y="585390"/>
            <a:ext cx="7765321" cy="994741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Cukrářské výrobky – 18/2020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7520" y="1765472"/>
            <a:ext cx="7970108" cy="4009767"/>
          </a:xfr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270027" indent="0">
              <a:lnSpc>
                <a:spcPct val="145000"/>
              </a:lnSpc>
              <a:spcBef>
                <a:spcPts val="0"/>
              </a:spcBef>
              <a:buNone/>
            </a:pPr>
            <a:endParaRPr lang="cs-CZ" sz="2100" b="1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27" indent="0">
              <a:lnSpc>
                <a:spcPct val="145000"/>
              </a:lnSpc>
              <a:spcBef>
                <a:spcPts val="0"/>
              </a:spcBef>
              <a:buNone/>
            </a:pPr>
            <a:r>
              <a:rPr lang="cs-CZ" sz="21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náplň cukrářských výrobků lze označit názvem:</a:t>
            </a:r>
          </a:p>
          <a:p>
            <a:pPr marL="612927" indent="-342900">
              <a:lnSpc>
                <a:spcPct val="145000"/>
              </a:lnSpc>
              <a:spcBef>
                <a:spcPts val="0"/>
              </a:spcBef>
            </a:pPr>
            <a:r>
              <a:rPr lang="cs-CZ" sz="21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kakaová </a:t>
            </a:r>
            <a:r>
              <a:rPr lang="cs-CZ" sz="21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nejméně 25 g kakaa v 1 kg náplně</a:t>
            </a:r>
          </a:p>
          <a:p>
            <a:pPr marL="612927" indent="-342900">
              <a:lnSpc>
                <a:spcPct val="145000"/>
              </a:lnSpc>
              <a:spcBef>
                <a:spcPts val="0"/>
              </a:spcBef>
            </a:pPr>
            <a:r>
              <a:rPr lang="cs-CZ" sz="21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čokoládová </a:t>
            </a:r>
            <a:r>
              <a:rPr lang="cs-CZ" sz="21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nejméně 50 </a:t>
            </a:r>
            <a:r>
              <a:rPr lang="cs-CZ" sz="21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g čokolády v 1 kg náplně</a:t>
            </a:r>
            <a:endParaRPr lang="cs-CZ" sz="21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612927" indent="-342900">
              <a:lnSpc>
                <a:spcPct val="145000"/>
              </a:lnSpc>
              <a:spcBef>
                <a:spcPts val="0"/>
              </a:spcBef>
            </a:pPr>
            <a:r>
              <a:rPr lang="cs-CZ" sz="21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skořápkových plodů </a:t>
            </a:r>
            <a:r>
              <a:rPr lang="cs-CZ" sz="21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nejméně 25 g jader těchto skořápkových plodů v 1 kg náplně</a:t>
            </a:r>
          </a:p>
          <a:p>
            <a:pPr marL="270027" indent="0">
              <a:lnSpc>
                <a:spcPct val="145000"/>
              </a:lnSpc>
              <a:spcBef>
                <a:spcPts val="0"/>
              </a:spcBef>
              <a:buNone/>
            </a:pPr>
            <a:endParaRPr lang="cs-CZ" sz="2100" b="1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450668" y="5566269"/>
            <a:ext cx="565159" cy="273844"/>
          </a:xfrm>
        </p:spPr>
        <p:txBody>
          <a:bodyPr/>
          <a:lstStyle/>
          <a:p>
            <a:fld id="{98D67272-F325-44F9-A0A6-364A92D71A4E}" type="slidenum">
              <a:rPr lang="cs-CZ" sz="1200"/>
              <a:t>24</a:t>
            </a:fld>
            <a:endParaRPr lang="cs-CZ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784" y="857251"/>
            <a:ext cx="8246378" cy="994741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MLÝNSKÉ OBILNÉ VÝROBKY – 18/2020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7520" y="1765472"/>
            <a:ext cx="7970108" cy="4009767"/>
          </a:xfr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endParaRPr lang="cs-CZ" sz="18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5000"/>
              </a:lnSpc>
            </a:pPr>
            <a:endParaRPr lang="cs-CZ" sz="18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27" indent="0">
              <a:lnSpc>
                <a:spcPct val="125000"/>
              </a:lnSpc>
              <a:buNone/>
            </a:pPr>
            <a:r>
              <a:rPr lang="cs-CZ" sz="21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výrobky získané zpracováním jednoho nebo více botanických druhů obilovin, pohanky nebo jiných pseudoobilovin nebo rýže vícestupňovým mlýnským postupem</a:t>
            </a:r>
          </a:p>
          <a:p>
            <a:pPr marL="270027" indent="0">
              <a:lnSpc>
                <a:spcPct val="125000"/>
              </a:lnSpc>
              <a:buNone/>
            </a:pPr>
            <a:r>
              <a:rPr lang="cs-CZ" sz="21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ne škrob a vitální lepek</a:t>
            </a:r>
          </a:p>
          <a:p>
            <a:pPr marL="0" indent="0">
              <a:buNone/>
            </a:pPr>
            <a:endParaRPr lang="cs-CZ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450668" y="5566269"/>
            <a:ext cx="565159" cy="273844"/>
          </a:xfrm>
        </p:spPr>
        <p:txBody>
          <a:bodyPr/>
          <a:lstStyle/>
          <a:p>
            <a:fld id="{98D67272-F325-44F9-A0A6-364A92D71A4E}" type="slidenum">
              <a:rPr lang="cs-CZ" sz="1200"/>
              <a:t>3</a:t>
            </a:fld>
            <a:endParaRPr lang="cs-CZ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282" y="437802"/>
            <a:ext cx="8649048" cy="994741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MLÝNSKÉ OBILNÉ VÝROBKY – 1169/2011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7520" y="1765472"/>
            <a:ext cx="7970108" cy="4009767"/>
          </a:xfr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název potraviny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seznam složek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alergeny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množství určitých složek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čisté množství potraviny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datum minimální trvanlivosti/datum použitelnosti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podmínky uchování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jméno PPP</a:t>
            </a:r>
          </a:p>
          <a:p>
            <a:pPr marL="727219" lvl="1" indent="-342900">
              <a:lnSpc>
                <a:spcPct val="125000"/>
              </a:lnSpc>
              <a:buSzPct val="90000"/>
            </a:pPr>
            <a:r>
              <a:rPr lang="cs-CZ" sz="195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výživové údaje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450668" y="5566269"/>
            <a:ext cx="565159" cy="273844"/>
          </a:xfrm>
        </p:spPr>
        <p:txBody>
          <a:bodyPr/>
          <a:lstStyle/>
          <a:p>
            <a:fld id="{98D67272-F325-44F9-A0A6-364A92D71A4E}" type="slidenum">
              <a:rPr lang="cs-CZ" sz="1200"/>
              <a:t>4</a:t>
            </a:fld>
            <a:endParaRPr lang="cs-CZ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7520" y="1765472"/>
            <a:ext cx="7970108" cy="4009767"/>
          </a:xfr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25000"/>
              </a:lnSpc>
              <a:buNone/>
            </a:pPr>
            <a:endParaRPr lang="cs-CZ" sz="18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5000"/>
              </a:lnSpc>
              <a:buNone/>
            </a:pPr>
            <a:endParaRPr lang="cs-CZ" sz="18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27" indent="0" algn="ctr">
              <a:lnSpc>
                <a:spcPct val="125000"/>
              </a:lnSpc>
              <a:buNone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§ 9 Pokud se jedná o balenou potravinu, uvede provozovatel potravinářského podniku při uvádění na trh označení šarže na balení potraviny nebo na etiketě, která je k němu připojena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450668" y="5566269"/>
            <a:ext cx="565159" cy="273844"/>
          </a:xfrm>
        </p:spPr>
        <p:txBody>
          <a:bodyPr/>
          <a:lstStyle/>
          <a:p>
            <a:fld id="{98D67272-F325-44F9-A0A6-364A92D71A4E}" type="slidenum">
              <a:rPr lang="cs-CZ" sz="1200"/>
              <a:t>5</a:t>
            </a:fld>
            <a:endParaRPr lang="cs-CZ" sz="12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93B1D076-6F86-4C6F-A4F3-EBDAC3A54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282" y="437802"/>
            <a:ext cx="8649048" cy="994741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MLÝNSKÉ OBILNÉ VÝROBKY – 110/1997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0908" y="345523"/>
            <a:ext cx="8106720" cy="994741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MLÝNSKÉ OBILNÉ VÝROBKY – 18/2020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7520" y="1765472"/>
            <a:ext cx="8304476" cy="4009767"/>
          </a:xfr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endParaRPr lang="cs-CZ" sz="24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27" indent="0">
              <a:buNone/>
            </a:pPr>
            <a:r>
              <a:rPr lang="cs-CZ" sz="24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Mlýnské obilné výrobky se označují </a:t>
            </a:r>
          </a:p>
          <a:p>
            <a:pPr marL="612927" indent="-342900"/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názvem skupiny nebo podskupiny</a:t>
            </a:r>
          </a:p>
          <a:p>
            <a:pPr marL="612927" indent="-342900"/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 sypkých směsí z obilovin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způsob užití a návod k přípravě</a:t>
            </a:r>
            <a:endParaRPr lang="cs-CZ" sz="24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2927" indent="-342900"/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botanický rod obiloviny nebo pseudoobiloviny</a:t>
            </a:r>
            <a:endParaRPr lang="cs-CZ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450668" y="5566269"/>
            <a:ext cx="565159" cy="273844"/>
          </a:xfrm>
        </p:spPr>
        <p:txBody>
          <a:bodyPr/>
          <a:lstStyle/>
          <a:p>
            <a:fld id="{98D67272-F325-44F9-A0A6-364A92D71A4E}" type="slidenum">
              <a:rPr lang="cs-CZ" sz="1200"/>
              <a:t>6</a:t>
            </a:fld>
            <a:endParaRPr lang="cs-CZ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9099" y="396930"/>
            <a:ext cx="6237551" cy="5959421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272-F325-44F9-A0A6-364A92D71A4E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7520" y="1765472"/>
            <a:ext cx="7970108" cy="4009767"/>
          </a:xfr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270027" indent="0">
              <a:lnSpc>
                <a:spcPct val="125000"/>
              </a:lnSpc>
              <a:buNone/>
            </a:pPr>
            <a:endParaRPr lang="cs-CZ" sz="1950" b="1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2919" indent="-342892">
              <a:lnSpc>
                <a:spcPct val="125000"/>
              </a:lnSpc>
            </a:pPr>
            <a:r>
              <a:rPr lang="cs-CZ" sz="195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mlýnské obilné výrobky a rýže se ukládají odděleně od látek aromatických a skladují se ve větratelných prostorách, v suchu a na podlážkách ve vzdálenosti 5 cm od stěny s výjimkou volných pytlů nad 25 kg, které lze skladovat na podlaze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450668" y="5566269"/>
            <a:ext cx="565159" cy="273844"/>
          </a:xfrm>
        </p:spPr>
        <p:txBody>
          <a:bodyPr/>
          <a:lstStyle/>
          <a:p>
            <a:fld id="{98D67272-F325-44F9-A0A6-364A92D71A4E}" type="slidenum">
              <a:rPr lang="cs-CZ" sz="1200"/>
              <a:t>8</a:t>
            </a:fld>
            <a:endParaRPr lang="cs-CZ" sz="12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CF5BDDB-1E1C-4762-AC23-4E28364DE0B1}"/>
              </a:ext>
            </a:extLst>
          </p:cNvPr>
          <p:cNvSpPr txBox="1">
            <a:spLocks/>
          </p:cNvSpPr>
          <p:nvPr/>
        </p:nvSpPr>
        <p:spPr>
          <a:xfrm>
            <a:off x="400908" y="345523"/>
            <a:ext cx="8106720" cy="9947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>
                <a:solidFill>
                  <a:schemeClr val="accent6">
                    <a:lumMod val="75000"/>
                  </a:schemeClr>
                </a:solidFill>
              </a:rPr>
              <a:t>MLÝNSKÉ OBILNÉ VÝROBKY – 18/2020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7520" y="585390"/>
            <a:ext cx="7765321" cy="994741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Těstoviny – 18/2020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7520" y="1765472"/>
            <a:ext cx="7970108" cy="4009767"/>
          </a:xfr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endParaRPr lang="cs-CZ" sz="18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27" indent="0">
              <a:buNone/>
            </a:pPr>
            <a:r>
              <a:rPr lang="cs-CZ" sz="195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vyrobené tvarováním nekynutého a chemicky nekypřeného těsta připraveného zejména z mlýnských obilných výrobků nebo jiných surovin rostlinného původu, popřípadě s přídavkem dalších složek</a:t>
            </a:r>
          </a:p>
          <a:p>
            <a:pPr marL="612919" indent="-342892"/>
            <a:r>
              <a:rPr lang="cs-CZ" sz="135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sušené</a:t>
            </a:r>
          </a:p>
          <a:p>
            <a:pPr marL="612919" indent="-342892"/>
            <a:r>
              <a:rPr lang="cs-CZ" sz="135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nesušené</a:t>
            </a:r>
          </a:p>
          <a:p>
            <a:pPr marL="612919" indent="-342892"/>
            <a:r>
              <a:rPr lang="cs-CZ" sz="135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čerstvé</a:t>
            </a:r>
          </a:p>
          <a:p>
            <a:pPr marL="612919" indent="-342892"/>
            <a:r>
              <a:rPr lang="cs-CZ" sz="135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vaječné</a:t>
            </a:r>
          </a:p>
          <a:p>
            <a:pPr marL="612919" indent="-342892"/>
            <a:r>
              <a:rPr lang="cs-CZ" sz="135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semolinové</a:t>
            </a:r>
          </a:p>
          <a:p>
            <a:pPr marL="612919" indent="-342892"/>
            <a:r>
              <a:rPr lang="cs-CZ" sz="135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celozrnné</a:t>
            </a:r>
          </a:p>
          <a:p>
            <a:pPr marL="612919" indent="-342892"/>
            <a:r>
              <a:rPr lang="cs-CZ" sz="135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instatní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450668" y="5566269"/>
            <a:ext cx="565159" cy="273844"/>
          </a:xfrm>
        </p:spPr>
        <p:txBody>
          <a:bodyPr/>
          <a:lstStyle/>
          <a:p>
            <a:fld id="{98D67272-F325-44F9-A0A6-364A92D71A4E}" type="slidenum">
              <a:rPr lang="cs-CZ" sz="1200"/>
              <a:t>9</a:t>
            </a:fld>
            <a:endParaRPr lang="cs-CZ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lastní 2">
      <a:dk1>
        <a:srgbClr val="39302A"/>
      </a:dk1>
      <a:lt1>
        <a:sysClr val="window" lastClr="FFFFFF"/>
      </a:lt1>
      <a:dk2>
        <a:srgbClr val="FFC000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E87290A3B7E04E990A64CD8B601484" ma:contentTypeVersion="2" ma:contentTypeDescription="Vytvoří nový dokument" ma:contentTypeScope="" ma:versionID="a0391c4a944fd9418a5e2c42be6e35fa">
  <xsd:schema xmlns:xsd="http://www.w3.org/2001/XMLSchema" xmlns:xs="http://www.w3.org/2001/XMLSchema" xmlns:p="http://schemas.microsoft.com/office/2006/metadata/properties" xmlns:ns2="9c3970af-1343-451c-b460-77896d70bf64" targetNamespace="http://schemas.microsoft.com/office/2006/metadata/properties" ma:root="true" ma:fieldsID="c4a4c22df9b177cf8d55e11bf33ede4c" ns2:_="">
    <xsd:import namespace="9c3970af-1343-451c-b460-77896d70bf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970af-1343-451c-b460-77896d70bf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3A3E43-F2F0-4359-B2EF-2D40A3283E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D0DDE0-A8B3-4342-A130-F62A73C90F5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380588F-3413-4EEE-9DFB-2A16C3A34F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3970af-1343-451c-b460-77896d70bf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980</Words>
  <Application>Microsoft Office PowerPoint</Application>
  <PresentationFormat>Předvádění na obrazovce (4:3)</PresentationFormat>
  <Paragraphs>198</Paragraphs>
  <Slides>24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OZNAČOVÁNÍ  MLÝNSKÝCH OBILNÝCH VÝROBKŮ TĚSTOVIN PEKAŘSKÝCH A CUKRÁŘSKÝCH VÝROBKŮ</vt:lpstr>
      <vt:lpstr>LEGISLATIVA</vt:lpstr>
      <vt:lpstr>MLÝNSKÉ OBILNÉ VÝROBKY – 18/2020</vt:lpstr>
      <vt:lpstr>MLÝNSKÉ OBILNÉ VÝROBKY – 1169/2011</vt:lpstr>
      <vt:lpstr>MLÝNSKÉ OBILNÉ VÝROBKY – 110/1997</vt:lpstr>
      <vt:lpstr>MLÝNSKÉ OBILNÉ VÝROBKY – 18/2020</vt:lpstr>
      <vt:lpstr>Prezentace aplikace PowerPoint</vt:lpstr>
      <vt:lpstr>Prezentace aplikace PowerPoint</vt:lpstr>
      <vt:lpstr>Těstoviny – 18/2020</vt:lpstr>
      <vt:lpstr>Těstoviny – 1169/2011</vt:lpstr>
      <vt:lpstr>Těstoviny – 110/1997</vt:lpstr>
      <vt:lpstr>Těstoviny – 18/2020</vt:lpstr>
      <vt:lpstr>TĚSTOVINY – 18/2020</vt:lpstr>
      <vt:lpstr>TĚSTOVINY – 18/2020</vt:lpstr>
      <vt:lpstr>Pekařské výrobky – 18/2020</vt:lpstr>
      <vt:lpstr>Pekařské výrobky – 1169/2011</vt:lpstr>
      <vt:lpstr>PEKAŘSKÉ VÝROBKY – 110/1997</vt:lpstr>
      <vt:lpstr>PEKAŘSKÉ VÝROBKY – 18/2020</vt:lpstr>
      <vt:lpstr>PEKAŘSKÉ VÝROBKY – 18/2020</vt:lpstr>
      <vt:lpstr>Prezentace aplikace PowerPoint</vt:lpstr>
      <vt:lpstr>Cukrářské výrobky a těsta</vt:lpstr>
      <vt:lpstr>Cukrářské výrobky – 18/2020</vt:lpstr>
      <vt:lpstr>Cukrářské výrobky – 18/2020</vt:lpstr>
      <vt:lpstr>Cukrářské výrobky – 18/2020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POŽADAVKY NA OZNAČOVÁNÍ MLÝNSKÝCH OBILNÝCH VÝROBKŮ, TĚSTOVIN, PEKAŘSKÝCH A CUKRÁŘSKÝCH VÝROBKU</dc:title>
  <dc:creator>DOUBKOVAV</dc:creator>
  <cp:lastModifiedBy>Petra Mačáková</cp:lastModifiedBy>
  <cp:revision>61</cp:revision>
  <dcterms:created xsi:type="dcterms:W3CDTF">2018-10-10T07:27:00Z</dcterms:created>
  <dcterms:modified xsi:type="dcterms:W3CDTF">2021-11-09T09:41:01Z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1033-11.2.0.9718</vt:lpwstr>
  </property>
  <property fmtid="{D5CDD505-2E9C-101B-9397-08002B2CF9AE}" pid="3" name="ContentTypeId">
    <vt:lpwstr>0x01010031E87290A3B7E04E990A64CD8B601484</vt:lpwstr>
  </property>
</Properties>
</file>