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72"/>
  </p:notesMasterIdLst>
  <p:handoutMasterIdLst>
    <p:handoutMasterId r:id="rId73"/>
  </p:handoutMasterIdLst>
  <p:sldIdLst>
    <p:sldId id="256" r:id="rId5"/>
    <p:sldId id="339" r:id="rId6"/>
    <p:sldId id="413" r:id="rId7"/>
    <p:sldId id="438" r:id="rId8"/>
    <p:sldId id="439" r:id="rId9"/>
    <p:sldId id="440" r:id="rId10"/>
    <p:sldId id="441" r:id="rId11"/>
    <p:sldId id="442" r:id="rId12"/>
    <p:sldId id="443" r:id="rId13"/>
    <p:sldId id="444" r:id="rId14"/>
    <p:sldId id="445" r:id="rId15"/>
    <p:sldId id="446" r:id="rId16"/>
    <p:sldId id="447" r:id="rId17"/>
    <p:sldId id="448" r:id="rId18"/>
    <p:sldId id="426" r:id="rId19"/>
    <p:sldId id="449" r:id="rId20"/>
    <p:sldId id="427" r:id="rId21"/>
    <p:sldId id="353" r:id="rId22"/>
    <p:sldId id="355" r:id="rId23"/>
    <p:sldId id="428" r:id="rId24"/>
    <p:sldId id="356" r:id="rId25"/>
    <p:sldId id="357" r:id="rId26"/>
    <p:sldId id="429" r:id="rId27"/>
    <p:sldId id="358" r:id="rId28"/>
    <p:sldId id="359" r:id="rId29"/>
    <p:sldId id="370" r:id="rId30"/>
    <p:sldId id="371" r:id="rId31"/>
    <p:sldId id="372" r:id="rId32"/>
    <p:sldId id="432" r:id="rId33"/>
    <p:sldId id="433" r:id="rId34"/>
    <p:sldId id="434" r:id="rId35"/>
    <p:sldId id="435" r:id="rId36"/>
    <p:sldId id="437" r:id="rId37"/>
    <p:sldId id="404" r:id="rId38"/>
    <p:sldId id="405" r:id="rId39"/>
    <p:sldId id="406" r:id="rId40"/>
    <p:sldId id="407" r:id="rId41"/>
    <p:sldId id="408" r:id="rId42"/>
    <p:sldId id="373" r:id="rId43"/>
    <p:sldId id="450" r:id="rId44"/>
    <p:sldId id="418" r:id="rId45"/>
    <p:sldId id="420" r:id="rId46"/>
    <p:sldId id="411" r:id="rId47"/>
    <p:sldId id="391" r:id="rId48"/>
    <p:sldId id="376" r:id="rId49"/>
    <p:sldId id="378" r:id="rId50"/>
    <p:sldId id="379" r:id="rId51"/>
    <p:sldId id="380" r:id="rId52"/>
    <p:sldId id="383" r:id="rId53"/>
    <p:sldId id="385" r:id="rId54"/>
    <p:sldId id="386" r:id="rId55"/>
    <p:sldId id="387" r:id="rId56"/>
    <p:sldId id="397" r:id="rId57"/>
    <p:sldId id="390" r:id="rId58"/>
    <p:sldId id="264" r:id="rId59"/>
    <p:sldId id="266" r:id="rId60"/>
    <p:sldId id="267" r:id="rId61"/>
    <p:sldId id="398" r:id="rId62"/>
    <p:sldId id="399" r:id="rId63"/>
    <p:sldId id="269" r:id="rId64"/>
    <p:sldId id="290" r:id="rId65"/>
    <p:sldId id="294" r:id="rId66"/>
    <p:sldId id="297" r:id="rId67"/>
    <p:sldId id="401" r:id="rId68"/>
    <p:sldId id="402" r:id="rId69"/>
    <p:sldId id="403" r:id="rId70"/>
    <p:sldId id="451" r:id="rId71"/>
  </p:sldIdLst>
  <p:sldSz cx="9144000" cy="6858000" type="screen4x3"/>
  <p:notesSz cx="6797675" cy="987425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a:srgbClr val="B763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94624" autoAdjust="0"/>
  </p:normalViewPr>
  <p:slideViewPr>
    <p:cSldViewPr snapToGrid="0">
      <p:cViewPr varScale="1">
        <p:scale>
          <a:sx n="124" d="100"/>
          <a:sy n="124" d="100"/>
        </p:scale>
        <p:origin x="972" y="90"/>
      </p:cViewPr>
      <p:guideLst>
        <p:guide orient="horz" pos="2160"/>
        <p:guide pos="2880"/>
      </p:guideLst>
    </p:cSldViewPr>
  </p:slideViewPr>
  <p:outlineViewPr>
    <p:cViewPr>
      <p:scale>
        <a:sx n="33" d="100"/>
        <a:sy n="33" d="100"/>
      </p:scale>
      <p:origin x="0" y="249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ra Mačáková" userId="184966ac-4209-4f80-8527-45a51d1ef5da" providerId="ADAL" clId="{F3A34F7C-8542-4FD8-95E4-318E6BBD24D9}"/>
    <pc:docChg chg="custSel addSld delSld modSld sldOrd">
      <pc:chgData name="Petra Mačáková" userId="184966ac-4209-4f80-8527-45a51d1ef5da" providerId="ADAL" clId="{F3A34F7C-8542-4FD8-95E4-318E6BBD24D9}" dt="2022-11-09T15:06:22.233" v="359" actId="1076"/>
      <pc:docMkLst>
        <pc:docMk/>
      </pc:docMkLst>
      <pc:sldChg chg="addSp delSp modSp">
        <pc:chgData name="Petra Mačáková" userId="184966ac-4209-4f80-8527-45a51d1ef5da" providerId="ADAL" clId="{F3A34F7C-8542-4FD8-95E4-318E6BBD24D9}" dt="2022-11-09T14:59:30.771" v="343" actId="14100"/>
        <pc:sldMkLst>
          <pc:docMk/>
          <pc:sldMk cId="2782214773" sldId="290"/>
        </pc:sldMkLst>
        <pc:picChg chg="add del">
          <ac:chgData name="Petra Mačáková" userId="184966ac-4209-4f80-8527-45a51d1ef5da" providerId="ADAL" clId="{F3A34F7C-8542-4FD8-95E4-318E6BBD24D9}" dt="2022-11-09T14:58:41.974" v="333" actId="478"/>
          <ac:picMkLst>
            <pc:docMk/>
            <pc:sldMk cId="2782214773" sldId="290"/>
            <ac:picMk id="3" creationId="{337713D8-3708-40BB-AC88-5D9EC39397CE}"/>
          </ac:picMkLst>
        </pc:picChg>
        <pc:picChg chg="add del">
          <ac:chgData name="Petra Mačáková" userId="184966ac-4209-4f80-8527-45a51d1ef5da" providerId="ADAL" clId="{F3A34F7C-8542-4FD8-95E4-318E6BBD24D9}" dt="2022-11-09T14:58:50.577" v="335"/>
          <ac:picMkLst>
            <pc:docMk/>
            <pc:sldMk cId="2782214773" sldId="290"/>
            <ac:picMk id="4" creationId="{47EE179E-AECD-4A30-ACBD-79CE1184EC6B}"/>
          </ac:picMkLst>
        </pc:picChg>
        <pc:picChg chg="add mod">
          <ac:chgData name="Petra Mačáková" userId="184966ac-4209-4f80-8527-45a51d1ef5da" providerId="ADAL" clId="{F3A34F7C-8542-4FD8-95E4-318E6BBD24D9}" dt="2022-11-09T14:59:30.771" v="343" actId="14100"/>
          <ac:picMkLst>
            <pc:docMk/>
            <pc:sldMk cId="2782214773" sldId="290"/>
            <ac:picMk id="5" creationId="{5308D009-B9F0-4963-BA96-D28D9A2FA10C}"/>
          </ac:picMkLst>
        </pc:picChg>
        <pc:picChg chg="add mod">
          <ac:chgData name="Petra Mačáková" userId="184966ac-4209-4f80-8527-45a51d1ef5da" providerId="ADAL" clId="{F3A34F7C-8542-4FD8-95E4-318E6BBD24D9}" dt="2022-11-09T14:59:25.228" v="341" actId="1076"/>
          <ac:picMkLst>
            <pc:docMk/>
            <pc:sldMk cId="2782214773" sldId="290"/>
            <ac:picMk id="6" creationId="{D8E55182-64AD-4AF6-B7E5-779595BD927F}"/>
          </ac:picMkLst>
        </pc:picChg>
      </pc:sldChg>
      <pc:sldChg chg="del">
        <pc:chgData name="Petra Mačáková" userId="184966ac-4209-4f80-8527-45a51d1ef5da" providerId="ADAL" clId="{F3A34F7C-8542-4FD8-95E4-318E6BBD24D9}" dt="2022-11-09T14:19:37.045" v="5" actId="2696"/>
        <pc:sldMkLst>
          <pc:docMk/>
          <pc:sldMk cId="122021775" sldId="341"/>
        </pc:sldMkLst>
      </pc:sldChg>
      <pc:sldChg chg="del">
        <pc:chgData name="Petra Mačáková" userId="184966ac-4209-4f80-8527-45a51d1ef5da" providerId="ADAL" clId="{F3A34F7C-8542-4FD8-95E4-318E6BBD24D9}" dt="2022-11-09T14:19:36.002" v="4" actId="2696"/>
        <pc:sldMkLst>
          <pc:docMk/>
          <pc:sldMk cId="0" sldId="366"/>
        </pc:sldMkLst>
      </pc:sldChg>
      <pc:sldChg chg="modSp">
        <pc:chgData name="Petra Mačáková" userId="184966ac-4209-4f80-8527-45a51d1ef5da" providerId="ADAL" clId="{F3A34F7C-8542-4FD8-95E4-318E6BBD24D9}" dt="2022-11-09T14:41:14.368" v="302" actId="20577"/>
        <pc:sldMkLst>
          <pc:docMk/>
          <pc:sldMk cId="0" sldId="373"/>
        </pc:sldMkLst>
        <pc:spChg chg="mod">
          <ac:chgData name="Petra Mačáková" userId="184966ac-4209-4f80-8527-45a51d1ef5da" providerId="ADAL" clId="{F3A34F7C-8542-4FD8-95E4-318E6BBD24D9}" dt="2022-11-09T14:40:02.760" v="88" actId="20577"/>
          <ac:spMkLst>
            <pc:docMk/>
            <pc:sldMk cId="0" sldId="373"/>
            <ac:spMk id="2" creationId="{00000000-0000-0000-0000-000000000000}"/>
          </ac:spMkLst>
        </pc:spChg>
        <pc:spChg chg="mod">
          <ac:chgData name="Petra Mačáková" userId="184966ac-4209-4f80-8527-45a51d1ef5da" providerId="ADAL" clId="{F3A34F7C-8542-4FD8-95E4-318E6BBD24D9}" dt="2022-11-09T14:41:14.368" v="302" actId="20577"/>
          <ac:spMkLst>
            <pc:docMk/>
            <pc:sldMk cId="0" sldId="373"/>
            <ac:spMk id="3" creationId="{00000000-0000-0000-0000-000000000000}"/>
          </ac:spMkLst>
        </pc:spChg>
      </pc:sldChg>
      <pc:sldChg chg="modSp">
        <pc:chgData name="Petra Mačáková" userId="184966ac-4209-4f80-8527-45a51d1ef5da" providerId="ADAL" clId="{F3A34F7C-8542-4FD8-95E4-318E6BBD24D9}" dt="2022-11-09T14:53:42.173" v="330" actId="5793"/>
        <pc:sldMkLst>
          <pc:docMk/>
          <pc:sldMk cId="2963926336" sldId="378"/>
        </pc:sldMkLst>
        <pc:spChg chg="mod">
          <ac:chgData name="Petra Mačáková" userId="184966ac-4209-4f80-8527-45a51d1ef5da" providerId="ADAL" clId="{F3A34F7C-8542-4FD8-95E4-318E6BBD24D9}" dt="2022-11-09T14:53:42.173" v="330" actId="5793"/>
          <ac:spMkLst>
            <pc:docMk/>
            <pc:sldMk cId="2963926336" sldId="378"/>
            <ac:spMk id="3" creationId="{00000000-0000-0000-0000-000000000000}"/>
          </ac:spMkLst>
        </pc:spChg>
      </pc:sldChg>
      <pc:sldChg chg="modSp">
        <pc:chgData name="Petra Mačáková" userId="184966ac-4209-4f80-8527-45a51d1ef5da" providerId="ADAL" clId="{F3A34F7C-8542-4FD8-95E4-318E6BBD24D9}" dt="2022-11-09T14:57:00.774" v="331" actId="14100"/>
        <pc:sldMkLst>
          <pc:docMk/>
          <pc:sldMk cId="0" sldId="399"/>
        </pc:sldMkLst>
        <pc:picChg chg="mod">
          <ac:chgData name="Petra Mačáková" userId="184966ac-4209-4f80-8527-45a51d1ef5da" providerId="ADAL" clId="{F3A34F7C-8542-4FD8-95E4-318E6BBD24D9}" dt="2022-11-09T14:57:00.774" v="331" actId="14100"/>
          <ac:picMkLst>
            <pc:docMk/>
            <pc:sldMk cId="0" sldId="399"/>
            <ac:picMk id="2" creationId="{00000000-0000-0000-0000-000000000000}"/>
          </ac:picMkLst>
        </pc:picChg>
      </pc:sldChg>
      <pc:sldChg chg="addSp modSp">
        <pc:chgData name="Petra Mačáková" userId="184966ac-4209-4f80-8527-45a51d1ef5da" providerId="ADAL" clId="{F3A34F7C-8542-4FD8-95E4-318E6BBD24D9}" dt="2022-11-09T15:00:49.687" v="347" actId="14100"/>
        <pc:sldMkLst>
          <pc:docMk/>
          <pc:sldMk cId="0" sldId="403"/>
        </pc:sldMkLst>
        <pc:picChg chg="add mod">
          <ac:chgData name="Petra Mačáková" userId="184966ac-4209-4f80-8527-45a51d1ef5da" providerId="ADAL" clId="{F3A34F7C-8542-4FD8-95E4-318E6BBD24D9}" dt="2022-11-09T15:00:49.687" v="347" actId="14100"/>
          <ac:picMkLst>
            <pc:docMk/>
            <pc:sldMk cId="0" sldId="403"/>
            <ac:picMk id="3" creationId="{315D597D-919A-4758-9D0C-84EE602B9494}"/>
          </ac:picMkLst>
        </pc:picChg>
      </pc:sldChg>
      <pc:sldChg chg="addSp delSp modSp">
        <pc:chgData name="Petra Mačáková" userId="184966ac-4209-4f80-8527-45a51d1ef5da" providerId="ADAL" clId="{F3A34F7C-8542-4FD8-95E4-318E6BBD24D9}" dt="2022-11-09T14:52:43.400" v="329" actId="1076"/>
        <pc:sldMkLst>
          <pc:docMk/>
          <pc:sldMk cId="2512097870" sldId="411"/>
        </pc:sldMkLst>
        <pc:spChg chg="add del mod">
          <ac:chgData name="Petra Mačáková" userId="184966ac-4209-4f80-8527-45a51d1ef5da" providerId="ADAL" clId="{F3A34F7C-8542-4FD8-95E4-318E6BBD24D9}" dt="2022-11-09T14:52:28.725" v="323" actId="478"/>
          <ac:spMkLst>
            <pc:docMk/>
            <pc:sldMk cId="2512097870" sldId="411"/>
            <ac:spMk id="3" creationId="{B6DF91A9-8918-4431-9BD5-A6DD0FEA969F}"/>
          </ac:spMkLst>
        </pc:spChg>
        <pc:spChg chg="del">
          <ac:chgData name="Petra Mačáková" userId="184966ac-4209-4f80-8527-45a51d1ef5da" providerId="ADAL" clId="{F3A34F7C-8542-4FD8-95E4-318E6BBD24D9}" dt="2022-11-09T14:52:30.421" v="324" actId="478"/>
          <ac:spMkLst>
            <pc:docMk/>
            <pc:sldMk cId="2512097870" sldId="411"/>
            <ac:spMk id="5" creationId="{00000000-0000-0000-0000-000000000000}"/>
          </ac:spMkLst>
        </pc:spChg>
        <pc:picChg chg="add mod modCrop">
          <ac:chgData name="Petra Mačáková" userId="184966ac-4209-4f80-8527-45a51d1ef5da" providerId="ADAL" clId="{F3A34F7C-8542-4FD8-95E4-318E6BBD24D9}" dt="2022-11-09T14:52:43.400" v="329" actId="1076"/>
          <ac:picMkLst>
            <pc:docMk/>
            <pc:sldMk cId="2512097870" sldId="411"/>
            <ac:picMk id="4" creationId="{E8D86B49-109A-4FDC-BD61-A85F3FB4C269}"/>
          </ac:picMkLst>
        </pc:picChg>
        <pc:picChg chg="del">
          <ac:chgData name="Petra Mačáková" userId="184966ac-4209-4f80-8527-45a51d1ef5da" providerId="ADAL" clId="{F3A34F7C-8542-4FD8-95E4-318E6BBD24D9}" dt="2022-11-09T14:52:11.720" v="316" actId="478"/>
          <ac:picMkLst>
            <pc:docMk/>
            <pc:sldMk cId="2512097870" sldId="411"/>
            <ac:picMk id="7" creationId="{CC40C9B8-8DD6-4C2E-BB74-887C56E76E28}"/>
          </ac:picMkLst>
        </pc:picChg>
      </pc:sldChg>
      <pc:sldChg chg="del">
        <pc:chgData name="Petra Mačáková" userId="184966ac-4209-4f80-8527-45a51d1ef5da" providerId="ADAL" clId="{F3A34F7C-8542-4FD8-95E4-318E6BBD24D9}" dt="2022-11-09T14:19:22.719" v="0" actId="2696"/>
        <pc:sldMkLst>
          <pc:docMk/>
          <pc:sldMk cId="460336326" sldId="415"/>
        </pc:sldMkLst>
      </pc:sldChg>
      <pc:sldChg chg="del">
        <pc:chgData name="Petra Mačáková" userId="184966ac-4209-4f80-8527-45a51d1ef5da" providerId="ADAL" clId="{F3A34F7C-8542-4FD8-95E4-318E6BBD24D9}" dt="2022-11-09T14:19:24.789" v="1" actId="2696"/>
        <pc:sldMkLst>
          <pc:docMk/>
          <pc:sldMk cId="2544042331" sldId="416"/>
        </pc:sldMkLst>
      </pc:sldChg>
      <pc:sldChg chg="del">
        <pc:chgData name="Petra Mačáková" userId="184966ac-4209-4f80-8527-45a51d1ef5da" providerId="ADAL" clId="{F3A34F7C-8542-4FD8-95E4-318E6BBD24D9}" dt="2022-11-09T14:19:25.911" v="2" actId="2696"/>
        <pc:sldMkLst>
          <pc:docMk/>
          <pc:sldMk cId="2990264359" sldId="417"/>
        </pc:sldMkLst>
      </pc:sldChg>
      <pc:sldChg chg="ord">
        <pc:chgData name="Petra Mačáková" userId="184966ac-4209-4f80-8527-45a51d1ef5da" providerId="ADAL" clId="{F3A34F7C-8542-4FD8-95E4-318E6BBD24D9}" dt="2022-11-09T14:47:26.415" v="303"/>
        <pc:sldMkLst>
          <pc:docMk/>
          <pc:sldMk cId="2064402443" sldId="418"/>
        </pc:sldMkLst>
      </pc:sldChg>
      <pc:sldChg chg="ord">
        <pc:chgData name="Petra Mačáková" userId="184966ac-4209-4f80-8527-45a51d1ef5da" providerId="ADAL" clId="{F3A34F7C-8542-4FD8-95E4-318E6BBD24D9}" dt="2022-11-09T14:47:26.415" v="303"/>
        <pc:sldMkLst>
          <pc:docMk/>
          <pc:sldMk cId="3320762823" sldId="420"/>
        </pc:sldMkLst>
      </pc:sldChg>
      <pc:sldChg chg="del">
        <pc:chgData name="Petra Mačáková" userId="184966ac-4209-4f80-8527-45a51d1ef5da" providerId="ADAL" clId="{F3A34F7C-8542-4FD8-95E4-318E6BBD24D9}" dt="2022-11-09T14:19:34.792" v="3" actId="2696"/>
        <pc:sldMkLst>
          <pc:docMk/>
          <pc:sldMk cId="1309921358" sldId="421"/>
        </pc:sldMkLst>
      </pc:sldChg>
      <pc:sldChg chg="addSp modSp">
        <pc:chgData name="Petra Mačáková" userId="184966ac-4209-4f80-8527-45a51d1ef5da" providerId="ADAL" clId="{F3A34F7C-8542-4FD8-95E4-318E6BBD24D9}" dt="2022-11-09T14:36:41.310" v="12" actId="1076"/>
        <pc:sldMkLst>
          <pc:docMk/>
          <pc:sldMk cId="68342908" sldId="437"/>
        </pc:sldMkLst>
        <pc:spChg chg="mod">
          <ac:chgData name="Petra Mačáková" userId="184966ac-4209-4f80-8527-45a51d1ef5da" providerId="ADAL" clId="{F3A34F7C-8542-4FD8-95E4-318E6BBD24D9}" dt="2022-11-09T14:36:34.538" v="9" actId="14100"/>
          <ac:spMkLst>
            <pc:docMk/>
            <pc:sldMk cId="68342908" sldId="437"/>
            <ac:spMk id="3" creationId="{762DB44F-F787-4A5F-9A90-99B145527001}"/>
          </ac:spMkLst>
        </pc:spChg>
        <pc:picChg chg="add mod">
          <ac:chgData name="Petra Mačáková" userId="184966ac-4209-4f80-8527-45a51d1ef5da" providerId="ADAL" clId="{F3A34F7C-8542-4FD8-95E4-318E6BBD24D9}" dt="2022-11-09T14:36:41.310" v="12" actId="1076"/>
          <ac:picMkLst>
            <pc:docMk/>
            <pc:sldMk cId="68342908" sldId="437"/>
            <ac:picMk id="4" creationId="{C02A9923-D259-46A5-B611-59DD1507FE4C}"/>
          </ac:picMkLst>
        </pc:picChg>
      </pc:sldChg>
      <pc:sldChg chg="modSp add">
        <pc:chgData name="Petra Mačáková" userId="184966ac-4209-4f80-8527-45a51d1ef5da" providerId="ADAL" clId="{F3A34F7C-8542-4FD8-95E4-318E6BBD24D9}" dt="2022-11-09T14:49:30.955" v="315" actId="20577"/>
        <pc:sldMkLst>
          <pc:docMk/>
          <pc:sldMk cId="3436703329" sldId="450"/>
        </pc:sldMkLst>
        <pc:spChg chg="mod">
          <ac:chgData name="Petra Mačáková" userId="184966ac-4209-4f80-8527-45a51d1ef5da" providerId="ADAL" clId="{F3A34F7C-8542-4FD8-95E4-318E6BBD24D9}" dt="2022-11-09T14:49:30.955" v="315" actId="20577"/>
          <ac:spMkLst>
            <pc:docMk/>
            <pc:sldMk cId="3436703329" sldId="450"/>
            <ac:spMk id="3" creationId="{00000000-0000-0000-0000-000000000000}"/>
          </ac:spMkLst>
        </pc:spChg>
      </pc:sldChg>
      <pc:sldChg chg="addSp delSp modSp add">
        <pc:chgData name="Petra Mačáková" userId="184966ac-4209-4f80-8527-45a51d1ef5da" providerId="ADAL" clId="{F3A34F7C-8542-4FD8-95E4-318E6BBD24D9}" dt="2022-11-09T15:06:22.233" v="359" actId="1076"/>
        <pc:sldMkLst>
          <pc:docMk/>
          <pc:sldMk cId="1172829363" sldId="451"/>
        </pc:sldMkLst>
        <pc:spChg chg="del">
          <ac:chgData name="Petra Mačáková" userId="184966ac-4209-4f80-8527-45a51d1ef5da" providerId="ADAL" clId="{F3A34F7C-8542-4FD8-95E4-318E6BBD24D9}" dt="2022-11-09T15:06:11.615" v="354" actId="478"/>
          <ac:spMkLst>
            <pc:docMk/>
            <pc:sldMk cId="1172829363" sldId="451"/>
            <ac:spMk id="2" creationId="{B109D7F4-E338-4C95-9A94-21D9C800D6BB}"/>
          </ac:spMkLst>
        </pc:spChg>
        <pc:spChg chg="del">
          <ac:chgData name="Petra Mačáková" userId="184966ac-4209-4f80-8527-45a51d1ef5da" providerId="ADAL" clId="{F3A34F7C-8542-4FD8-95E4-318E6BBD24D9}" dt="2022-11-09T15:05:55.119" v="349"/>
          <ac:spMkLst>
            <pc:docMk/>
            <pc:sldMk cId="1172829363" sldId="451"/>
            <ac:spMk id="3" creationId="{9525C9DD-7E69-4FF7-975C-70FF3A09AC8D}"/>
          </ac:spMkLst>
        </pc:spChg>
        <pc:picChg chg="add mod modCrop">
          <ac:chgData name="Petra Mačáková" userId="184966ac-4209-4f80-8527-45a51d1ef5da" providerId="ADAL" clId="{F3A34F7C-8542-4FD8-95E4-318E6BBD24D9}" dt="2022-11-09T15:06:22.233" v="359" actId="1076"/>
          <ac:picMkLst>
            <pc:docMk/>
            <pc:sldMk cId="1172829363" sldId="451"/>
            <ac:picMk id="4" creationId="{D0EF08E2-6038-4BD2-B2AD-0A5C294B568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5659" cy="495427"/>
          </a:xfrm>
          <a:prstGeom prst="rect">
            <a:avLst/>
          </a:prstGeom>
        </p:spPr>
        <p:txBody>
          <a:bodyPr vert="horz" lIns="91440" tIns="45720" rIns="91440" bIns="45720" rtlCol="0"/>
          <a:lstStyle>
            <a:lvl1pPr algn="l">
              <a:defRPr sz="1200"/>
            </a:lvl1pPr>
          </a:lstStyle>
          <a:p>
            <a:endParaRPr lang="cs-CZ" dirty="0">
              <a:latin typeface="Arial" panose="020B0604020202020204" pitchFamily="34" charset="0"/>
            </a:endParaRPr>
          </a:p>
        </p:txBody>
      </p:sp>
      <p:sp>
        <p:nvSpPr>
          <p:cNvPr id="3" name="Zástupný symbol pro datum 2"/>
          <p:cNvSpPr>
            <a:spLocks noGrp="1"/>
          </p:cNvSpPr>
          <p:nvPr>
            <p:ph type="dt" sz="quarter" idx="1"/>
          </p:nvPr>
        </p:nvSpPr>
        <p:spPr>
          <a:xfrm>
            <a:off x="3850444" y="0"/>
            <a:ext cx="2945659" cy="495427"/>
          </a:xfrm>
          <a:prstGeom prst="rect">
            <a:avLst/>
          </a:prstGeom>
        </p:spPr>
        <p:txBody>
          <a:bodyPr vert="horz" lIns="91440" tIns="45720" rIns="91440" bIns="45720" rtlCol="0"/>
          <a:lstStyle>
            <a:lvl1pPr algn="r">
              <a:defRPr sz="1200"/>
            </a:lvl1pPr>
          </a:lstStyle>
          <a:p>
            <a:fld id="{19EC9269-6C1A-46CF-99DD-2AC4554B6F73}" type="datetimeFigureOut">
              <a:rPr lang="cs-CZ" smtClean="0">
                <a:latin typeface="Arial" panose="020B0604020202020204" pitchFamily="34" charset="0"/>
              </a:rPr>
              <a:pPr/>
              <a:t>09.11.2022</a:t>
            </a:fld>
            <a:endParaRPr lang="cs-CZ" dirty="0">
              <a:latin typeface="Arial" panose="020B0604020202020204" pitchFamily="34" charset="0"/>
            </a:endParaRPr>
          </a:p>
        </p:txBody>
      </p:sp>
      <p:sp>
        <p:nvSpPr>
          <p:cNvPr id="4" name="Zástupný symbol pro zápatí 3"/>
          <p:cNvSpPr>
            <a:spLocks noGrp="1"/>
          </p:cNvSpPr>
          <p:nvPr>
            <p:ph type="ftr" sz="quarter" idx="2"/>
          </p:nvPr>
        </p:nvSpPr>
        <p:spPr>
          <a:xfrm>
            <a:off x="1" y="9378824"/>
            <a:ext cx="2945659" cy="495426"/>
          </a:xfrm>
          <a:prstGeom prst="rect">
            <a:avLst/>
          </a:prstGeom>
        </p:spPr>
        <p:txBody>
          <a:bodyPr vert="horz" lIns="91440" tIns="45720" rIns="91440" bIns="45720" rtlCol="0" anchor="b"/>
          <a:lstStyle>
            <a:lvl1pPr algn="l">
              <a:defRPr sz="1200"/>
            </a:lvl1pPr>
          </a:lstStyle>
          <a:p>
            <a:endParaRPr lang="cs-CZ" dirty="0">
              <a:latin typeface="Arial" panose="020B0604020202020204" pitchFamily="34" charset="0"/>
            </a:endParaRPr>
          </a:p>
        </p:txBody>
      </p:sp>
      <p:sp>
        <p:nvSpPr>
          <p:cNvPr id="5" name="Zástupný symbol pro číslo snímku 4"/>
          <p:cNvSpPr>
            <a:spLocks noGrp="1"/>
          </p:cNvSpPr>
          <p:nvPr>
            <p:ph type="sldNum" sz="quarter" idx="3"/>
          </p:nvPr>
        </p:nvSpPr>
        <p:spPr>
          <a:xfrm>
            <a:off x="3850444" y="9378824"/>
            <a:ext cx="2945659" cy="495426"/>
          </a:xfrm>
          <a:prstGeom prst="rect">
            <a:avLst/>
          </a:prstGeom>
        </p:spPr>
        <p:txBody>
          <a:bodyPr vert="horz" lIns="91440" tIns="45720" rIns="91440" bIns="45720" rtlCol="0" anchor="b"/>
          <a:lstStyle>
            <a:lvl1pPr algn="r">
              <a:defRPr sz="1200"/>
            </a:lvl1pPr>
          </a:lstStyle>
          <a:p>
            <a:fld id="{E7680B1A-7CB0-4F5C-AAAE-9D1E198BA2E1}" type="slidenum">
              <a:rPr lang="cs-CZ" smtClean="0">
                <a:latin typeface="Arial" panose="020B0604020202020204" pitchFamily="34" charset="0"/>
              </a:rPr>
              <a:pPr/>
              <a:t>‹#›</a:t>
            </a:fld>
            <a:endParaRPr lang="cs-CZ" dirty="0">
              <a:latin typeface="Arial" panose="020B0604020202020204" pitchFamily="34" charset="0"/>
            </a:endParaRPr>
          </a:p>
        </p:txBody>
      </p:sp>
    </p:spTree>
    <p:extLst>
      <p:ext uri="{BB962C8B-B14F-4D97-AF65-F5344CB8AC3E}">
        <p14:creationId xmlns:p14="http://schemas.microsoft.com/office/powerpoint/2010/main" val="4035310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426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9688" y="0"/>
            <a:ext cx="2946400" cy="494266"/>
          </a:xfrm>
          <a:prstGeom prst="rect">
            <a:avLst/>
          </a:prstGeom>
        </p:spPr>
        <p:txBody>
          <a:bodyPr vert="horz" lIns="91440" tIns="45720" rIns="91440" bIns="45720" rtlCol="0"/>
          <a:lstStyle>
            <a:lvl1pPr algn="r">
              <a:defRPr sz="1200"/>
            </a:lvl1pPr>
          </a:lstStyle>
          <a:p>
            <a:fld id="{DA58F5B1-4277-4334-B449-10DDB3DC1051}" type="datetimeFigureOut">
              <a:rPr lang="cs-CZ" smtClean="0"/>
              <a:t>09.11.2022</a:t>
            </a:fld>
            <a:endParaRPr lang="cs-CZ"/>
          </a:p>
        </p:txBody>
      </p:sp>
      <p:sp>
        <p:nvSpPr>
          <p:cNvPr id="4" name="Zástupný symbol pro obrázek snímku 3"/>
          <p:cNvSpPr>
            <a:spLocks noGrp="1" noRot="1" noChangeAspect="1"/>
          </p:cNvSpPr>
          <p:nvPr>
            <p:ph type="sldImg" idx="2"/>
          </p:nvPr>
        </p:nvSpPr>
        <p:spPr>
          <a:xfrm>
            <a:off x="1177925" y="1235075"/>
            <a:ext cx="4441825" cy="3332163"/>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51579"/>
            <a:ext cx="5438775" cy="3887798"/>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379984"/>
            <a:ext cx="2946400" cy="494266"/>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688" y="9379984"/>
            <a:ext cx="2946400" cy="494266"/>
          </a:xfrm>
          <a:prstGeom prst="rect">
            <a:avLst/>
          </a:prstGeom>
        </p:spPr>
        <p:txBody>
          <a:bodyPr vert="horz" lIns="91440" tIns="45720" rIns="91440" bIns="45720" rtlCol="0" anchor="b"/>
          <a:lstStyle>
            <a:lvl1pPr algn="r">
              <a:defRPr sz="1200"/>
            </a:lvl1pPr>
          </a:lstStyle>
          <a:p>
            <a:fld id="{E050540C-960E-4824-841C-743831332489}" type="slidenum">
              <a:rPr lang="cs-CZ" smtClean="0"/>
              <a:t>‹#›</a:t>
            </a:fld>
            <a:endParaRPr lang="cs-CZ"/>
          </a:p>
        </p:txBody>
      </p:sp>
    </p:spTree>
    <p:extLst>
      <p:ext uri="{BB962C8B-B14F-4D97-AF65-F5344CB8AC3E}">
        <p14:creationId xmlns:p14="http://schemas.microsoft.com/office/powerpoint/2010/main" val="240954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12" name="Rectangle 11"/>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200" b="1" cap="all" spc="188" baseline="0">
                <a:solidFill>
                  <a:schemeClr val="tx2"/>
                </a:solidFill>
                <a:latin typeface="Arial" panose="020B0604020202020204" pitchFamily="34" charset="0"/>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cs-CZ" dirty="0"/>
              <a:t>Kliknutím můžete upravit styl předlohy.</a:t>
            </a:r>
            <a:endParaRPr kumimoji="0" lang="en-US" dirty="0"/>
          </a:p>
        </p:txBody>
      </p:sp>
      <p:sp>
        <p:nvSpPr>
          <p:cNvPr id="28" name="Date Placeholder 27"/>
          <p:cNvSpPr>
            <a:spLocks noGrp="1"/>
          </p:cNvSpPr>
          <p:nvPr>
            <p:ph type="dt" sz="half" idx="10"/>
          </p:nvPr>
        </p:nvSpPr>
        <p:spPr/>
        <p:txBody>
          <a:bodyPr/>
          <a:lstStyle>
            <a:lvl1pPr>
              <a:defRPr>
                <a:latin typeface="Arial" panose="020B0604020202020204" pitchFamily="34" charset="0"/>
              </a:defRPr>
            </a:lvl1pPr>
          </a:lstStyle>
          <a:p>
            <a:fld id="{559D5755-27F9-411C-A2A0-985D12A8AAEA}" type="datetimeFigureOut">
              <a:rPr lang="cs-CZ" smtClean="0"/>
              <a:pPr/>
              <a:t>09.11.2022</a:t>
            </a:fld>
            <a:endParaRPr lang="cs-CZ" dirty="0"/>
          </a:p>
        </p:txBody>
      </p:sp>
      <p:sp>
        <p:nvSpPr>
          <p:cNvPr id="17" name="Footer Placeholder 16"/>
          <p:cNvSpPr>
            <a:spLocks noGrp="1"/>
          </p:cNvSpPr>
          <p:nvPr>
            <p:ph type="ftr" sz="quarter" idx="11"/>
          </p:nvPr>
        </p:nvSpPr>
        <p:spPr/>
        <p:txBody>
          <a:bodyPr/>
          <a:lstStyle>
            <a:lvl1pPr>
              <a:defRPr>
                <a:latin typeface="Arial" panose="020B0604020202020204" pitchFamily="34" charset="0"/>
              </a:defRPr>
            </a:lvl1pPr>
          </a:lstStyle>
          <a:p>
            <a:endParaRPr lang="cs-CZ"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latin typeface="Arial" panose="020B0604020202020204" pitchFamily="34" charset="0"/>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latin typeface="Arial" panose="020B0604020202020204" pitchFamily="34" charset="0"/>
            </a:endParaRPr>
          </a:p>
        </p:txBody>
      </p:sp>
      <p:sp>
        <p:nvSpPr>
          <p:cNvPr id="29" name="Slide Number Placeholder 28"/>
          <p:cNvSpPr>
            <a:spLocks noGrp="1"/>
          </p:cNvSpPr>
          <p:nvPr>
            <p:ph type="sldNum" sz="quarter" idx="12"/>
          </p:nvPr>
        </p:nvSpPr>
        <p:spPr>
          <a:xfrm>
            <a:off x="4343400" y="2199452"/>
            <a:ext cx="457200" cy="441325"/>
          </a:xfrm>
        </p:spPr>
        <p:txBody>
          <a:bodyPr/>
          <a:lstStyle>
            <a:lvl1pPr>
              <a:defRPr>
                <a:solidFill>
                  <a:schemeClr val="accent3">
                    <a:shade val="75000"/>
                  </a:schemeClr>
                </a:solidFill>
                <a:latin typeface="Arial" panose="020B0604020202020204" pitchFamily="34" charset="0"/>
              </a:defRPr>
            </a:lvl1pPr>
          </a:lstStyle>
          <a:p>
            <a:fld id="{59DA9F24-85C0-40FA-A96B-13928A4041EC}" type="slidenum">
              <a:rPr lang="cs-CZ" smtClean="0"/>
              <a:pPr/>
              <a:t>‹#›</a:t>
            </a:fld>
            <a:endParaRPr lang="cs-CZ" dirty="0"/>
          </a:p>
        </p:txBody>
      </p:sp>
      <p:sp>
        <p:nvSpPr>
          <p:cNvPr id="8" name="Title 7"/>
          <p:cNvSpPr>
            <a:spLocks noGrp="1"/>
          </p:cNvSpPr>
          <p:nvPr>
            <p:ph type="ctrTitle"/>
          </p:nvPr>
        </p:nvSpPr>
        <p:spPr>
          <a:xfrm>
            <a:off x="685800" y="381000"/>
            <a:ext cx="7772400" cy="1752600"/>
          </a:xfrm>
        </p:spPr>
        <p:txBody>
          <a:bodyPr anchor="b"/>
          <a:lstStyle>
            <a:lvl1pPr>
              <a:defRPr sz="3150">
                <a:solidFill>
                  <a:schemeClr val="accent1"/>
                </a:solidFill>
              </a:defRPr>
            </a:lvl1pPr>
          </a:lstStyle>
          <a:p>
            <a:r>
              <a:rPr kumimoji="0" lang="cs-CZ"/>
              <a:t>Kliknutím lze upravit styl.</a:t>
            </a:r>
            <a:endParaRPr kumimoji="0" lang="en-US"/>
          </a:p>
        </p:txBody>
      </p:sp>
    </p:spTree>
    <p:extLst>
      <p:ext uri="{BB962C8B-B14F-4D97-AF65-F5344CB8AC3E}">
        <p14:creationId xmlns:p14="http://schemas.microsoft.com/office/powerpoint/2010/main" val="198371716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cs-CZ"/>
              <a:t>Kliknutím lze upravit styl.</a:t>
            </a:r>
            <a:endParaRPr kumimoji="0"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eaLnBrk="1" latinLnBrk="0" hangingPunct="1"/>
            <a:r>
              <a:rPr lang="cs-CZ" dirty="0"/>
              <a:t>Upravte styly předlohy textu.</a:t>
            </a:r>
          </a:p>
          <a:p>
            <a:pPr lvl="1" eaLnBrk="1" latinLnBrk="0" hangingPunct="1"/>
            <a:r>
              <a:rPr lang="cs-CZ" dirty="0"/>
              <a:t>Druhá úroveň</a:t>
            </a:r>
          </a:p>
          <a:p>
            <a:pPr lvl="2" eaLnBrk="1" latinLnBrk="0" hangingPunct="1"/>
            <a:r>
              <a:rPr lang="cs-CZ" dirty="0"/>
              <a:t>Třetí úroveň</a:t>
            </a:r>
          </a:p>
          <a:p>
            <a:pPr lvl="3" eaLnBrk="1" latinLnBrk="0" hangingPunct="1"/>
            <a:r>
              <a:rPr lang="cs-CZ" dirty="0"/>
              <a:t>Čtvrtá úroveň</a:t>
            </a:r>
          </a:p>
          <a:p>
            <a:pPr lvl="4" eaLnBrk="1" latinLnBrk="0" hangingPunct="1"/>
            <a:r>
              <a:rPr lang="cs-CZ" dirty="0"/>
              <a:t>Pátá úroveň</a:t>
            </a:r>
            <a:endParaRPr kumimoji="0" lang="en-US" dirty="0"/>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fld id="{559D5755-27F9-411C-A2A0-985D12A8AAEA}" type="datetimeFigureOut">
              <a:rPr lang="cs-CZ" smtClean="0"/>
              <a:pPr/>
              <a:t>09.11.2022</a:t>
            </a:fld>
            <a:endParaRPr lang="cs-CZ" dirty="0"/>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cs-CZ"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59DA9F24-85C0-40FA-A96B-13928A4041EC}" type="slidenum">
              <a:rPr lang="cs-CZ" smtClean="0"/>
              <a:pPr/>
              <a:t>‹#›</a:t>
            </a:fld>
            <a:endParaRPr lang="cs-CZ" dirty="0"/>
          </a:p>
        </p:txBody>
      </p:sp>
    </p:spTree>
    <p:extLst>
      <p:ext uri="{BB962C8B-B14F-4D97-AF65-F5344CB8AC3E}">
        <p14:creationId xmlns:p14="http://schemas.microsoft.com/office/powerpoint/2010/main" val="55788778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11" name="Rectangle 10"/>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latin typeface="Arial" panose="020B0604020202020204" pitchFamily="34" charset="0"/>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latin typeface="Arial" panose="020B0604020202020204" pitchFamily="34" charset="0"/>
            </a:endParaRPr>
          </a:p>
        </p:txBody>
      </p:sp>
      <p:sp>
        <p:nvSpPr>
          <p:cNvPr id="6" name="Slide Number Placeholder 5"/>
          <p:cNvSpPr>
            <a:spLocks noGrp="1"/>
          </p:cNvSpPr>
          <p:nvPr>
            <p:ph type="sldNum" sz="quarter" idx="12"/>
          </p:nvPr>
        </p:nvSpPr>
        <p:spPr>
          <a:xfrm>
            <a:off x="6915912" y="3009903"/>
            <a:ext cx="457200" cy="441325"/>
          </a:xfrm>
        </p:spPr>
        <p:txBody>
          <a:bodyPr/>
          <a:lstStyle>
            <a:lvl1pPr>
              <a:defRPr>
                <a:latin typeface="Arial" panose="020B0604020202020204" pitchFamily="34" charset="0"/>
              </a:defRPr>
            </a:lvl1pPr>
          </a:lstStyle>
          <a:p>
            <a:fld id="{59DA9F24-85C0-40FA-A96B-13928A4041EC}" type="slidenum">
              <a:rPr lang="cs-CZ" smtClean="0"/>
              <a:pPr/>
              <a:t>‹#›</a:t>
            </a:fld>
            <a:endParaRPr lang="cs-CZ" dirty="0"/>
          </a:p>
        </p:txBody>
      </p:sp>
      <p:sp>
        <p:nvSpPr>
          <p:cNvPr id="3" name="Vertical Text Placeholder 2"/>
          <p:cNvSpPr>
            <a:spLocks noGrp="1"/>
          </p:cNvSpPr>
          <p:nvPr>
            <p:ph type="body" orient="vert" idx="1"/>
          </p:nvPr>
        </p:nvSpPr>
        <p:spPr>
          <a:xfrm>
            <a:off x="304800" y="304800"/>
            <a:ext cx="6553200" cy="5821366"/>
          </a:xfrm>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eaLnBrk="1" latinLnBrk="0" hangingPunct="1"/>
            <a:r>
              <a:rPr lang="cs-CZ" dirty="0"/>
              <a:t>Upravte styly předlohy textu.</a:t>
            </a:r>
          </a:p>
          <a:p>
            <a:pPr lvl="1" eaLnBrk="1" latinLnBrk="0" hangingPunct="1"/>
            <a:r>
              <a:rPr lang="cs-CZ" dirty="0"/>
              <a:t>Druhá úroveň</a:t>
            </a:r>
          </a:p>
          <a:p>
            <a:pPr lvl="2" eaLnBrk="1" latinLnBrk="0" hangingPunct="1"/>
            <a:r>
              <a:rPr lang="cs-CZ" dirty="0"/>
              <a:t>Třetí úroveň</a:t>
            </a:r>
          </a:p>
          <a:p>
            <a:pPr lvl="3" eaLnBrk="1" latinLnBrk="0" hangingPunct="1"/>
            <a:r>
              <a:rPr lang="cs-CZ" dirty="0"/>
              <a:t>Čtvrtá úroveň</a:t>
            </a:r>
          </a:p>
          <a:p>
            <a:pPr lvl="4" eaLnBrk="1" latinLnBrk="0" hangingPunct="1"/>
            <a:r>
              <a:rPr lang="cs-CZ" dirty="0"/>
              <a:t>Pátá úroveň</a:t>
            </a:r>
            <a:endParaRPr kumimoji="0" lang="en-US" dirty="0"/>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fld id="{559D5755-27F9-411C-A2A0-985D12A8AAEA}" type="datetimeFigureOut">
              <a:rPr lang="cs-CZ" smtClean="0"/>
              <a:pPr/>
              <a:t>09.11.2022</a:t>
            </a:fld>
            <a:endParaRPr lang="cs-CZ" dirty="0"/>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cs-CZ" dirty="0"/>
          </a:p>
        </p:txBody>
      </p:sp>
      <p:sp>
        <p:nvSpPr>
          <p:cNvPr id="2" name="Vertical Title 1"/>
          <p:cNvSpPr>
            <a:spLocks noGrp="1"/>
          </p:cNvSpPr>
          <p:nvPr>
            <p:ph type="title" orient="vert"/>
          </p:nvPr>
        </p:nvSpPr>
        <p:spPr>
          <a:xfrm>
            <a:off x="7391400" y="304803"/>
            <a:ext cx="1447800" cy="5851525"/>
          </a:xfrm>
        </p:spPr>
        <p:txBody>
          <a:bodyPr vert="eaVert"/>
          <a:lstStyle/>
          <a:p>
            <a:r>
              <a:rPr kumimoji="0" lang="cs-CZ"/>
              <a:t>Kliknutím lze upravit styl.</a:t>
            </a:r>
            <a:endParaRPr kumimoji="0" lang="en-US"/>
          </a:p>
        </p:txBody>
      </p:sp>
    </p:spTree>
    <p:extLst>
      <p:ext uri="{BB962C8B-B14F-4D97-AF65-F5344CB8AC3E}">
        <p14:creationId xmlns:p14="http://schemas.microsoft.com/office/powerpoint/2010/main" val="384886889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cs-CZ"/>
              <a:t>Kliknutím lze upravit styl.</a:t>
            </a:r>
            <a:endParaRPr kumimoji="0" lang="en-US"/>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fld id="{559D5755-27F9-411C-A2A0-985D12A8AAEA}" type="datetimeFigureOut">
              <a:rPr lang="cs-CZ" smtClean="0"/>
              <a:pPr/>
              <a:t>09.11.2022</a:t>
            </a:fld>
            <a:endParaRPr lang="cs-CZ" dirty="0"/>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cs-CZ" dirty="0"/>
          </a:p>
        </p:txBody>
      </p:sp>
      <p:sp>
        <p:nvSpPr>
          <p:cNvPr id="6" name="Slide Number Placeholder 5"/>
          <p:cNvSpPr>
            <a:spLocks noGrp="1"/>
          </p:cNvSpPr>
          <p:nvPr>
            <p:ph type="sldNum" sz="quarter" idx="12"/>
          </p:nvPr>
        </p:nvSpPr>
        <p:spPr>
          <a:xfrm>
            <a:off x="4361688" y="1026374"/>
            <a:ext cx="457200" cy="441325"/>
          </a:xfrm>
        </p:spPr>
        <p:txBody>
          <a:bodyPr/>
          <a:lstStyle>
            <a:lvl1pPr>
              <a:defRPr>
                <a:latin typeface="Arial" panose="020B0604020202020204" pitchFamily="34" charset="0"/>
              </a:defRPr>
            </a:lvl1pPr>
          </a:lstStyle>
          <a:p>
            <a:fld id="{59DA9F24-85C0-40FA-A96B-13928A4041EC}" type="slidenum">
              <a:rPr lang="cs-CZ" smtClean="0"/>
              <a:pPr/>
              <a:t>‹#›</a:t>
            </a:fld>
            <a:endParaRPr lang="cs-CZ" dirty="0"/>
          </a:p>
        </p:txBody>
      </p:sp>
      <p:sp>
        <p:nvSpPr>
          <p:cNvPr id="8" name="Content Placeholder 7"/>
          <p:cNvSpPr>
            <a:spLocks noGrp="1"/>
          </p:cNvSpPr>
          <p:nvPr>
            <p:ph sz="quarter" idx="1"/>
          </p:nvPr>
        </p:nvSpPr>
        <p:spPr>
          <a:xfrm>
            <a:off x="301752" y="1527048"/>
            <a:ext cx="8503920" cy="4572000"/>
          </a:xfr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eaLnBrk="1" latinLnBrk="0" hangingPunct="1"/>
            <a:r>
              <a:rPr lang="cs-CZ" dirty="0"/>
              <a:t>Upravte styly předlohy textu.</a:t>
            </a:r>
          </a:p>
          <a:p>
            <a:pPr lvl="1" eaLnBrk="1" latinLnBrk="0" hangingPunct="1"/>
            <a:r>
              <a:rPr lang="cs-CZ" dirty="0"/>
              <a:t>Druhá úroveň</a:t>
            </a:r>
          </a:p>
          <a:p>
            <a:pPr lvl="2" eaLnBrk="1" latinLnBrk="0" hangingPunct="1"/>
            <a:r>
              <a:rPr lang="cs-CZ" dirty="0"/>
              <a:t>Třetí úroveň</a:t>
            </a:r>
          </a:p>
          <a:p>
            <a:pPr lvl="3" eaLnBrk="1" latinLnBrk="0" hangingPunct="1"/>
            <a:r>
              <a:rPr lang="cs-CZ" dirty="0"/>
              <a:t>Čtvrtá úroveň</a:t>
            </a:r>
          </a:p>
          <a:p>
            <a:pPr lvl="4" eaLnBrk="1" latinLnBrk="0" hangingPunct="1"/>
            <a:r>
              <a:rPr lang="cs-CZ" dirty="0"/>
              <a:t>Pátá úroveň</a:t>
            </a:r>
            <a:endParaRPr kumimoji="0" lang="en-US" dirty="0"/>
          </a:p>
        </p:txBody>
      </p:sp>
    </p:spTree>
    <p:extLst>
      <p:ext uri="{BB962C8B-B14F-4D97-AF65-F5344CB8AC3E}">
        <p14:creationId xmlns:p14="http://schemas.microsoft.com/office/powerpoint/2010/main" val="127631976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200" b="1" cap="all" spc="188" baseline="0">
                <a:solidFill>
                  <a:schemeClr val="tx2"/>
                </a:solidFill>
                <a:latin typeface="Arial" panose="020B0604020202020204" pitchFamily="34" charset="0"/>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cs-CZ" dirty="0"/>
              <a:t>Upravte styly předlohy textu.</a:t>
            </a:r>
          </a:p>
        </p:txBody>
      </p:sp>
      <p:sp>
        <p:nvSpPr>
          <p:cNvPr id="13" name="Rectangle 12"/>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cs-CZ" dirty="0"/>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fld id="{559D5755-27F9-411C-A2A0-985D12A8AAEA}" type="datetimeFigureOut">
              <a:rPr lang="cs-CZ" smtClean="0"/>
              <a:pPr/>
              <a:t>09.11.2022</a:t>
            </a:fld>
            <a:endParaRPr lang="cs-CZ"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latin typeface="Arial" panose="020B0604020202020204" pitchFamily="34" charset="0"/>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latin typeface="Arial" panose="020B0604020202020204" pitchFamily="34" charset="0"/>
            </a:endParaRPr>
          </a:p>
        </p:txBody>
      </p:sp>
      <p:sp>
        <p:nvSpPr>
          <p:cNvPr id="6" name="Slide Number Placeholder 5"/>
          <p:cNvSpPr>
            <a:spLocks noGrp="1"/>
          </p:cNvSpPr>
          <p:nvPr>
            <p:ph type="sldNum" sz="quarter" idx="12"/>
          </p:nvPr>
        </p:nvSpPr>
        <p:spPr>
          <a:xfrm>
            <a:off x="4343400" y="2199452"/>
            <a:ext cx="457200" cy="441325"/>
          </a:xfrm>
        </p:spPr>
        <p:txBody>
          <a:bodyPr/>
          <a:lstStyle>
            <a:lvl1pPr>
              <a:defRPr>
                <a:solidFill>
                  <a:schemeClr val="accent3">
                    <a:shade val="75000"/>
                  </a:schemeClr>
                </a:solidFill>
                <a:latin typeface="Arial" panose="020B0604020202020204" pitchFamily="34" charset="0"/>
              </a:defRPr>
            </a:lvl1pPr>
          </a:lstStyle>
          <a:p>
            <a:fld id="{59DA9F24-85C0-40FA-A96B-13928A4041EC}" type="slidenum">
              <a:rPr lang="cs-CZ" smtClean="0"/>
              <a:pPr/>
              <a:t>‹#›</a:t>
            </a:fld>
            <a:endParaRPr lang="cs-CZ" dirty="0"/>
          </a:p>
        </p:txBody>
      </p:sp>
      <p:sp>
        <p:nvSpPr>
          <p:cNvPr id="2" name="Title 1"/>
          <p:cNvSpPr>
            <a:spLocks noGrp="1"/>
          </p:cNvSpPr>
          <p:nvPr>
            <p:ph type="title"/>
          </p:nvPr>
        </p:nvSpPr>
        <p:spPr>
          <a:xfrm>
            <a:off x="722313" y="533400"/>
            <a:ext cx="7772400" cy="1524000"/>
          </a:xfrm>
        </p:spPr>
        <p:txBody>
          <a:bodyPr anchor="b"/>
          <a:lstStyle>
            <a:lvl1pPr algn="ctr">
              <a:buNone/>
              <a:defRPr sz="3150" b="0" cap="none" baseline="0">
                <a:solidFill>
                  <a:srgbClr val="FFFFFF"/>
                </a:solidFill>
              </a:defRPr>
            </a:lvl1pPr>
          </a:lstStyle>
          <a:p>
            <a:r>
              <a:rPr kumimoji="0" lang="cs-CZ"/>
              <a:t>Kliknutím lze upravit styl.</a:t>
            </a:r>
            <a:endParaRPr kumimoji="0" lang="en-US"/>
          </a:p>
        </p:txBody>
      </p:sp>
    </p:spTree>
    <p:extLst>
      <p:ext uri="{BB962C8B-B14F-4D97-AF65-F5344CB8AC3E}">
        <p14:creationId xmlns:p14="http://schemas.microsoft.com/office/powerpoint/2010/main" val="243657462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cs-CZ"/>
              <a:t>Kliknutím lze upravit styl.</a:t>
            </a:r>
            <a:endParaRPr kumimoji="0" lang="en-US"/>
          </a:p>
        </p:txBody>
      </p:sp>
      <p:sp>
        <p:nvSpPr>
          <p:cNvPr id="5" name="Date Placeholder 4"/>
          <p:cNvSpPr>
            <a:spLocks noGrp="1"/>
          </p:cNvSpPr>
          <p:nvPr>
            <p:ph type="dt" sz="half" idx="10"/>
          </p:nvPr>
        </p:nvSpPr>
        <p:spPr>
          <a:xfrm>
            <a:off x="5791200" y="6409944"/>
            <a:ext cx="3044952" cy="365760"/>
          </a:xfrm>
        </p:spPr>
        <p:txBody>
          <a:bodyPr/>
          <a:lstStyle>
            <a:lvl1pPr>
              <a:defRPr>
                <a:latin typeface="Arial" panose="020B0604020202020204" pitchFamily="34" charset="0"/>
              </a:defRPr>
            </a:lvl1pPr>
          </a:lstStyle>
          <a:p>
            <a:fld id="{559D5755-27F9-411C-A2A0-985D12A8AAEA}" type="datetimeFigureOut">
              <a:rPr lang="cs-CZ" smtClean="0"/>
              <a:pPr/>
              <a:t>09.11.2022</a:t>
            </a:fld>
            <a:endParaRPr lang="cs-CZ" dirty="0"/>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endParaRPr lang="cs-CZ"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59DA9F24-85C0-40FA-A96B-13928A4041EC}" type="slidenum">
              <a:rPr lang="cs-CZ" smtClean="0"/>
              <a:pPr/>
              <a:t>‹#›</a:t>
            </a:fld>
            <a:endParaRPr lang="cs-CZ" dirty="0"/>
          </a:p>
        </p:txBody>
      </p:sp>
      <p:sp>
        <p:nvSpPr>
          <p:cNvPr id="8" name="Straight Connector 7"/>
          <p:cNvSpPr>
            <a:spLocks noChangeShapeType="1"/>
          </p:cNvSpPr>
          <p:nvPr/>
        </p:nvSpPr>
        <p:spPr bwMode="auto">
          <a:xfrm flipV="1">
            <a:off x="4563081" y="1575654"/>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10" name="Content Placeholder 9"/>
          <p:cNvSpPr>
            <a:spLocks noGrp="1"/>
          </p:cNvSpPr>
          <p:nvPr>
            <p:ph sz="half" idx="1"/>
          </p:nvPr>
        </p:nvSpPr>
        <p:spPr>
          <a:xfrm>
            <a:off x="301752" y="1371600"/>
            <a:ext cx="4038600" cy="4681728"/>
          </a:xfrm>
        </p:spPr>
        <p:txBody>
          <a:bodyPr/>
          <a:lstStyle>
            <a:lvl1pPr>
              <a:defRPr sz="1875">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eaLnBrk="1" latinLnBrk="0" hangingPunct="1"/>
            <a:r>
              <a:rPr lang="cs-CZ" dirty="0"/>
              <a:t>Upravte styly předlohy textu.</a:t>
            </a:r>
          </a:p>
          <a:p>
            <a:pPr lvl="1" eaLnBrk="1" latinLnBrk="0" hangingPunct="1"/>
            <a:r>
              <a:rPr lang="cs-CZ" dirty="0"/>
              <a:t>Druhá úroveň</a:t>
            </a:r>
          </a:p>
          <a:p>
            <a:pPr lvl="2" eaLnBrk="1" latinLnBrk="0" hangingPunct="1"/>
            <a:r>
              <a:rPr lang="cs-CZ" dirty="0"/>
              <a:t>Třetí úroveň</a:t>
            </a:r>
          </a:p>
          <a:p>
            <a:pPr lvl="3" eaLnBrk="1" latinLnBrk="0" hangingPunct="1"/>
            <a:r>
              <a:rPr lang="cs-CZ" dirty="0"/>
              <a:t>Čtvrtá úroveň</a:t>
            </a:r>
          </a:p>
          <a:p>
            <a:pPr lvl="4" eaLnBrk="1" latinLnBrk="0" hangingPunct="1"/>
            <a:r>
              <a:rPr lang="cs-CZ" dirty="0"/>
              <a:t>Pátá úroveň</a:t>
            </a:r>
            <a:endParaRPr kumimoji="0" lang="en-US" dirty="0"/>
          </a:p>
        </p:txBody>
      </p:sp>
      <p:sp>
        <p:nvSpPr>
          <p:cNvPr id="12" name="Content Placeholder 11"/>
          <p:cNvSpPr>
            <a:spLocks noGrp="1"/>
          </p:cNvSpPr>
          <p:nvPr>
            <p:ph sz="half" idx="2"/>
          </p:nvPr>
        </p:nvSpPr>
        <p:spPr>
          <a:xfrm>
            <a:off x="4800600" y="1371600"/>
            <a:ext cx="4038600" cy="4681728"/>
          </a:xfrm>
        </p:spPr>
        <p:txBody>
          <a:bodyPr/>
          <a:lstStyle>
            <a:lvl1pPr>
              <a:defRPr sz="1875">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eaLnBrk="1" latinLnBrk="0" hangingPunct="1"/>
            <a:r>
              <a:rPr lang="cs-CZ" dirty="0"/>
              <a:t>Upravte styly předlohy textu.</a:t>
            </a:r>
          </a:p>
          <a:p>
            <a:pPr lvl="1" eaLnBrk="1" latinLnBrk="0" hangingPunct="1"/>
            <a:r>
              <a:rPr lang="cs-CZ" dirty="0"/>
              <a:t>Druhá úroveň</a:t>
            </a:r>
          </a:p>
          <a:p>
            <a:pPr lvl="2" eaLnBrk="1" latinLnBrk="0" hangingPunct="1"/>
            <a:r>
              <a:rPr lang="cs-CZ" dirty="0"/>
              <a:t>Třetí úroveň</a:t>
            </a:r>
          </a:p>
          <a:p>
            <a:pPr lvl="3" eaLnBrk="1" latinLnBrk="0" hangingPunct="1"/>
            <a:r>
              <a:rPr lang="cs-CZ" dirty="0"/>
              <a:t>Čtvrtá úroveň</a:t>
            </a:r>
          </a:p>
          <a:p>
            <a:pPr lvl="4" eaLnBrk="1" latinLnBrk="0" hangingPunct="1"/>
            <a:r>
              <a:rPr lang="cs-CZ" dirty="0"/>
              <a:t>Pátá úroveň</a:t>
            </a:r>
            <a:endParaRPr kumimoji="0" lang="en-US" dirty="0"/>
          </a:p>
        </p:txBody>
      </p:sp>
    </p:spTree>
    <p:extLst>
      <p:ext uri="{BB962C8B-B14F-4D97-AF65-F5344CB8AC3E}">
        <p14:creationId xmlns:p14="http://schemas.microsoft.com/office/powerpoint/2010/main" val="12349152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latin typeface="Arial" panose="020B0604020202020204" pitchFamily="34" charset="0"/>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1650" b="1" dirty="0" smtClean="0">
                <a:solidFill>
                  <a:srgbClr val="FFFFFF"/>
                </a:solidFill>
                <a:latin typeface="Arial" panose="020B0604020202020204" pitchFamily="34" charset="0"/>
              </a:defRPr>
            </a:lvl1pPr>
            <a:lvl2pPr>
              <a:buNone/>
              <a:defRPr sz="1500" b="1"/>
            </a:lvl2pPr>
            <a:lvl3pPr>
              <a:buNone/>
              <a:defRPr sz="1350" b="1"/>
            </a:lvl3pPr>
            <a:lvl4pPr>
              <a:buNone/>
              <a:defRPr sz="1200" b="1"/>
            </a:lvl4pPr>
            <a:lvl5pPr>
              <a:buNone/>
              <a:defRPr sz="1200" b="1"/>
            </a:lvl5pPr>
          </a:lstStyle>
          <a:p>
            <a:pPr lvl="0" eaLnBrk="1" latinLnBrk="0" hangingPunct="1"/>
            <a:r>
              <a:rPr kumimoji="0" lang="cs-CZ" dirty="0"/>
              <a:t>Upravte styly předlohy textu.</a:t>
            </a:r>
          </a:p>
        </p:txBody>
      </p:sp>
      <p:sp>
        <p:nvSpPr>
          <p:cNvPr id="4" name="Text Placeholder 3"/>
          <p:cNvSpPr>
            <a:spLocks noGrp="1"/>
          </p:cNvSpPr>
          <p:nvPr>
            <p:ph type="body" sz="half" idx="3"/>
          </p:nvPr>
        </p:nvSpPr>
        <p:spPr>
          <a:xfrm>
            <a:off x="4791331"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1650" b="1">
                <a:latin typeface="Arial" panose="020B0604020202020204" pitchFamily="34" charset="0"/>
              </a:defRPr>
            </a:lvl1pPr>
            <a:lvl2pPr>
              <a:buNone/>
              <a:defRPr sz="1500" b="1"/>
            </a:lvl2pPr>
            <a:lvl3pPr>
              <a:buNone/>
              <a:defRPr sz="1350" b="1"/>
            </a:lvl3pPr>
            <a:lvl4pPr>
              <a:buNone/>
              <a:defRPr sz="1200" b="1"/>
            </a:lvl4pPr>
            <a:lvl5pPr>
              <a:buNone/>
              <a:defRPr sz="1200" b="1"/>
            </a:lvl5pPr>
          </a:lstStyle>
          <a:p>
            <a:pPr lvl="0" eaLnBrk="1" latinLnBrk="0" hangingPunct="1"/>
            <a:r>
              <a:rPr kumimoji="0" lang="cs-CZ" dirty="0"/>
              <a:t>Upravte styly předlohy textu.</a:t>
            </a:r>
          </a:p>
        </p:txBody>
      </p:sp>
      <p:sp>
        <p:nvSpPr>
          <p:cNvPr id="7" name="Date Placeholder 6"/>
          <p:cNvSpPr>
            <a:spLocks noGrp="1"/>
          </p:cNvSpPr>
          <p:nvPr>
            <p:ph type="dt" sz="half" idx="10"/>
          </p:nvPr>
        </p:nvSpPr>
        <p:spPr/>
        <p:txBody>
          <a:bodyPr/>
          <a:lstStyle>
            <a:lvl1pPr>
              <a:defRPr>
                <a:latin typeface="Arial" panose="020B0604020202020204" pitchFamily="34" charset="0"/>
              </a:defRPr>
            </a:lvl1pPr>
          </a:lstStyle>
          <a:p>
            <a:fld id="{559D5755-27F9-411C-A2A0-985D12A8AAEA}" type="datetimeFigureOut">
              <a:rPr lang="cs-CZ" smtClean="0"/>
              <a:pPr/>
              <a:t>09.11.2022</a:t>
            </a:fld>
            <a:endParaRPr lang="cs-CZ" dirty="0"/>
          </a:p>
        </p:txBody>
      </p:sp>
      <p:sp>
        <p:nvSpPr>
          <p:cNvPr id="8" name="Footer Placeholder 7"/>
          <p:cNvSpPr>
            <a:spLocks noGrp="1"/>
          </p:cNvSpPr>
          <p:nvPr>
            <p:ph type="ftr" sz="quarter" idx="11"/>
          </p:nvPr>
        </p:nvSpPr>
        <p:spPr>
          <a:xfrm>
            <a:off x="304800" y="6409944"/>
            <a:ext cx="3581400" cy="365760"/>
          </a:xfrm>
        </p:spPr>
        <p:txBody>
          <a:bodyPr/>
          <a:lstStyle>
            <a:lvl1pPr>
              <a:defRPr>
                <a:latin typeface="Arial" panose="020B0604020202020204" pitchFamily="34" charset="0"/>
              </a:defRPr>
            </a:lvl1pPr>
          </a:lstStyle>
          <a:p>
            <a:endParaRPr lang="cs-CZ"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24" name="Content Placeholder 23"/>
          <p:cNvSpPr>
            <a:spLocks noGrp="1"/>
          </p:cNvSpPr>
          <p:nvPr>
            <p:ph sz="quarter" idx="2"/>
          </p:nvPr>
        </p:nvSpPr>
        <p:spPr>
          <a:xfrm>
            <a:off x="301752" y="2471383"/>
            <a:ext cx="4041648" cy="3818404"/>
          </a:xfr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eaLnBrk="1" latinLnBrk="0" hangingPunct="1"/>
            <a:r>
              <a:rPr lang="cs-CZ" dirty="0"/>
              <a:t>Upravte styly předlohy textu.</a:t>
            </a:r>
          </a:p>
          <a:p>
            <a:pPr lvl="1" eaLnBrk="1" latinLnBrk="0" hangingPunct="1"/>
            <a:r>
              <a:rPr lang="cs-CZ" dirty="0"/>
              <a:t>Druhá úroveň</a:t>
            </a:r>
          </a:p>
          <a:p>
            <a:pPr lvl="2" eaLnBrk="1" latinLnBrk="0" hangingPunct="1"/>
            <a:r>
              <a:rPr lang="cs-CZ" dirty="0"/>
              <a:t>Třetí úroveň</a:t>
            </a:r>
          </a:p>
          <a:p>
            <a:pPr lvl="3" eaLnBrk="1" latinLnBrk="0" hangingPunct="1"/>
            <a:r>
              <a:rPr lang="cs-CZ" dirty="0"/>
              <a:t>Čtvrtá úroveň</a:t>
            </a:r>
          </a:p>
          <a:p>
            <a:pPr lvl="4" eaLnBrk="1" latinLnBrk="0" hangingPunct="1"/>
            <a:r>
              <a:rPr lang="cs-CZ" dirty="0"/>
              <a:t>Pátá úroveň</a:t>
            </a:r>
            <a:endParaRPr kumimoji="0" lang="en-US" dirty="0"/>
          </a:p>
        </p:txBody>
      </p:sp>
      <p:sp>
        <p:nvSpPr>
          <p:cNvPr id="26" name="Content Placeholder 25"/>
          <p:cNvSpPr>
            <a:spLocks noGrp="1"/>
          </p:cNvSpPr>
          <p:nvPr>
            <p:ph sz="quarter" idx="4"/>
          </p:nvPr>
        </p:nvSpPr>
        <p:spPr>
          <a:xfrm>
            <a:off x="4800600" y="2471383"/>
            <a:ext cx="4038600" cy="3822192"/>
          </a:xfr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eaLnBrk="1" latinLnBrk="0" hangingPunct="1"/>
            <a:r>
              <a:rPr lang="cs-CZ" dirty="0"/>
              <a:t>Upravte styly předlohy textu.</a:t>
            </a:r>
          </a:p>
          <a:p>
            <a:pPr lvl="1" eaLnBrk="1" latinLnBrk="0" hangingPunct="1"/>
            <a:r>
              <a:rPr lang="cs-CZ" dirty="0"/>
              <a:t>Druhá úroveň</a:t>
            </a:r>
          </a:p>
          <a:p>
            <a:pPr lvl="2" eaLnBrk="1" latinLnBrk="0" hangingPunct="1"/>
            <a:r>
              <a:rPr lang="cs-CZ" dirty="0"/>
              <a:t>Třetí úroveň</a:t>
            </a:r>
          </a:p>
          <a:p>
            <a:pPr lvl="3" eaLnBrk="1" latinLnBrk="0" hangingPunct="1"/>
            <a:r>
              <a:rPr lang="cs-CZ" dirty="0"/>
              <a:t>Čtvrtá úroveň</a:t>
            </a:r>
          </a:p>
          <a:p>
            <a:pPr lvl="4" eaLnBrk="1" latinLnBrk="0" hangingPunct="1"/>
            <a:r>
              <a:rPr lang="cs-CZ" dirty="0"/>
              <a:t>Pátá úroveň</a:t>
            </a:r>
            <a:endParaRPr kumimoji="0" lang="en-US" dirty="0"/>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latin typeface="Arial" panose="020B0604020202020204" pitchFamily="34" charset="0"/>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latin typeface="Arial" panose="020B0604020202020204" pitchFamily="34" charset="0"/>
            </a:endParaRPr>
          </a:p>
        </p:txBody>
      </p:sp>
      <p:sp>
        <p:nvSpPr>
          <p:cNvPr id="9" name="Slide Number Placeholder 8"/>
          <p:cNvSpPr>
            <a:spLocks noGrp="1"/>
          </p:cNvSpPr>
          <p:nvPr>
            <p:ph type="sldNum" sz="quarter" idx="12"/>
          </p:nvPr>
        </p:nvSpPr>
        <p:spPr>
          <a:xfrm>
            <a:off x="4343400" y="1042418"/>
            <a:ext cx="457200" cy="441325"/>
          </a:xfrm>
        </p:spPr>
        <p:txBody>
          <a:bodyPr/>
          <a:lstStyle>
            <a:lvl1pPr algn="ctr">
              <a:defRPr>
                <a:latin typeface="Arial" panose="020B0604020202020204" pitchFamily="34" charset="0"/>
              </a:defRPr>
            </a:lvl1pPr>
          </a:lstStyle>
          <a:p>
            <a:fld id="{59DA9F24-85C0-40FA-A96B-13928A4041EC}" type="slidenum">
              <a:rPr lang="cs-CZ" smtClean="0"/>
              <a:pPr/>
              <a:t>‹#›</a:t>
            </a:fld>
            <a:endParaRPr lang="cs-CZ" dirty="0"/>
          </a:p>
        </p:txBody>
      </p:sp>
      <p:sp>
        <p:nvSpPr>
          <p:cNvPr id="23" name="Title 22"/>
          <p:cNvSpPr>
            <a:spLocks noGrp="1"/>
          </p:cNvSpPr>
          <p:nvPr>
            <p:ph type="title"/>
          </p:nvPr>
        </p:nvSpPr>
        <p:spPr/>
        <p:txBody>
          <a:bodyPr rtlCol="0" anchor="b" anchorCtr="0"/>
          <a:lstStyle/>
          <a:p>
            <a:r>
              <a:rPr kumimoji="0" lang="cs-CZ"/>
              <a:t>Kliknutím lze upravit styl.</a:t>
            </a:r>
            <a:endParaRPr kumimoji="0" lang="en-US"/>
          </a:p>
        </p:txBody>
      </p:sp>
    </p:spTree>
    <p:extLst>
      <p:ext uri="{BB962C8B-B14F-4D97-AF65-F5344CB8AC3E}">
        <p14:creationId xmlns:p14="http://schemas.microsoft.com/office/powerpoint/2010/main" val="182718336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cs-CZ"/>
              <a:t>Kliknutím lze upravit styl.</a:t>
            </a:r>
            <a:endParaRPr kumimoji="0" lang="en-US"/>
          </a:p>
        </p:txBody>
      </p:sp>
      <p:sp>
        <p:nvSpPr>
          <p:cNvPr id="3" name="Date Placeholder 2"/>
          <p:cNvSpPr>
            <a:spLocks noGrp="1"/>
          </p:cNvSpPr>
          <p:nvPr>
            <p:ph type="dt" sz="half" idx="10"/>
          </p:nvPr>
        </p:nvSpPr>
        <p:spPr/>
        <p:txBody>
          <a:bodyPr/>
          <a:lstStyle>
            <a:lvl1pPr>
              <a:defRPr>
                <a:latin typeface="Arial" panose="020B0604020202020204" pitchFamily="34" charset="0"/>
              </a:defRPr>
            </a:lvl1pPr>
          </a:lstStyle>
          <a:p>
            <a:fld id="{559D5755-27F9-411C-A2A0-985D12A8AAEA}" type="datetimeFigureOut">
              <a:rPr lang="cs-CZ" smtClean="0"/>
              <a:pPr/>
              <a:t>09.11.2022</a:t>
            </a:fld>
            <a:endParaRPr lang="cs-CZ" dirty="0"/>
          </a:p>
        </p:txBody>
      </p:sp>
      <p:sp>
        <p:nvSpPr>
          <p:cNvPr id="4" name="Footer Placeholder 3"/>
          <p:cNvSpPr>
            <a:spLocks noGrp="1"/>
          </p:cNvSpPr>
          <p:nvPr>
            <p:ph type="ftr" sz="quarter" idx="11"/>
          </p:nvPr>
        </p:nvSpPr>
        <p:spPr/>
        <p:txBody>
          <a:bodyPr/>
          <a:lstStyle>
            <a:lvl1pPr>
              <a:defRPr>
                <a:latin typeface="Arial" panose="020B0604020202020204" pitchFamily="34" charset="0"/>
              </a:defRPr>
            </a:lvl1pPr>
          </a:lstStyle>
          <a:p>
            <a:endParaRPr lang="cs-CZ" dirty="0"/>
          </a:p>
        </p:txBody>
      </p:sp>
      <p:sp>
        <p:nvSpPr>
          <p:cNvPr id="5" name="Slide Number Placeholder 4"/>
          <p:cNvSpPr>
            <a:spLocks noGrp="1"/>
          </p:cNvSpPr>
          <p:nvPr>
            <p:ph type="sldNum" sz="quarter" idx="12"/>
          </p:nvPr>
        </p:nvSpPr>
        <p:spPr>
          <a:xfrm>
            <a:off x="4343400" y="1036022"/>
            <a:ext cx="457200" cy="441325"/>
          </a:xfrm>
        </p:spPr>
        <p:txBody>
          <a:bodyPr/>
          <a:lstStyle>
            <a:lvl1pPr>
              <a:defRPr>
                <a:latin typeface="Arial" panose="020B0604020202020204" pitchFamily="34" charset="0"/>
              </a:defRPr>
            </a:lvl1pPr>
          </a:lstStyle>
          <a:p>
            <a:fld id="{59DA9F24-85C0-40FA-A96B-13928A4041EC}" type="slidenum">
              <a:rPr lang="cs-CZ" smtClean="0"/>
              <a:pPr/>
              <a:t>‹#›</a:t>
            </a:fld>
            <a:endParaRPr lang="cs-CZ" dirty="0"/>
          </a:p>
        </p:txBody>
      </p:sp>
    </p:spTree>
    <p:extLst>
      <p:ext uri="{BB962C8B-B14F-4D97-AF65-F5344CB8AC3E}">
        <p14:creationId xmlns:p14="http://schemas.microsoft.com/office/powerpoint/2010/main" val="4278072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5" name="Rectangle 4"/>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2" name="Date Placeholder 1"/>
          <p:cNvSpPr>
            <a:spLocks noGrp="1"/>
          </p:cNvSpPr>
          <p:nvPr>
            <p:ph type="dt" sz="half" idx="10"/>
          </p:nvPr>
        </p:nvSpPr>
        <p:spPr/>
        <p:txBody>
          <a:bodyPr/>
          <a:lstStyle>
            <a:lvl1pPr>
              <a:defRPr>
                <a:latin typeface="Arial" panose="020B0604020202020204" pitchFamily="34" charset="0"/>
              </a:defRPr>
            </a:lvl1pPr>
          </a:lstStyle>
          <a:p>
            <a:fld id="{559D5755-27F9-411C-A2A0-985D12A8AAEA}" type="datetimeFigureOut">
              <a:rPr lang="cs-CZ" smtClean="0"/>
              <a:pPr/>
              <a:t>09.11.2022</a:t>
            </a:fld>
            <a:endParaRPr lang="cs-CZ" dirty="0"/>
          </a:p>
        </p:txBody>
      </p:sp>
      <p:sp>
        <p:nvSpPr>
          <p:cNvPr id="3" name="Footer Placeholder 2"/>
          <p:cNvSpPr>
            <a:spLocks noGrp="1"/>
          </p:cNvSpPr>
          <p:nvPr>
            <p:ph type="ftr" sz="quarter" idx="11"/>
          </p:nvPr>
        </p:nvSpPr>
        <p:spPr/>
        <p:txBody>
          <a:bodyPr/>
          <a:lstStyle>
            <a:lvl1pPr>
              <a:defRPr>
                <a:latin typeface="Arial" panose="020B0604020202020204" pitchFamily="34" charset="0"/>
              </a:defRPr>
            </a:lvl1pPr>
          </a:lstStyle>
          <a:p>
            <a:endParaRPr lang="cs-CZ"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latin typeface="Arial" panose="020B0604020202020204" pitchFamily="34" charset="0"/>
              </a:defRPr>
            </a:lvl1pPr>
          </a:lstStyle>
          <a:p>
            <a:fld id="{59DA9F24-85C0-40FA-A96B-13928A4041EC}" type="slidenum">
              <a:rPr lang="cs-CZ" smtClean="0"/>
              <a:pPr/>
              <a:t>‹#›</a:t>
            </a:fld>
            <a:endParaRPr lang="cs-CZ" dirty="0"/>
          </a:p>
        </p:txBody>
      </p:sp>
    </p:spTree>
    <p:extLst>
      <p:ext uri="{BB962C8B-B14F-4D97-AF65-F5344CB8AC3E}">
        <p14:creationId xmlns:p14="http://schemas.microsoft.com/office/powerpoint/2010/main" val="934682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latin typeface="Arial" panose="020B0604020202020204" pitchFamily="34" charset="0"/>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1650" b="1">
                <a:solidFill>
                  <a:srgbClr val="FFFFFF"/>
                </a:solidFill>
              </a:defRPr>
            </a:lvl1pPr>
          </a:lstStyle>
          <a:p>
            <a:r>
              <a:rPr kumimoji="0" lang="cs-CZ"/>
              <a:t>Kliknutím lze upravit styl.</a:t>
            </a:r>
            <a:endParaRPr kumimoji="0" lang="en-US"/>
          </a:p>
        </p:txBody>
      </p:sp>
      <p:sp>
        <p:nvSpPr>
          <p:cNvPr id="3" name="Text Placeholder 2"/>
          <p:cNvSpPr>
            <a:spLocks noGrp="1"/>
          </p:cNvSpPr>
          <p:nvPr>
            <p:ph type="body" idx="2"/>
          </p:nvPr>
        </p:nvSpPr>
        <p:spPr>
          <a:xfrm>
            <a:off x="381000" y="1981202"/>
            <a:ext cx="2362200" cy="4144963"/>
          </a:xfrm>
        </p:spPr>
        <p:txBody>
          <a:bodyPr/>
          <a:lstStyle>
            <a:lvl1pPr marL="0" indent="0">
              <a:spcAft>
                <a:spcPts val="750"/>
              </a:spcAft>
              <a:buNone/>
              <a:defRPr sz="1200">
                <a:solidFill>
                  <a:srgbClr val="FFFFFF"/>
                </a:solidFill>
                <a:latin typeface="Arial" panose="020B0604020202020204" pitchFamily="34" charset="0"/>
              </a:defRPr>
            </a:lvl1pPr>
            <a:lvl2pPr>
              <a:buNone/>
              <a:defRPr sz="900"/>
            </a:lvl2pPr>
            <a:lvl3pPr>
              <a:buNone/>
              <a:defRPr sz="750"/>
            </a:lvl3pPr>
            <a:lvl4pPr>
              <a:buNone/>
              <a:defRPr sz="675"/>
            </a:lvl4pPr>
            <a:lvl5pPr>
              <a:buNone/>
              <a:defRPr sz="675"/>
            </a:lvl5pPr>
          </a:lstStyle>
          <a:p>
            <a:pPr lvl="0" eaLnBrk="1" latinLnBrk="0" hangingPunct="1"/>
            <a:r>
              <a:rPr kumimoji="0" lang="cs-CZ" dirty="0"/>
              <a:t>Upravte styly předlohy textu.</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20" name="Content Placeholder 19"/>
          <p:cNvSpPr>
            <a:spLocks noGrp="1"/>
          </p:cNvSpPr>
          <p:nvPr>
            <p:ph sz="quarter" idx="1"/>
          </p:nvPr>
        </p:nvSpPr>
        <p:spPr>
          <a:xfrm>
            <a:off x="3124200" y="685800"/>
            <a:ext cx="5638800" cy="5410200"/>
          </a:xfr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eaLnBrk="1" latinLnBrk="0" hangingPunct="1"/>
            <a:r>
              <a:rPr lang="cs-CZ" dirty="0"/>
              <a:t>Upravte styly předlohy textu.</a:t>
            </a:r>
          </a:p>
          <a:p>
            <a:pPr lvl="1" eaLnBrk="1" latinLnBrk="0" hangingPunct="1"/>
            <a:r>
              <a:rPr lang="cs-CZ" dirty="0"/>
              <a:t>Druhá úroveň</a:t>
            </a:r>
          </a:p>
          <a:p>
            <a:pPr lvl="2" eaLnBrk="1" latinLnBrk="0" hangingPunct="1"/>
            <a:r>
              <a:rPr lang="cs-CZ" dirty="0"/>
              <a:t>Třetí úroveň</a:t>
            </a:r>
          </a:p>
          <a:p>
            <a:pPr lvl="3" eaLnBrk="1" latinLnBrk="0" hangingPunct="1"/>
            <a:r>
              <a:rPr lang="cs-CZ" dirty="0"/>
              <a:t>Čtvrtá úroveň</a:t>
            </a:r>
          </a:p>
          <a:p>
            <a:pPr lvl="4" eaLnBrk="1" latinLnBrk="0" hangingPunct="1"/>
            <a:r>
              <a:rPr lang="cs-CZ" dirty="0"/>
              <a:t>Pátá úroveň</a:t>
            </a:r>
            <a:endParaRPr kumimoji="0" lang="en-US" dirty="0"/>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latin typeface="Arial" panose="020B0604020202020204" pitchFamily="34" charset="0"/>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latin typeface="Arial" panose="020B0604020202020204" pitchFamily="34" charset="0"/>
            </a:endParaRPr>
          </a:p>
        </p:txBody>
      </p:sp>
      <p:sp>
        <p:nvSpPr>
          <p:cNvPr id="7" name="Slide Number Placeholder 6"/>
          <p:cNvSpPr>
            <a:spLocks noGrp="1"/>
          </p:cNvSpPr>
          <p:nvPr>
            <p:ph type="sldNum" sz="quarter" idx="12"/>
          </p:nvPr>
        </p:nvSpPr>
        <p:spPr>
          <a:xfrm>
            <a:off x="1371600" y="312740"/>
            <a:ext cx="457200" cy="441325"/>
          </a:xfrm>
        </p:spPr>
        <p:txBody>
          <a:bodyPr/>
          <a:lstStyle>
            <a:lvl1pPr>
              <a:defRPr>
                <a:solidFill>
                  <a:schemeClr val="accent3">
                    <a:shade val="75000"/>
                  </a:schemeClr>
                </a:solidFill>
                <a:latin typeface="Arial" panose="020B0604020202020204" pitchFamily="34" charset="0"/>
              </a:defRPr>
            </a:lvl1pPr>
          </a:lstStyle>
          <a:p>
            <a:fld id="{59DA9F24-85C0-40FA-A96B-13928A4041EC}" type="slidenum">
              <a:rPr lang="cs-CZ" smtClean="0"/>
              <a:pPr/>
              <a:t>‹#›</a:t>
            </a:fld>
            <a:endParaRPr lang="cs-CZ" dirty="0"/>
          </a:p>
        </p:txBody>
      </p:sp>
      <p:sp>
        <p:nvSpPr>
          <p:cNvPr id="21" name="Rectangle 20"/>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fld id="{559D5755-27F9-411C-A2A0-985D12A8AAEA}" type="datetimeFigureOut">
              <a:rPr lang="cs-CZ" smtClean="0"/>
              <a:pPr/>
              <a:t>09.11.2022</a:t>
            </a:fld>
            <a:endParaRPr lang="cs-CZ" dirty="0"/>
          </a:p>
        </p:txBody>
      </p:sp>
      <p:sp>
        <p:nvSpPr>
          <p:cNvPr id="6" name="Footer Placeholder 5"/>
          <p:cNvSpPr>
            <a:spLocks noGrp="1"/>
          </p:cNvSpPr>
          <p:nvPr>
            <p:ph type="ftr" sz="quarter" idx="11"/>
          </p:nvPr>
        </p:nvSpPr>
        <p:spPr>
          <a:xfrm>
            <a:off x="301752" y="6410848"/>
            <a:ext cx="3383280" cy="365760"/>
          </a:xfrm>
        </p:spPr>
        <p:txBody>
          <a:bodyPr/>
          <a:lstStyle>
            <a:lvl1pPr>
              <a:defRPr>
                <a:latin typeface="Arial" panose="020B0604020202020204" pitchFamily="34" charset="0"/>
              </a:defRPr>
            </a:lvl1pPr>
          </a:lstStyle>
          <a:p>
            <a:endParaRPr lang="cs-CZ" dirty="0"/>
          </a:p>
        </p:txBody>
      </p:sp>
    </p:spTree>
    <p:extLst>
      <p:ext uri="{BB962C8B-B14F-4D97-AF65-F5344CB8AC3E}">
        <p14:creationId xmlns:p14="http://schemas.microsoft.com/office/powerpoint/2010/main" val="313175587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latin typeface="Arial" panose="020B0604020202020204" pitchFamily="34" charset="0"/>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latin typeface="Arial" panose="020B0604020202020204" pitchFamily="34" charset="0"/>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latin typeface="Arial" panose="020B0604020202020204" pitchFamily="34" charset="0"/>
            </a:endParaRPr>
          </a:p>
        </p:txBody>
      </p:sp>
      <p:sp>
        <p:nvSpPr>
          <p:cNvPr id="7" name="Slide Number Placeholder 6"/>
          <p:cNvSpPr>
            <a:spLocks noGrp="1"/>
          </p:cNvSpPr>
          <p:nvPr>
            <p:ph type="sldNum" sz="quarter" idx="12"/>
          </p:nvPr>
        </p:nvSpPr>
        <p:spPr>
          <a:xfrm>
            <a:off x="1371600" y="312740"/>
            <a:ext cx="457200" cy="441325"/>
          </a:xfrm>
        </p:spPr>
        <p:txBody>
          <a:bodyPr/>
          <a:lstStyle>
            <a:lvl1pPr>
              <a:defRPr>
                <a:latin typeface="Arial" panose="020B0604020202020204" pitchFamily="34" charset="0"/>
              </a:defRPr>
            </a:lvl1pPr>
          </a:lstStyle>
          <a:p>
            <a:fld id="{59DA9F24-85C0-40FA-A96B-13928A4041EC}" type="slidenum">
              <a:rPr lang="cs-CZ" smtClean="0"/>
              <a:pPr/>
              <a:t>‹#›</a:t>
            </a:fld>
            <a:endParaRPr lang="cs-CZ"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1800" b="1">
                <a:solidFill>
                  <a:schemeClr val="tx2"/>
                </a:solidFill>
              </a:defRPr>
            </a:lvl1pPr>
          </a:lstStyle>
          <a:p>
            <a:r>
              <a:rPr kumimoji="0" lang="cs-CZ"/>
              <a:t>Kliknutím lze upravit styl.</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2400">
                <a:latin typeface="Arial" panose="020B0604020202020204" pitchFamily="34" charset="0"/>
              </a:defRPr>
            </a:lvl1pPr>
          </a:lstStyle>
          <a:p>
            <a:r>
              <a:rPr kumimoji="0" lang="cs-CZ" dirty="0"/>
              <a:t>Kliknutím na ikonu přidáte obrázek.</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750"/>
              </a:spcAft>
              <a:buFontTx/>
              <a:buNone/>
              <a:defRPr sz="1200">
                <a:solidFill>
                  <a:srgbClr val="FFFFFF"/>
                </a:solidFill>
                <a:latin typeface="Arial" panose="020B0604020202020204" pitchFamily="34" charset="0"/>
              </a:defRPr>
            </a:lvl1pPr>
            <a:lvl2pPr>
              <a:defRPr sz="900"/>
            </a:lvl2pPr>
            <a:lvl3pPr>
              <a:defRPr sz="750"/>
            </a:lvl3pPr>
            <a:lvl4pPr>
              <a:defRPr sz="675"/>
            </a:lvl4pPr>
            <a:lvl5pPr>
              <a:defRPr sz="675"/>
            </a:lvl5pPr>
          </a:lstStyle>
          <a:p>
            <a:pPr lvl="0" eaLnBrk="1" latinLnBrk="0" hangingPunct="1"/>
            <a:r>
              <a:rPr kumimoji="0" lang="cs-CZ" dirty="0"/>
              <a:t>Upravte styly předlohy textu.</a:t>
            </a:r>
          </a:p>
        </p:txBody>
      </p:sp>
      <p:sp>
        <p:nvSpPr>
          <p:cNvPr id="22" name="Rectangle 21"/>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5" name="Date Placeholder 4"/>
          <p:cNvSpPr>
            <a:spLocks noGrp="1"/>
          </p:cNvSpPr>
          <p:nvPr>
            <p:ph type="dt" sz="half" idx="10"/>
          </p:nvPr>
        </p:nvSpPr>
        <p:spPr>
          <a:xfrm>
            <a:off x="5788152" y="6404984"/>
            <a:ext cx="3044952" cy="365760"/>
          </a:xfrm>
        </p:spPr>
        <p:txBody>
          <a:bodyPr/>
          <a:lstStyle>
            <a:lvl1pPr>
              <a:defRPr>
                <a:latin typeface="Arial" panose="020B0604020202020204" pitchFamily="34" charset="0"/>
              </a:defRPr>
            </a:lvl1pPr>
          </a:lstStyle>
          <a:p>
            <a:fld id="{559D5755-27F9-411C-A2A0-985D12A8AAEA}" type="datetimeFigureOut">
              <a:rPr lang="cs-CZ" smtClean="0"/>
              <a:pPr/>
              <a:t>09.11.2022</a:t>
            </a:fld>
            <a:endParaRPr lang="cs-CZ" dirty="0"/>
          </a:p>
        </p:txBody>
      </p:sp>
      <p:sp>
        <p:nvSpPr>
          <p:cNvPr id="6" name="Footer Placeholder 5"/>
          <p:cNvSpPr>
            <a:spLocks noGrp="1"/>
          </p:cNvSpPr>
          <p:nvPr>
            <p:ph type="ftr" sz="quarter" idx="11"/>
          </p:nvPr>
        </p:nvSpPr>
        <p:spPr>
          <a:xfrm>
            <a:off x="301752" y="6410848"/>
            <a:ext cx="3584448" cy="365760"/>
          </a:xfrm>
        </p:spPr>
        <p:txBody>
          <a:bodyPr/>
          <a:lstStyle>
            <a:lvl1pPr>
              <a:defRPr>
                <a:latin typeface="Arial" panose="020B0604020202020204" pitchFamily="34" charset="0"/>
              </a:defRPr>
            </a:lvl1pPr>
          </a:lstStyle>
          <a:p>
            <a:endParaRPr lang="cs-CZ" dirty="0"/>
          </a:p>
        </p:txBody>
      </p:sp>
    </p:spTree>
    <p:extLst>
      <p:ext uri="{BB962C8B-B14F-4D97-AF65-F5344CB8AC3E}">
        <p14:creationId xmlns:p14="http://schemas.microsoft.com/office/powerpoint/2010/main" val="3386405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3366"/>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16" name="Rectangle 15"/>
          <p:cNvSpPr>
            <a:spLocks noChangeArrowheads="1"/>
          </p:cNvSpPr>
          <p:nvPr/>
        </p:nvSpPr>
        <p:spPr bwMode="white">
          <a:xfrm>
            <a:off x="0" y="2"/>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9" name="Rectangle 8"/>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050">
                <a:solidFill>
                  <a:srgbClr val="FFFFFF"/>
                </a:solidFill>
                <a:latin typeface="Arial" panose="020B0604020202020204" pitchFamily="34" charset="0"/>
              </a:defRPr>
            </a:lvl1pPr>
          </a:lstStyle>
          <a:p>
            <a:fld id="{559D5755-27F9-411C-A2A0-985D12A8AAEA}" type="datetimeFigureOut">
              <a:rPr lang="cs-CZ" smtClean="0"/>
              <a:pPr/>
              <a:t>09.11.2022</a:t>
            </a:fld>
            <a:endParaRPr lang="cs-CZ"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900">
                <a:solidFill>
                  <a:srgbClr val="FFFFFF"/>
                </a:solidFill>
                <a:latin typeface="Arial" panose="020B0604020202020204" pitchFamily="34" charset="0"/>
              </a:defRPr>
            </a:lvl1pPr>
          </a:lstStyle>
          <a:p>
            <a:endParaRPr lang="cs-CZ"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kumimoji="0" lang="en-US" sz="1350" dirty="0">
              <a:latin typeface="Arial" panose="020B0604020202020204" pitchFamily="34" charset="0"/>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latin typeface="Arial" panose="020B0604020202020204" pitchFamily="34" charset="0"/>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latin typeface="Arial" panose="020B0604020202020204" pitchFamily="34" charset="0"/>
            </a:endParaRPr>
          </a:p>
        </p:txBody>
      </p:sp>
      <p:sp>
        <p:nvSpPr>
          <p:cNvPr id="23" name="Slide Number Placeholder 22"/>
          <p:cNvSpPr>
            <a:spLocks noGrp="1"/>
          </p:cNvSpPr>
          <p:nvPr>
            <p:ph type="sldNum" sz="quarter" idx="4"/>
          </p:nvPr>
        </p:nvSpPr>
        <p:spPr>
          <a:xfrm>
            <a:off x="4343400" y="1040176"/>
            <a:ext cx="457200" cy="441325"/>
          </a:xfrm>
          <a:prstGeom prst="rect">
            <a:avLst/>
          </a:prstGeom>
        </p:spPr>
        <p:txBody>
          <a:bodyPr vert="horz" lIns="45720" rIns="45720" anchor="ctr">
            <a:normAutofit/>
          </a:bodyPr>
          <a:lstStyle>
            <a:lvl1pPr algn="ctr" eaLnBrk="1" latinLnBrk="0" hangingPunct="1">
              <a:defRPr kumimoji="0" sz="1200">
                <a:solidFill>
                  <a:schemeClr val="accent3">
                    <a:shade val="75000"/>
                  </a:schemeClr>
                </a:solidFill>
                <a:latin typeface="Arial" panose="020B0604020202020204" pitchFamily="34" charset="0"/>
              </a:defRPr>
            </a:lvl1pPr>
          </a:lstStyle>
          <a:p>
            <a:fld id="{59DA9F24-85C0-40FA-A96B-13928A4041EC}" type="slidenum">
              <a:rPr lang="cs-CZ" smtClean="0"/>
              <a:pPr/>
              <a:t>‹#›</a:t>
            </a:fld>
            <a:endParaRPr lang="cs-CZ"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cs-CZ"/>
              <a:t>Kliknutím lze upravit styl.</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cs-CZ" dirty="0"/>
              <a:t>Upravte styly předlohy textu.</a:t>
            </a:r>
          </a:p>
          <a:p>
            <a:pPr lvl="1" eaLnBrk="1" latinLnBrk="0" hangingPunct="1"/>
            <a:r>
              <a:rPr kumimoji="0" lang="cs-CZ" dirty="0"/>
              <a:t>Druhá úroveň</a:t>
            </a:r>
          </a:p>
          <a:p>
            <a:pPr lvl="2" eaLnBrk="1" latinLnBrk="0" hangingPunct="1"/>
            <a:r>
              <a:rPr kumimoji="0" lang="cs-CZ" dirty="0"/>
              <a:t>Třetí úroveň</a:t>
            </a:r>
          </a:p>
          <a:p>
            <a:pPr lvl="3" eaLnBrk="1" latinLnBrk="0" hangingPunct="1"/>
            <a:r>
              <a:rPr kumimoji="0" lang="cs-CZ" dirty="0"/>
              <a:t>Čtvrtá úroveň</a:t>
            </a:r>
          </a:p>
          <a:p>
            <a:pPr lvl="4" eaLnBrk="1" latinLnBrk="0" hangingPunct="1"/>
            <a:r>
              <a:rPr kumimoji="0" lang="cs-CZ" dirty="0"/>
              <a:t>Pátá úroveň</a:t>
            </a:r>
            <a:endParaRPr kumimoji="0" lang="en-US" dirty="0"/>
          </a:p>
        </p:txBody>
      </p:sp>
    </p:spTree>
    <p:extLst>
      <p:ext uri="{BB962C8B-B14F-4D97-AF65-F5344CB8AC3E}">
        <p14:creationId xmlns:p14="http://schemas.microsoft.com/office/powerpoint/2010/main" val="339170819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2475" kern="1200">
          <a:solidFill>
            <a:schemeClr val="accent3">
              <a:shade val="75000"/>
            </a:schemeClr>
          </a:solidFill>
          <a:latin typeface="+mj-lt"/>
          <a:ea typeface="+mj-ea"/>
          <a:cs typeface="+mj-cs"/>
        </a:defRPr>
      </a:lvl1pPr>
    </p:titleStyle>
    <p:bodyStyle>
      <a:lvl1pPr marL="205740" indent="-205740" algn="l" rtl="0" eaLnBrk="1" latinLnBrk="0" hangingPunct="1">
        <a:spcBef>
          <a:spcPct val="20000"/>
        </a:spcBef>
        <a:buClr>
          <a:schemeClr val="accent1"/>
        </a:buClr>
        <a:buSzPct val="85000"/>
        <a:buFont typeface="Wingdings 2"/>
        <a:buChar char=""/>
        <a:defRPr kumimoji="0" sz="2025" kern="1200">
          <a:solidFill>
            <a:schemeClr val="tx1"/>
          </a:solidFill>
          <a:latin typeface="Arial" panose="020B0604020202020204" pitchFamily="34" charset="0"/>
          <a:ea typeface="+mn-ea"/>
          <a:cs typeface="+mn-cs"/>
        </a:defRPr>
      </a:lvl1pPr>
      <a:lvl2pPr marL="411480" indent="-205740" algn="l" rtl="0" eaLnBrk="1" latinLnBrk="0" hangingPunct="1">
        <a:spcBef>
          <a:spcPct val="20000"/>
        </a:spcBef>
        <a:buClr>
          <a:schemeClr val="accent2"/>
        </a:buClr>
        <a:buSzPct val="70000"/>
        <a:buFont typeface="Wingdings"/>
        <a:buChar char=""/>
        <a:defRPr kumimoji="0" sz="1650" kern="1200">
          <a:solidFill>
            <a:schemeClr val="tx2"/>
          </a:solidFill>
          <a:latin typeface="Arial" panose="020B0604020202020204" pitchFamily="34" charset="0"/>
          <a:ea typeface="+mn-ea"/>
          <a:cs typeface="+mn-cs"/>
        </a:defRPr>
      </a:lvl2pPr>
      <a:lvl3pPr marL="617220" indent="-171450" algn="l" rtl="0" eaLnBrk="1" latinLnBrk="0" hangingPunct="1">
        <a:spcBef>
          <a:spcPct val="20000"/>
        </a:spcBef>
        <a:buClr>
          <a:schemeClr val="accent3"/>
        </a:buClr>
        <a:buSzPct val="75000"/>
        <a:buFont typeface="Wingdings 2"/>
        <a:buChar char=""/>
        <a:defRPr kumimoji="0" sz="1500" kern="1200">
          <a:solidFill>
            <a:schemeClr val="tx1"/>
          </a:solidFill>
          <a:latin typeface="Arial" panose="020B0604020202020204" pitchFamily="34" charset="0"/>
          <a:ea typeface="+mn-ea"/>
          <a:cs typeface="+mn-cs"/>
        </a:defRPr>
      </a:lvl3pPr>
      <a:lvl4pPr marL="822960" indent="-171450" algn="l" rtl="0" eaLnBrk="1" latinLnBrk="0" hangingPunct="1">
        <a:spcBef>
          <a:spcPct val="20000"/>
        </a:spcBef>
        <a:buClr>
          <a:schemeClr val="accent4"/>
        </a:buClr>
        <a:buSzPct val="70000"/>
        <a:buFont typeface="Wingdings"/>
        <a:buChar char=""/>
        <a:defRPr kumimoji="0" sz="1500" kern="1200">
          <a:solidFill>
            <a:schemeClr val="tx2"/>
          </a:solidFill>
          <a:latin typeface="Arial" panose="020B0604020202020204" pitchFamily="34" charset="0"/>
          <a:ea typeface="+mn-ea"/>
          <a:cs typeface="+mn-cs"/>
        </a:defRPr>
      </a:lvl4pPr>
      <a:lvl5pPr marL="1028700" indent="-171450" algn="l" rtl="0" eaLnBrk="1" latinLnBrk="0" hangingPunct="1">
        <a:spcBef>
          <a:spcPct val="20000"/>
        </a:spcBef>
        <a:buClr>
          <a:schemeClr val="accent5"/>
        </a:buClr>
        <a:buFontTx/>
        <a:buChar char="•"/>
        <a:defRPr kumimoji="0" sz="1350" kern="1200">
          <a:solidFill>
            <a:schemeClr val="tx1"/>
          </a:solidFill>
          <a:latin typeface="Arial" panose="020B0604020202020204" pitchFamily="34" charset="0"/>
          <a:ea typeface="+mn-ea"/>
          <a:cs typeface="+mn-cs"/>
        </a:defRPr>
      </a:lvl5pPr>
      <a:lvl6pPr marL="1234440" indent="-137160"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40" indent="-137160"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80" indent="-137160"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hyperlink" Target="http://eagri.cz/public/web/file/521584/komiks280217.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c.europa.eu/agriculture/markets/wine/e-bacchus/index.cfm?event=searchPTradTerms&amp;language=CS" TargetMode="External"/><Relationship Id="rId2" Type="http://schemas.openxmlformats.org/officeDocument/2006/relationships/hyperlink" Target="https://ec.europa.eu/info/food-farming-fisheries/food-safety-and-quality/certification/quality-labels/geographical-indications-register/"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3366"/>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514905" y="275207"/>
            <a:ext cx="7901127" cy="1953088"/>
          </a:xfrm>
        </p:spPr>
        <p:txBody>
          <a:bodyPr>
            <a:normAutofit/>
          </a:bodyPr>
          <a:lstStyle/>
          <a:p>
            <a:r>
              <a:rPr lang="cs-CZ" sz="2700" cap="all" dirty="0">
                <a:solidFill>
                  <a:srgbClr val="993366"/>
                </a:solidFill>
              </a:rPr>
              <a:t>Legislativní požadavky produkci, označování a zatřiďování vína</a:t>
            </a:r>
            <a:br>
              <a:rPr lang="cs-CZ" sz="2700" cap="all" dirty="0">
                <a:solidFill>
                  <a:srgbClr val="993366"/>
                </a:solidFill>
              </a:rPr>
            </a:br>
            <a:r>
              <a:rPr lang="cs-CZ" sz="2700" cap="all" dirty="0">
                <a:solidFill>
                  <a:srgbClr val="993366"/>
                </a:solidFill>
              </a:rPr>
              <a:t>pivo</a:t>
            </a:r>
            <a:br>
              <a:rPr lang="cs-CZ" sz="2700" cap="all" dirty="0">
                <a:solidFill>
                  <a:srgbClr val="993366"/>
                </a:solidFill>
              </a:rPr>
            </a:br>
            <a:r>
              <a:rPr lang="cs-CZ" sz="2700" cap="all" dirty="0">
                <a:solidFill>
                  <a:srgbClr val="993366"/>
                </a:solidFill>
              </a:rPr>
              <a:t>alkoholické nápoje</a:t>
            </a:r>
            <a:endParaRPr lang="cs-CZ" cap="all" dirty="0">
              <a:solidFill>
                <a:srgbClr val="993366"/>
              </a:solidFill>
            </a:endParaRPr>
          </a:p>
        </p:txBody>
      </p:sp>
    </p:spTree>
    <p:extLst>
      <p:ext uri="{BB962C8B-B14F-4D97-AF65-F5344CB8AC3E}">
        <p14:creationId xmlns:p14="http://schemas.microsoft.com/office/powerpoint/2010/main" val="3797705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7B1C08-7D34-450E-8993-EADA7CF96A22}"/>
              </a:ext>
            </a:extLst>
          </p:cNvPr>
          <p:cNvSpPr>
            <a:spLocks noGrp="1"/>
          </p:cNvSpPr>
          <p:nvPr>
            <p:ph type="title"/>
          </p:nvPr>
        </p:nvSpPr>
        <p:spPr/>
        <p:txBody>
          <a:bodyPr/>
          <a:lstStyle/>
          <a:p>
            <a:r>
              <a:rPr lang="cs-CZ" b="1" dirty="0"/>
              <a:t>Název stáčírny nebo výrobce/prodejce </a:t>
            </a:r>
          </a:p>
        </p:txBody>
      </p:sp>
      <p:sp>
        <p:nvSpPr>
          <p:cNvPr id="3" name="TextovéPole 2">
            <a:extLst>
              <a:ext uri="{FF2B5EF4-FFF2-40B4-BE49-F238E27FC236}">
                <a16:creationId xmlns:a16="http://schemas.microsoft.com/office/drawing/2014/main" id="{17F783A2-61B4-4766-A24C-7C017809C04D}"/>
              </a:ext>
            </a:extLst>
          </p:cNvPr>
          <p:cNvSpPr txBox="1"/>
          <p:nvPr/>
        </p:nvSpPr>
        <p:spPr>
          <a:xfrm>
            <a:off x="301752" y="1518081"/>
            <a:ext cx="8534400" cy="4801314"/>
          </a:xfrm>
          <a:prstGeom prst="rect">
            <a:avLst/>
          </a:prstGeom>
          <a:noFill/>
        </p:spPr>
        <p:txBody>
          <a:bodyPr wrap="square" rtlCol="0">
            <a:spAutoFit/>
          </a:bodyPr>
          <a:lstStyle/>
          <a:p>
            <a:pPr marL="285750" indent="-285750">
              <a:buFont typeface="Arial" panose="020B0604020202020204" pitchFamily="34" charset="0"/>
              <a:buChar char="•"/>
            </a:pPr>
            <a:r>
              <a:rPr lang="cs-CZ" dirty="0">
                <a:solidFill>
                  <a:schemeClr val="bg1"/>
                </a:solidFill>
              </a:rPr>
              <a:t>(čl. 46 a 54 nařízení (EU) 2019/33)</a:t>
            </a:r>
          </a:p>
          <a:p>
            <a:pPr marL="285750" indent="-285750">
              <a:buFont typeface="Arial" panose="020B0604020202020204" pitchFamily="34" charset="0"/>
              <a:buChar char="•"/>
            </a:pPr>
            <a:endParaRPr lang="cs-CZ" dirty="0">
              <a:solidFill>
                <a:schemeClr val="bg1"/>
              </a:solidFill>
            </a:endParaRPr>
          </a:p>
          <a:p>
            <a:pPr marL="285750" indent="-285750">
              <a:buFont typeface="Arial" panose="020B0604020202020204" pitchFamily="34" charset="0"/>
              <a:buChar char="•"/>
            </a:pPr>
            <a:r>
              <a:rPr lang="cs-CZ" dirty="0">
                <a:solidFill>
                  <a:schemeClr val="bg1"/>
                </a:solidFill>
              </a:rPr>
              <a:t>Název stáčírny – vína jiná než šumivá (šumivá / jakostní š. / jakostní aromatická š. /dosyceného CO2)</a:t>
            </a:r>
          </a:p>
          <a:p>
            <a:pPr marL="742950" lvl="1" indent="-285750">
              <a:buFont typeface="Arial" panose="020B0604020202020204" pitchFamily="34" charset="0"/>
              <a:buChar char="•"/>
            </a:pPr>
            <a:r>
              <a:rPr lang="cs-CZ" dirty="0">
                <a:solidFill>
                  <a:schemeClr val="bg1"/>
                </a:solidFill>
              </a:rPr>
              <a:t>Slova „stáčírna“ nebo „plněno v (…)“ plus název stáčírny a adresa stáčírny (údaj o obci a členském státu) nebo pro vína s CHOP/CHZO výrazy odkazující na vinohradnický podnik (příloha VI nařízení (EU) 2019/33), jiné než údaj o názvu stáčírny - např. pro ČR výrazy: sklep, vinařský dům, vinařství.</a:t>
            </a:r>
          </a:p>
          <a:p>
            <a:pPr marL="742950" lvl="1" indent="-285750">
              <a:buFont typeface="Arial" panose="020B0604020202020204" pitchFamily="34" charset="0"/>
              <a:buChar char="•"/>
            </a:pPr>
            <a:r>
              <a:rPr lang="cs-CZ" dirty="0">
                <a:solidFill>
                  <a:schemeClr val="bg1"/>
                </a:solidFill>
              </a:rPr>
              <a:t>Při plnění za úhradu slova „plněno pro (…)“ nebo „plněno pro (…) v (…)“.</a:t>
            </a:r>
          </a:p>
          <a:p>
            <a:pPr marL="742950" lvl="1" indent="-285750">
              <a:buFont typeface="Arial" panose="020B0604020202020204" pitchFamily="34" charset="0"/>
              <a:buChar char="•"/>
            </a:pPr>
            <a:r>
              <a:rPr lang="cs-CZ" dirty="0">
                <a:solidFill>
                  <a:schemeClr val="bg1"/>
                </a:solidFill>
              </a:rPr>
              <a:t>Při používání jiných nádob než lahví - slova „balírna“ a „baleno v (…)“.</a:t>
            </a:r>
          </a:p>
          <a:p>
            <a:pPr marL="285750" indent="-285750">
              <a:buFont typeface="Arial" panose="020B0604020202020204" pitchFamily="34" charset="0"/>
              <a:buChar char="•"/>
            </a:pPr>
            <a:r>
              <a:rPr lang="cs-CZ" dirty="0">
                <a:solidFill>
                  <a:schemeClr val="bg1"/>
                </a:solidFill>
              </a:rPr>
              <a:t>Název výrobce nebo prodejce – šumivá vína, šumivá vína dosycená oxidem uhličitým, jakostní šumivá vína, jakostní aromatická šumivá vína</a:t>
            </a:r>
          </a:p>
          <a:p>
            <a:pPr marL="742950" lvl="1" indent="-285750">
              <a:buFont typeface="Arial" panose="020B0604020202020204" pitchFamily="34" charset="0"/>
              <a:buChar char="•"/>
            </a:pPr>
            <a:r>
              <a:rPr lang="cs-CZ" dirty="0">
                <a:solidFill>
                  <a:schemeClr val="bg1"/>
                </a:solidFill>
              </a:rPr>
              <a:t>Slova „výrobce“ nebo „vyrobeno v (…)“ a „prodejce“ nebo „prodáváno“ nebo rovnocenné výrazy plus název a adresa (údaj o obci a členském státu) nebo pro vína s CHOP/CHZO výrazy odkazující na vinohradnický podnik</a:t>
            </a:r>
          </a:p>
        </p:txBody>
      </p:sp>
    </p:spTree>
    <p:extLst>
      <p:ext uri="{BB962C8B-B14F-4D97-AF65-F5344CB8AC3E}">
        <p14:creationId xmlns:p14="http://schemas.microsoft.com/office/powerpoint/2010/main" val="1692418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7B1C08-7D34-450E-8993-EADA7CF96A22}"/>
              </a:ext>
            </a:extLst>
          </p:cNvPr>
          <p:cNvSpPr>
            <a:spLocks noGrp="1"/>
          </p:cNvSpPr>
          <p:nvPr>
            <p:ph type="title"/>
          </p:nvPr>
        </p:nvSpPr>
        <p:spPr/>
        <p:txBody>
          <a:bodyPr/>
          <a:lstStyle/>
          <a:p>
            <a:r>
              <a:rPr lang="cs-CZ" b="1" dirty="0"/>
              <a:t>Údaj o obsahu cukru</a:t>
            </a:r>
          </a:p>
        </p:txBody>
      </p:sp>
      <p:sp>
        <p:nvSpPr>
          <p:cNvPr id="3" name="TextovéPole 2">
            <a:extLst>
              <a:ext uri="{FF2B5EF4-FFF2-40B4-BE49-F238E27FC236}">
                <a16:creationId xmlns:a16="http://schemas.microsoft.com/office/drawing/2014/main" id="{17F783A2-61B4-4766-A24C-7C017809C04D}"/>
              </a:ext>
            </a:extLst>
          </p:cNvPr>
          <p:cNvSpPr txBox="1"/>
          <p:nvPr/>
        </p:nvSpPr>
        <p:spPr>
          <a:xfrm>
            <a:off x="301752" y="1518081"/>
            <a:ext cx="8534400" cy="3970318"/>
          </a:xfrm>
          <a:prstGeom prst="rect">
            <a:avLst/>
          </a:prstGeom>
          <a:noFill/>
        </p:spPr>
        <p:txBody>
          <a:bodyPr wrap="square" rtlCol="0">
            <a:spAutoFit/>
          </a:bodyPr>
          <a:lstStyle/>
          <a:p>
            <a:pPr marL="285750" indent="-285750">
              <a:buFont typeface="Arial" panose="020B0604020202020204" pitchFamily="34" charset="0"/>
              <a:buChar char="•"/>
            </a:pPr>
            <a:r>
              <a:rPr lang="cs-CZ" dirty="0">
                <a:solidFill>
                  <a:schemeClr val="bg1"/>
                </a:solidFill>
              </a:rPr>
              <a:t>Povinný údaj pro šumivá vína, šumivá vína dosycená oxidem uhličitým, jakostní šumivá vína, jakostní aromatická šumivá vína (čl. 47 nařízení (EU) 2019/33)</a:t>
            </a:r>
          </a:p>
          <a:p>
            <a:pPr marL="742950" lvl="1" indent="-285750">
              <a:buFont typeface="Arial" panose="020B0604020202020204" pitchFamily="34" charset="0"/>
              <a:buChar char="•"/>
            </a:pPr>
            <a:r>
              <a:rPr lang="cs-CZ" dirty="0">
                <a:solidFill>
                  <a:schemeClr val="bg1"/>
                </a:solidFill>
              </a:rPr>
              <a:t>Příloha III část A nařízení (EU) 2019/33 – výrazy v různých jazycích, v ČJ/F</a:t>
            </a:r>
          </a:p>
          <a:p>
            <a:pPr marL="1200150" lvl="2" indent="-285750">
              <a:buFont typeface="Arial" panose="020B0604020202020204" pitchFamily="34" charset="0"/>
              <a:buChar char="•"/>
            </a:pPr>
            <a:r>
              <a:rPr lang="cs-CZ" dirty="0">
                <a:solidFill>
                  <a:schemeClr val="bg1"/>
                </a:solidFill>
              </a:rPr>
              <a:t>Přírodně tvrdé – </a:t>
            </a:r>
            <a:r>
              <a:rPr lang="cs-CZ" dirty="0" err="1">
                <a:solidFill>
                  <a:schemeClr val="bg1"/>
                </a:solidFill>
              </a:rPr>
              <a:t>brut</a:t>
            </a:r>
            <a:r>
              <a:rPr lang="cs-CZ" dirty="0">
                <a:solidFill>
                  <a:schemeClr val="bg1"/>
                </a:solidFill>
              </a:rPr>
              <a:t> </a:t>
            </a:r>
            <a:r>
              <a:rPr lang="cs-CZ" dirty="0" err="1">
                <a:solidFill>
                  <a:schemeClr val="bg1"/>
                </a:solidFill>
              </a:rPr>
              <a:t>nature</a:t>
            </a:r>
            <a:r>
              <a:rPr lang="cs-CZ" dirty="0">
                <a:solidFill>
                  <a:schemeClr val="bg1"/>
                </a:solidFill>
              </a:rPr>
              <a:t> (cukr pod 3 g/l, po druhotném kvašení nebyl dodán žádný cukr)</a:t>
            </a:r>
          </a:p>
          <a:p>
            <a:pPr marL="1200150" lvl="2" indent="-285750">
              <a:buFont typeface="Arial" panose="020B0604020202020204" pitchFamily="34" charset="0"/>
              <a:buChar char="•"/>
            </a:pPr>
            <a:r>
              <a:rPr lang="cs-CZ" dirty="0">
                <a:solidFill>
                  <a:schemeClr val="bg1"/>
                </a:solidFill>
              </a:rPr>
              <a:t>Zvláště tvrdé – extra </a:t>
            </a:r>
            <a:r>
              <a:rPr lang="cs-CZ" dirty="0" err="1">
                <a:solidFill>
                  <a:schemeClr val="bg1"/>
                </a:solidFill>
              </a:rPr>
              <a:t>brut</a:t>
            </a:r>
            <a:r>
              <a:rPr lang="cs-CZ" dirty="0">
                <a:solidFill>
                  <a:schemeClr val="bg1"/>
                </a:solidFill>
              </a:rPr>
              <a:t> (cukr 0-6 g/l)</a:t>
            </a:r>
          </a:p>
          <a:p>
            <a:pPr marL="1200150" lvl="2" indent="-285750">
              <a:buFont typeface="Arial" panose="020B0604020202020204" pitchFamily="34" charset="0"/>
              <a:buChar char="•"/>
            </a:pPr>
            <a:r>
              <a:rPr lang="cs-CZ" dirty="0">
                <a:solidFill>
                  <a:schemeClr val="bg1"/>
                </a:solidFill>
              </a:rPr>
              <a:t>Tvrdé – </a:t>
            </a:r>
            <a:r>
              <a:rPr lang="cs-CZ" dirty="0" err="1">
                <a:solidFill>
                  <a:schemeClr val="bg1"/>
                </a:solidFill>
              </a:rPr>
              <a:t>brut</a:t>
            </a:r>
            <a:r>
              <a:rPr lang="cs-CZ" dirty="0">
                <a:solidFill>
                  <a:schemeClr val="bg1"/>
                </a:solidFill>
              </a:rPr>
              <a:t> (cukr pod 12 g/l)</a:t>
            </a:r>
          </a:p>
          <a:p>
            <a:pPr marL="1200150" lvl="2" indent="-285750">
              <a:buFont typeface="Arial" panose="020B0604020202020204" pitchFamily="34" charset="0"/>
              <a:buChar char="•"/>
            </a:pPr>
            <a:r>
              <a:rPr lang="cs-CZ" dirty="0">
                <a:solidFill>
                  <a:schemeClr val="bg1"/>
                </a:solidFill>
              </a:rPr>
              <a:t>Zvláště suché – extra sec (cukr 12-17 g/l)</a:t>
            </a:r>
          </a:p>
          <a:p>
            <a:pPr marL="1200150" lvl="2" indent="-285750">
              <a:buFont typeface="Arial" panose="020B0604020202020204" pitchFamily="34" charset="0"/>
              <a:buChar char="•"/>
            </a:pPr>
            <a:r>
              <a:rPr lang="cs-CZ" dirty="0">
                <a:solidFill>
                  <a:schemeClr val="bg1"/>
                </a:solidFill>
              </a:rPr>
              <a:t>Suché – sec (cukr 17-32 g/l)</a:t>
            </a:r>
          </a:p>
          <a:p>
            <a:pPr marL="1200150" lvl="2" indent="-285750">
              <a:buFont typeface="Arial" panose="020B0604020202020204" pitchFamily="34" charset="0"/>
              <a:buChar char="•"/>
            </a:pPr>
            <a:r>
              <a:rPr lang="cs-CZ" dirty="0">
                <a:solidFill>
                  <a:schemeClr val="bg1"/>
                </a:solidFill>
              </a:rPr>
              <a:t>Polosuché – </a:t>
            </a:r>
            <a:r>
              <a:rPr lang="cs-CZ" dirty="0" err="1">
                <a:solidFill>
                  <a:schemeClr val="bg1"/>
                </a:solidFill>
              </a:rPr>
              <a:t>demi</a:t>
            </a:r>
            <a:r>
              <a:rPr lang="cs-CZ" dirty="0">
                <a:solidFill>
                  <a:schemeClr val="bg1"/>
                </a:solidFill>
              </a:rPr>
              <a:t>-sec (cukr 32-50 g/l)</a:t>
            </a:r>
          </a:p>
          <a:p>
            <a:pPr marL="1200150" lvl="2" indent="-285750">
              <a:buFont typeface="Arial" panose="020B0604020202020204" pitchFamily="34" charset="0"/>
              <a:buChar char="•"/>
            </a:pPr>
            <a:r>
              <a:rPr lang="cs-CZ" dirty="0">
                <a:solidFill>
                  <a:schemeClr val="bg1"/>
                </a:solidFill>
              </a:rPr>
              <a:t>Sladké - (cukr nad 50 g/l)</a:t>
            </a:r>
          </a:p>
          <a:p>
            <a:pPr marL="285750" indent="-285750">
              <a:buFont typeface="Arial" panose="020B0604020202020204" pitchFamily="34" charset="0"/>
              <a:buChar char="•"/>
            </a:pPr>
            <a:endParaRPr lang="cs-CZ" dirty="0">
              <a:solidFill>
                <a:schemeClr val="bg1"/>
              </a:solidFill>
            </a:endParaRPr>
          </a:p>
          <a:p>
            <a:pPr marL="285750" indent="-285750">
              <a:buFont typeface="Arial" panose="020B0604020202020204" pitchFamily="34" charset="0"/>
              <a:buChar char="•"/>
            </a:pPr>
            <a:r>
              <a:rPr lang="cs-CZ" dirty="0">
                <a:solidFill>
                  <a:schemeClr val="bg1"/>
                </a:solidFill>
              </a:rPr>
              <a:t>Pokud obsah cukru odůvodňuje použití dvou výrazů, vybere se jen jeden.</a:t>
            </a:r>
          </a:p>
          <a:p>
            <a:pPr marL="285750" indent="-285750">
              <a:buFont typeface="Arial" panose="020B0604020202020204" pitchFamily="34" charset="0"/>
              <a:buChar char="•"/>
            </a:pPr>
            <a:endParaRPr lang="cs-CZ" dirty="0">
              <a:solidFill>
                <a:schemeClr val="bg1"/>
              </a:solidFill>
            </a:endParaRPr>
          </a:p>
        </p:txBody>
      </p:sp>
    </p:spTree>
    <p:extLst>
      <p:ext uri="{BB962C8B-B14F-4D97-AF65-F5344CB8AC3E}">
        <p14:creationId xmlns:p14="http://schemas.microsoft.com/office/powerpoint/2010/main" val="3897915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7B1C08-7D34-450E-8993-EADA7CF96A22}"/>
              </a:ext>
            </a:extLst>
          </p:cNvPr>
          <p:cNvSpPr>
            <a:spLocks noGrp="1"/>
          </p:cNvSpPr>
          <p:nvPr>
            <p:ph type="title"/>
          </p:nvPr>
        </p:nvSpPr>
        <p:spPr/>
        <p:txBody>
          <a:bodyPr/>
          <a:lstStyle/>
          <a:p>
            <a:r>
              <a:rPr lang="cs-CZ" b="1" dirty="0"/>
              <a:t>Údaj o obsahu cukru</a:t>
            </a:r>
          </a:p>
        </p:txBody>
      </p:sp>
      <p:sp>
        <p:nvSpPr>
          <p:cNvPr id="3" name="TextovéPole 2">
            <a:extLst>
              <a:ext uri="{FF2B5EF4-FFF2-40B4-BE49-F238E27FC236}">
                <a16:creationId xmlns:a16="http://schemas.microsoft.com/office/drawing/2014/main" id="{17F783A2-61B4-4766-A24C-7C017809C04D}"/>
              </a:ext>
            </a:extLst>
          </p:cNvPr>
          <p:cNvSpPr txBox="1"/>
          <p:nvPr/>
        </p:nvSpPr>
        <p:spPr>
          <a:xfrm>
            <a:off x="301752" y="1642368"/>
            <a:ext cx="8534400" cy="3970318"/>
          </a:xfrm>
          <a:prstGeom prst="rect">
            <a:avLst/>
          </a:prstGeom>
          <a:noFill/>
        </p:spPr>
        <p:txBody>
          <a:bodyPr wrap="square" rtlCol="0">
            <a:spAutoFit/>
          </a:bodyPr>
          <a:lstStyle/>
          <a:p>
            <a:pPr marL="285750" indent="-285750">
              <a:buFont typeface="Arial" panose="020B0604020202020204" pitchFamily="34" charset="0"/>
              <a:buChar char="•"/>
            </a:pPr>
            <a:r>
              <a:rPr lang="cs-CZ" dirty="0">
                <a:solidFill>
                  <a:schemeClr val="bg1"/>
                </a:solidFill>
              </a:rPr>
              <a:t>Údaj o obsahu cukru je dále podle zákona č. 321/2004 Sb. o vinohradnictví a vinařství povinný i u ostatních vín s CHOP z ČR (§16 odst. 3), dále pak u všech sudových, čepovaných a rozlévaných vín (§16 odst. 7, 8 a 9) </a:t>
            </a:r>
          </a:p>
          <a:p>
            <a:pPr marL="285750" indent="-285750">
              <a:buFont typeface="Arial" panose="020B0604020202020204" pitchFamily="34" charset="0"/>
              <a:buChar char="•"/>
            </a:pPr>
            <a:r>
              <a:rPr lang="cs-CZ" dirty="0">
                <a:solidFill>
                  <a:schemeClr val="bg1"/>
                </a:solidFill>
              </a:rPr>
              <a:t>zde se při označení postupuje podle přílohy III části B nařízení (EU) 2019/33 – výrazy v různých jazycích, v ČJ:</a:t>
            </a:r>
          </a:p>
          <a:p>
            <a:pPr marL="285750" indent="-285750">
              <a:buFont typeface="Arial" panose="020B0604020202020204" pitchFamily="34" charset="0"/>
              <a:buChar char="•"/>
            </a:pPr>
            <a:endParaRPr lang="cs-CZ" dirty="0">
              <a:solidFill>
                <a:schemeClr val="bg1"/>
              </a:solidFill>
            </a:endParaRPr>
          </a:p>
          <a:p>
            <a:pPr marL="742950" lvl="1" indent="-285750">
              <a:buFont typeface="Arial" panose="020B0604020202020204" pitchFamily="34" charset="0"/>
              <a:buChar char="•"/>
            </a:pPr>
            <a:r>
              <a:rPr lang="cs-CZ" dirty="0">
                <a:solidFill>
                  <a:schemeClr val="bg1"/>
                </a:solidFill>
              </a:rPr>
              <a:t>Suché – cukr do 4 g/l. Do 9 g/l, jestliže celková kyselost je nejvýše o 2 g nižší než obsah zbytkového cukru.</a:t>
            </a:r>
          </a:p>
          <a:p>
            <a:pPr marL="742950" lvl="1" indent="-285750">
              <a:buFont typeface="Arial" panose="020B0604020202020204" pitchFamily="34" charset="0"/>
              <a:buChar char="•"/>
            </a:pPr>
            <a:r>
              <a:rPr lang="cs-CZ" dirty="0">
                <a:solidFill>
                  <a:schemeClr val="bg1"/>
                </a:solidFill>
              </a:rPr>
              <a:t>Polosuché – cukr do 12 g/l. Do 18 g/l, jestliže celková kyselost je nejvýše o 10 g nižší než obsah zbytkového cukru.</a:t>
            </a:r>
          </a:p>
          <a:p>
            <a:pPr marL="742950" lvl="1" indent="-285750">
              <a:buFont typeface="Arial" panose="020B0604020202020204" pitchFamily="34" charset="0"/>
              <a:buChar char="•"/>
            </a:pPr>
            <a:r>
              <a:rPr lang="cs-CZ" dirty="0">
                <a:solidFill>
                  <a:schemeClr val="bg1"/>
                </a:solidFill>
              </a:rPr>
              <a:t>Polosladké – cukr do 45 g/l</a:t>
            </a:r>
          </a:p>
          <a:p>
            <a:pPr marL="742950" lvl="1" indent="-285750">
              <a:buFont typeface="Arial" panose="020B0604020202020204" pitchFamily="34" charset="0"/>
              <a:buChar char="•"/>
            </a:pPr>
            <a:r>
              <a:rPr lang="cs-CZ" dirty="0">
                <a:solidFill>
                  <a:schemeClr val="bg1"/>
                </a:solidFill>
              </a:rPr>
              <a:t>Sladké – cukr nejméně 45 g/l</a:t>
            </a:r>
          </a:p>
          <a:p>
            <a:pPr marL="285750" indent="-285750">
              <a:buFont typeface="Arial" panose="020B0604020202020204" pitchFamily="34" charset="0"/>
              <a:buChar char="•"/>
            </a:pPr>
            <a:endParaRPr lang="cs-CZ" dirty="0">
              <a:solidFill>
                <a:schemeClr val="bg1"/>
              </a:solidFill>
            </a:endParaRPr>
          </a:p>
          <a:p>
            <a:pPr marL="285750" indent="-285750">
              <a:buFont typeface="Arial" panose="020B0604020202020204" pitchFamily="34" charset="0"/>
              <a:buChar char="•"/>
            </a:pPr>
            <a:r>
              <a:rPr lang="cs-CZ" dirty="0">
                <a:solidFill>
                  <a:schemeClr val="bg1"/>
                </a:solidFill>
              </a:rPr>
              <a:t>Pokud obsah cukru odůvodňuje použití dvou výrazů, vybere se jen jeden.</a:t>
            </a:r>
          </a:p>
        </p:txBody>
      </p:sp>
    </p:spTree>
    <p:extLst>
      <p:ext uri="{BB962C8B-B14F-4D97-AF65-F5344CB8AC3E}">
        <p14:creationId xmlns:p14="http://schemas.microsoft.com/office/powerpoint/2010/main" val="3677109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7B1C08-7D34-450E-8993-EADA7CF96A22}"/>
              </a:ext>
            </a:extLst>
          </p:cNvPr>
          <p:cNvSpPr>
            <a:spLocks noGrp="1"/>
          </p:cNvSpPr>
          <p:nvPr>
            <p:ph type="title"/>
          </p:nvPr>
        </p:nvSpPr>
        <p:spPr/>
        <p:txBody>
          <a:bodyPr/>
          <a:lstStyle/>
          <a:p>
            <a:r>
              <a:rPr lang="cs-CZ" b="1" dirty="0"/>
              <a:t>Alergeny</a:t>
            </a:r>
          </a:p>
        </p:txBody>
      </p:sp>
      <p:sp>
        <p:nvSpPr>
          <p:cNvPr id="3" name="TextovéPole 2">
            <a:extLst>
              <a:ext uri="{FF2B5EF4-FFF2-40B4-BE49-F238E27FC236}">
                <a16:creationId xmlns:a16="http://schemas.microsoft.com/office/drawing/2014/main" id="{17F783A2-61B4-4766-A24C-7C017809C04D}"/>
              </a:ext>
            </a:extLst>
          </p:cNvPr>
          <p:cNvSpPr txBox="1"/>
          <p:nvPr/>
        </p:nvSpPr>
        <p:spPr>
          <a:xfrm>
            <a:off x="301752" y="1669001"/>
            <a:ext cx="8534400" cy="3416320"/>
          </a:xfrm>
          <a:prstGeom prst="rect">
            <a:avLst/>
          </a:prstGeom>
          <a:noFill/>
        </p:spPr>
        <p:txBody>
          <a:bodyPr wrap="square" rtlCol="0">
            <a:spAutoFit/>
          </a:bodyPr>
          <a:lstStyle/>
          <a:p>
            <a:pPr marL="285750" indent="-285750">
              <a:buFont typeface="Arial" panose="020B0604020202020204" pitchFamily="34" charset="0"/>
              <a:buChar char="•"/>
            </a:pPr>
            <a:r>
              <a:rPr lang="cs-CZ" dirty="0">
                <a:solidFill>
                  <a:schemeClr val="bg1"/>
                </a:solidFill>
              </a:rPr>
              <a:t>(čl. 118 nařízení (EU) č.1308/2013, čl. 41 a příloha I část A nařízení (EU) 2019/33) </a:t>
            </a:r>
          </a:p>
          <a:p>
            <a:pPr marL="742950" lvl="1" indent="-285750">
              <a:buFont typeface="Arial" panose="020B0604020202020204" pitchFamily="34" charset="0"/>
              <a:buChar char="•"/>
            </a:pPr>
            <a:r>
              <a:rPr lang="cs-CZ" dirty="0">
                <a:solidFill>
                  <a:schemeClr val="bg1"/>
                </a:solidFill>
              </a:rPr>
              <a:t>výraz „siřičitany“ nebo „oxid siřičitý“, je-li obsah SO2 vyšší než 10mg/litr, </a:t>
            </a:r>
          </a:p>
          <a:p>
            <a:pPr marL="742950" lvl="1" indent="-285750">
              <a:buFont typeface="Arial" panose="020B0604020202020204" pitchFamily="34" charset="0"/>
              <a:buChar char="•"/>
            </a:pPr>
            <a:r>
              <a:rPr lang="cs-CZ" dirty="0">
                <a:solidFill>
                  <a:schemeClr val="bg1"/>
                </a:solidFill>
              </a:rPr>
              <a:t>výraz „“vejce“, „vaječná bílkovina“, „výrobky z vajec“, „vaječný lysozym“ nebo „vaječný albumin“, obsahuje-li výrobek stopy vajec či výrobků z vajec</a:t>
            </a:r>
          </a:p>
          <a:p>
            <a:pPr marL="742950" lvl="1" indent="-285750">
              <a:buFont typeface="Arial" panose="020B0604020202020204" pitchFamily="34" charset="0"/>
              <a:buChar char="•"/>
            </a:pPr>
            <a:r>
              <a:rPr lang="cs-CZ" dirty="0">
                <a:solidFill>
                  <a:schemeClr val="bg1"/>
                </a:solidFill>
              </a:rPr>
              <a:t>výraz „mléko“, „výrobky z mléka“, „mléčný kasein“ nebo „mléčná bílkovina“, obsahuje-li výrobek stopy mléka nebo mléčných výrobků</a:t>
            </a:r>
          </a:p>
          <a:p>
            <a:pPr marL="285750" indent="-285750">
              <a:buFont typeface="Arial" panose="020B0604020202020204" pitchFamily="34" charset="0"/>
              <a:buChar char="•"/>
            </a:pPr>
            <a:endParaRPr lang="cs-CZ" dirty="0">
              <a:solidFill>
                <a:schemeClr val="bg1"/>
              </a:solidFill>
            </a:endParaRPr>
          </a:p>
          <a:p>
            <a:pPr marL="285750" indent="-285750">
              <a:buFont typeface="Arial" panose="020B0604020202020204" pitchFamily="34" charset="0"/>
              <a:buChar char="•"/>
            </a:pPr>
            <a:r>
              <a:rPr lang="cs-CZ" dirty="0">
                <a:solidFill>
                  <a:schemeClr val="bg1"/>
                </a:solidFill>
              </a:rPr>
              <a:t>Součástí údaje o alergenní látce je uvedení slova „obsahuje“ dle čl. 21 odst. 1 druhého </a:t>
            </a:r>
            <a:r>
              <a:rPr lang="cs-CZ" dirty="0" err="1">
                <a:solidFill>
                  <a:schemeClr val="bg1"/>
                </a:solidFill>
              </a:rPr>
              <a:t>pododst</a:t>
            </a:r>
            <a:r>
              <a:rPr lang="cs-CZ" dirty="0">
                <a:solidFill>
                  <a:schemeClr val="bg1"/>
                </a:solidFill>
              </a:rPr>
              <a:t>. nařízení (EU) č. 1169/2011</a:t>
            </a:r>
          </a:p>
          <a:p>
            <a:pPr marL="285750" indent="-285750">
              <a:buFont typeface="Arial" panose="020B0604020202020204" pitchFamily="34" charset="0"/>
              <a:buChar char="•"/>
            </a:pPr>
            <a:endParaRPr lang="cs-CZ" dirty="0">
              <a:solidFill>
                <a:schemeClr val="bg1"/>
              </a:solidFill>
            </a:endParaRPr>
          </a:p>
          <a:p>
            <a:pPr marL="285750" indent="-285750">
              <a:buFont typeface="Arial" panose="020B0604020202020204" pitchFamily="34" charset="0"/>
              <a:buChar char="•"/>
            </a:pPr>
            <a:r>
              <a:rPr lang="cs-CZ" dirty="0">
                <a:solidFill>
                  <a:schemeClr val="bg1"/>
                </a:solidFill>
              </a:rPr>
              <a:t>Může být připojen i piktogram (příloha I část B nařízení (EU) 2019/33)</a:t>
            </a:r>
          </a:p>
        </p:txBody>
      </p:sp>
      <p:pic>
        <p:nvPicPr>
          <p:cNvPr id="4" name="Obrázek 3">
            <a:extLst>
              <a:ext uri="{FF2B5EF4-FFF2-40B4-BE49-F238E27FC236}">
                <a16:creationId xmlns:a16="http://schemas.microsoft.com/office/drawing/2014/main" id="{EC8D115E-E01E-4509-8EB5-F522C5306385}"/>
              </a:ext>
            </a:extLst>
          </p:cNvPr>
          <p:cNvPicPr>
            <a:picLocks noChangeAspect="1"/>
          </p:cNvPicPr>
          <p:nvPr/>
        </p:nvPicPr>
        <p:blipFill>
          <a:blip r:embed="rId2"/>
          <a:stretch>
            <a:fillRect/>
          </a:stretch>
        </p:blipFill>
        <p:spPr>
          <a:xfrm>
            <a:off x="1711452" y="5133975"/>
            <a:ext cx="5715000" cy="1495425"/>
          </a:xfrm>
          <a:prstGeom prst="rect">
            <a:avLst/>
          </a:prstGeom>
        </p:spPr>
      </p:pic>
    </p:spTree>
    <p:extLst>
      <p:ext uri="{BB962C8B-B14F-4D97-AF65-F5344CB8AC3E}">
        <p14:creationId xmlns:p14="http://schemas.microsoft.com/office/powerpoint/2010/main" val="880343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7B1C08-7D34-450E-8993-EADA7CF96A22}"/>
              </a:ext>
            </a:extLst>
          </p:cNvPr>
          <p:cNvSpPr>
            <a:spLocks noGrp="1"/>
          </p:cNvSpPr>
          <p:nvPr>
            <p:ph type="title"/>
          </p:nvPr>
        </p:nvSpPr>
        <p:spPr/>
        <p:txBody>
          <a:bodyPr/>
          <a:lstStyle/>
          <a:p>
            <a:r>
              <a:rPr lang="cs-CZ" b="1" dirty="0"/>
              <a:t>Zvláštní pravidla</a:t>
            </a:r>
          </a:p>
        </p:txBody>
      </p:sp>
      <p:sp>
        <p:nvSpPr>
          <p:cNvPr id="3" name="TextovéPole 2">
            <a:extLst>
              <a:ext uri="{FF2B5EF4-FFF2-40B4-BE49-F238E27FC236}">
                <a16:creationId xmlns:a16="http://schemas.microsoft.com/office/drawing/2014/main" id="{17F783A2-61B4-4766-A24C-7C017809C04D}"/>
              </a:ext>
            </a:extLst>
          </p:cNvPr>
          <p:cNvSpPr txBox="1"/>
          <p:nvPr/>
        </p:nvSpPr>
        <p:spPr>
          <a:xfrm>
            <a:off x="301752" y="1669001"/>
            <a:ext cx="8534400" cy="3139321"/>
          </a:xfrm>
          <a:prstGeom prst="rect">
            <a:avLst/>
          </a:prstGeom>
          <a:noFill/>
        </p:spPr>
        <p:txBody>
          <a:bodyPr wrap="square" rtlCol="0">
            <a:spAutoFit/>
          </a:bodyPr>
          <a:lstStyle/>
          <a:p>
            <a:pPr marL="285750" indent="-285750">
              <a:buFont typeface="Arial" panose="020B0604020202020204" pitchFamily="34" charset="0"/>
              <a:buChar char="•"/>
            </a:pPr>
            <a:r>
              <a:rPr lang="cs-CZ" dirty="0">
                <a:solidFill>
                  <a:schemeClr val="bg1"/>
                </a:solidFill>
              </a:rPr>
              <a:t>(čl. 48 nařízení (EU) 2019/33) </a:t>
            </a:r>
          </a:p>
          <a:p>
            <a:pPr marL="285750" indent="-285750">
              <a:buFont typeface="Arial" panose="020B0604020202020204" pitchFamily="34" charset="0"/>
              <a:buChar char="•"/>
            </a:pPr>
            <a:r>
              <a:rPr lang="cs-CZ" dirty="0">
                <a:solidFill>
                  <a:schemeClr val="bg1"/>
                </a:solidFill>
              </a:rPr>
              <a:t>pro šumivé víno dosycené oxidem uhličitým, perlivé víno dosycené oxidem uhličitým, jakostní šumivé víno</a:t>
            </a:r>
          </a:p>
          <a:p>
            <a:pPr marL="285750" indent="-285750">
              <a:buFont typeface="Arial" panose="020B0604020202020204" pitchFamily="34" charset="0"/>
              <a:buChar char="•"/>
            </a:pPr>
            <a:endParaRPr lang="cs-CZ" dirty="0">
              <a:solidFill>
                <a:schemeClr val="bg1"/>
              </a:solidFill>
            </a:endParaRPr>
          </a:p>
          <a:p>
            <a:pPr marL="285750" indent="-285750">
              <a:buFont typeface="Arial" panose="020B0604020202020204" pitchFamily="34" charset="0"/>
              <a:buChar char="•"/>
            </a:pPr>
            <a:r>
              <a:rPr lang="cs-CZ" dirty="0">
                <a:solidFill>
                  <a:schemeClr val="bg1"/>
                </a:solidFill>
              </a:rPr>
              <a:t>Výrazy „šumivé víno dosycené oxidem uhličitým“ a „perlivé víno dosycené oxidem uhličitým“ se doplní slovy „získáno dosycením oxidem uhličitým“ uvedenými písmeny stejného typu a velikosti. Tato slova se uvedou i v případě, že nemusí být uveden druh výrobku.</a:t>
            </a:r>
          </a:p>
          <a:p>
            <a:pPr marL="285750" indent="-285750">
              <a:buFont typeface="Arial" panose="020B0604020202020204" pitchFamily="34" charset="0"/>
              <a:buChar char="•"/>
            </a:pPr>
            <a:endParaRPr lang="cs-CZ" dirty="0">
              <a:solidFill>
                <a:schemeClr val="bg1"/>
              </a:solidFill>
            </a:endParaRPr>
          </a:p>
          <a:p>
            <a:pPr marL="285750" indent="-285750">
              <a:buFont typeface="Arial" panose="020B0604020202020204" pitchFamily="34" charset="0"/>
              <a:buChar char="•"/>
            </a:pPr>
            <a:r>
              <a:rPr lang="cs-CZ" dirty="0">
                <a:solidFill>
                  <a:schemeClr val="bg1"/>
                </a:solidFill>
              </a:rPr>
              <a:t>U jakostních šumivých vín je možno vynechat odkaz na druh výrobku, je-li na etiketě výraz „Sekt“.</a:t>
            </a:r>
          </a:p>
        </p:txBody>
      </p:sp>
    </p:spTree>
    <p:extLst>
      <p:ext uri="{BB962C8B-B14F-4D97-AF65-F5344CB8AC3E}">
        <p14:creationId xmlns:p14="http://schemas.microsoft.com/office/powerpoint/2010/main" val="2588634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4ECEDC4D-D1E6-4B63-8604-6FE9CE4D1290}"/>
              </a:ext>
            </a:extLst>
          </p:cNvPr>
          <p:cNvSpPr>
            <a:spLocks noGrp="1"/>
          </p:cNvSpPr>
          <p:nvPr>
            <p:ph type="title"/>
          </p:nvPr>
        </p:nvSpPr>
        <p:spPr>
          <a:xfrm>
            <a:off x="434917" y="389508"/>
            <a:ext cx="8534400" cy="569214"/>
          </a:xfrm>
        </p:spPr>
        <p:txBody>
          <a:bodyPr>
            <a:normAutofit/>
          </a:bodyPr>
          <a:lstStyle/>
          <a:p>
            <a:r>
              <a:rPr lang="cs-CZ" b="1" dirty="0">
                <a:solidFill>
                  <a:srgbClr val="993366"/>
                </a:solidFill>
              </a:rPr>
              <a:t>Zákon č. 321/2004 Sb., o vinohradnictví a vinařství</a:t>
            </a:r>
            <a:endParaRPr lang="cs-CZ" dirty="0">
              <a:solidFill>
                <a:srgbClr val="993366"/>
              </a:solidFill>
            </a:endParaRPr>
          </a:p>
        </p:txBody>
      </p:sp>
      <p:sp>
        <p:nvSpPr>
          <p:cNvPr id="3" name="Zástupný obsah 2">
            <a:extLst>
              <a:ext uri="{FF2B5EF4-FFF2-40B4-BE49-F238E27FC236}">
                <a16:creationId xmlns:a16="http://schemas.microsoft.com/office/drawing/2014/main" id="{F58C7361-9D55-41F8-ACCF-91C2753F371C}"/>
              </a:ext>
            </a:extLst>
          </p:cNvPr>
          <p:cNvSpPr>
            <a:spLocks noGrp="1"/>
          </p:cNvSpPr>
          <p:nvPr>
            <p:ph sz="quarter" idx="1"/>
          </p:nvPr>
        </p:nvSpPr>
        <p:spPr/>
        <p:txBody>
          <a:bodyPr>
            <a:normAutofit fontScale="85000" lnSpcReduction="10000"/>
          </a:bodyPr>
          <a:lstStyle/>
          <a:p>
            <a:r>
              <a:rPr lang="cs-CZ" sz="3000" dirty="0">
                <a:solidFill>
                  <a:schemeClr val="bg1"/>
                </a:solidFill>
              </a:rPr>
              <a:t>Na obalu určeném pro spotřebitele lze uvést získaná ocenění, popřípadě medaile ze soutěží a výstav vín</a:t>
            </a:r>
          </a:p>
          <a:p>
            <a:r>
              <a:rPr lang="cs-CZ" sz="3000" dirty="0">
                <a:solidFill>
                  <a:schemeClr val="bg1"/>
                </a:solidFill>
              </a:rPr>
              <a:t>Bylo-li víno s CHOP nebo CHZO vyrobeno z hroznů révy vinné sklizených na území ČR, uvede výrobce uvádějící toto víno do oběhu na obalu určeném pro spotřebitele </a:t>
            </a:r>
            <a:r>
              <a:rPr lang="cs-CZ" sz="3000" b="1" dirty="0">
                <a:solidFill>
                  <a:schemeClr val="bg1"/>
                </a:solidFill>
              </a:rPr>
              <a:t>logotyp </a:t>
            </a:r>
            <a:r>
              <a:rPr lang="cs-CZ" sz="3000" dirty="0">
                <a:solidFill>
                  <a:schemeClr val="bg1"/>
                </a:solidFill>
              </a:rPr>
              <a:t>(vyhláška č. 88/2017 Sb.)</a:t>
            </a:r>
          </a:p>
          <a:p>
            <a:pPr lvl="1"/>
            <a:r>
              <a:rPr lang="cs-CZ" sz="2625" dirty="0">
                <a:solidFill>
                  <a:schemeClr val="bg1"/>
                </a:solidFill>
              </a:rPr>
              <a:t> V případě obalů určených pro spotřebitele typu láhev se logotyp uvede v horní části uzávěru nebo na etiketě v hlavním zorném poli. </a:t>
            </a:r>
          </a:p>
          <a:p>
            <a:pPr lvl="1"/>
            <a:r>
              <a:rPr lang="cs-CZ" sz="2625" dirty="0">
                <a:solidFill>
                  <a:schemeClr val="bg1"/>
                </a:solidFill>
              </a:rPr>
              <a:t>V případě jiných obalů určených pro spotřebitele než je láhev (např. </a:t>
            </a:r>
            <a:r>
              <a:rPr lang="cs-CZ" sz="2625" dirty="0" err="1">
                <a:solidFill>
                  <a:schemeClr val="bg1"/>
                </a:solidFill>
              </a:rPr>
              <a:t>bag</a:t>
            </a:r>
            <a:r>
              <a:rPr lang="cs-CZ" sz="2625" dirty="0">
                <a:solidFill>
                  <a:schemeClr val="bg1"/>
                </a:solidFill>
              </a:rPr>
              <a:t> in box) se logotyp uvede s povinným údajem o provenienci.</a:t>
            </a:r>
          </a:p>
        </p:txBody>
      </p:sp>
      <p:pic>
        <p:nvPicPr>
          <p:cNvPr id="2" name="Obrázek 1">
            <a:extLst>
              <a:ext uri="{FF2B5EF4-FFF2-40B4-BE49-F238E27FC236}">
                <a16:creationId xmlns:a16="http://schemas.microsoft.com/office/drawing/2014/main" id="{0359C9B4-3138-4198-9D4B-3325F733D262}"/>
              </a:ext>
            </a:extLst>
          </p:cNvPr>
          <p:cNvPicPr>
            <a:picLocks noChangeAspect="1"/>
          </p:cNvPicPr>
          <p:nvPr/>
        </p:nvPicPr>
        <p:blipFill rotWithShape="1">
          <a:blip r:embed="rId2"/>
          <a:srcRect l="40097" t="41499" r="47185" b="46419"/>
          <a:stretch/>
        </p:blipFill>
        <p:spPr>
          <a:xfrm>
            <a:off x="6409678" y="5409741"/>
            <a:ext cx="2395994" cy="1280303"/>
          </a:xfrm>
          <a:prstGeom prst="rect">
            <a:avLst/>
          </a:prstGeom>
        </p:spPr>
      </p:pic>
      <p:pic>
        <p:nvPicPr>
          <p:cNvPr id="2050" name="Picture 2" descr="Hrdlo láhve s logem &quot;Víno z Čech&quot;">
            <a:extLst>
              <a:ext uri="{FF2B5EF4-FFF2-40B4-BE49-F238E27FC236}">
                <a16:creationId xmlns:a16="http://schemas.microsoft.com/office/drawing/2014/main" id="{48850371-083A-4639-8920-7B841281470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3651" b="43253"/>
          <a:stretch/>
        </p:blipFill>
        <p:spPr bwMode="auto">
          <a:xfrm>
            <a:off x="2881960" y="5607118"/>
            <a:ext cx="1388199" cy="885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049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4ECEDC4D-D1E6-4B63-8604-6FE9CE4D1290}"/>
              </a:ext>
            </a:extLst>
          </p:cNvPr>
          <p:cNvSpPr>
            <a:spLocks noGrp="1"/>
          </p:cNvSpPr>
          <p:nvPr>
            <p:ph type="title"/>
          </p:nvPr>
        </p:nvSpPr>
        <p:spPr>
          <a:xfrm>
            <a:off x="434917" y="389508"/>
            <a:ext cx="8534400" cy="569214"/>
          </a:xfrm>
        </p:spPr>
        <p:txBody>
          <a:bodyPr>
            <a:normAutofit/>
          </a:bodyPr>
          <a:lstStyle/>
          <a:p>
            <a:r>
              <a:rPr lang="cs-CZ" b="1" dirty="0">
                <a:solidFill>
                  <a:srgbClr val="993366"/>
                </a:solidFill>
              </a:rPr>
              <a:t>Zákon č. 321/2004 Sb., o vinohradnictví a vinařství</a:t>
            </a:r>
            <a:endParaRPr lang="cs-CZ" dirty="0">
              <a:solidFill>
                <a:srgbClr val="993366"/>
              </a:solidFill>
            </a:endParaRPr>
          </a:p>
        </p:txBody>
      </p:sp>
      <p:sp>
        <p:nvSpPr>
          <p:cNvPr id="3" name="Zástupný obsah 2">
            <a:extLst>
              <a:ext uri="{FF2B5EF4-FFF2-40B4-BE49-F238E27FC236}">
                <a16:creationId xmlns:a16="http://schemas.microsoft.com/office/drawing/2014/main" id="{F58C7361-9D55-41F8-ACCF-91C2753F371C}"/>
              </a:ext>
            </a:extLst>
          </p:cNvPr>
          <p:cNvSpPr>
            <a:spLocks noGrp="1"/>
          </p:cNvSpPr>
          <p:nvPr>
            <p:ph sz="quarter" idx="1"/>
          </p:nvPr>
        </p:nvSpPr>
        <p:spPr/>
        <p:txBody>
          <a:bodyPr>
            <a:normAutofit/>
          </a:bodyPr>
          <a:lstStyle/>
          <a:p>
            <a:r>
              <a:rPr lang="cs-CZ" sz="3000" dirty="0">
                <a:solidFill>
                  <a:schemeClr val="bg1"/>
                </a:solidFill>
              </a:rPr>
              <a:t>U produktu je dále zakázáno uvádět údaje poukazující na zesílený účinek, jako například sousloví </a:t>
            </a:r>
          </a:p>
          <a:p>
            <a:pPr lvl="1"/>
            <a:r>
              <a:rPr lang="cs-CZ" sz="2400" dirty="0">
                <a:solidFill>
                  <a:schemeClr val="bg1"/>
                </a:solidFill>
              </a:rPr>
              <a:t>"zdravotní víno" </a:t>
            </a:r>
          </a:p>
          <a:p>
            <a:pPr lvl="1"/>
            <a:r>
              <a:rPr lang="cs-CZ" sz="2400" dirty="0">
                <a:solidFill>
                  <a:schemeClr val="bg1"/>
                </a:solidFill>
              </a:rPr>
              <a:t>"posilující víno" </a:t>
            </a:r>
          </a:p>
          <a:p>
            <a:pPr lvl="1"/>
            <a:r>
              <a:rPr lang="cs-CZ" sz="2400" dirty="0">
                <a:solidFill>
                  <a:schemeClr val="bg1"/>
                </a:solidFill>
              </a:rPr>
              <a:t>"víno na krev" </a:t>
            </a:r>
          </a:p>
          <a:p>
            <a:pPr lvl="1"/>
            <a:r>
              <a:rPr lang="cs-CZ" sz="2400" dirty="0">
                <a:solidFill>
                  <a:schemeClr val="bg1"/>
                </a:solidFill>
              </a:rPr>
              <a:t>slova "přírodní" "pravé" nebo "čisté" "alternativní</a:t>
            </a:r>
          </a:p>
          <a:p>
            <a:pPr marL="0" indent="0">
              <a:buNone/>
            </a:pPr>
            <a:r>
              <a:rPr lang="cs-CZ" sz="3000" dirty="0">
                <a:solidFill>
                  <a:schemeClr val="bg1"/>
                </a:solidFill>
              </a:rPr>
              <a:t>stejně jako slovní spojení, v nichž se tato slova vyskytují.</a:t>
            </a:r>
          </a:p>
        </p:txBody>
      </p:sp>
    </p:spTree>
    <p:extLst>
      <p:ext uri="{BB962C8B-B14F-4D97-AF65-F5344CB8AC3E}">
        <p14:creationId xmlns:p14="http://schemas.microsoft.com/office/powerpoint/2010/main" val="299631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4F92A055-C3A6-47A2-AEDC-C3F74C5F5774}"/>
              </a:ext>
            </a:extLst>
          </p:cNvPr>
          <p:cNvSpPr>
            <a:spLocks noGrp="1"/>
          </p:cNvSpPr>
          <p:nvPr>
            <p:ph type="title"/>
          </p:nvPr>
        </p:nvSpPr>
        <p:spPr>
          <a:xfrm>
            <a:off x="304800" y="400221"/>
            <a:ext cx="8534400" cy="569214"/>
          </a:xfrm>
        </p:spPr>
        <p:txBody>
          <a:bodyPr>
            <a:normAutofit/>
          </a:bodyPr>
          <a:lstStyle/>
          <a:p>
            <a:r>
              <a:rPr lang="cs-CZ" b="1" dirty="0">
                <a:solidFill>
                  <a:srgbClr val="993366"/>
                </a:solidFill>
              </a:rPr>
              <a:t>Zákon č. 321/2004 Sb., o vinohradnictví a vinařství</a:t>
            </a:r>
            <a:endParaRPr lang="cs-CZ" dirty="0">
              <a:solidFill>
                <a:srgbClr val="993366"/>
              </a:solidFill>
            </a:endParaRPr>
          </a:p>
        </p:txBody>
      </p:sp>
      <p:sp>
        <p:nvSpPr>
          <p:cNvPr id="3" name="Zástupný obsah 2">
            <a:extLst>
              <a:ext uri="{FF2B5EF4-FFF2-40B4-BE49-F238E27FC236}">
                <a16:creationId xmlns:a16="http://schemas.microsoft.com/office/drawing/2014/main" id="{DD461FEC-4211-47C3-B8C8-9B4A6C17C335}"/>
              </a:ext>
            </a:extLst>
          </p:cNvPr>
          <p:cNvSpPr>
            <a:spLocks noGrp="1"/>
          </p:cNvSpPr>
          <p:nvPr>
            <p:ph sz="quarter" idx="1"/>
          </p:nvPr>
        </p:nvSpPr>
        <p:spPr>
          <a:xfrm>
            <a:off x="2495271" y="2320291"/>
            <a:ext cx="6161049" cy="3124200"/>
          </a:xfrm>
        </p:spPr>
        <p:txBody>
          <a:bodyPr>
            <a:normAutofit fontScale="77500" lnSpcReduction="20000"/>
          </a:bodyPr>
          <a:lstStyle/>
          <a:p>
            <a:pPr marL="0" indent="0">
              <a:buNone/>
            </a:pPr>
            <a:r>
              <a:rPr lang="cs-CZ" sz="3000" dirty="0">
                <a:solidFill>
                  <a:schemeClr val="bg1"/>
                </a:solidFill>
              </a:rPr>
              <a:t>Na etiketě vína lze uvést, že splňuje požadavky pro účely církví a náboženských společností,</a:t>
            </a:r>
            <a:r>
              <a:rPr lang="cs-CZ" sz="3000" b="1" baseline="30000" dirty="0">
                <a:solidFill>
                  <a:schemeClr val="bg1"/>
                </a:solidFill>
              </a:rPr>
              <a:t> </a:t>
            </a:r>
            <a:r>
              <a:rPr lang="cs-CZ" sz="3000" dirty="0">
                <a:solidFill>
                  <a:schemeClr val="bg1"/>
                </a:solidFill>
              </a:rPr>
              <a:t>například, že jde o </a:t>
            </a:r>
          </a:p>
          <a:p>
            <a:r>
              <a:rPr lang="cs-CZ" sz="3000" dirty="0">
                <a:solidFill>
                  <a:schemeClr val="bg1"/>
                </a:solidFill>
              </a:rPr>
              <a:t>mešní víno, </a:t>
            </a:r>
          </a:p>
          <a:p>
            <a:r>
              <a:rPr lang="cs-CZ" sz="3000" dirty="0">
                <a:solidFill>
                  <a:schemeClr val="bg1"/>
                </a:solidFill>
              </a:rPr>
              <a:t>košer víno apod., </a:t>
            </a:r>
          </a:p>
          <a:p>
            <a:endParaRPr lang="cs-CZ" sz="3000" dirty="0">
              <a:solidFill>
                <a:schemeClr val="bg1"/>
              </a:solidFill>
            </a:endParaRPr>
          </a:p>
          <a:p>
            <a:pPr marL="0" indent="0">
              <a:buNone/>
            </a:pPr>
            <a:r>
              <a:rPr lang="cs-CZ" sz="3000" dirty="0">
                <a:solidFill>
                  <a:schemeClr val="bg1"/>
                </a:solidFill>
              </a:rPr>
              <a:t>pokud byl vydán písemný souhlas příslušné církve nebo náboženské společnosti s uváděním takto označeného vína do oběhu</a:t>
            </a:r>
          </a:p>
        </p:txBody>
      </p:sp>
      <p:pic>
        <p:nvPicPr>
          <p:cNvPr id="4" name="Obrázek 3">
            <a:extLst>
              <a:ext uri="{FF2B5EF4-FFF2-40B4-BE49-F238E27FC236}">
                <a16:creationId xmlns:a16="http://schemas.microsoft.com/office/drawing/2014/main" id="{A964F6F5-5BBC-4405-B868-850ADC6D178A}"/>
              </a:ext>
            </a:extLst>
          </p:cNvPr>
          <p:cNvPicPr>
            <a:picLocks noChangeAspect="1"/>
          </p:cNvPicPr>
          <p:nvPr/>
        </p:nvPicPr>
        <p:blipFill rotWithShape="1">
          <a:blip r:embed="rId2"/>
          <a:srcRect l="19822" t="7916" r="64464" b="7916"/>
          <a:stretch/>
        </p:blipFill>
        <p:spPr>
          <a:xfrm>
            <a:off x="652055" y="969435"/>
            <a:ext cx="1633523" cy="4919130"/>
          </a:xfrm>
          <a:prstGeom prst="rect">
            <a:avLst/>
          </a:prstGeom>
        </p:spPr>
      </p:pic>
    </p:spTree>
    <p:extLst>
      <p:ext uri="{BB962C8B-B14F-4D97-AF65-F5344CB8AC3E}">
        <p14:creationId xmlns:p14="http://schemas.microsoft.com/office/powerpoint/2010/main" val="1949122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304801" y="1655686"/>
            <a:ext cx="4038600" cy="4681728"/>
          </a:xfrm>
        </p:spPr>
        <p:txBody>
          <a:bodyPr>
            <a:normAutofit/>
          </a:bodyPr>
          <a:lstStyle/>
          <a:p>
            <a:r>
              <a:rPr lang="cs-CZ" sz="2400" dirty="0">
                <a:solidFill>
                  <a:schemeClr val="bg1"/>
                </a:solidFill>
              </a:rPr>
              <a:t> </a:t>
            </a:r>
            <a:r>
              <a:rPr lang="cs-CZ" sz="2100" u="sng" dirty="0">
                <a:solidFill>
                  <a:schemeClr val="bg1"/>
                </a:solidFill>
              </a:rPr>
              <a:t>povinné údaje:</a:t>
            </a:r>
          </a:p>
          <a:p>
            <a:pPr lvl="1"/>
            <a:r>
              <a:rPr lang="cs-CZ" sz="2100" dirty="0">
                <a:solidFill>
                  <a:schemeClr val="bg1"/>
                </a:solidFill>
              </a:rPr>
              <a:t>zeměpisný údaj </a:t>
            </a:r>
          </a:p>
          <a:p>
            <a:pPr lvl="2"/>
            <a:r>
              <a:rPr lang="cs-CZ" sz="1950" dirty="0">
                <a:solidFill>
                  <a:schemeClr val="bg1"/>
                </a:solidFill>
              </a:rPr>
              <a:t>"české„ "moravské" </a:t>
            </a:r>
          </a:p>
          <a:p>
            <a:pPr marL="445770" lvl="2" indent="0">
              <a:buNone/>
            </a:pPr>
            <a:r>
              <a:rPr lang="cs-CZ" sz="1950" dirty="0">
                <a:solidFill>
                  <a:schemeClr val="bg1"/>
                </a:solidFill>
              </a:rPr>
              <a:t>+ označení "zemské víno„</a:t>
            </a:r>
          </a:p>
          <a:p>
            <a:endParaRPr lang="cs-CZ" sz="2100" dirty="0">
              <a:solidFill>
                <a:schemeClr val="bg1"/>
              </a:solidFill>
            </a:endParaRPr>
          </a:p>
          <a:p>
            <a:r>
              <a:rPr lang="cs-CZ" sz="2100" dirty="0">
                <a:solidFill>
                  <a:schemeClr val="bg1"/>
                </a:solidFill>
              </a:rPr>
              <a:t> </a:t>
            </a:r>
            <a:r>
              <a:rPr lang="cs-CZ" sz="2100" u="sng" dirty="0">
                <a:solidFill>
                  <a:schemeClr val="bg1"/>
                </a:solidFill>
              </a:rPr>
              <a:t>dobrovolné údaje:</a:t>
            </a:r>
          </a:p>
          <a:p>
            <a:pPr lvl="1"/>
            <a:r>
              <a:rPr lang="cs-CZ" sz="2100" dirty="0">
                <a:solidFill>
                  <a:schemeClr val="bg1"/>
                </a:solidFill>
              </a:rPr>
              <a:t>název odrůdy</a:t>
            </a:r>
          </a:p>
          <a:p>
            <a:pPr lvl="1"/>
            <a:r>
              <a:rPr lang="cs-CZ" sz="2100" dirty="0">
                <a:solidFill>
                  <a:schemeClr val="bg1"/>
                </a:solidFill>
              </a:rPr>
              <a:t>vinařská obec</a:t>
            </a:r>
          </a:p>
          <a:p>
            <a:endParaRPr lang="cs-CZ" dirty="0"/>
          </a:p>
        </p:txBody>
      </p:sp>
      <p:pic>
        <p:nvPicPr>
          <p:cNvPr id="4" name="Obrázek 3"/>
          <p:cNvPicPr/>
          <p:nvPr/>
        </p:nvPicPr>
        <p:blipFill rotWithShape="1">
          <a:blip r:embed="rId2" cstate="print"/>
          <a:srcRect l="11239" t="33799" r="58865" b="16453"/>
          <a:stretch/>
        </p:blipFill>
        <p:spPr bwMode="auto">
          <a:xfrm>
            <a:off x="4800600" y="1885950"/>
            <a:ext cx="4035552" cy="3511296"/>
          </a:xfrm>
          <a:prstGeom prst="rect">
            <a:avLst/>
          </a:prstGeom>
          <a:ln>
            <a:noFill/>
          </a:ln>
          <a:extLst>
            <a:ext uri="{53640926-AAD7-44D8-BBD7-CCE9431645EC}">
              <a14:shadowObscured xmlns:a14="http://schemas.microsoft.com/office/drawing/2010/main"/>
            </a:ext>
          </a:extLst>
        </p:spPr>
      </p:pic>
      <p:sp>
        <p:nvSpPr>
          <p:cNvPr id="8" name="Nadpis 1">
            <a:extLst>
              <a:ext uri="{FF2B5EF4-FFF2-40B4-BE49-F238E27FC236}">
                <a16:creationId xmlns:a16="http://schemas.microsoft.com/office/drawing/2014/main" id="{536E1658-97DB-423D-9E78-1D4A8325BA0F}"/>
              </a:ext>
            </a:extLst>
          </p:cNvPr>
          <p:cNvSpPr txBox="1">
            <a:spLocks/>
          </p:cNvSpPr>
          <p:nvPr/>
        </p:nvSpPr>
        <p:spPr>
          <a:xfrm>
            <a:off x="416052" y="430911"/>
            <a:ext cx="8534400" cy="569214"/>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cs-CZ" sz="2475" b="1" dirty="0">
                <a:solidFill>
                  <a:srgbClr val="993366"/>
                </a:solidFill>
              </a:rPr>
              <a:t>Zákon č. 321/2004 Sb. Zemské víno § 17</a:t>
            </a:r>
            <a:endParaRPr lang="cs-CZ" sz="2475" dirty="0">
              <a:solidFill>
                <a:srgbClr val="993366"/>
              </a:solidFill>
            </a:endParaRPr>
          </a:p>
        </p:txBody>
      </p:sp>
    </p:spTree>
    <p:extLst>
      <p:ext uri="{BB962C8B-B14F-4D97-AF65-F5344CB8AC3E}">
        <p14:creationId xmlns:p14="http://schemas.microsoft.com/office/powerpoint/2010/main" val="3111928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274320" y="2705619"/>
            <a:ext cx="8229600" cy="742950"/>
          </a:xfrm>
        </p:spPr>
        <p:txBody>
          <a:bodyPr>
            <a:normAutofit fontScale="90000"/>
          </a:bodyPr>
          <a:lstStyle/>
          <a:p>
            <a:r>
              <a:rPr lang="cs-CZ" b="1" dirty="0">
                <a:solidFill>
                  <a:schemeClr val="bg1"/>
                </a:solidFill>
              </a:rPr>
              <a:t>Víno bez CHOP/CHZO nebo tradičního výrazu s názvem odrůdy nebo označením ročníku</a:t>
            </a:r>
            <a:br>
              <a:rPr lang="cs-CZ" dirty="0">
                <a:solidFill>
                  <a:schemeClr val="bg1"/>
                </a:solidFill>
              </a:rPr>
            </a:br>
            <a:endParaRPr lang="cs-CZ" dirty="0">
              <a:solidFill>
                <a:schemeClr val="bg1"/>
              </a:solidFill>
            </a:endParaRPr>
          </a:p>
        </p:txBody>
      </p:sp>
      <p:sp>
        <p:nvSpPr>
          <p:cNvPr id="3" name="Zástupný symbol pro obsah 2"/>
          <p:cNvSpPr>
            <a:spLocks noGrp="1"/>
          </p:cNvSpPr>
          <p:nvPr>
            <p:ph sz="quarter" idx="1"/>
          </p:nvPr>
        </p:nvSpPr>
        <p:spPr>
          <a:xfrm>
            <a:off x="416052" y="3587496"/>
            <a:ext cx="8087868" cy="1171194"/>
          </a:xfrm>
        </p:spPr>
        <p:txBody>
          <a:bodyPr>
            <a:normAutofit lnSpcReduction="10000"/>
          </a:bodyPr>
          <a:lstStyle/>
          <a:p>
            <a:r>
              <a:rPr lang="cs-CZ" sz="2400" dirty="0">
                <a:solidFill>
                  <a:schemeClr val="bg1"/>
                </a:solidFill>
              </a:rPr>
              <a:t>na etiketě nemůže</a:t>
            </a:r>
            <a:r>
              <a:rPr lang="cs-CZ" sz="2400" b="1" dirty="0">
                <a:solidFill>
                  <a:schemeClr val="bg1"/>
                </a:solidFill>
              </a:rPr>
              <a:t> </a:t>
            </a:r>
            <a:r>
              <a:rPr lang="cs-CZ" sz="2400" dirty="0">
                <a:solidFill>
                  <a:schemeClr val="bg1"/>
                </a:solidFill>
              </a:rPr>
              <a:t>být uvedena odrůda révy vinné uvedená ve Státní odrůdové knize  a nesmí být uveden výraz "odrůdové víno"</a:t>
            </a:r>
          </a:p>
        </p:txBody>
      </p:sp>
      <p:sp>
        <p:nvSpPr>
          <p:cNvPr id="6" name="Nadpis 1">
            <a:extLst>
              <a:ext uri="{FF2B5EF4-FFF2-40B4-BE49-F238E27FC236}">
                <a16:creationId xmlns:a16="http://schemas.microsoft.com/office/drawing/2014/main" id="{64B738F2-C23F-4681-973A-22C55AE39174}"/>
              </a:ext>
            </a:extLst>
          </p:cNvPr>
          <p:cNvSpPr txBox="1">
            <a:spLocks/>
          </p:cNvSpPr>
          <p:nvPr/>
        </p:nvSpPr>
        <p:spPr>
          <a:xfrm>
            <a:off x="416052" y="345446"/>
            <a:ext cx="8534400" cy="569214"/>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cs-CZ" sz="2475" b="1" dirty="0">
                <a:solidFill>
                  <a:srgbClr val="993366"/>
                </a:solidFill>
              </a:rPr>
              <a:t>Zákon č. 321/2004 Sb. Zemské víno § 17</a:t>
            </a:r>
            <a:endParaRPr lang="cs-CZ" sz="2475" dirty="0">
              <a:solidFill>
                <a:srgbClr val="993366"/>
              </a:solidFill>
            </a:endParaRPr>
          </a:p>
        </p:txBody>
      </p:sp>
    </p:spTree>
    <p:extLst>
      <p:ext uri="{BB962C8B-B14F-4D97-AF65-F5344CB8AC3E}">
        <p14:creationId xmlns:p14="http://schemas.microsoft.com/office/powerpoint/2010/main" val="3414615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24741" y="297213"/>
            <a:ext cx="8094518" cy="620138"/>
          </a:xfrm>
        </p:spPr>
        <p:txBody>
          <a:bodyPr>
            <a:noAutofit/>
          </a:bodyPr>
          <a:lstStyle/>
          <a:p>
            <a:r>
              <a:rPr lang="cs-CZ" sz="3000" dirty="0">
                <a:solidFill>
                  <a:srgbClr val="993366"/>
                </a:solidFill>
              </a:rPr>
              <a:t>Požadavky na označování a zatřiďování vína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944B6533-A8BD-49C1-8FCA-050841060988}"/>
              </a:ext>
            </a:extLst>
          </p:cNvPr>
          <p:cNvSpPr>
            <a:spLocks noGrp="1"/>
          </p:cNvSpPr>
          <p:nvPr>
            <p:ph sz="quarter" idx="1"/>
          </p:nvPr>
        </p:nvSpPr>
        <p:spPr>
          <a:xfrm>
            <a:off x="457200" y="2140704"/>
            <a:ext cx="7679411" cy="3688597"/>
          </a:xfrm>
        </p:spPr>
        <p:txBody>
          <a:bodyPr>
            <a:normAutofit/>
          </a:bodyPr>
          <a:lstStyle/>
          <a:p>
            <a:pPr marL="0" indent="0">
              <a:buNone/>
            </a:pPr>
            <a:r>
              <a:rPr lang="cs-CZ" b="1" dirty="0">
                <a:solidFill>
                  <a:schemeClr val="bg1"/>
                </a:solidFill>
              </a:rPr>
              <a:t>Podmínky uvedení na trh</a:t>
            </a:r>
          </a:p>
          <a:p>
            <a:r>
              <a:rPr lang="cs-CZ" dirty="0">
                <a:solidFill>
                  <a:schemeClr val="bg1"/>
                </a:solidFill>
              </a:rPr>
              <a:t> výroba vína (s výjimkou stáčení) proběhla ve vinařské oblasti, v níž byly vinné hrozny sklizeny</a:t>
            </a:r>
          </a:p>
          <a:p>
            <a:r>
              <a:rPr lang="cs-CZ" dirty="0">
                <a:solidFill>
                  <a:schemeClr val="bg1"/>
                </a:solidFill>
              </a:rPr>
              <a:t>nebyl překročen hektarový výnos </a:t>
            </a:r>
          </a:p>
          <a:p>
            <a:r>
              <a:rPr lang="cs-CZ" dirty="0">
                <a:solidFill>
                  <a:schemeClr val="bg1"/>
                </a:solidFill>
              </a:rPr>
              <a:t> vinné hrozny dosáhly cukernatosti nejméně 15°NM</a:t>
            </a:r>
          </a:p>
          <a:p>
            <a:r>
              <a:rPr lang="cs-CZ" dirty="0">
                <a:solidFill>
                  <a:schemeClr val="bg1"/>
                </a:solidFill>
              </a:rPr>
              <a:t> víno bylo Inspekcí zatříděno jako jakostní víno, jakostní víno odrůdové nebo jakostní víno známkové,</a:t>
            </a:r>
          </a:p>
          <a:p>
            <a:endParaRPr lang="cs-CZ" dirty="0">
              <a:solidFill>
                <a:schemeClr val="bg1"/>
              </a:solidFill>
            </a:endParaRPr>
          </a:p>
        </p:txBody>
      </p:sp>
      <p:sp>
        <p:nvSpPr>
          <p:cNvPr id="9" name="Nadpis 1">
            <a:extLst>
              <a:ext uri="{FF2B5EF4-FFF2-40B4-BE49-F238E27FC236}">
                <a16:creationId xmlns:a16="http://schemas.microsoft.com/office/drawing/2014/main" id="{6F68E37F-BD60-4D45-9F51-BEA690190EB2}"/>
              </a:ext>
            </a:extLst>
          </p:cNvPr>
          <p:cNvSpPr txBox="1">
            <a:spLocks/>
          </p:cNvSpPr>
          <p:nvPr/>
        </p:nvSpPr>
        <p:spPr>
          <a:xfrm>
            <a:off x="457200" y="363202"/>
            <a:ext cx="8534400" cy="569214"/>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cs-CZ" sz="2475" b="1" dirty="0">
                <a:solidFill>
                  <a:srgbClr val="993366"/>
                </a:solidFill>
              </a:rPr>
              <a:t>Zákon č. 321/2004 Sb. Jakostní víno § 18</a:t>
            </a:r>
            <a:endParaRPr lang="cs-CZ" sz="2475" dirty="0">
              <a:solidFill>
                <a:srgbClr val="993366"/>
              </a:solidFill>
            </a:endParaRPr>
          </a:p>
        </p:txBody>
      </p:sp>
    </p:spTree>
    <p:extLst>
      <p:ext uri="{BB962C8B-B14F-4D97-AF65-F5344CB8AC3E}">
        <p14:creationId xmlns:p14="http://schemas.microsoft.com/office/powerpoint/2010/main" val="826317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32232" y="2166852"/>
            <a:ext cx="8503920" cy="3429000"/>
          </a:xfrm>
        </p:spPr>
        <p:txBody>
          <a:bodyPr>
            <a:normAutofit/>
          </a:bodyPr>
          <a:lstStyle/>
          <a:p>
            <a:r>
              <a:rPr lang="cs-CZ" sz="1800" b="1" dirty="0">
                <a:solidFill>
                  <a:schemeClr val="bg1"/>
                </a:solidFill>
              </a:rPr>
              <a:t> </a:t>
            </a:r>
            <a:r>
              <a:rPr lang="cs-CZ" sz="1800" u="sng" dirty="0">
                <a:solidFill>
                  <a:schemeClr val="bg1"/>
                </a:solidFill>
              </a:rPr>
              <a:t>povinné údaje: </a:t>
            </a:r>
          </a:p>
          <a:p>
            <a:pPr lvl="1"/>
            <a:r>
              <a:rPr lang="cs-CZ" sz="1800" dirty="0">
                <a:solidFill>
                  <a:schemeClr val="bg1"/>
                </a:solidFill>
              </a:rPr>
              <a:t> název vinařské oblasti</a:t>
            </a:r>
          </a:p>
          <a:p>
            <a:pPr lvl="1"/>
            <a:r>
              <a:rPr lang="cs-CZ" sz="1800" dirty="0">
                <a:solidFill>
                  <a:schemeClr val="bg1"/>
                </a:solidFill>
              </a:rPr>
              <a:t>označení "jakostní víno" + </a:t>
            </a:r>
            <a:r>
              <a:rPr lang="cs-CZ" sz="1800" b="1" dirty="0">
                <a:solidFill>
                  <a:schemeClr val="bg1"/>
                </a:solidFill>
              </a:rPr>
              <a:t>- </a:t>
            </a:r>
            <a:r>
              <a:rPr lang="cs-CZ" sz="1800" dirty="0">
                <a:solidFill>
                  <a:schemeClr val="bg1"/>
                </a:solidFill>
              </a:rPr>
              <a:t>lze označit</a:t>
            </a:r>
            <a:r>
              <a:rPr lang="cs-CZ" sz="1800" b="1" dirty="0">
                <a:solidFill>
                  <a:schemeClr val="bg1"/>
                </a:solidFill>
              </a:rPr>
              <a:t> </a:t>
            </a:r>
            <a:r>
              <a:rPr lang="cs-CZ" sz="1800" dirty="0">
                <a:solidFill>
                  <a:schemeClr val="bg1"/>
                </a:solidFill>
              </a:rPr>
              <a:t>dovětkem "odrůdové" ( + uvedení odrůdy) nebo "známkové" (uvedení známky)</a:t>
            </a:r>
          </a:p>
          <a:p>
            <a:pPr lvl="1"/>
            <a:r>
              <a:rPr lang="cs-CZ" sz="1800" dirty="0">
                <a:solidFill>
                  <a:schemeClr val="bg1"/>
                </a:solidFill>
              </a:rPr>
              <a:t>evidenční číslo jakosti</a:t>
            </a:r>
          </a:p>
          <a:p>
            <a:pPr marL="205740" lvl="1" indent="0">
              <a:buNone/>
            </a:pPr>
            <a:endParaRPr lang="cs-CZ" sz="1800" dirty="0">
              <a:solidFill>
                <a:schemeClr val="bg1"/>
              </a:solidFill>
            </a:endParaRPr>
          </a:p>
          <a:p>
            <a:r>
              <a:rPr lang="cs-CZ" sz="1800" u="sng" dirty="0">
                <a:solidFill>
                  <a:schemeClr val="bg1"/>
                </a:solidFill>
              </a:rPr>
              <a:t>dobrovolné údaje:</a:t>
            </a:r>
          </a:p>
          <a:p>
            <a:pPr lvl="1"/>
            <a:r>
              <a:rPr lang="cs-CZ" sz="1800" dirty="0">
                <a:solidFill>
                  <a:schemeClr val="bg1"/>
                </a:solidFill>
              </a:rPr>
              <a:t>název odrůdy</a:t>
            </a:r>
          </a:p>
          <a:p>
            <a:pPr lvl="1"/>
            <a:r>
              <a:rPr lang="cs-CZ" sz="1800" dirty="0">
                <a:solidFill>
                  <a:schemeClr val="bg1"/>
                </a:solidFill>
              </a:rPr>
              <a:t> název vinařské podoblasti, vinařské obce a viniční tratě</a:t>
            </a:r>
          </a:p>
          <a:p>
            <a:endParaRPr lang="cs-CZ" sz="2250" dirty="0"/>
          </a:p>
        </p:txBody>
      </p:sp>
      <p:sp>
        <p:nvSpPr>
          <p:cNvPr id="6" name="Nadpis 1">
            <a:extLst>
              <a:ext uri="{FF2B5EF4-FFF2-40B4-BE49-F238E27FC236}">
                <a16:creationId xmlns:a16="http://schemas.microsoft.com/office/drawing/2014/main" id="{063A2668-C5E8-4C3A-B710-E65A91758700}"/>
              </a:ext>
            </a:extLst>
          </p:cNvPr>
          <p:cNvSpPr txBox="1">
            <a:spLocks/>
          </p:cNvSpPr>
          <p:nvPr/>
        </p:nvSpPr>
        <p:spPr>
          <a:xfrm>
            <a:off x="469318" y="407590"/>
            <a:ext cx="8534400" cy="569214"/>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cs-CZ" sz="2475" b="1" dirty="0">
                <a:solidFill>
                  <a:srgbClr val="993366"/>
                </a:solidFill>
              </a:rPr>
              <a:t>Zákon č. 321/2004 Sb. Jakostní víno § 18</a:t>
            </a:r>
            <a:endParaRPr lang="cs-CZ" sz="2475" dirty="0">
              <a:solidFill>
                <a:srgbClr val="993366"/>
              </a:solidFill>
            </a:endParaRPr>
          </a:p>
        </p:txBody>
      </p:sp>
    </p:spTree>
    <p:extLst>
      <p:ext uri="{BB962C8B-B14F-4D97-AF65-F5344CB8AC3E}">
        <p14:creationId xmlns:p14="http://schemas.microsoft.com/office/powerpoint/2010/main" val="901884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p:nvPr/>
        </p:nvPicPr>
        <p:blipFill rotWithShape="1">
          <a:blip r:embed="rId2" cstate="print"/>
          <a:srcRect l="13665" t="28698" r="61182" b="15233"/>
          <a:stretch/>
        </p:blipFill>
        <p:spPr bwMode="auto">
          <a:xfrm>
            <a:off x="2247091" y="2039160"/>
            <a:ext cx="5158091" cy="3589507"/>
          </a:xfrm>
          <a:prstGeom prst="rect">
            <a:avLst/>
          </a:prstGeom>
          <a:ln>
            <a:noFill/>
          </a:ln>
          <a:extLst>
            <a:ext uri="{53640926-AAD7-44D8-BBD7-CCE9431645EC}">
              <a14:shadowObscured xmlns:a14="http://schemas.microsoft.com/office/drawing/2010/main"/>
            </a:ext>
          </a:extLst>
        </p:spPr>
      </p:pic>
      <p:sp>
        <p:nvSpPr>
          <p:cNvPr id="3" name="Nadpis 1">
            <a:extLst>
              <a:ext uri="{FF2B5EF4-FFF2-40B4-BE49-F238E27FC236}">
                <a16:creationId xmlns:a16="http://schemas.microsoft.com/office/drawing/2014/main" id="{36AC4BAB-BB82-494E-AED0-C5370DF6D338}"/>
              </a:ext>
            </a:extLst>
          </p:cNvPr>
          <p:cNvSpPr txBox="1">
            <a:spLocks/>
          </p:cNvSpPr>
          <p:nvPr/>
        </p:nvSpPr>
        <p:spPr>
          <a:xfrm>
            <a:off x="424929" y="318813"/>
            <a:ext cx="8534400" cy="569214"/>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cs-CZ" sz="2475" b="1" dirty="0">
                <a:solidFill>
                  <a:srgbClr val="993366"/>
                </a:solidFill>
              </a:rPr>
              <a:t>Zákon č. 321/2004 Sb. Jakostní víno § 18</a:t>
            </a:r>
            <a:endParaRPr lang="cs-CZ" sz="2475" dirty="0">
              <a:solidFill>
                <a:srgbClr val="993366"/>
              </a:solidFill>
            </a:endParaRPr>
          </a:p>
        </p:txBody>
      </p:sp>
    </p:spTree>
    <p:extLst>
      <p:ext uri="{BB962C8B-B14F-4D97-AF65-F5344CB8AC3E}">
        <p14:creationId xmlns:p14="http://schemas.microsoft.com/office/powerpoint/2010/main" val="2865899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234253C7-B20C-4065-930F-27EDDD6B7C84}"/>
              </a:ext>
            </a:extLst>
          </p:cNvPr>
          <p:cNvSpPr>
            <a:spLocks noGrp="1"/>
          </p:cNvSpPr>
          <p:nvPr>
            <p:ph sz="quarter" idx="1"/>
          </p:nvPr>
        </p:nvSpPr>
        <p:spPr/>
        <p:txBody>
          <a:bodyPr>
            <a:normAutofit/>
          </a:bodyPr>
          <a:lstStyle/>
          <a:p>
            <a:pPr marL="0" indent="0">
              <a:buNone/>
            </a:pPr>
            <a:r>
              <a:rPr lang="cs-CZ" sz="2400" b="1" dirty="0">
                <a:solidFill>
                  <a:schemeClr val="bg1"/>
                </a:solidFill>
              </a:rPr>
              <a:t>PODMÍNKY</a:t>
            </a:r>
          </a:p>
          <a:p>
            <a:r>
              <a:rPr lang="cs-CZ" sz="2400" dirty="0">
                <a:solidFill>
                  <a:schemeClr val="bg1"/>
                </a:solidFill>
              </a:rPr>
              <a:t>výroba proběhla ve vinařské oblasti, v níž byly vinné hrozny sklizeny</a:t>
            </a:r>
          </a:p>
          <a:p>
            <a:r>
              <a:rPr lang="cs-CZ" sz="2400" dirty="0">
                <a:solidFill>
                  <a:schemeClr val="bg1"/>
                </a:solidFill>
              </a:rPr>
              <a:t>nebyl překročen hektarový výnos</a:t>
            </a:r>
          </a:p>
          <a:p>
            <a:r>
              <a:rPr lang="cs-CZ" sz="2400" dirty="0">
                <a:solidFill>
                  <a:schemeClr val="bg1"/>
                </a:solidFill>
              </a:rPr>
              <a:t>víno bylo vyrobeno z vinných hroznů, jejichž původ, cukernatost a hmotnost, popřípadě odrůda nebo směs odrůd anebo napadení ušlechtilou plísní šedou </a:t>
            </a:r>
            <a:r>
              <a:rPr lang="cs-CZ" sz="2400" dirty="0" err="1">
                <a:solidFill>
                  <a:schemeClr val="bg1"/>
                </a:solidFill>
              </a:rPr>
              <a:t>Botrytis</a:t>
            </a:r>
            <a:r>
              <a:rPr lang="cs-CZ" sz="2400" dirty="0">
                <a:solidFill>
                  <a:schemeClr val="bg1"/>
                </a:solidFill>
              </a:rPr>
              <a:t> </a:t>
            </a:r>
            <a:r>
              <a:rPr lang="cs-CZ" sz="2400" dirty="0" err="1">
                <a:solidFill>
                  <a:schemeClr val="bg1"/>
                </a:solidFill>
              </a:rPr>
              <a:t>cinerea</a:t>
            </a:r>
            <a:r>
              <a:rPr lang="cs-CZ" sz="2400" dirty="0">
                <a:solidFill>
                  <a:schemeClr val="bg1"/>
                </a:solidFill>
              </a:rPr>
              <a:t> byly ověřeny Inspekcí</a:t>
            </a:r>
          </a:p>
          <a:p>
            <a:r>
              <a:rPr lang="cs-CZ" sz="2400" dirty="0">
                <a:solidFill>
                  <a:schemeClr val="bg1"/>
                </a:solidFill>
              </a:rPr>
              <a:t>víno bylo Inspekcí zatříděno jako jakostní víno s přívlastkem</a:t>
            </a:r>
          </a:p>
          <a:p>
            <a:endParaRPr lang="cs-CZ" dirty="0">
              <a:solidFill>
                <a:schemeClr val="bg1"/>
              </a:solidFill>
            </a:endParaRPr>
          </a:p>
        </p:txBody>
      </p:sp>
      <p:sp>
        <p:nvSpPr>
          <p:cNvPr id="7" name="Nadpis 1">
            <a:extLst>
              <a:ext uri="{FF2B5EF4-FFF2-40B4-BE49-F238E27FC236}">
                <a16:creationId xmlns:a16="http://schemas.microsoft.com/office/drawing/2014/main" id="{BFC1FEE7-83DC-4C14-98B4-299EAF221981}"/>
              </a:ext>
            </a:extLst>
          </p:cNvPr>
          <p:cNvSpPr txBox="1">
            <a:spLocks/>
          </p:cNvSpPr>
          <p:nvPr/>
        </p:nvSpPr>
        <p:spPr>
          <a:xfrm>
            <a:off x="460441" y="336568"/>
            <a:ext cx="8534400" cy="569214"/>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cs-CZ" sz="2475" b="1" dirty="0">
                <a:solidFill>
                  <a:srgbClr val="993366"/>
                </a:solidFill>
              </a:rPr>
              <a:t>Zákon č. 321/2004 Sb. Jakostní víno s přívlastkem § 19</a:t>
            </a:r>
            <a:endParaRPr lang="cs-CZ" sz="2475" dirty="0">
              <a:solidFill>
                <a:srgbClr val="993366"/>
              </a:solidFill>
            </a:endParaRPr>
          </a:p>
        </p:txBody>
      </p:sp>
    </p:spTree>
    <p:extLst>
      <p:ext uri="{BB962C8B-B14F-4D97-AF65-F5344CB8AC3E}">
        <p14:creationId xmlns:p14="http://schemas.microsoft.com/office/powerpoint/2010/main" val="1352189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20040" y="2211567"/>
            <a:ext cx="8503920" cy="3429000"/>
          </a:xfrm>
        </p:spPr>
        <p:txBody>
          <a:bodyPr>
            <a:normAutofit fontScale="92500" lnSpcReduction="20000"/>
          </a:bodyPr>
          <a:lstStyle/>
          <a:p>
            <a:r>
              <a:rPr lang="cs-CZ" sz="2100" dirty="0">
                <a:solidFill>
                  <a:schemeClr val="bg1"/>
                </a:solidFill>
              </a:rPr>
              <a:t>povinné údaje:</a:t>
            </a:r>
          </a:p>
          <a:p>
            <a:pPr lvl="1"/>
            <a:r>
              <a:rPr lang="cs-CZ" sz="2100" dirty="0">
                <a:solidFill>
                  <a:schemeClr val="bg1"/>
                </a:solidFill>
              </a:rPr>
              <a:t> název vinařské oblasti a podoblasti</a:t>
            </a:r>
          </a:p>
          <a:p>
            <a:pPr lvl="1"/>
            <a:r>
              <a:rPr lang="cs-CZ" sz="2100" dirty="0">
                <a:solidFill>
                  <a:schemeClr val="bg1"/>
                </a:solidFill>
              </a:rPr>
              <a:t>výraz "jakostní víno s přívlastkem" nebo "víno s přívlastkem" + uvedení druhu</a:t>
            </a:r>
          </a:p>
          <a:p>
            <a:pPr>
              <a:buNone/>
            </a:pPr>
            <a:r>
              <a:rPr lang="cs-CZ" sz="2100" dirty="0">
                <a:solidFill>
                  <a:schemeClr val="bg1"/>
                </a:solidFill>
              </a:rPr>
              <a:t>		- kabinetní víno</a:t>
            </a:r>
          </a:p>
          <a:p>
            <a:pPr>
              <a:buNone/>
            </a:pPr>
            <a:r>
              <a:rPr lang="cs-CZ" sz="2100" dirty="0">
                <a:solidFill>
                  <a:schemeClr val="bg1"/>
                </a:solidFill>
              </a:rPr>
              <a:t>		- pozdní sběr</a:t>
            </a:r>
          </a:p>
          <a:p>
            <a:pPr>
              <a:buNone/>
            </a:pPr>
            <a:r>
              <a:rPr lang="cs-CZ" sz="2100" dirty="0">
                <a:solidFill>
                  <a:schemeClr val="bg1"/>
                </a:solidFill>
              </a:rPr>
              <a:t>		- výběr z hroznů</a:t>
            </a:r>
          </a:p>
          <a:p>
            <a:pPr>
              <a:buNone/>
            </a:pPr>
            <a:r>
              <a:rPr lang="cs-CZ" sz="2100" dirty="0">
                <a:solidFill>
                  <a:schemeClr val="bg1"/>
                </a:solidFill>
              </a:rPr>
              <a:t>		- výběr z cibéb</a:t>
            </a:r>
          </a:p>
          <a:p>
            <a:pPr>
              <a:buNone/>
            </a:pPr>
            <a:r>
              <a:rPr lang="cs-CZ" sz="2100" dirty="0">
                <a:solidFill>
                  <a:schemeClr val="bg1"/>
                </a:solidFill>
              </a:rPr>
              <a:t>		- ledové víno</a:t>
            </a:r>
          </a:p>
          <a:p>
            <a:pPr>
              <a:buNone/>
            </a:pPr>
            <a:r>
              <a:rPr lang="cs-CZ" sz="2100" dirty="0">
                <a:solidFill>
                  <a:schemeClr val="bg1"/>
                </a:solidFill>
              </a:rPr>
              <a:t>		- slámové víno</a:t>
            </a:r>
          </a:p>
          <a:p>
            <a:pPr lvl="1"/>
            <a:r>
              <a:rPr lang="cs-CZ" sz="2100" dirty="0">
                <a:solidFill>
                  <a:schemeClr val="bg1"/>
                </a:solidFill>
              </a:rPr>
              <a:t>evidenční číslo jakosti</a:t>
            </a:r>
          </a:p>
          <a:p>
            <a:endParaRPr lang="cs-CZ" dirty="0"/>
          </a:p>
        </p:txBody>
      </p:sp>
      <p:sp>
        <p:nvSpPr>
          <p:cNvPr id="6" name="Nadpis 1">
            <a:extLst>
              <a:ext uri="{FF2B5EF4-FFF2-40B4-BE49-F238E27FC236}">
                <a16:creationId xmlns:a16="http://schemas.microsoft.com/office/drawing/2014/main" id="{AD56FD6D-BAAA-400A-92BA-482C07C5B5A6}"/>
              </a:ext>
            </a:extLst>
          </p:cNvPr>
          <p:cNvSpPr txBox="1">
            <a:spLocks/>
          </p:cNvSpPr>
          <p:nvPr/>
        </p:nvSpPr>
        <p:spPr>
          <a:xfrm>
            <a:off x="416052" y="416467"/>
            <a:ext cx="8534400" cy="569214"/>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cs-CZ" sz="2475" b="1" dirty="0">
                <a:solidFill>
                  <a:srgbClr val="993366"/>
                </a:solidFill>
              </a:rPr>
              <a:t>Zákon č. 321/2004 Sb. Jakostní víno s přívlastkem § 19</a:t>
            </a:r>
            <a:endParaRPr lang="cs-CZ" sz="2475" dirty="0">
              <a:solidFill>
                <a:srgbClr val="993366"/>
              </a:solidFill>
            </a:endParaRPr>
          </a:p>
        </p:txBody>
      </p:sp>
    </p:spTree>
    <p:extLst>
      <p:ext uri="{BB962C8B-B14F-4D97-AF65-F5344CB8AC3E}">
        <p14:creationId xmlns:p14="http://schemas.microsoft.com/office/powerpoint/2010/main" val="2840891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half" idx="1"/>
          </p:nvPr>
        </p:nvSpPr>
        <p:spPr/>
        <p:txBody>
          <a:bodyPr/>
          <a:lstStyle/>
          <a:p>
            <a:r>
              <a:rPr lang="cs-CZ" sz="2700" dirty="0">
                <a:solidFill>
                  <a:schemeClr val="bg1"/>
                </a:solidFill>
              </a:rPr>
              <a:t> </a:t>
            </a:r>
            <a:r>
              <a:rPr lang="cs-CZ" sz="2100" u="sng" dirty="0">
                <a:solidFill>
                  <a:schemeClr val="bg1"/>
                </a:solidFill>
              </a:rPr>
              <a:t>dobrovolné údaje:</a:t>
            </a:r>
          </a:p>
          <a:p>
            <a:pPr lvl="1"/>
            <a:r>
              <a:rPr lang="cs-CZ" sz="2100" dirty="0">
                <a:solidFill>
                  <a:schemeClr val="bg1"/>
                </a:solidFill>
              </a:rPr>
              <a:t> název odrůdy</a:t>
            </a:r>
          </a:p>
          <a:p>
            <a:pPr lvl="1"/>
            <a:r>
              <a:rPr lang="cs-CZ" sz="2100" dirty="0">
                <a:solidFill>
                  <a:schemeClr val="bg1"/>
                </a:solidFill>
              </a:rPr>
              <a:t>ročník sklizně</a:t>
            </a:r>
          </a:p>
          <a:p>
            <a:pPr lvl="1"/>
            <a:r>
              <a:rPr lang="cs-CZ" sz="2100" dirty="0">
                <a:solidFill>
                  <a:schemeClr val="bg1"/>
                </a:solidFill>
              </a:rPr>
              <a:t>název vinařské obce a tratě</a:t>
            </a:r>
          </a:p>
          <a:p>
            <a:endParaRPr lang="cs-CZ" dirty="0"/>
          </a:p>
        </p:txBody>
      </p:sp>
      <p:pic>
        <p:nvPicPr>
          <p:cNvPr id="5" name="Zástupný symbol pro obsah 4"/>
          <p:cNvPicPr>
            <a:picLocks noGrp="1"/>
          </p:cNvPicPr>
          <p:nvPr>
            <p:ph sz="half" idx="2"/>
          </p:nvPr>
        </p:nvPicPr>
        <p:blipFill rotWithShape="1">
          <a:blip r:embed="rId2" cstate="print"/>
          <a:srcRect l="11239" t="25934" r="55400" b="15183"/>
          <a:stretch/>
        </p:blipFill>
        <p:spPr bwMode="auto">
          <a:xfrm>
            <a:off x="4199138" y="2024570"/>
            <a:ext cx="4637014" cy="38968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7970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p:txBody>
          <a:bodyPr>
            <a:normAutofit/>
          </a:bodyPr>
          <a:lstStyle/>
          <a:p>
            <a:r>
              <a:rPr lang="cs-CZ" sz="1650" dirty="0">
                <a:solidFill>
                  <a:schemeClr val="bg1"/>
                </a:solidFill>
              </a:rPr>
              <a:t>1) </a:t>
            </a:r>
            <a:r>
              <a:rPr lang="cs-CZ" sz="1650" dirty="0" err="1">
                <a:solidFill>
                  <a:schemeClr val="bg1"/>
                </a:solidFill>
              </a:rPr>
              <a:t>VOClze</a:t>
            </a:r>
            <a:r>
              <a:rPr lang="cs-CZ" sz="1650" dirty="0">
                <a:solidFill>
                  <a:schemeClr val="bg1"/>
                </a:solidFill>
              </a:rPr>
              <a:t> vyrábět za těchto podmínek:</a:t>
            </a:r>
          </a:p>
          <a:p>
            <a:pPr lvl="1"/>
            <a:r>
              <a:rPr lang="cs-CZ" dirty="0">
                <a:solidFill>
                  <a:schemeClr val="bg1"/>
                </a:solidFill>
              </a:rPr>
              <a:t>a) musí být vyrobeno na stejném nebo menším území, než je vinařská oblast,</a:t>
            </a:r>
          </a:p>
          <a:p>
            <a:pPr lvl="1"/>
            <a:r>
              <a:rPr lang="cs-CZ" dirty="0">
                <a:solidFill>
                  <a:schemeClr val="bg1"/>
                </a:solidFill>
              </a:rPr>
              <a:t>b) výrobce musí být členem sdružení, které je oprávněné přiznávat označení vína originální certifikace podle tohoto zákona,</a:t>
            </a:r>
          </a:p>
          <a:p>
            <a:pPr lvl="1"/>
            <a:r>
              <a:rPr lang="cs-CZ" dirty="0">
                <a:solidFill>
                  <a:schemeClr val="bg1"/>
                </a:solidFill>
              </a:rPr>
              <a:t>c) víno odpovídá alespoň jakostním požadavkům pro jakostní víno podle tohoto zákona,</a:t>
            </a:r>
          </a:p>
          <a:p>
            <a:pPr lvl="1"/>
            <a:r>
              <a:rPr lang="cs-CZ" dirty="0">
                <a:solidFill>
                  <a:schemeClr val="bg1"/>
                </a:solidFill>
              </a:rPr>
              <a:t>d) víno splňuje podmínky stanovené v rozhodnutí o povolení přiznávat označení vína originální certifikace; v ostatním musí víno splňovat požadavky stanovené tímto zákonem pro jednotlivé druhy vín.</a:t>
            </a:r>
          </a:p>
          <a:p>
            <a:r>
              <a:rPr lang="cs-CZ" sz="1650" dirty="0">
                <a:solidFill>
                  <a:schemeClr val="bg1"/>
                </a:solidFill>
              </a:rPr>
              <a:t>(2) Povolení přiznávat označení vína originální certifikace (dále jen "povolení") uděluje ministerstvo. Ministerstvo též rozhoduje o žádosti o změnu povolení ve lhůtě podle odstavce 7.</a:t>
            </a:r>
          </a:p>
          <a:p>
            <a:r>
              <a:rPr lang="cs-CZ" sz="1650" dirty="0">
                <a:solidFill>
                  <a:schemeClr val="bg1"/>
                </a:solidFill>
              </a:rPr>
              <a:t>(3) Víno originální certifikace se na etiketě označí slovním údajem "víno originální certifikace" nebo zkratkou "V. O. C.", případně "VOC". Toto označení je oprávněn používat jen výrobce podle odstavce 1 písm. b).</a:t>
            </a:r>
          </a:p>
          <a:p>
            <a:endParaRPr lang="cs-CZ" dirty="0"/>
          </a:p>
        </p:txBody>
      </p:sp>
      <p:sp>
        <p:nvSpPr>
          <p:cNvPr id="8" name="Nadpis 1">
            <a:extLst>
              <a:ext uri="{FF2B5EF4-FFF2-40B4-BE49-F238E27FC236}">
                <a16:creationId xmlns:a16="http://schemas.microsoft.com/office/drawing/2014/main" id="{47642A4B-1129-44A4-AE35-EC851FB8936A}"/>
              </a:ext>
            </a:extLst>
          </p:cNvPr>
          <p:cNvSpPr txBox="1">
            <a:spLocks/>
          </p:cNvSpPr>
          <p:nvPr/>
        </p:nvSpPr>
        <p:spPr>
          <a:xfrm>
            <a:off x="424929" y="407590"/>
            <a:ext cx="8534400" cy="569214"/>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cs-CZ" sz="2475" b="1" dirty="0">
                <a:solidFill>
                  <a:srgbClr val="993366"/>
                </a:solidFill>
              </a:rPr>
              <a:t>Zákon č. 321/2004 Sb. Víno originální certifikace § 23</a:t>
            </a:r>
            <a:endParaRPr lang="cs-CZ" sz="2475" dirty="0">
              <a:solidFill>
                <a:srgbClr val="993366"/>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6" name="Picture 4" descr="Výsledek obrázku pro znovín sekt"/>
          <p:cNvPicPr>
            <a:picLocks noChangeAspect="1" noChangeArrowheads="1"/>
          </p:cNvPicPr>
          <p:nvPr/>
        </p:nvPicPr>
        <p:blipFill>
          <a:blip r:embed="rId2" cstate="print"/>
          <a:srcRect/>
          <a:stretch>
            <a:fillRect/>
          </a:stretch>
        </p:blipFill>
        <p:spPr bwMode="auto">
          <a:xfrm>
            <a:off x="4385745" y="3497290"/>
            <a:ext cx="1493274" cy="2601758"/>
          </a:xfrm>
          <a:prstGeom prst="rect">
            <a:avLst/>
          </a:prstGeom>
          <a:noFill/>
        </p:spPr>
      </p:pic>
      <p:sp>
        <p:nvSpPr>
          <p:cNvPr id="3" name="Zástupný symbol pro obsah 2"/>
          <p:cNvSpPr>
            <a:spLocks noGrp="1"/>
          </p:cNvSpPr>
          <p:nvPr>
            <p:ph sz="quarter" idx="1"/>
          </p:nvPr>
        </p:nvSpPr>
        <p:spPr/>
        <p:txBody>
          <a:bodyPr>
            <a:normAutofit/>
          </a:bodyPr>
          <a:lstStyle/>
          <a:p>
            <a:r>
              <a:rPr lang="cs-CZ" sz="1800" u="sng" dirty="0">
                <a:solidFill>
                  <a:schemeClr val="bg1"/>
                </a:solidFill>
              </a:rPr>
              <a:t>Dobrovolné údaje</a:t>
            </a:r>
          </a:p>
          <a:p>
            <a:pPr lvl="1"/>
            <a:r>
              <a:rPr lang="cs-CZ" sz="1800" u="sng" dirty="0">
                <a:solidFill>
                  <a:schemeClr val="bg1"/>
                </a:solidFill>
              </a:rPr>
              <a:t>Vinařská oblast, podoblast,  obec</a:t>
            </a:r>
          </a:p>
          <a:p>
            <a:pPr lvl="1"/>
            <a:r>
              <a:rPr lang="cs-CZ" sz="1800" u="sng" dirty="0">
                <a:solidFill>
                  <a:schemeClr val="bg1"/>
                </a:solidFill>
              </a:rPr>
              <a:t>odrůda</a:t>
            </a:r>
          </a:p>
        </p:txBody>
      </p:sp>
      <p:sp>
        <p:nvSpPr>
          <p:cNvPr id="4" name="TextovéPole 3"/>
          <p:cNvSpPr txBox="1"/>
          <p:nvPr/>
        </p:nvSpPr>
        <p:spPr>
          <a:xfrm>
            <a:off x="3951560" y="2763306"/>
            <a:ext cx="2257709" cy="553998"/>
          </a:xfrm>
          <a:prstGeom prst="rect">
            <a:avLst/>
          </a:prstGeom>
          <a:noFill/>
        </p:spPr>
        <p:txBody>
          <a:bodyPr wrap="square" rtlCol="0">
            <a:spAutoFit/>
          </a:bodyPr>
          <a:lstStyle/>
          <a:p>
            <a:r>
              <a:rPr lang="cs-CZ" sz="1500" b="1" dirty="0" err="1">
                <a:solidFill>
                  <a:schemeClr val="bg1"/>
                </a:solidFill>
                <a:latin typeface="Arial" panose="020B0604020202020204" pitchFamily="34" charset="0"/>
              </a:rPr>
              <a:t>Méthode</a:t>
            </a:r>
            <a:r>
              <a:rPr lang="cs-CZ" sz="1500" b="1" dirty="0">
                <a:solidFill>
                  <a:schemeClr val="bg1"/>
                </a:solidFill>
                <a:latin typeface="Arial" panose="020B0604020202020204" pitchFamily="34" charset="0"/>
              </a:rPr>
              <a:t> </a:t>
            </a:r>
            <a:r>
              <a:rPr lang="cs-CZ" sz="1500" b="1" dirty="0" err="1">
                <a:solidFill>
                  <a:schemeClr val="bg1"/>
                </a:solidFill>
                <a:latin typeface="Arial" panose="020B0604020202020204" pitchFamily="34" charset="0"/>
              </a:rPr>
              <a:t>Champenoise</a:t>
            </a:r>
            <a:endParaRPr lang="cs-CZ" sz="1500" b="1" dirty="0">
              <a:solidFill>
                <a:schemeClr val="bg1"/>
              </a:solidFill>
              <a:latin typeface="Arial" panose="020B0604020202020204" pitchFamily="34" charset="0"/>
            </a:endParaRPr>
          </a:p>
        </p:txBody>
      </p:sp>
      <p:sp>
        <p:nvSpPr>
          <p:cNvPr id="5" name="Obdélník 4"/>
          <p:cNvSpPr/>
          <p:nvPr/>
        </p:nvSpPr>
        <p:spPr>
          <a:xfrm>
            <a:off x="6755861" y="2754599"/>
            <a:ext cx="1926076" cy="323165"/>
          </a:xfrm>
          <a:prstGeom prst="rect">
            <a:avLst/>
          </a:prstGeom>
        </p:spPr>
        <p:txBody>
          <a:bodyPr wrap="square">
            <a:spAutoFit/>
          </a:bodyPr>
          <a:lstStyle/>
          <a:p>
            <a:r>
              <a:rPr lang="cs-CZ" sz="1500" b="1" dirty="0" err="1">
                <a:solidFill>
                  <a:schemeClr val="bg1"/>
                </a:solidFill>
                <a:latin typeface="Arial" panose="020B0604020202020204" pitchFamily="34" charset="0"/>
              </a:rPr>
              <a:t>Méthode</a:t>
            </a:r>
            <a:r>
              <a:rPr lang="cs-CZ" sz="1500" b="1" dirty="0">
                <a:solidFill>
                  <a:schemeClr val="bg1"/>
                </a:solidFill>
                <a:latin typeface="Arial" panose="020B0604020202020204" pitchFamily="34" charset="0"/>
              </a:rPr>
              <a:t> </a:t>
            </a:r>
            <a:r>
              <a:rPr lang="cs-CZ" sz="1500" b="1" dirty="0" err="1">
                <a:solidFill>
                  <a:schemeClr val="bg1"/>
                </a:solidFill>
                <a:latin typeface="Arial" panose="020B0604020202020204" pitchFamily="34" charset="0"/>
              </a:rPr>
              <a:t>Charmat</a:t>
            </a:r>
            <a:endParaRPr lang="cs-CZ" sz="1500" dirty="0">
              <a:solidFill>
                <a:schemeClr val="bg1"/>
              </a:solidFill>
              <a:latin typeface="Arial" panose="020B0604020202020204" pitchFamily="34" charset="0"/>
            </a:endParaRPr>
          </a:p>
        </p:txBody>
      </p:sp>
      <p:pic>
        <p:nvPicPr>
          <p:cNvPr id="151554" name="Picture 2" descr="Výsledek obrázku pro bohemia sekt"/>
          <p:cNvPicPr>
            <a:picLocks noChangeAspect="1" noChangeArrowheads="1"/>
          </p:cNvPicPr>
          <p:nvPr/>
        </p:nvPicPr>
        <p:blipFill>
          <a:blip r:embed="rId3" cstate="print"/>
          <a:srcRect l="38808" t="506" r="39322" b="465"/>
          <a:stretch>
            <a:fillRect/>
          </a:stretch>
        </p:blipFill>
        <p:spPr bwMode="auto">
          <a:xfrm>
            <a:off x="7059797" y="3429000"/>
            <a:ext cx="1093303" cy="2610465"/>
          </a:xfrm>
          <a:prstGeom prst="rect">
            <a:avLst/>
          </a:prstGeom>
          <a:noFill/>
        </p:spPr>
      </p:pic>
      <p:sp>
        <p:nvSpPr>
          <p:cNvPr id="9" name="Nadpis 1">
            <a:extLst>
              <a:ext uri="{FF2B5EF4-FFF2-40B4-BE49-F238E27FC236}">
                <a16:creationId xmlns:a16="http://schemas.microsoft.com/office/drawing/2014/main" id="{C7B33A50-06C3-4C01-95E9-B38E09702D39}"/>
              </a:ext>
            </a:extLst>
          </p:cNvPr>
          <p:cNvSpPr txBox="1">
            <a:spLocks/>
          </p:cNvSpPr>
          <p:nvPr/>
        </p:nvSpPr>
        <p:spPr>
          <a:xfrm>
            <a:off x="469318" y="406757"/>
            <a:ext cx="8534400" cy="569214"/>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cs-CZ" sz="2475" b="1" dirty="0">
                <a:solidFill>
                  <a:srgbClr val="993366"/>
                </a:solidFill>
              </a:rPr>
              <a:t>Zákon č. 321/2004 Sb. Šumivé víno § 20</a:t>
            </a:r>
            <a:endParaRPr lang="cs-CZ" sz="2475" dirty="0">
              <a:solidFill>
                <a:srgbClr val="993366"/>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01752" y="2098410"/>
            <a:ext cx="8503920" cy="3429000"/>
          </a:xfrm>
        </p:spPr>
        <p:txBody>
          <a:bodyPr>
            <a:normAutofit fontScale="92500" lnSpcReduction="20000"/>
          </a:bodyPr>
          <a:lstStyle/>
          <a:p>
            <a:r>
              <a:rPr lang="cs-CZ" sz="2100" dirty="0">
                <a:solidFill>
                  <a:schemeClr val="bg1"/>
                </a:solidFill>
              </a:rPr>
              <a:t>Částečně zkvašený hroznový mošt</a:t>
            </a:r>
            <a:r>
              <a:rPr lang="cs-CZ" sz="2100" baseline="30000" dirty="0">
                <a:solidFill>
                  <a:schemeClr val="bg1"/>
                </a:solidFill>
              </a:rPr>
              <a:t> </a:t>
            </a:r>
            <a:r>
              <a:rPr lang="cs-CZ" sz="2100" dirty="0">
                <a:solidFill>
                  <a:schemeClr val="bg1"/>
                </a:solidFill>
              </a:rPr>
              <a:t>smí být nabízen ke spotřebě pod označením "</a:t>
            </a:r>
            <a:r>
              <a:rPr lang="cs-CZ" sz="2625" b="1" dirty="0">
                <a:solidFill>
                  <a:schemeClr val="bg1"/>
                </a:solidFill>
              </a:rPr>
              <a:t>burčák</a:t>
            </a:r>
            <a:r>
              <a:rPr lang="cs-CZ" sz="2100" dirty="0">
                <a:solidFill>
                  <a:schemeClr val="bg1"/>
                </a:solidFill>
              </a:rPr>
              <a:t>", jestliže pochází výlučně z vinných hroznů, které byly sklizeny a zpracovány na území České republiky.</a:t>
            </a:r>
          </a:p>
          <a:p>
            <a:r>
              <a:rPr lang="cs-CZ" sz="2100" dirty="0">
                <a:solidFill>
                  <a:schemeClr val="bg1"/>
                </a:solidFill>
              </a:rPr>
              <a:t>Mezi 1. srpnem a 30. listopadem kalendářního roku, v němž byly vinné hrozny sklizeny, pokud je částečně zkvašený hroznový mošt ve stavu kvašení.</a:t>
            </a:r>
          </a:p>
          <a:p>
            <a:endParaRPr lang="cs-CZ" sz="2100" dirty="0">
              <a:solidFill>
                <a:schemeClr val="bg1"/>
              </a:solidFill>
            </a:endParaRPr>
          </a:p>
          <a:p>
            <a:r>
              <a:rPr lang="cs-CZ" sz="2100" dirty="0">
                <a:solidFill>
                  <a:schemeClr val="bg1"/>
                </a:solidFill>
              </a:rPr>
              <a:t>Při nabízení částečně zkvašeného hroznového moštu nebo částečně zkvašeného hroznového moštu nabízeného spotřebiteli pod označením "burčák" k přímé lidské spotřebě musí být viditelně umístěny snadno čitelné údaje, že se jedná o částečně zkvašený hroznový mošt nebo "burčák" a kdo je jeho </a:t>
            </a:r>
            <a:r>
              <a:rPr lang="cs-CZ" sz="2100" b="1" dirty="0">
                <a:solidFill>
                  <a:schemeClr val="bg1"/>
                </a:solidFill>
              </a:rPr>
              <a:t>výrobcem</a:t>
            </a:r>
            <a:r>
              <a:rPr lang="cs-CZ" sz="2100" dirty="0">
                <a:solidFill>
                  <a:schemeClr val="bg1"/>
                </a:solidFill>
              </a:rPr>
              <a:t>, údaj o </a:t>
            </a:r>
            <a:r>
              <a:rPr lang="cs-CZ" sz="2100" b="1" dirty="0">
                <a:solidFill>
                  <a:schemeClr val="bg1"/>
                </a:solidFill>
              </a:rPr>
              <a:t>provenienci</a:t>
            </a:r>
            <a:r>
              <a:rPr lang="cs-CZ" sz="2100" dirty="0">
                <a:solidFill>
                  <a:schemeClr val="bg1"/>
                </a:solidFill>
              </a:rPr>
              <a:t> a údaj o </a:t>
            </a:r>
            <a:r>
              <a:rPr lang="cs-CZ" sz="2100" b="1" dirty="0">
                <a:solidFill>
                  <a:schemeClr val="bg1"/>
                </a:solidFill>
              </a:rPr>
              <a:t>alergenní</a:t>
            </a:r>
            <a:r>
              <a:rPr lang="cs-CZ" sz="2100" dirty="0">
                <a:solidFill>
                  <a:schemeClr val="bg1"/>
                </a:solidFill>
              </a:rPr>
              <a:t> složce způsobem stanoveným zákonem o potravinách.</a:t>
            </a:r>
          </a:p>
          <a:p>
            <a:endParaRPr lang="cs-CZ" dirty="0">
              <a:solidFill>
                <a:schemeClr val="bg1"/>
              </a:solidFill>
            </a:endParaRPr>
          </a:p>
        </p:txBody>
      </p:sp>
      <p:sp>
        <p:nvSpPr>
          <p:cNvPr id="4" name="Nadpis 1">
            <a:extLst>
              <a:ext uri="{FF2B5EF4-FFF2-40B4-BE49-F238E27FC236}">
                <a16:creationId xmlns:a16="http://schemas.microsoft.com/office/drawing/2014/main" id="{7FB2F709-86F0-4E8C-9AD6-C3D1BE5BCCF2}"/>
              </a:ext>
            </a:extLst>
          </p:cNvPr>
          <p:cNvSpPr txBox="1">
            <a:spLocks/>
          </p:cNvSpPr>
          <p:nvPr/>
        </p:nvSpPr>
        <p:spPr>
          <a:xfrm>
            <a:off x="301752" y="406791"/>
            <a:ext cx="8534400" cy="569214"/>
          </a:xfrm>
          <a:prstGeom prst="rect">
            <a:avLst/>
          </a:prstGeom>
        </p:spPr>
        <p:txBody>
          <a:bodyPr vert="horz" anchor="b">
            <a:normAutofit fontScale="85000" lnSpcReduction="100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cs-CZ" sz="2475" b="1" dirty="0">
                <a:solidFill>
                  <a:srgbClr val="993366"/>
                </a:solidFill>
              </a:rPr>
              <a:t>Zákon č. 321/2004 Sb. částečně zkvašený hroznový mošt § 17</a:t>
            </a:r>
            <a:endParaRPr lang="cs-CZ" sz="2475" dirty="0">
              <a:solidFill>
                <a:srgbClr val="993366"/>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74E3C7DD-EA05-474F-84E5-F55A3FCC89F4}"/>
              </a:ext>
            </a:extLst>
          </p:cNvPr>
          <p:cNvSpPr>
            <a:spLocks noGrp="1"/>
          </p:cNvSpPr>
          <p:nvPr>
            <p:ph sz="quarter" idx="1"/>
          </p:nvPr>
        </p:nvSpPr>
        <p:spPr/>
        <p:txBody>
          <a:bodyPr>
            <a:normAutofit/>
          </a:bodyPr>
          <a:lstStyle/>
          <a:p>
            <a:r>
              <a:rPr lang="cs-CZ" dirty="0">
                <a:solidFill>
                  <a:schemeClr val="bg1"/>
                </a:solidFill>
              </a:rPr>
              <a:t>Příjemce nebaleného vína, vinných hroznů čerstvých,  nebo rmutu přepraveného z jiného členského státu Evropské unie nebo ze třetí země, oznámí bezprostředně po jejich příchodu do prvního místa dodání na území České republiky, nejpozději však do 12 hodin po tomto příchodu, jejich množství a další údaje ÚKZÚZ prostřednictvím Registru</a:t>
            </a:r>
          </a:p>
          <a:p>
            <a:r>
              <a:rPr lang="cs-CZ" dirty="0">
                <a:solidFill>
                  <a:schemeClr val="bg1"/>
                </a:solidFill>
              </a:rPr>
              <a:t>Nebalené víno přepravené z jiného členského státu Evropské unie nebo ze třetí země musí být po příchodu do prvního místa dodání na území České republiky uskladněno po dobu 10 dní. Pokud SZPI v této lhůtě odebere kontrolní vzorek uskladněného vína, musí být kontrolované víno uskladněno v tomto místě dodání do sdělení výsledku rozboru nebo do marného uplynutí lhůty pro sdělení výsledku rozboru.</a:t>
            </a:r>
          </a:p>
        </p:txBody>
      </p:sp>
      <p:sp>
        <p:nvSpPr>
          <p:cNvPr id="7" name="Nadpis 1">
            <a:extLst>
              <a:ext uri="{FF2B5EF4-FFF2-40B4-BE49-F238E27FC236}">
                <a16:creationId xmlns:a16="http://schemas.microsoft.com/office/drawing/2014/main" id="{71171333-5202-4073-90D6-AB25D37179DC}"/>
              </a:ext>
            </a:extLst>
          </p:cNvPr>
          <p:cNvSpPr txBox="1">
            <a:spLocks/>
          </p:cNvSpPr>
          <p:nvPr/>
        </p:nvSpPr>
        <p:spPr>
          <a:xfrm>
            <a:off x="271272" y="474345"/>
            <a:ext cx="8534400" cy="569214"/>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cs-CZ" sz="2475" b="1" dirty="0">
                <a:solidFill>
                  <a:srgbClr val="993366"/>
                </a:solidFill>
              </a:rPr>
              <a:t>Zákon č. 321/2004 Sb. NEBALENÉ VÍNO</a:t>
            </a:r>
            <a:endParaRPr lang="cs-CZ" sz="2475" dirty="0">
              <a:solidFill>
                <a:srgbClr val="993366"/>
              </a:solidFill>
            </a:endParaRPr>
          </a:p>
        </p:txBody>
      </p:sp>
    </p:spTree>
    <p:extLst>
      <p:ext uri="{BB962C8B-B14F-4D97-AF65-F5344CB8AC3E}">
        <p14:creationId xmlns:p14="http://schemas.microsoft.com/office/powerpoint/2010/main" val="1107282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9B4710-94B7-4150-8EBB-BDD9AC6F2BE4}"/>
              </a:ext>
            </a:extLst>
          </p:cNvPr>
          <p:cNvSpPr>
            <a:spLocks noGrp="1"/>
          </p:cNvSpPr>
          <p:nvPr>
            <p:ph type="title"/>
          </p:nvPr>
        </p:nvSpPr>
        <p:spPr/>
        <p:txBody>
          <a:bodyPr/>
          <a:lstStyle/>
          <a:p>
            <a:r>
              <a:rPr lang="cs-CZ" dirty="0"/>
              <a:t>Nařízení (EU) č. 1308/2013</a:t>
            </a:r>
          </a:p>
        </p:txBody>
      </p:sp>
      <p:sp>
        <p:nvSpPr>
          <p:cNvPr id="4" name="TextovéPole 3">
            <a:extLst>
              <a:ext uri="{FF2B5EF4-FFF2-40B4-BE49-F238E27FC236}">
                <a16:creationId xmlns:a16="http://schemas.microsoft.com/office/drawing/2014/main" id="{383D922D-7F94-4336-B2DE-D0928FB9378A}"/>
              </a:ext>
            </a:extLst>
          </p:cNvPr>
          <p:cNvSpPr txBox="1"/>
          <p:nvPr/>
        </p:nvSpPr>
        <p:spPr>
          <a:xfrm>
            <a:off x="1481667" y="2540727"/>
            <a:ext cx="6002867" cy="1938992"/>
          </a:xfrm>
          <a:prstGeom prst="rect">
            <a:avLst/>
          </a:prstGeom>
          <a:noFill/>
        </p:spPr>
        <p:txBody>
          <a:bodyPr wrap="square">
            <a:spAutoFit/>
          </a:bodyPr>
          <a:lstStyle/>
          <a:p>
            <a:pPr algn="ctr"/>
            <a:r>
              <a:rPr lang="cs-CZ" sz="2400" dirty="0">
                <a:solidFill>
                  <a:schemeClr val="bg1"/>
                </a:solidFill>
              </a:rPr>
              <a:t>„Vínem“ se rozumí výrobek, který byl získán výhradně úplným nebo částečným alkoholovým kvašením čerstvých, rozdrcených nebo nerozdrcených vinných hroznů nebo hroznového moštu</a:t>
            </a:r>
          </a:p>
        </p:txBody>
      </p:sp>
    </p:spTree>
    <p:extLst>
      <p:ext uri="{BB962C8B-B14F-4D97-AF65-F5344CB8AC3E}">
        <p14:creationId xmlns:p14="http://schemas.microsoft.com/office/powerpoint/2010/main" val="4177890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7875F4-ADA9-418A-BB08-D104D7A2E1AF}"/>
              </a:ext>
            </a:extLst>
          </p:cNvPr>
          <p:cNvSpPr>
            <a:spLocks noGrp="1"/>
          </p:cNvSpPr>
          <p:nvPr>
            <p:ph type="title"/>
          </p:nvPr>
        </p:nvSpPr>
        <p:spPr/>
        <p:txBody>
          <a:bodyPr>
            <a:normAutofit/>
          </a:bodyPr>
          <a:lstStyle/>
          <a:p>
            <a:r>
              <a:rPr lang="cs-CZ" dirty="0">
                <a:solidFill>
                  <a:srgbClr val="993366"/>
                </a:solidFill>
              </a:rPr>
              <a:t>NEBALENÉ VÍNO – SUDOVÉ, ČEPOVANÉ, ROZLÉVANÉ</a:t>
            </a:r>
          </a:p>
        </p:txBody>
      </p:sp>
      <p:sp>
        <p:nvSpPr>
          <p:cNvPr id="3" name="Zástupný obsah 2">
            <a:extLst>
              <a:ext uri="{FF2B5EF4-FFF2-40B4-BE49-F238E27FC236}">
                <a16:creationId xmlns:a16="http://schemas.microsoft.com/office/drawing/2014/main" id="{FB49073E-7393-4B53-8B8F-D1421D60F182}"/>
              </a:ext>
            </a:extLst>
          </p:cNvPr>
          <p:cNvSpPr>
            <a:spLocks noGrp="1"/>
          </p:cNvSpPr>
          <p:nvPr>
            <p:ph sz="quarter" idx="1"/>
          </p:nvPr>
        </p:nvSpPr>
        <p:spPr/>
        <p:txBody>
          <a:bodyPr/>
          <a:lstStyle/>
          <a:p>
            <a:r>
              <a:rPr lang="cs-CZ" sz="2100" dirty="0">
                <a:solidFill>
                  <a:schemeClr val="bg1"/>
                </a:solidFill>
              </a:rPr>
              <a:t>NEBALENÉ - víno uváděné do oběhu v jiném obalu než obalu určeném pro spotřebitele ve fázi, která předchází prodeji spotřebiteli</a:t>
            </a:r>
          </a:p>
          <a:p>
            <a:pPr marL="0" indent="0">
              <a:buNone/>
            </a:pPr>
            <a:endParaRPr lang="cs-CZ" sz="2100" dirty="0">
              <a:solidFill>
                <a:schemeClr val="bg1"/>
              </a:solidFill>
            </a:endParaRPr>
          </a:p>
          <a:p>
            <a:pPr lvl="1"/>
            <a:r>
              <a:rPr lang="cs-CZ" sz="2100" u="sng" dirty="0">
                <a:solidFill>
                  <a:schemeClr val="bg1"/>
                </a:solidFill>
                <a:hlinkClick r:id="rId2">
                  <a:extLst>
                    <a:ext uri="{A12FA001-AC4F-418D-AE19-62706E023703}">
                      <ahyp:hlinkClr xmlns:ahyp="http://schemas.microsoft.com/office/drawing/2018/hyperlinkcolor" val="tx"/>
                    </a:ext>
                  </a:extLst>
                </a:hlinkClick>
              </a:rPr>
              <a:t>SUDOVÉ - </a:t>
            </a:r>
            <a:r>
              <a:rPr lang="cs-CZ" sz="2100" dirty="0">
                <a:solidFill>
                  <a:schemeClr val="bg1"/>
                </a:solidFill>
              </a:rPr>
              <a:t> víno určené k prodeji spotřebiteli nebo prodávané spotřebiteli z jiného obalu než obalu určeného pro spotřebitele (např. 50L tanky)</a:t>
            </a:r>
          </a:p>
          <a:p>
            <a:pPr lvl="1"/>
            <a:endParaRPr lang="cs-CZ" sz="2100" u="sng" dirty="0">
              <a:solidFill>
                <a:schemeClr val="bg1"/>
              </a:solidFill>
              <a:hlinkClick r:id="rId2">
                <a:extLst>
                  <a:ext uri="{A12FA001-AC4F-418D-AE19-62706E023703}">
                    <ahyp:hlinkClr xmlns:ahyp="http://schemas.microsoft.com/office/drawing/2018/hyperlinkcolor" val="tx"/>
                  </a:ext>
                </a:extLst>
              </a:hlinkClick>
            </a:endParaRPr>
          </a:p>
          <a:p>
            <a:pPr lvl="1"/>
            <a:r>
              <a:rPr lang="cs-CZ" sz="2100" dirty="0">
                <a:solidFill>
                  <a:schemeClr val="bg1"/>
                </a:solidFill>
              </a:rPr>
              <a:t>víno nesmí čepovat před zákazníkem, vína musí být stočena v předstihu a bez přítomnosti spotřebitele</a:t>
            </a:r>
            <a:endParaRPr lang="cs-CZ" sz="2100" dirty="0">
              <a:solidFill>
                <a:schemeClr val="bg1"/>
              </a:solidFill>
              <a:hlinkClick r:id="rId2">
                <a:extLst>
                  <a:ext uri="{A12FA001-AC4F-418D-AE19-62706E023703}">
                    <ahyp:hlinkClr xmlns:ahyp="http://schemas.microsoft.com/office/drawing/2018/hyperlinkcolor" val="tx"/>
                  </a:ext>
                </a:extLst>
              </a:hlinkClick>
            </a:endParaRPr>
          </a:p>
          <a:p>
            <a:endParaRPr lang="cs-CZ" dirty="0">
              <a:solidFill>
                <a:schemeClr val="bg1"/>
              </a:solidFill>
              <a:hlinkClick r:id="rId2">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4126945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6CD7BE-5389-4AC2-88CE-D3AD1451FC8C}"/>
              </a:ext>
            </a:extLst>
          </p:cNvPr>
          <p:cNvSpPr>
            <a:spLocks noGrp="1"/>
          </p:cNvSpPr>
          <p:nvPr>
            <p:ph type="title"/>
          </p:nvPr>
        </p:nvSpPr>
        <p:spPr/>
        <p:txBody>
          <a:bodyPr>
            <a:normAutofit/>
          </a:bodyPr>
          <a:lstStyle/>
          <a:p>
            <a:r>
              <a:rPr lang="cs-CZ" dirty="0">
                <a:solidFill>
                  <a:srgbClr val="993366"/>
                </a:solidFill>
              </a:rPr>
              <a:t>NEBALENÉ VÍNO – SUDOVÉ, ČEPOVANÉ, ROZLÉVANÉ</a:t>
            </a:r>
          </a:p>
        </p:txBody>
      </p:sp>
      <p:sp>
        <p:nvSpPr>
          <p:cNvPr id="3" name="Zástupný obsah 2">
            <a:extLst>
              <a:ext uri="{FF2B5EF4-FFF2-40B4-BE49-F238E27FC236}">
                <a16:creationId xmlns:a16="http://schemas.microsoft.com/office/drawing/2014/main" id="{4D3A65F8-D96A-47C3-968F-4F058B69FE81}"/>
              </a:ext>
            </a:extLst>
          </p:cNvPr>
          <p:cNvSpPr>
            <a:spLocks noGrp="1"/>
          </p:cNvSpPr>
          <p:nvPr>
            <p:ph sz="quarter" idx="1"/>
          </p:nvPr>
        </p:nvSpPr>
        <p:spPr/>
        <p:txBody>
          <a:bodyPr>
            <a:normAutofit/>
          </a:bodyPr>
          <a:lstStyle/>
          <a:p>
            <a:r>
              <a:rPr lang="cs-CZ" dirty="0">
                <a:solidFill>
                  <a:schemeClr val="bg1"/>
                </a:solidFill>
              </a:rPr>
              <a:t>ČEPOVANÉ - víno prodávané spotřebiteli k bezprostřední konzumaci v místě prodeje nebo jako zabalené v místě prodeje na žádost spotřebitele z jednorázového obalu určeného pro spotřebitele s jediným otvorem k plnění a nevyměnitelným výčepním ventilem</a:t>
            </a:r>
          </a:p>
          <a:p>
            <a:endParaRPr lang="cs-CZ" dirty="0">
              <a:solidFill>
                <a:schemeClr val="bg1"/>
              </a:solidFill>
            </a:endParaRPr>
          </a:p>
          <a:p>
            <a:r>
              <a:rPr lang="cs-CZ" i="1" dirty="0">
                <a:solidFill>
                  <a:schemeClr val="bg1"/>
                </a:solidFill>
              </a:rPr>
              <a:t>Vína jsou čepována z obalů určených pro spotřebitele – nejčastěji </a:t>
            </a:r>
            <a:r>
              <a:rPr lang="cs-CZ" i="1" dirty="0" err="1">
                <a:solidFill>
                  <a:schemeClr val="bg1"/>
                </a:solidFill>
              </a:rPr>
              <a:t>Bag</a:t>
            </a:r>
            <a:r>
              <a:rPr lang="cs-CZ" i="1" dirty="0">
                <a:solidFill>
                  <a:schemeClr val="bg1"/>
                </a:solidFill>
              </a:rPr>
              <a:t> in Box o objemu do 20 l. Tyto </a:t>
            </a:r>
            <a:r>
              <a:rPr lang="cs-CZ" i="1" dirty="0" err="1">
                <a:solidFill>
                  <a:schemeClr val="bg1"/>
                </a:solidFill>
              </a:rPr>
              <a:t>Bag</a:t>
            </a:r>
            <a:r>
              <a:rPr lang="cs-CZ" i="1" dirty="0">
                <a:solidFill>
                  <a:schemeClr val="bg1"/>
                </a:solidFill>
              </a:rPr>
              <a:t> in Boxy mohou být napojeny na stáčecí zařízení, které je pomocí hnacího plynu čepuje z jednotlivých boxů do nových PET lahví o objemu 1 l, 1,5l či 2 l. Výhodou je, že operace čepování může probíhat přímo před zraky zákazníka, můžeme mu tedy nabídnout i víno k ochutnání či posezení</a:t>
            </a:r>
          </a:p>
        </p:txBody>
      </p:sp>
    </p:spTree>
    <p:extLst>
      <p:ext uri="{BB962C8B-B14F-4D97-AF65-F5344CB8AC3E}">
        <p14:creationId xmlns:p14="http://schemas.microsoft.com/office/powerpoint/2010/main" val="2692737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70741B-4FBE-41EC-A019-35525774DB71}"/>
              </a:ext>
            </a:extLst>
          </p:cNvPr>
          <p:cNvSpPr>
            <a:spLocks noGrp="1"/>
          </p:cNvSpPr>
          <p:nvPr>
            <p:ph type="title"/>
          </p:nvPr>
        </p:nvSpPr>
        <p:spPr>
          <a:xfrm>
            <a:off x="381651" y="474345"/>
            <a:ext cx="8534400" cy="569214"/>
          </a:xfrm>
        </p:spPr>
        <p:txBody>
          <a:bodyPr>
            <a:normAutofit/>
          </a:bodyPr>
          <a:lstStyle/>
          <a:p>
            <a:r>
              <a:rPr lang="cs-CZ" dirty="0">
                <a:solidFill>
                  <a:srgbClr val="993366"/>
                </a:solidFill>
              </a:rPr>
              <a:t>NEBALENÉ VÍNO – SUDOVÉ, ČEPOVANÉ, ROZLÉVANÉ</a:t>
            </a:r>
          </a:p>
        </p:txBody>
      </p:sp>
      <p:sp>
        <p:nvSpPr>
          <p:cNvPr id="3" name="Zástupný obsah 2">
            <a:extLst>
              <a:ext uri="{FF2B5EF4-FFF2-40B4-BE49-F238E27FC236}">
                <a16:creationId xmlns:a16="http://schemas.microsoft.com/office/drawing/2014/main" id="{8556DA1B-C2D6-4621-A548-6B4727D129AB}"/>
              </a:ext>
            </a:extLst>
          </p:cNvPr>
          <p:cNvSpPr>
            <a:spLocks noGrp="1"/>
          </p:cNvSpPr>
          <p:nvPr>
            <p:ph sz="quarter" idx="1"/>
          </p:nvPr>
        </p:nvSpPr>
        <p:spPr/>
        <p:txBody>
          <a:bodyPr>
            <a:normAutofit/>
          </a:bodyPr>
          <a:lstStyle/>
          <a:p>
            <a:r>
              <a:rPr lang="cs-CZ" sz="2700" dirty="0">
                <a:solidFill>
                  <a:schemeClr val="bg1"/>
                </a:solidFill>
              </a:rPr>
              <a:t>ROZLÉVANÉ - víno prodávané spotřebiteli k bezprostřední konzumaci v místě prodeje z obalu určeného pro spotřebitele o maximálním objemu 5 litrů</a:t>
            </a:r>
          </a:p>
          <a:p>
            <a:endParaRPr lang="cs-CZ" sz="1500" dirty="0">
              <a:solidFill>
                <a:schemeClr val="bg1"/>
              </a:solidFill>
            </a:endParaRPr>
          </a:p>
          <a:p>
            <a:endParaRPr lang="cs-CZ" sz="1500" dirty="0">
              <a:solidFill>
                <a:schemeClr val="bg1"/>
              </a:solidFill>
            </a:endParaRPr>
          </a:p>
          <a:p>
            <a:endParaRPr lang="cs-CZ" sz="1500" dirty="0">
              <a:solidFill>
                <a:schemeClr val="bg1"/>
              </a:solidFill>
            </a:endParaRPr>
          </a:p>
        </p:txBody>
      </p:sp>
    </p:spTree>
    <p:extLst>
      <p:ext uri="{BB962C8B-B14F-4D97-AF65-F5344CB8AC3E}">
        <p14:creationId xmlns:p14="http://schemas.microsoft.com/office/powerpoint/2010/main" val="349951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9E5A18-258B-4C8F-8FF4-EEBB3E759AD6}"/>
              </a:ext>
            </a:extLst>
          </p:cNvPr>
          <p:cNvSpPr>
            <a:spLocks noGrp="1"/>
          </p:cNvSpPr>
          <p:nvPr>
            <p:ph type="title"/>
          </p:nvPr>
        </p:nvSpPr>
        <p:spPr/>
        <p:txBody>
          <a:bodyPr/>
          <a:lstStyle/>
          <a:p>
            <a:r>
              <a:rPr lang="cs-CZ" dirty="0">
                <a:solidFill>
                  <a:srgbClr val="993366"/>
                </a:solidFill>
              </a:rPr>
              <a:t>Život po novele vinařského zákona</a:t>
            </a:r>
          </a:p>
        </p:txBody>
      </p:sp>
      <p:sp>
        <p:nvSpPr>
          <p:cNvPr id="3" name="Zástupný obsah 2">
            <a:extLst>
              <a:ext uri="{FF2B5EF4-FFF2-40B4-BE49-F238E27FC236}">
                <a16:creationId xmlns:a16="http://schemas.microsoft.com/office/drawing/2014/main" id="{762DB44F-F787-4A5F-9A90-99B145527001}"/>
              </a:ext>
            </a:extLst>
          </p:cNvPr>
          <p:cNvSpPr>
            <a:spLocks noGrp="1"/>
          </p:cNvSpPr>
          <p:nvPr>
            <p:ph sz="quarter" idx="1"/>
          </p:nvPr>
        </p:nvSpPr>
        <p:spPr>
          <a:xfrm>
            <a:off x="235516" y="1594930"/>
            <a:ext cx="8503920" cy="525863"/>
          </a:xfrm>
        </p:spPr>
        <p:txBody>
          <a:bodyPr/>
          <a:lstStyle/>
          <a:p>
            <a:r>
              <a:rPr lang="cs-CZ" dirty="0">
                <a:solidFill>
                  <a:schemeClr val="bg1"/>
                </a:solidFill>
              </a:rPr>
              <a:t>http://eagri.cz/public/web/file/521584/komiks280217.pdf</a:t>
            </a:r>
          </a:p>
        </p:txBody>
      </p:sp>
      <p:pic>
        <p:nvPicPr>
          <p:cNvPr id="4" name="Obrázek 3">
            <a:extLst>
              <a:ext uri="{FF2B5EF4-FFF2-40B4-BE49-F238E27FC236}">
                <a16:creationId xmlns:a16="http://schemas.microsoft.com/office/drawing/2014/main" id="{C02A9923-D259-46A5-B611-59DD1507FE4C}"/>
              </a:ext>
            </a:extLst>
          </p:cNvPr>
          <p:cNvPicPr>
            <a:picLocks noChangeAspect="1"/>
          </p:cNvPicPr>
          <p:nvPr/>
        </p:nvPicPr>
        <p:blipFill>
          <a:blip r:embed="rId2"/>
          <a:stretch>
            <a:fillRect/>
          </a:stretch>
        </p:blipFill>
        <p:spPr>
          <a:xfrm>
            <a:off x="1513755" y="2120793"/>
            <a:ext cx="6308591" cy="4461429"/>
          </a:xfrm>
          <a:prstGeom prst="rect">
            <a:avLst/>
          </a:prstGeom>
        </p:spPr>
      </p:pic>
    </p:spTree>
    <p:extLst>
      <p:ext uri="{BB962C8B-B14F-4D97-AF65-F5344CB8AC3E}">
        <p14:creationId xmlns:p14="http://schemas.microsoft.com/office/powerpoint/2010/main" val="68342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4800" y="371752"/>
            <a:ext cx="8534400" cy="569214"/>
          </a:xfrm>
        </p:spPr>
        <p:txBody>
          <a:bodyPr/>
          <a:lstStyle/>
          <a:p>
            <a:r>
              <a:rPr lang="cs-CZ" dirty="0">
                <a:solidFill>
                  <a:srgbClr val="993366"/>
                </a:solidFill>
              </a:rPr>
              <a:t>Biodynamické víno </a:t>
            </a:r>
          </a:p>
        </p:txBody>
      </p:sp>
      <p:sp>
        <p:nvSpPr>
          <p:cNvPr id="3" name="Zástupný symbol pro obsah 2"/>
          <p:cNvSpPr>
            <a:spLocks noGrp="1"/>
          </p:cNvSpPr>
          <p:nvPr>
            <p:ph sz="quarter" idx="1"/>
          </p:nvPr>
        </p:nvSpPr>
        <p:spPr/>
        <p:txBody>
          <a:bodyPr/>
          <a:lstStyle/>
          <a:p>
            <a:r>
              <a:rPr lang="cs-CZ" b="1" dirty="0">
                <a:solidFill>
                  <a:schemeClr val="bg1"/>
                </a:solidFill>
              </a:rPr>
              <a:t>Zdravá půda.</a:t>
            </a:r>
            <a:r>
              <a:rPr lang="cs-CZ" dirty="0">
                <a:solidFill>
                  <a:schemeClr val="bg1"/>
                </a:solidFill>
              </a:rPr>
              <a:t> Pro pěstování biodynamicky je nezbytné ozdravit půdu ve vinicích. K tomu vede dlouhá cesta, která je možná jen při používání pouze přírodních prostředků – např. organické hnojení, vysévání různých bylin apod.</a:t>
            </a:r>
          </a:p>
          <a:p>
            <a:r>
              <a:rPr lang="cs-CZ" b="1" dirty="0">
                <a:solidFill>
                  <a:schemeClr val="bg1"/>
                </a:solidFill>
              </a:rPr>
              <a:t>Žádná chemie.</a:t>
            </a:r>
            <a:r>
              <a:rPr lang="cs-CZ" dirty="0">
                <a:solidFill>
                  <a:schemeClr val="bg1"/>
                </a:solidFill>
              </a:rPr>
              <a:t> V biodynamice je striktně zakázáno používat chemii. Ať už k ochraně vinné révy či ve formě barviv nebo umělých hnojiv.</a:t>
            </a:r>
          </a:p>
          <a:p>
            <a:r>
              <a:rPr lang="cs-CZ" b="1" dirty="0">
                <a:solidFill>
                  <a:schemeClr val="bg1"/>
                </a:solidFill>
              </a:rPr>
              <a:t>Biodynamický kalendář.</a:t>
            </a:r>
            <a:r>
              <a:rPr lang="cs-CZ" dirty="0">
                <a:solidFill>
                  <a:schemeClr val="bg1"/>
                </a:solidFill>
              </a:rPr>
              <a:t> Zvláštností biodynamického přístupu je dodržování kalendáře, který určuje kdy rostliny sadit, hnojit, přesazovat či sbírat plody. Tento kalendář je závislý na fázích měsíce a dalších energetických silách.</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p:cNvSpPr>
            <a:spLocks noGrp="1"/>
          </p:cNvSpPr>
          <p:nvPr>
            <p:ph sz="quarter" idx="1"/>
          </p:nvPr>
        </p:nvSpPr>
        <p:spPr/>
        <p:txBody>
          <a:bodyPr>
            <a:normAutofit lnSpcReduction="10000"/>
          </a:bodyPr>
          <a:lstStyle/>
          <a:p>
            <a:r>
              <a:rPr lang="cs-CZ" sz="2100" dirty="0">
                <a:solidFill>
                  <a:schemeClr val="bg1"/>
                </a:solidFill>
              </a:rPr>
              <a:t>Biodynamické preparáty = použití souboru osmi specifických preparátů, od kterých se očekává zlepšení úrodnosti půdy a posílení přirozené odolnosti plodin vůči chorobám a škůdcům v souladu s vesmírnými principy.</a:t>
            </a:r>
          </a:p>
          <a:p>
            <a:pPr lvl="1"/>
            <a:r>
              <a:rPr lang="cs-CZ" sz="2100" b="1" dirty="0">
                <a:solidFill>
                  <a:schemeClr val="bg1"/>
                </a:solidFill>
              </a:rPr>
              <a:t>Kravský hnůj</a:t>
            </a:r>
            <a:r>
              <a:rPr lang="cs-CZ" sz="2100" dirty="0">
                <a:solidFill>
                  <a:schemeClr val="bg1"/>
                </a:solidFill>
              </a:rPr>
              <a:t> – kravský roh je vyplněn kravským hnojem a zahrabán na podzim v zemi a ponechán v rozkladu až do jara, kdy je použit ve směsích s dešťovou vodou.</a:t>
            </a:r>
          </a:p>
          <a:p>
            <a:pPr lvl="1"/>
            <a:r>
              <a:rPr lang="cs-CZ" sz="2100" b="1" dirty="0">
                <a:solidFill>
                  <a:schemeClr val="bg1"/>
                </a:solidFill>
              </a:rPr>
              <a:t>Křemenný prášek</a:t>
            </a:r>
            <a:r>
              <a:rPr lang="cs-CZ" sz="2100" dirty="0">
                <a:solidFill>
                  <a:schemeClr val="bg1"/>
                </a:solidFill>
              </a:rPr>
              <a:t> – naplněný do kravského rohu a zahrabán do země na jaře a ponechaný až do podzimu. Smíchán s dešťovou vodou se používá k postřiku rostlin ve vinici během vlhkých období jako ochrana proti houbovým onemocněním.</a:t>
            </a:r>
          </a:p>
          <a:p>
            <a:pPr lvl="1"/>
            <a:r>
              <a:rPr lang="cs-CZ" sz="2100" b="1" dirty="0">
                <a:solidFill>
                  <a:schemeClr val="bg1"/>
                </a:solidFill>
              </a:rPr>
              <a:t>Stonek a listy přesličky rolní</a:t>
            </a:r>
            <a:r>
              <a:rPr lang="cs-CZ" sz="2100" dirty="0">
                <a:solidFill>
                  <a:schemeClr val="bg1"/>
                </a:solidFill>
              </a:rPr>
              <a:t> – se vyluhují ve vodě a v homeopatických dávkách se postřikují po vinici jako prevence proti houbovým chorobám, padlí a peronospoře.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993366"/>
                </a:solidFill>
              </a:rPr>
              <a:t>Autentická vína</a:t>
            </a:r>
          </a:p>
        </p:txBody>
      </p:sp>
      <p:sp>
        <p:nvSpPr>
          <p:cNvPr id="3" name="Zástupný symbol pro obsah 2"/>
          <p:cNvSpPr>
            <a:spLocks noGrp="1"/>
          </p:cNvSpPr>
          <p:nvPr>
            <p:ph sz="quarter" idx="1"/>
          </p:nvPr>
        </p:nvSpPr>
        <p:spPr/>
        <p:txBody>
          <a:bodyPr>
            <a:normAutofit fontScale="92500" lnSpcReduction="10000"/>
          </a:bodyPr>
          <a:lstStyle/>
          <a:p>
            <a:r>
              <a:rPr lang="cs-CZ" sz="2100" b="1" u="sng" dirty="0">
                <a:solidFill>
                  <a:schemeClr val="bg1"/>
                </a:solidFill>
              </a:rPr>
              <a:t>Přístup ve vinohradě</a:t>
            </a:r>
            <a:br>
              <a:rPr lang="cs-CZ" dirty="0">
                <a:solidFill>
                  <a:schemeClr val="bg1"/>
                </a:solidFill>
              </a:rPr>
            </a:br>
            <a:r>
              <a:rPr lang="cs-CZ" dirty="0">
                <a:solidFill>
                  <a:schemeClr val="bg1"/>
                </a:solidFill>
              </a:rPr>
              <a:t>1. </a:t>
            </a:r>
            <a:r>
              <a:rPr lang="cs-CZ" b="1" dirty="0">
                <a:solidFill>
                  <a:schemeClr val="bg1"/>
                </a:solidFill>
              </a:rPr>
              <a:t>Upřednostňují</a:t>
            </a:r>
            <a:r>
              <a:rPr lang="cs-CZ" dirty="0">
                <a:solidFill>
                  <a:schemeClr val="bg1"/>
                </a:solidFill>
              </a:rPr>
              <a:t> se postupy pěstování révy zohledňující principy ekologického zemědělství</a:t>
            </a:r>
            <a:br>
              <a:rPr lang="cs-CZ" dirty="0">
                <a:solidFill>
                  <a:schemeClr val="bg1"/>
                </a:solidFill>
              </a:rPr>
            </a:br>
            <a:r>
              <a:rPr lang="cs-CZ" dirty="0">
                <a:solidFill>
                  <a:schemeClr val="bg1"/>
                </a:solidFill>
              </a:rPr>
              <a:t>2. Vylučují se veškeré herbicidy</a:t>
            </a:r>
            <a:br>
              <a:rPr lang="cs-CZ" dirty="0">
                <a:solidFill>
                  <a:schemeClr val="bg1"/>
                </a:solidFill>
              </a:rPr>
            </a:br>
            <a:r>
              <a:rPr lang="cs-CZ" dirty="0">
                <a:solidFill>
                  <a:schemeClr val="bg1"/>
                </a:solidFill>
              </a:rPr>
              <a:t>3. Vylučují se veškeré syntetické insekticidy a akaricidy</a:t>
            </a:r>
            <a:br>
              <a:rPr lang="cs-CZ" dirty="0">
                <a:solidFill>
                  <a:schemeClr val="bg1"/>
                </a:solidFill>
              </a:rPr>
            </a:br>
            <a:r>
              <a:rPr lang="cs-CZ" dirty="0">
                <a:solidFill>
                  <a:schemeClr val="bg1"/>
                </a:solidFill>
              </a:rPr>
              <a:t>4. Vylučují se systémové fungicidy a ošetřovat je možno pouze ochrannými prostředky a pomocnými látkami schválenými pro biologické vinohradnictví</a:t>
            </a:r>
            <a:br>
              <a:rPr lang="cs-CZ" dirty="0">
                <a:solidFill>
                  <a:schemeClr val="bg1"/>
                </a:solidFill>
              </a:rPr>
            </a:br>
            <a:r>
              <a:rPr lang="cs-CZ" dirty="0">
                <a:solidFill>
                  <a:schemeClr val="bg1"/>
                </a:solidFill>
              </a:rPr>
              <a:t>5. Zakazuje se aplikace syntetických hnojiv</a:t>
            </a:r>
            <a:br>
              <a:rPr lang="cs-CZ" dirty="0">
                <a:solidFill>
                  <a:schemeClr val="bg1"/>
                </a:solidFill>
              </a:rPr>
            </a:br>
            <a:r>
              <a:rPr lang="cs-CZ" dirty="0">
                <a:solidFill>
                  <a:schemeClr val="bg1"/>
                </a:solidFill>
              </a:rPr>
              <a:t>6. Upřednostňuje se výsadba a pěstování autochtonních a tradičních středoevropských odrůd nebo odrůd umožňující uplatnit v pěstování révy výše uvedené postupy</a:t>
            </a:r>
            <a:br>
              <a:rPr lang="cs-CZ" dirty="0">
                <a:solidFill>
                  <a:schemeClr val="bg1"/>
                </a:solidFill>
              </a:rPr>
            </a:br>
            <a:r>
              <a:rPr lang="cs-CZ" dirty="0">
                <a:solidFill>
                  <a:schemeClr val="bg1"/>
                </a:solidFill>
              </a:rPr>
              <a:t>7. Stanovuje se minimální počet 5000 jedinců na hektar při nových výsadbách</a:t>
            </a:r>
            <a:br>
              <a:rPr lang="cs-CZ" dirty="0">
                <a:solidFill>
                  <a:schemeClr val="bg1"/>
                </a:solidFill>
              </a:rPr>
            </a:br>
            <a:r>
              <a:rPr lang="cs-CZ" dirty="0">
                <a:solidFill>
                  <a:schemeClr val="bg1"/>
                </a:solidFill>
              </a:rPr>
              <a:t>8. Jelikož jsou autentická vína víny rukodělnými, vylučuje se jiný než ruční sběr</a:t>
            </a:r>
            <a:br>
              <a:rPr lang="cs-CZ" dirty="0">
                <a:solidFill>
                  <a:schemeClr val="bg1"/>
                </a:solidFill>
              </a:rPr>
            </a:br>
            <a:r>
              <a:rPr lang="cs-CZ" dirty="0">
                <a:solidFill>
                  <a:schemeClr val="bg1"/>
                </a:solidFill>
              </a:rPr>
              <a:t>9. Cílem je zvyšovat dlouhodobou úrodnost a biologickou aktivitu půdy</a:t>
            </a:r>
          </a:p>
          <a:p>
            <a:endParaRPr lang="cs-CZ"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p:txBody>
          <a:bodyPr>
            <a:normAutofit fontScale="92500" lnSpcReduction="10000"/>
          </a:bodyPr>
          <a:lstStyle/>
          <a:p>
            <a:r>
              <a:rPr lang="cs-CZ" sz="2100" b="1" u="sng" dirty="0">
                <a:solidFill>
                  <a:schemeClr val="bg1"/>
                </a:solidFill>
              </a:rPr>
              <a:t>Přístup ve sklepě:</a:t>
            </a:r>
          </a:p>
          <a:p>
            <a:pPr>
              <a:buNone/>
            </a:pPr>
            <a:br>
              <a:rPr lang="cs-CZ" sz="1200" dirty="0">
                <a:solidFill>
                  <a:schemeClr val="bg1"/>
                </a:solidFill>
              </a:rPr>
            </a:br>
            <a:r>
              <a:rPr lang="cs-CZ" sz="1800" dirty="0">
                <a:solidFill>
                  <a:schemeClr val="bg1"/>
                </a:solidFill>
              </a:rPr>
              <a:t>1. Při výrobě se upřednostňují biologické, fyzikální a mechanické postupy před chemickým. Cílem je chránit životní prostředí, minimalizovat spotřebu energie a tvorbu odpadů</a:t>
            </a:r>
            <a:br>
              <a:rPr lang="cs-CZ" sz="1800" dirty="0">
                <a:solidFill>
                  <a:schemeClr val="bg1"/>
                </a:solidFill>
              </a:rPr>
            </a:br>
            <a:r>
              <a:rPr lang="cs-CZ" sz="1800" dirty="0">
                <a:solidFill>
                  <a:schemeClr val="bg1"/>
                </a:solidFill>
              </a:rPr>
              <a:t>2. Vylučují se veškeré selektované kvasinky. Mošty kvasí </a:t>
            </a:r>
            <a:r>
              <a:rPr lang="cs-CZ" sz="1800" b="1" dirty="0">
                <a:solidFill>
                  <a:schemeClr val="bg1"/>
                </a:solidFill>
              </a:rPr>
              <a:t>spontánně pomocí autochtonních mikroorganismů </a:t>
            </a:r>
            <a:r>
              <a:rPr lang="cs-CZ" sz="1800" dirty="0">
                <a:solidFill>
                  <a:schemeClr val="bg1"/>
                </a:solidFill>
              </a:rPr>
              <a:t>přítomných na hroznech a ve sklepě</a:t>
            </a:r>
            <a:br>
              <a:rPr lang="cs-CZ" sz="1800" dirty="0">
                <a:solidFill>
                  <a:schemeClr val="bg1"/>
                </a:solidFill>
              </a:rPr>
            </a:br>
            <a:r>
              <a:rPr lang="cs-CZ" sz="1800" dirty="0">
                <a:solidFill>
                  <a:schemeClr val="bg1"/>
                </a:solidFill>
              </a:rPr>
              <a:t>3. Vylučují se všechny cizorodé produkty jako umělá výživa pro kvasinky, přidané enzymy či bakterie, při vinifikaci se může použít pouze oxid siřičitý, případně bentonit a čerstvý bílek</a:t>
            </a:r>
            <a:br>
              <a:rPr lang="cs-CZ" sz="1800" dirty="0">
                <a:solidFill>
                  <a:schemeClr val="bg1"/>
                </a:solidFill>
              </a:rPr>
            </a:br>
            <a:r>
              <a:rPr lang="cs-CZ" sz="1800" dirty="0">
                <a:solidFill>
                  <a:schemeClr val="bg1"/>
                </a:solidFill>
              </a:rPr>
              <a:t>4. Zakazuje se zahušťování moštů pomocí reverzní osmózy </a:t>
            </a:r>
            <a:r>
              <a:rPr lang="cs-CZ" sz="1800" dirty="0" err="1">
                <a:solidFill>
                  <a:schemeClr val="bg1"/>
                </a:solidFill>
              </a:rPr>
              <a:t>etc</a:t>
            </a:r>
            <a:r>
              <a:rPr lang="cs-CZ" sz="1800" dirty="0">
                <a:solidFill>
                  <a:schemeClr val="bg1"/>
                </a:solidFill>
              </a:rPr>
              <a:t>.</a:t>
            </a:r>
            <a:br>
              <a:rPr lang="cs-CZ" sz="1800" dirty="0">
                <a:solidFill>
                  <a:schemeClr val="bg1"/>
                </a:solidFill>
              </a:rPr>
            </a:br>
            <a:r>
              <a:rPr lang="cs-CZ" sz="1800" dirty="0">
                <a:solidFill>
                  <a:schemeClr val="bg1"/>
                </a:solidFill>
              </a:rPr>
              <a:t>5. Zakazuje se přidávání taninů do červených i bílých autentických vín</a:t>
            </a:r>
            <a:br>
              <a:rPr lang="cs-CZ" sz="1800" dirty="0">
                <a:solidFill>
                  <a:schemeClr val="bg1"/>
                </a:solidFill>
              </a:rPr>
            </a:br>
            <a:r>
              <a:rPr lang="cs-CZ" sz="1800" dirty="0">
                <a:solidFill>
                  <a:schemeClr val="bg1"/>
                </a:solidFill>
              </a:rPr>
              <a:t>6. Upřednostňuje se fermentace a zrání v dřevěných, keramických či skleněných nádobách.</a:t>
            </a:r>
            <a:br>
              <a:rPr lang="cs-CZ" sz="1800" dirty="0">
                <a:solidFill>
                  <a:schemeClr val="bg1"/>
                </a:solidFill>
              </a:rPr>
            </a:br>
            <a:r>
              <a:rPr lang="cs-CZ" sz="1800" dirty="0">
                <a:solidFill>
                  <a:schemeClr val="bg1"/>
                </a:solidFill>
              </a:rPr>
              <a:t>7. Vylučuje se ostrá filtrace vín</a:t>
            </a:r>
            <a:br>
              <a:rPr lang="cs-CZ" sz="1800" dirty="0">
                <a:solidFill>
                  <a:schemeClr val="bg1"/>
                </a:solidFill>
              </a:rPr>
            </a:br>
            <a:r>
              <a:rPr lang="cs-CZ" sz="1800" dirty="0">
                <a:solidFill>
                  <a:schemeClr val="bg1"/>
                </a:solidFill>
              </a:rPr>
              <a:t>8. Veškerý SO2 v suchých bílých vínech nemá překročit 100 mg/l, u červených 80 mg/l;</a:t>
            </a:r>
            <a:br>
              <a:rPr lang="cs-CZ" sz="1800" dirty="0">
                <a:solidFill>
                  <a:schemeClr val="bg1"/>
                </a:solidFill>
              </a:rPr>
            </a:br>
            <a:r>
              <a:rPr lang="cs-CZ" sz="1800" dirty="0">
                <a:solidFill>
                  <a:schemeClr val="bg1"/>
                </a:solidFill>
              </a:rPr>
              <a:t>9. Platí zákaz odkyselování (přikyselování) a zvyšování alkoholu pomocí sacharózy</a:t>
            </a:r>
          </a:p>
          <a:p>
            <a:endParaRPr lang="cs-CZ" sz="1200" dirty="0">
              <a:solidFill>
                <a:schemeClr val="bg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6493" y="1796387"/>
            <a:ext cx="1538785" cy="565530"/>
          </a:xfrm>
        </p:spPr>
        <p:txBody>
          <a:bodyPr/>
          <a:lstStyle/>
          <a:p>
            <a:r>
              <a:rPr lang="cs-CZ" dirty="0" err="1">
                <a:solidFill>
                  <a:schemeClr val="bg1"/>
                </a:solidFill>
              </a:rPr>
              <a:t>Kvevri</a:t>
            </a:r>
            <a:r>
              <a:rPr lang="cs-CZ" dirty="0">
                <a:solidFill>
                  <a:schemeClr val="bg1"/>
                </a:solidFill>
              </a:rPr>
              <a:t> </a:t>
            </a:r>
          </a:p>
        </p:txBody>
      </p:sp>
      <p:pic>
        <p:nvPicPr>
          <p:cNvPr id="96258" name="Picture 2" descr="Výsledek obrázku pro kvevri"/>
          <p:cNvPicPr>
            <a:picLocks noChangeAspect="1" noChangeArrowheads="1"/>
          </p:cNvPicPr>
          <p:nvPr/>
        </p:nvPicPr>
        <p:blipFill>
          <a:blip r:embed="rId2" cstate="print"/>
          <a:srcRect/>
          <a:stretch>
            <a:fillRect/>
          </a:stretch>
        </p:blipFill>
        <p:spPr bwMode="auto">
          <a:xfrm>
            <a:off x="331634" y="2388376"/>
            <a:ext cx="3514725" cy="2636045"/>
          </a:xfrm>
          <a:prstGeom prst="rect">
            <a:avLst/>
          </a:prstGeom>
          <a:noFill/>
        </p:spPr>
      </p:pic>
      <p:pic>
        <p:nvPicPr>
          <p:cNvPr id="96260" name="Picture 4" descr="http://www.sedleckavina.cz/data/images/828product_l.jpg"/>
          <p:cNvPicPr>
            <a:picLocks noChangeAspect="1" noChangeArrowheads="1"/>
          </p:cNvPicPr>
          <p:nvPr/>
        </p:nvPicPr>
        <p:blipFill>
          <a:blip r:embed="rId3" cstate="print"/>
          <a:srcRect/>
          <a:stretch>
            <a:fillRect/>
          </a:stretch>
        </p:blipFill>
        <p:spPr bwMode="auto">
          <a:xfrm>
            <a:off x="4598958" y="1870597"/>
            <a:ext cx="1125993" cy="3753311"/>
          </a:xfrm>
          <a:prstGeom prst="rect">
            <a:avLst/>
          </a:prstGeom>
          <a:noFill/>
        </p:spPr>
      </p:pic>
      <p:pic>
        <p:nvPicPr>
          <p:cNvPr id="96262" name="Picture 6" descr="https://vinoteka.globus.cz/bin/product/4/01251625004.png?t=a2bde4826a837e210b243225a620a2f5"/>
          <p:cNvPicPr>
            <a:picLocks noChangeAspect="1" noChangeArrowheads="1"/>
          </p:cNvPicPr>
          <p:nvPr/>
        </p:nvPicPr>
        <p:blipFill>
          <a:blip r:embed="rId4" cstate="print"/>
          <a:srcRect/>
          <a:stretch>
            <a:fillRect/>
          </a:stretch>
        </p:blipFill>
        <p:spPr bwMode="auto">
          <a:xfrm>
            <a:off x="6913267" y="1783592"/>
            <a:ext cx="929042" cy="3884493"/>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solidFill>
                  <a:schemeClr val="tx1"/>
                </a:solidFill>
              </a:rPr>
              <a:t>Zatřídění vína vyrobeného z vinných hroznů vypěstovaných na území ČR</a:t>
            </a:r>
          </a:p>
        </p:txBody>
      </p:sp>
      <p:sp>
        <p:nvSpPr>
          <p:cNvPr id="3" name="Zástupný symbol pro obsah 2"/>
          <p:cNvSpPr>
            <a:spLocks noGrp="1"/>
          </p:cNvSpPr>
          <p:nvPr>
            <p:ph sz="quarter" idx="1"/>
          </p:nvPr>
        </p:nvSpPr>
        <p:spPr/>
        <p:txBody>
          <a:bodyPr>
            <a:normAutofit/>
          </a:bodyPr>
          <a:lstStyle/>
          <a:p>
            <a:pPr marL="0" indent="0">
              <a:buNone/>
            </a:pPr>
            <a:r>
              <a:rPr lang="cs-CZ" sz="2400" dirty="0">
                <a:solidFill>
                  <a:schemeClr val="bg1"/>
                </a:solidFill>
              </a:rPr>
              <a:t>Podléhají</a:t>
            </a:r>
          </a:p>
          <a:p>
            <a:r>
              <a:rPr lang="cs-CZ" sz="2400" dirty="0">
                <a:solidFill>
                  <a:schemeClr val="bg1"/>
                </a:solidFill>
              </a:rPr>
              <a:t>Jakostní víno</a:t>
            </a:r>
          </a:p>
          <a:p>
            <a:r>
              <a:rPr lang="cs-CZ" sz="2400" dirty="0">
                <a:solidFill>
                  <a:schemeClr val="bg1"/>
                </a:solidFill>
              </a:rPr>
              <a:t>Jakostní víno s přívlastkem</a:t>
            </a:r>
          </a:p>
          <a:p>
            <a:r>
              <a:rPr lang="cs-CZ" sz="2400" dirty="0">
                <a:solidFill>
                  <a:schemeClr val="bg1"/>
                </a:solidFill>
              </a:rPr>
              <a:t>Jakostní šumivé víno stanovené oblasti</a:t>
            </a:r>
          </a:p>
          <a:p>
            <a:r>
              <a:rPr lang="cs-CZ" sz="2400" dirty="0">
                <a:solidFill>
                  <a:schemeClr val="bg1"/>
                </a:solidFill>
              </a:rPr>
              <a:t>Aromatické jakostní šumivé víno </a:t>
            </a:r>
            <a:r>
              <a:rPr lang="cs-CZ" sz="2400" dirty="0" err="1">
                <a:solidFill>
                  <a:schemeClr val="bg1"/>
                </a:solidFill>
              </a:rPr>
              <a:t>stanvoené</a:t>
            </a:r>
            <a:r>
              <a:rPr lang="cs-CZ" sz="2400" dirty="0">
                <a:solidFill>
                  <a:schemeClr val="bg1"/>
                </a:solidFill>
              </a:rPr>
              <a:t> </a:t>
            </a:r>
            <a:r>
              <a:rPr lang="cs-CZ" sz="2400" dirty="0" err="1">
                <a:solidFill>
                  <a:schemeClr val="bg1"/>
                </a:solidFill>
              </a:rPr>
              <a:t>obalsti</a:t>
            </a:r>
            <a:endParaRPr lang="cs-CZ" sz="2400" dirty="0">
              <a:solidFill>
                <a:schemeClr val="bg1"/>
              </a:solidFill>
            </a:endParaRPr>
          </a:p>
          <a:p>
            <a:r>
              <a:rPr lang="cs-CZ" sz="2400" dirty="0">
                <a:solidFill>
                  <a:schemeClr val="bg1"/>
                </a:solidFill>
              </a:rPr>
              <a:t>Pěstitelský sekt</a:t>
            </a:r>
          </a:p>
          <a:p>
            <a:r>
              <a:rPr lang="cs-CZ" sz="2400" dirty="0">
                <a:solidFill>
                  <a:schemeClr val="bg1"/>
                </a:solidFill>
              </a:rPr>
              <a:t>Jakostní perlivé víno</a:t>
            </a:r>
          </a:p>
          <a:p>
            <a:r>
              <a:rPr lang="cs-CZ" sz="2400" dirty="0">
                <a:solidFill>
                  <a:schemeClr val="bg1"/>
                </a:solidFill>
              </a:rPr>
              <a:t>Jakostní likérové víno</a:t>
            </a:r>
          </a:p>
          <a:p>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7B1C08-7D34-450E-8993-EADA7CF96A22}"/>
              </a:ext>
            </a:extLst>
          </p:cNvPr>
          <p:cNvSpPr>
            <a:spLocks noGrp="1"/>
          </p:cNvSpPr>
          <p:nvPr>
            <p:ph type="title"/>
          </p:nvPr>
        </p:nvSpPr>
        <p:spPr/>
        <p:txBody>
          <a:bodyPr/>
          <a:lstStyle/>
          <a:p>
            <a:r>
              <a:rPr lang="cs-CZ" dirty="0"/>
              <a:t>VÍNO - LEGISLATIVA</a:t>
            </a:r>
          </a:p>
        </p:txBody>
      </p:sp>
      <p:sp>
        <p:nvSpPr>
          <p:cNvPr id="3" name="TextovéPole 2">
            <a:extLst>
              <a:ext uri="{FF2B5EF4-FFF2-40B4-BE49-F238E27FC236}">
                <a16:creationId xmlns:a16="http://schemas.microsoft.com/office/drawing/2014/main" id="{17F783A2-61B4-4766-A24C-7C017809C04D}"/>
              </a:ext>
            </a:extLst>
          </p:cNvPr>
          <p:cNvSpPr txBox="1"/>
          <p:nvPr/>
        </p:nvSpPr>
        <p:spPr>
          <a:xfrm>
            <a:off x="585926" y="1802167"/>
            <a:ext cx="7945515" cy="4678204"/>
          </a:xfrm>
          <a:prstGeom prst="rect">
            <a:avLst/>
          </a:prstGeom>
          <a:noFill/>
        </p:spPr>
        <p:txBody>
          <a:bodyPr wrap="square" rtlCol="0">
            <a:spAutoFit/>
          </a:bodyPr>
          <a:lstStyle/>
          <a:p>
            <a:pPr marL="285750" indent="-285750">
              <a:buFont typeface="Arial" panose="020B0604020202020204" pitchFamily="34" charset="0"/>
              <a:buChar char="•"/>
            </a:pPr>
            <a:r>
              <a:rPr lang="cs-CZ" dirty="0">
                <a:solidFill>
                  <a:schemeClr val="bg1"/>
                </a:solidFill>
              </a:rPr>
              <a:t>Nařízení Evropského parlamentu a Rady (EU) č. 1308/2013, kterým se stanoví společná organizace trhů se zemědělskými produkty</a:t>
            </a:r>
          </a:p>
          <a:p>
            <a:pPr marL="742950" lvl="1" indent="-285750">
              <a:buFont typeface="Arial" panose="020B0604020202020204" pitchFamily="34" charset="0"/>
              <a:buChar char="•"/>
            </a:pPr>
            <a:r>
              <a:rPr lang="cs-CZ" sz="1400" dirty="0">
                <a:solidFill>
                  <a:schemeClr val="bg1"/>
                </a:solidFill>
              </a:rPr>
              <a:t>Nařízení Komise v přenesené pravomoci (EU) 2019/33, kterým se doplňuje nařízení Evropského parlamentu a Rady (EU) č. 1308/2013, pokud jde o žádosti o ochranu označení původu, zeměpisných označení a tradičních výrazů v odvětví vína, řízení o námitce, omezení použití, změny specifikace výrobku, zrušení ochrany a označování a obchodní úpravu</a:t>
            </a:r>
          </a:p>
          <a:p>
            <a:pPr marL="742950" lvl="1" indent="-285750">
              <a:buFont typeface="Arial" panose="020B0604020202020204" pitchFamily="34" charset="0"/>
              <a:buChar char="•"/>
            </a:pPr>
            <a:r>
              <a:rPr lang="cs-CZ" sz="1400" dirty="0">
                <a:solidFill>
                  <a:schemeClr val="bg1"/>
                </a:solidFill>
              </a:rPr>
              <a:t>Prováděcí Nařízení Komise (EU) 2019/34, kterým se stanoví prováděcí pravidla k nařízení Evropského parlamentu a Rady (EU) č. 1308/2013, pokud jde o žádosti o ochranu označení původu, zeměpisných označení a tradičních výrazů v odvětví vína, o řízení o námitce, změny specifikace výrobku, evidenci chráněných názvů, zrušení ochrany a používání symbolů, a k nařízení Evropského parlamentu a Rady (EU) č. 1306/2013, pokud jde o vhodný systém kontrol</a:t>
            </a:r>
          </a:p>
          <a:p>
            <a:pPr marL="285750" indent="-285750">
              <a:buFont typeface="Arial" panose="020B0604020202020204" pitchFamily="34" charset="0"/>
              <a:buChar char="•"/>
            </a:pPr>
            <a:r>
              <a:rPr lang="cs-CZ" dirty="0">
                <a:solidFill>
                  <a:schemeClr val="bg1"/>
                </a:solidFill>
              </a:rPr>
              <a:t>Nařízení Evropského parlamentu a Rady (EU) č. 1169/2011 o poskytování informací o potravinách spotřebitelům</a:t>
            </a:r>
          </a:p>
          <a:p>
            <a:pPr marL="285750" indent="-285750">
              <a:buFont typeface="Arial" panose="020B0604020202020204" pitchFamily="34" charset="0"/>
              <a:buChar char="•"/>
            </a:pPr>
            <a:r>
              <a:rPr lang="cs-CZ" dirty="0">
                <a:solidFill>
                  <a:schemeClr val="bg1"/>
                </a:solidFill>
              </a:rPr>
              <a:t>Zákon č. 321/2004 Sb. o vinohradnictví a vinařství a o změně některých souvisejících zákonů (zákon o vinohradnictví a vinařství) </a:t>
            </a:r>
          </a:p>
          <a:p>
            <a:pPr marL="285750" indent="-285750">
              <a:buFont typeface="Arial" panose="020B0604020202020204" pitchFamily="34" charset="0"/>
              <a:buChar char="•"/>
            </a:pPr>
            <a:endParaRPr lang="cs-CZ" dirty="0">
              <a:solidFill>
                <a:schemeClr val="bg1"/>
              </a:solidFill>
            </a:endParaRPr>
          </a:p>
          <a:p>
            <a:pPr marL="285750" indent="-285750">
              <a:buFont typeface="Arial" panose="020B0604020202020204" pitchFamily="34" charset="0"/>
              <a:buChar char="•"/>
            </a:pPr>
            <a:endParaRPr lang="cs-CZ" dirty="0">
              <a:solidFill>
                <a:schemeClr val="bg1"/>
              </a:solidFill>
            </a:endParaRPr>
          </a:p>
        </p:txBody>
      </p:sp>
    </p:spTree>
    <p:extLst>
      <p:ext uri="{BB962C8B-B14F-4D97-AF65-F5344CB8AC3E}">
        <p14:creationId xmlns:p14="http://schemas.microsoft.com/office/powerpoint/2010/main" val="3458352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Falšování vína</a:t>
            </a:r>
          </a:p>
        </p:txBody>
      </p:sp>
      <p:sp>
        <p:nvSpPr>
          <p:cNvPr id="3" name="Zástupný symbol pro obsah 2"/>
          <p:cNvSpPr>
            <a:spLocks noGrp="1"/>
          </p:cNvSpPr>
          <p:nvPr>
            <p:ph sz="quarter" idx="1"/>
          </p:nvPr>
        </p:nvSpPr>
        <p:spPr/>
        <p:txBody>
          <a:bodyPr>
            <a:normAutofit/>
          </a:bodyPr>
          <a:lstStyle/>
          <a:p>
            <a:r>
              <a:rPr lang="cs-CZ" sz="2400" dirty="0">
                <a:solidFill>
                  <a:schemeClr val="bg1"/>
                </a:solidFill>
              </a:rPr>
              <a:t>Falšování vína definuje poprvé novelizovaný zákon o vinařství č. 321/2004. </a:t>
            </a:r>
          </a:p>
          <a:p>
            <a:pPr lvl="1"/>
            <a:r>
              <a:rPr lang="cs-CZ" sz="2400" dirty="0">
                <a:solidFill>
                  <a:schemeClr val="bg1"/>
                </a:solidFill>
              </a:rPr>
              <a:t>Použití enologických postupů a ošetření, které jsou v rozporu s přílohami k </a:t>
            </a:r>
            <a:r>
              <a:rPr lang="cs-CZ" sz="2400" b="1" i="1" dirty="0">
                <a:solidFill>
                  <a:schemeClr val="bg1"/>
                </a:solidFill>
              </a:rPr>
              <a:t>nařízení Komise (EU) č. 934/2019</a:t>
            </a:r>
            <a:r>
              <a:rPr lang="cs-CZ" sz="2400" dirty="0">
                <a:solidFill>
                  <a:schemeClr val="bg1"/>
                </a:solidFill>
              </a:rPr>
              <a:t>, pokud jde o druhy výrobků z révy vinné, enologické postupy a omezení, která se na ně použijí.</a:t>
            </a:r>
          </a:p>
          <a:p>
            <a:pPr lvl="1"/>
            <a:r>
              <a:rPr lang="cs-CZ" sz="2400" dirty="0">
                <a:solidFill>
                  <a:schemeClr val="bg1"/>
                </a:solidFill>
              </a:rPr>
              <a:t>Přidání vody nebo alkoholu podle Přílohy VIII, části II, odstavce A, bodu 1 nebo 2 </a:t>
            </a:r>
            <a:r>
              <a:rPr lang="cs-CZ" sz="2400" b="1" i="1" dirty="0">
                <a:solidFill>
                  <a:schemeClr val="bg1"/>
                </a:solidFill>
              </a:rPr>
              <a:t>nařízení Evropského parlamentu a Rady (EU) č. 1308/2013.</a:t>
            </a:r>
            <a:endParaRPr lang="cs-CZ" sz="2400" dirty="0">
              <a:solidFill>
                <a:schemeClr val="bg1"/>
              </a:solidFill>
            </a:endParaRPr>
          </a:p>
          <a:p>
            <a:pPr lvl="1"/>
            <a:r>
              <a:rPr lang="cs-CZ" sz="2400" dirty="0">
                <a:solidFill>
                  <a:schemeClr val="bg1"/>
                </a:solidFill>
              </a:rPr>
              <a:t>Porušení článků 103 nebo 113 </a:t>
            </a:r>
            <a:r>
              <a:rPr lang="cs-CZ" sz="2400" b="1" i="1" dirty="0">
                <a:solidFill>
                  <a:schemeClr val="bg1"/>
                </a:solidFill>
              </a:rPr>
              <a:t>nařízení Evropského parlamentu a Rady (EU) č. 1308/2013.</a:t>
            </a:r>
            <a:endParaRPr lang="cs-CZ" sz="2400" dirty="0">
              <a:solidFill>
                <a:schemeClr val="bg1"/>
              </a:solidFill>
            </a:endParaRPr>
          </a:p>
          <a:p>
            <a:endParaRPr lang="cs-CZ" dirty="0"/>
          </a:p>
        </p:txBody>
      </p:sp>
    </p:spTree>
    <p:extLst>
      <p:ext uri="{BB962C8B-B14F-4D97-AF65-F5344CB8AC3E}">
        <p14:creationId xmlns:p14="http://schemas.microsoft.com/office/powerpoint/2010/main" val="34367033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305131-A847-49C3-8DCC-1F1FC93495D8}"/>
              </a:ext>
            </a:extLst>
          </p:cNvPr>
          <p:cNvSpPr>
            <a:spLocks noGrp="1"/>
          </p:cNvSpPr>
          <p:nvPr>
            <p:ph type="title"/>
          </p:nvPr>
        </p:nvSpPr>
        <p:spPr/>
        <p:txBody>
          <a:bodyPr/>
          <a:lstStyle/>
          <a:p>
            <a:r>
              <a:rPr lang="cs-CZ" dirty="0">
                <a:solidFill>
                  <a:srgbClr val="993366"/>
                </a:solidFill>
              </a:rPr>
              <a:t>ENOLOGICKÉ POSTUPY</a:t>
            </a:r>
          </a:p>
        </p:txBody>
      </p:sp>
      <p:sp>
        <p:nvSpPr>
          <p:cNvPr id="4" name="Zástupný obsah 3">
            <a:extLst>
              <a:ext uri="{FF2B5EF4-FFF2-40B4-BE49-F238E27FC236}">
                <a16:creationId xmlns:a16="http://schemas.microsoft.com/office/drawing/2014/main" id="{F37FDFD4-CD1F-44F5-9A15-590AE489844F}"/>
              </a:ext>
            </a:extLst>
          </p:cNvPr>
          <p:cNvSpPr>
            <a:spLocks noGrp="1"/>
          </p:cNvSpPr>
          <p:nvPr>
            <p:ph sz="quarter" idx="1"/>
          </p:nvPr>
        </p:nvSpPr>
        <p:spPr/>
        <p:txBody>
          <a:bodyPr>
            <a:normAutofit fontScale="92500" lnSpcReduction="10000"/>
          </a:bodyPr>
          <a:lstStyle/>
          <a:p>
            <a:r>
              <a:rPr lang="cs-CZ" dirty="0">
                <a:solidFill>
                  <a:schemeClr val="bg1"/>
                </a:solidFill>
              </a:rPr>
              <a:t>Pouze enologické postupy a ošetřování podle předpisů Evropské unie, Vinařského zákona a prováděcího právního předpisu</a:t>
            </a:r>
          </a:p>
          <a:p>
            <a:r>
              <a:rPr lang="cs-CZ" dirty="0">
                <a:solidFill>
                  <a:schemeClr val="bg1"/>
                </a:solidFill>
              </a:rPr>
              <a:t>Přidávání jakýchkoliv látek do produktu je zakázáno, pokud nestanoví předpisy jinak</a:t>
            </a:r>
          </a:p>
          <a:p>
            <a:r>
              <a:rPr lang="cs-CZ" dirty="0">
                <a:solidFill>
                  <a:schemeClr val="bg1"/>
                </a:solidFill>
              </a:rPr>
              <a:t>V prostorách používaných k výrobě, skladování, plnění, zpracování nebo uvádění do oběhu produktu nesmí být uchovávány látky, jejichž použití do produktu není povoleno, přičemž tyto látky lze použít k falšování produktu (například látky nahrazující mošt, aromatické látky, nedovolené prostředky k ošetřování vína apod </a:t>
            </a:r>
          </a:p>
          <a:p>
            <a:pPr marL="0" indent="0">
              <a:buNone/>
            </a:pPr>
            <a:r>
              <a:rPr lang="cs-CZ" dirty="0">
                <a:solidFill>
                  <a:schemeClr val="bg1"/>
                </a:solidFill>
              </a:rPr>
              <a:t> Je zakázáno</a:t>
            </a:r>
          </a:p>
          <a:p>
            <a:r>
              <a:rPr lang="cs-CZ" dirty="0">
                <a:solidFill>
                  <a:schemeClr val="bg1"/>
                </a:solidFill>
              </a:rPr>
              <a:t>konzervovat jakostní víno s přívlastkem chemickými látkami, s výjimkou oxidu siřičitého,</a:t>
            </a:r>
          </a:p>
          <a:p>
            <a:r>
              <a:rPr lang="cs-CZ" dirty="0" err="1">
                <a:solidFill>
                  <a:schemeClr val="bg1"/>
                </a:solidFill>
              </a:rPr>
              <a:t>MZe</a:t>
            </a:r>
            <a:r>
              <a:rPr lang="cs-CZ" dirty="0">
                <a:solidFill>
                  <a:schemeClr val="bg1"/>
                </a:solidFill>
              </a:rPr>
              <a:t> v případě nepříznivých povětrnostních podmínek může vydávat opatření obecné povahy, kterým povolí přikyselování některých produktů vyrobených v ČR z hroznů révy vinné sklizených v ČR</a:t>
            </a:r>
          </a:p>
        </p:txBody>
      </p:sp>
    </p:spTree>
    <p:extLst>
      <p:ext uri="{BB962C8B-B14F-4D97-AF65-F5344CB8AC3E}">
        <p14:creationId xmlns:p14="http://schemas.microsoft.com/office/powerpoint/2010/main" val="20644024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ýsledek obrázku pro wood chips in wine aging">
            <a:extLst>
              <a:ext uri="{FF2B5EF4-FFF2-40B4-BE49-F238E27FC236}">
                <a16:creationId xmlns:a16="http://schemas.microsoft.com/office/drawing/2014/main" id="{07CB5B90-B7C4-4719-8BDB-1B228162C5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463" y="3579090"/>
            <a:ext cx="1438184" cy="10786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ýsledek obrázku pro wood chips in wine aging">
            <a:extLst>
              <a:ext uri="{FF2B5EF4-FFF2-40B4-BE49-F238E27FC236}">
                <a16:creationId xmlns:a16="http://schemas.microsoft.com/office/drawing/2014/main" id="{DCA333DD-BF49-459F-9390-C9B18ED9BC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2116" y="4776703"/>
            <a:ext cx="1507062" cy="1106101"/>
          </a:xfrm>
          <a:prstGeom prst="rect">
            <a:avLst/>
          </a:prstGeom>
          <a:noFill/>
          <a:extLst>
            <a:ext uri="{909E8E84-426E-40DD-AFC4-6F175D3DCCD1}">
              <a14:hiddenFill xmlns:a14="http://schemas.microsoft.com/office/drawing/2010/main">
                <a:solidFill>
                  <a:srgbClr val="FFFFFF"/>
                </a:solidFill>
              </a14:hiddenFill>
            </a:ext>
          </a:extLst>
        </p:spPr>
      </p:pic>
      <p:sp>
        <p:nvSpPr>
          <p:cNvPr id="8" name="Kříž 7">
            <a:extLst>
              <a:ext uri="{FF2B5EF4-FFF2-40B4-BE49-F238E27FC236}">
                <a16:creationId xmlns:a16="http://schemas.microsoft.com/office/drawing/2014/main" id="{86209EF4-9F1B-4B43-BC6C-9FA728AE60A5}"/>
              </a:ext>
            </a:extLst>
          </p:cNvPr>
          <p:cNvSpPr/>
          <p:nvPr/>
        </p:nvSpPr>
        <p:spPr>
          <a:xfrm rot="18569760">
            <a:off x="403307" y="4943309"/>
            <a:ext cx="328324" cy="317557"/>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9" name="Obdélník 8">
            <a:extLst>
              <a:ext uri="{FF2B5EF4-FFF2-40B4-BE49-F238E27FC236}">
                <a16:creationId xmlns:a16="http://schemas.microsoft.com/office/drawing/2014/main" id="{BD18C247-524B-4BB1-9EDF-3BF32EAF3FA7}"/>
              </a:ext>
            </a:extLst>
          </p:cNvPr>
          <p:cNvSpPr/>
          <p:nvPr/>
        </p:nvSpPr>
        <p:spPr>
          <a:xfrm>
            <a:off x="346229" y="256040"/>
            <a:ext cx="8620218" cy="954107"/>
          </a:xfrm>
          <a:prstGeom prst="rect">
            <a:avLst/>
          </a:prstGeom>
        </p:spPr>
        <p:txBody>
          <a:bodyPr wrap="square">
            <a:spAutoFit/>
          </a:bodyPr>
          <a:lstStyle/>
          <a:p>
            <a:pPr algn="ctr"/>
            <a:r>
              <a:rPr lang="cs-CZ" sz="1400" dirty="0">
                <a:solidFill>
                  <a:srgbClr val="993366"/>
                </a:solidFill>
              </a:rPr>
              <a:t>Nařízení Komise v přenesené pravomoci (EU) </a:t>
            </a:r>
            <a:r>
              <a:rPr lang="cs-CZ" sz="1400" u="sng" dirty="0">
                <a:solidFill>
                  <a:srgbClr val="993366"/>
                </a:solidFill>
              </a:rPr>
              <a:t>2019/934</a:t>
            </a:r>
            <a:r>
              <a:rPr lang="cs-CZ" sz="1400" dirty="0">
                <a:solidFill>
                  <a:srgbClr val="993366"/>
                </a:solidFill>
              </a:rPr>
              <a:t>, kterým se doplňuje nařízení Evropského parlamentu a Rady (EU) č. 1308/2013, pokud jde o vinařské oblasti, kde lze zvýšit obsah alkoholu, povolené enologické postupy a omezení týkající se výroby a ošetření výrobků z révy vinné, minimální procentní podíl alkoholu pro vedlejší výrobky a jejich likvidaci a zveřejnění složek OIV </a:t>
            </a:r>
            <a:endParaRPr lang="cs-CZ" sz="1400" dirty="0"/>
          </a:p>
        </p:txBody>
      </p:sp>
      <p:pic>
        <p:nvPicPr>
          <p:cNvPr id="2" name="Obrázek 1">
            <a:extLst>
              <a:ext uri="{FF2B5EF4-FFF2-40B4-BE49-F238E27FC236}">
                <a16:creationId xmlns:a16="http://schemas.microsoft.com/office/drawing/2014/main" id="{E15407E6-E963-4F82-936D-76D473C28319}"/>
              </a:ext>
            </a:extLst>
          </p:cNvPr>
          <p:cNvPicPr>
            <a:picLocks noChangeAspect="1"/>
          </p:cNvPicPr>
          <p:nvPr/>
        </p:nvPicPr>
        <p:blipFill rotWithShape="1">
          <a:blip r:embed="rId4"/>
          <a:srcRect l="36177" t="12519" r="17769" b="77938"/>
          <a:stretch/>
        </p:blipFill>
        <p:spPr>
          <a:xfrm>
            <a:off x="340533" y="1602476"/>
            <a:ext cx="7702743" cy="897762"/>
          </a:xfrm>
          <a:prstGeom prst="rect">
            <a:avLst/>
          </a:prstGeom>
        </p:spPr>
      </p:pic>
      <p:pic>
        <p:nvPicPr>
          <p:cNvPr id="7" name="Obrázek 6">
            <a:extLst>
              <a:ext uri="{FF2B5EF4-FFF2-40B4-BE49-F238E27FC236}">
                <a16:creationId xmlns:a16="http://schemas.microsoft.com/office/drawing/2014/main" id="{F853E813-6C81-46A2-840F-FF160C45C72B}"/>
              </a:ext>
            </a:extLst>
          </p:cNvPr>
          <p:cNvPicPr>
            <a:picLocks noChangeAspect="1"/>
          </p:cNvPicPr>
          <p:nvPr/>
        </p:nvPicPr>
        <p:blipFill rotWithShape="1">
          <a:blip r:embed="rId4"/>
          <a:srcRect l="35184" t="69750" r="19638" b="22409"/>
          <a:stretch/>
        </p:blipFill>
        <p:spPr>
          <a:xfrm>
            <a:off x="177552" y="2539652"/>
            <a:ext cx="7572653" cy="739259"/>
          </a:xfrm>
          <a:prstGeom prst="rect">
            <a:avLst/>
          </a:prstGeom>
        </p:spPr>
      </p:pic>
      <p:pic>
        <p:nvPicPr>
          <p:cNvPr id="10" name="Obrázek 9">
            <a:extLst>
              <a:ext uri="{FF2B5EF4-FFF2-40B4-BE49-F238E27FC236}">
                <a16:creationId xmlns:a16="http://schemas.microsoft.com/office/drawing/2014/main" id="{BD6BE57D-B246-480B-9024-854E0EDA51E8}"/>
              </a:ext>
            </a:extLst>
          </p:cNvPr>
          <p:cNvPicPr>
            <a:picLocks noChangeAspect="1"/>
          </p:cNvPicPr>
          <p:nvPr/>
        </p:nvPicPr>
        <p:blipFill rotWithShape="1">
          <a:blip r:embed="rId5"/>
          <a:srcRect l="33980" t="37702" r="17767" b="18457"/>
          <a:stretch/>
        </p:blipFill>
        <p:spPr>
          <a:xfrm>
            <a:off x="2576889" y="3427094"/>
            <a:ext cx="6218993" cy="3178446"/>
          </a:xfrm>
          <a:prstGeom prst="rect">
            <a:avLst/>
          </a:prstGeom>
        </p:spPr>
      </p:pic>
    </p:spTree>
    <p:extLst>
      <p:ext uri="{BB962C8B-B14F-4D97-AF65-F5344CB8AC3E}">
        <p14:creationId xmlns:p14="http://schemas.microsoft.com/office/powerpoint/2010/main" val="33207628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E8D86B49-109A-4FDC-BD61-A85F3FB4C269}"/>
              </a:ext>
            </a:extLst>
          </p:cNvPr>
          <p:cNvPicPr>
            <a:picLocks noChangeAspect="1"/>
          </p:cNvPicPr>
          <p:nvPr/>
        </p:nvPicPr>
        <p:blipFill rotWithShape="1">
          <a:blip r:embed="rId2"/>
          <a:srcRect l="12184" t="14975" r="62689" b="19143"/>
          <a:stretch/>
        </p:blipFill>
        <p:spPr>
          <a:xfrm>
            <a:off x="645457" y="142338"/>
            <a:ext cx="8022132" cy="6573323"/>
          </a:xfrm>
          <a:prstGeom prst="rect">
            <a:avLst/>
          </a:prstGeom>
        </p:spPr>
      </p:pic>
    </p:spTree>
    <p:extLst>
      <p:ext uri="{BB962C8B-B14F-4D97-AF65-F5344CB8AC3E}">
        <p14:creationId xmlns:p14="http://schemas.microsoft.com/office/powerpoint/2010/main" val="25120978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24741" y="1603717"/>
            <a:ext cx="8094518" cy="4023360"/>
          </a:xfrm>
        </p:spPr>
        <p:txBody>
          <a:bodyPr>
            <a:noAutofit/>
          </a:bodyPr>
          <a:lstStyle/>
          <a:p>
            <a:r>
              <a:rPr lang="cs-CZ" sz="3000" dirty="0">
                <a:solidFill>
                  <a:schemeClr val="bg1"/>
                </a:solidFill>
              </a:rPr>
              <a:t>Nařízení </a:t>
            </a:r>
            <a:r>
              <a:rPr lang="cs-CZ" sz="3000" u="sng" dirty="0">
                <a:solidFill>
                  <a:schemeClr val="bg1"/>
                </a:solidFill>
              </a:rPr>
              <a:t>757/2019 </a:t>
            </a:r>
            <a:r>
              <a:rPr lang="cs-CZ" sz="3000" dirty="0">
                <a:solidFill>
                  <a:schemeClr val="bg1"/>
                </a:solidFill>
              </a:rPr>
              <a:t>o definici, popisu, obchodní úpravě a označování lihovin, používání názvů lihovin v obchodní úpravě a při označování jiných potravin, ochraně zeměpisných označení lihovin, používání lihu a destilátů zemědělského původu při výrobě alkoholických nápojů a o zrušení nařízení (ES) č. 110/2008</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993366"/>
                </a:solidFill>
              </a:rPr>
              <a:t>Článek 2 – definice lihoviny</a:t>
            </a:r>
          </a:p>
        </p:txBody>
      </p:sp>
      <p:sp>
        <p:nvSpPr>
          <p:cNvPr id="3" name="Zástupný symbol pro obsah 2"/>
          <p:cNvSpPr>
            <a:spLocks noGrp="1"/>
          </p:cNvSpPr>
          <p:nvPr>
            <p:ph sz="quarter" idx="1"/>
          </p:nvPr>
        </p:nvSpPr>
        <p:spPr/>
        <p:txBody>
          <a:bodyPr/>
          <a:lstStyle/>
          <a:p>
            <a:r>
              <a:rPr lang="cs-CZ" sz="3000" dirty="0">
                <a:solidFill>
                  <a:srgbClr val="002060"/>
                </a:solidFill>
              </a:rPr>
              <a:t> </a:t>
            </a:r>
            <a:r>
              <a:rPr lang="cs-CZ" sz="3000" dirty="0">
                <a:solidFill>
                  <a:schemeClr val="bg1"/>
                </a:solidFill>
              </a:rPr>
              <a:t>= alkoholický nápoj </a:t>
            </a:r>
          </a:p>
          <a:p>
            <a:pPr lvl="1"/>
            <a:r>
              <a:rPr lang="cs-CZ" sz="1800" u="sng" dirty="0">
                <a:solidFill>
                  <a:schemeClr val="bg1"/>
                </a:solidFill>
              </a:rPr>
              <a:t>a) určený k lidské spotřebě;</a:t>
            </a:r>
          </a:p>
          <a:p>
            <a:pPr lvl="1"/>
            <a:r>
              <a:rPr lang="cs-CZ" sz="1800" u="sng" dirty="0">
                <a:solidFill>
                  <a:schemeClr val="bg1"/>
                </a:solidFill>
              </a:rPr>
              <a:t> b) mající určité organoleptické vlastnosti; </a:t>
            </a:r>
          </a:p>
          <a:p>
            <a:pPr lvl="1"/>
            <a:r>
              <a:rPr lang="cs-CZ" sz="1800" u="sng" dirty="0">
                <a:solidFill>
                  <a:schemeClr val="bg1"/>
                </a:solidFill>
              </a:rPr>
              <a:t>c) o minimálním obsahu </a:t>
            </a:r>
            <a:r>
              <a:rPr lang="cs-CZ" sz="1800" u="sng" dirty="0" err="1">
                <a:solidFill>
                  <a:schemeClr val="bg1"/>
                </a:solidFill>
              </a:rPr>
              <a:t>ethanolu</a:t>
            </a:r>
            <a:r>
              <a:rPr lang="cs-CZ" sz="1800" u="sng" dirty="0">
                <a:solidFill>
                  <a:schemeClr val="bg1"/>
                </a:solidFill>
              </a:rPr>
              <a:t> 15 % objemových</a:t>
            </a:r>
            <a:r>
              <a:rPr lang="cs-CZ" sz="1350" u="sng" dirty="0">
                <a:solidFill>
                  <a:schemeClr val="bg1"/>
                </a:solidFill>
              </a:rPr>
              <a:t>; </a:t>
            </a:r>
          </a:p>
          <a:p>
            <a:pPr lvl="2"/>
            <a:r>
              <a:rPr lang="cs-CZ" sz="1600" u="sng" dirty="0">
                <a:solidFill>
                  <a:schemeClr val="bg1"/>
                </a:solidFill>
              </a:rPr>
              <a:t>s výjimkou lihovin, které splňují požadavky stanovené pro kategorii 39 přílohy I;</a:t>
            </a:r>
          </a:p>
          <a:p>
            <a:pPr lvl="1"/>
            <a:r>
              <a:rPr lang="cs-CZ" sz="1800" u="sng" dirty="0">
                <a:solidFill>
                  <a:schemeClr val="bg1"/>
                </a:solidFill>
              </a:rPr>
              <a:t>d) byl vyroben buď</a:t>
            </a:r>
          </a:p>
          <a:p>
            <a:pPr lvl="1"/>
            <a:r>
              <a:rPr lang="cs-CZ" sz="1800" u="sng" dirty="0">
                <a:solidFill>
                  <a:schemeClr val="bg1"/>
                </a:solidFill>
              </a:rPr>
              <a:t>e) není zařazen pod kódy KN 2203, 2204, 2205, 2206 a 2207</a:t>
            </a:r>
          </a:p>
          <a:p>
            <a:pPr lvl="1"/>
            <a:r>
              <a:rPr lang="cs-CZ" sz="1800" u="sng" dirty="0">
                <a:solidFill>
                  <a:schemeClr val="bg1"/>
                </a:solidFill>
              </a:rPr>
              <a:t>f) přidává-li se při výrobě voda, která může být destilovaná, demineralizovaná, </a:t>
            </a:r>
            <a:r>
              <a:rPr lang="cs-CZ" sz="1800" u="sng" dirty="0" err="1">
                <a:solidFill>
                  <a:schemeClr val="bg1"/>
                </a:solidFill>
              </a:rPr>
              <a:t>deionizovaná</a:t>
            </a:r>
            <a:r>
              <a:rPr lang="cs-CZ" sz="1800" u="sng" dirty="0">
                <a:solidFill>
                  <a:schemeClr val="bg1"/>
                </a:solidFill>
              </a:rPr>
              <a:t> nebo změkčená</a:t>
            </a:r>
          </a:p>
        </p:txBody>
      </p:sp>
    </p:spTree>
    <p:extLst>
      <p:ext uri="{BB962C8B-B14F-4D97-AF65-F5344CB8AC3E}">
        <p14:creationId xmlns:p14="http://schemas.microsoft.com/office/powerpoint/2010/main" val="19580811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chemeClr val="tx1"/>
                </a:solidFill>
              </a:rPr>
              <a:t>LÍH</a:t>
            </a:r>
          </a:p>
        </p:txBody>
      </p:sp>
      <p:sp>
        <p:nvSpPr>
          <p:cNvPr id="3" name="Zástupný symbol pro obsah 2"/>
          <p:cNvSpPr>
            <a:spLocks noGrp="1"/>
          </p:cNvSpPr>
          <p:nvPr>
            <p:ph sz="half" idx="1"/>
          </p:nvPr>
        </p:nvSpPr>
        <p:spPr>
          <a:xfrm>
            <a:off x="301752" y="1885070"/>
            <a:ext cx="8534400" cy="4168257"/>
          </a:xfrm>
        </p:spPr>
        <p:txBody>
          <a:bodyPr>
            <a:normAutofit lnSpcReduction="10000"/>
          </a:bodyPr>
          <a:lstStyle/>
          <a:p>
            <a:r>
              <a:rPr lang="cs-CZ" sz="2400" dirty="0">
                <a:solidFill>
                  <a:schemeClr val="bg1"/>
                </a:solidFill>
              </a:rPr>
              <a:t>Pro účely tohoto nařízení se lihem zemědělského původu rozumí tekutina, která splňuje tyto požadavky:</a:t>
            </a:r>
          </a:p>
          <a:p>
            <a:pPr lvl="1"/>
            <a:r>
              <a:rPr lang="cs-CZ" sz="2175" dirty="0">
                <a:solidFill>
                  <a:schemeClr val="bg1"/>
                </a:solidFill>
              </a:rPr>
              <a:t>byla získána výlučně z produktů uvedených v příloze I Smlouvy;</a:t>
            </a:r>
          </a:p>
          <a:p>
            <a:pPr lvl="1"/>
            <a:r>
              <a:rPr lang="cs-CZ" sz="2175" dirty="0">
                <a:solidFill>
                  <a:schemeClr val="bg1"/>
                </a:solidFill>
              </a:rPr>
              <a:t>nemá jinou zjistitelnou chuť kromě chuti surovin použitých při</a:t>
            </a:r>
          </a:p>
          <a:p>
            <a:pPr lvl="1"/>
            <a:r>
              <a:rPr lang="cs-CZ" sz="2175" dirty="0">
                <a:solidFill>
                  <a:schemeClr val="bg1"/>
                </a:solidFill>
              </a:rPr>
              <a:t>výrobě;</a:t>
            </a:r>
          </a:p>
          <a:p>
            <a:pPr lvl="1"/>
            <a:r>
              <a:rPr lang="cs-CZ" sz="2175" dirty="0">
                <a:solidFill>
                  <a:schemeClr val="bg1"/>
                </a:solidFill>
              </a:rPr>
              <a:t>má minimální obsah alkoholu 96 % objemových</a:t>
            </a:r>
          </a:p>
          <a:p>
            <a:pPr lvl="1"/>
            <a:r>
              <a:rPr lang="cs-CZ" sz="2175" dirty="0">
                <a:solidFill>
                  <a:schemeClr val="bg1"/>
                </a:solidFill>
              </a:rPr>
              <a:t>nejvyšší limity reziduí nepřekračují tyto hodnoty…</a:t>
            </a:r>
          </a:p>
          <a:p>
            <a:r>
              <a:rPr lang="cs-CZ" sz="2400" dirty="0">
                <a:solidFill>
                  <a:schemeClr val="bg1"/>
                </a:solidFill>
              </a:rPr>
              <a:t>Líh a destiláty použité při výrobě lihovin musí být výhradně zemědělského původu</a:t>
            </a:r>
          </a:p>
          <a:p>
            <a:r>
              <a:rPr lang="cs-CZ" sz="2400" dirty="0">
                <a:solidFill>
                  <a:schemeClr val="bg1"/>
                </a:solidFill>
              </a:rPr>
              <a:t>Alkoholické nápoje nesmějí obsahovat alkohol syntetického</a:t>
            </a:r>
          </a:p>
          <a:p>
            <a:pPr marL="0" indent="0">
              <a:buNone/>
            </a:pPr>
            <a:r>
              <a:rPr lang="cs-CZ" sz="2400" dirty="0">
                <a:solidFill>
                  <a:schemeClr val="bg1"/>
                </a:solidFill>
              </a:rPr>
              <a:t>původu ani jiný alkohol nezemědělského původu </a:t>
            </a:r>
          </a:p>
        </p:txBody>
      </p:sp>
    </p:spTree>
    <p:extLst>
      <p:ext uri="{BB962C8B-B14F-4D97-AF65-F5344CB8AC3E}">
        <p14:creationId xmlns:p14="http://schemas.microsoft.com/office/powerpoint/2010/main" val="29639263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chemeClr val="tx1"/>
                </a:solidFill>
              </a:rPr>
              <a:t>Článek 7 – Kategorie lihovin</a:t>
            </a:r>
          </a:p>
        </p:txBody>
      </p:sp>
      <p:sp>
        <p:nvSpPr>
          <p:cNvPr id="3" name="Zástupný symbol pro obsah 2"/>
          <p:cNvSpPr>
            <a:spLocks noGrp="1"/>
          </p:cNvSpPr>
          <p:nvPr>
            <p:ph sz="half" idx="1"/>
          </p:nvPr>
        </p:nvSpPr>
        <p:spPr/>
        <p:txBody>
          <a:bodyPr>
            <a:normAutofit/>
          </a:bodyPr>
          <a:lstStyle/>
          <a:p>
            <a:r>
              <a:rPr lang="cs-CZ" sz="2700" dirty="0">
                <a:solidFill>
                  <a:schemeClr val="bg1"/>
                </a:solidFill>
              </a:rPr>
              <a:t>Lihoviny se dělí do kategorií podle všeobecných pravidel stanovených v tomto článku a zvláštních pravidel stanovených v příloze I.</a:t>
            </a:r>
          </a:p>
        </p:txBody>
      </p:sp>
      <p:pic>
        <p:nvPicPr>
          <p:cNvPr id="6" name="Obrázek 5">
            <a:extLst>
              <a:ext uri="{FF2B5EF4-FFF2-40B4-BE49-F238E27FC236}">
                <a16:creationId xmlns:a16="http://schemas.microsoft.com/office/drawing/2014/main" id="{ED13CB34-A8F3-4DF8-9809-3FC3216DA269}"/>
              </a:ext>
            </a:extLst>
          </p:cNvPr>
          <p:cNvPicPr>
            <a:picLocks noChangeAspect="1"/>
          </p:cNvPicPr>
          <p:nvPr/>
        </p:nvPicPr>
        <p:blipFill rotWithShape="1">
          <a:blip r:embed="rId2"/>
          <a:srcRect l="37231" t="15060" r="24308" b="4530"/>
          <a:stretch/>
        </p:blipFill>
        <p:spPr>
          <a:xfrm>
            <a:off x="4312217" y="1111348"/>
            <a:ext cx="4497833" cy="5289452"/>
          </a:xfrm>
          <a:prstGeom prst="rect">
            <a:avLst/>
          </a:prstGeom>
        </p:spPr>
      </p:pic>
    </p:spTree>
    <p:extLst>
      <p:ext uri="{BB962C8B-B14F-4D97-AF65-F5344CB8AC3E}">
        <p14:creationId xmlns:p14="http://schemas.microsoft.com/office/powerpoint/2010/main" val="15898943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p:txBody>
          <a:bodyPr>
            <a:normAutofit/>
          </a:bodyPr>
          <a:lstStyle/>
          <a:p>
            <a:r>
              <a:rPr lang="cs-CZ" dirty="0">
                <a:solidFill>
                  <a:schemeClr val="bg1"/>
                </a:solidFill>
              </a:rPr>
              <a:t>Název lihoviny je jejím zákonným názvem.</a:t>
            </a:r>
          </a:p>
          <a:p>
            <a:r>
              <a:rPr lang="cs-CZ" dirty="0">
                <a:solidFill>
                  <a:schemeClr val="bg1"/>
                </a:solidFill>
              </a:rPr>
              <a:t>Pro lihoviny, které splňují požadavky stanovené v kategorii lihovin uvedené v příloze I, se jako jejich zákonný název používá název uvedené kategorie, ledaže tato kategorie umožňuje používání jiného zákonného názvu.</a:t>
            </a:r>
          </a:p>
          <a:p>
            <a:r>
              <a:rPr lang="cs-CZ" dirty="0">
                <a:solidFill>
                  <a:schemeClr val="bg1"/>
                </a:solidFill>
              </a:rPr>
              <a:t>Pro lihovinu, která nesplňuje požadavky žádné z kategorií lihovin uvedených v příloze I, se používá zákonný název „lihovina“.</a:t>
            </a:r>
          </a:p>
        </p:txBody>
      </p:sp>
      <p:sp>
        <p:nvSpPr>
          <p:cNvPr id="2" name="Obdélník 1">
            <a:extLst>
              <a:ext uri="{FF2B5EF4-FFF2-40B4-BE49-F238E27FC236}">
                <a16:creationId xmlns:a16="http://schemas.microsoft.com/office/drawing/2014/main" id="{BA36CC31-30DF-4D69-8E37-00822F8A734C}"/>
              </a:ext>
            </a:extLst>
          </p:cNvPr>
          <p:cNvSpPr/>
          <p:nvPr/>
        </p:nvSpPr>
        <p:spPr>
          <a:xfrm>
            <a:off x="1420837" y="497342"/>
            <a:ext cx="6527410" cy="523220"/>
          </a:xfrm>
          <a:prstGeom prst="rect">
            <a:avLst/>
          </a:prstGeom>
        </p:spPr>
        <p:txBody>
          <a:bodyPr wrap="square">
            <a:spAutoFit/>
          </a:bodyPr>
          <a:lstStyle/>
          <a:p>
            <a:r>
              <a:rPr lang="cs-CZ" sz="2800" b="1" dirty="0"/>
              <a:t>Článek 10 – Zákonné názvy lihovin</a:t>
            </a:r>
          </a:p>
        </p:txBody>
      </p:sp>
    </p:spTree>
    <p:extLst>
      <p:ext uri="{BB962C8B-B14F-4D97-AF65-F5344CB8AC3E}">
        <p14:creationId xmlns:p14="http://schemas.microsoft.com/office/powerpoint/2010/main" val="13809121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1434" y="162426"/>
            <a:ext cx="8718332" cy="1209174"/>
          </a:xfrm>
        </p:spPr>
        <p:txBody>
          <a:bodyPr>
            <a:normAutofit fontScale="90000"/>
          </a:bodyPr>
          <a:lstStyle/>
          <a:p>
            <a:r>
              <a:rPr lang="cs-CZ" b="1" dirty="0">
                <a:solidFill>
                  <a:srgbClr val="993366"/>
                </a:solidFill>
              </a:rPr>
              <a:t>Nařízení EP a R (EU) č. 1169/2011, o poskytování informací o potravinách spotřebitelům</a:t>
            </a:r>
            <a:br>
              <a:rPr lang="cs-CZ" dirty="0">
                <a:solidFill>
                  <a:srgbClr val="993366"/>
                </a:solidFill>
              </a:rPr>
            </a:br>
            <a:endParaRPr lang="cs-CZ" dirty="0">
              <a:solidFill>
                <a:srgbClr val="993366"/>
              </a:solidFill>
            </a:endParaRPr>
          </a:p>
        </p:txBody>
      </p:sp>
      <p:sp>
        <p:nvSpPr>
          <p:cNvPr id="3" name="Zástupný symbol pro obsah 2"/>
          <p:cNvSpPr>
            <a:spLocks noGrp="1"/>
          </p:cNvSpPr>
          <p:nvPr>
            <p:ph sz="half" idx="1"/>
          </p:nvPr>
        </p:nvSpPr>
        <p:spPr/>
        <p:txBody>
          <a:bodyPr>
            <a:normAutofit/>
          </a:bodyPr>
          <a:lstStyle/>
          <a:p>
            <a:r>
              <a:rPr lang="cs-CZ" sz="2400" dirty="0">
                <a:solidFill>
                  <a:schemeClr val="bg1"/>
                </a:solidFill>
              </a:rPr>
              <a:t>Název potraviny</a:t>
            </a:r>
          </a:p>
          <a:p>
            <a:r>
              <a:rPr lang="cs-CZ" sz="2400" dirty="0">
                <a:solidFill>
                  <a:schemeClr val="bg1"/>
                </a:solidFill>
              </a:rPr>
              <a:t>(Seznam složek)</a:t>
            </a:r>
          </a:p>
          <a:p>
            <a:r>
              <a:rPr lang="cs-CZ" sz="2400" dirty="0">
                <a:solidFill>
                  <a:schemeClr val="bg1"/>
                </a:solidFill>
              </a:rPr>
              <a:t>(Alergeny)</a:t>
            </a:r>
          </a:p>
          <a:p>
            <a:r>
              <a:rPr lang="cs-CZ" sz="2400" dirty="0">
                <a:solidFill>
                  <a:schemeClr val="bg1"/>
                </a:solidFill>
              </a:rPr>
              <a:t>(Množství určitých složek)</a:t>
            </a:r>
          </a:p>
          <a:p>
            <a:r>
              <a:rPr lang="cs-CZ" sz="2400" dirty="0">
                <a:solidFill>
                  <a:schemeClr val="bg1"/>
                </a:solidFill>
              </a:rPr>
              <a:t>Čisté množství potraviny</a:t>
            </a:r>
          </a:p>
          <a:p>
            <a:r>
              <a:rPr lang="cs-CZ" sz="2400" dirty="0">
                <a:solidFill>
                  <a:schemeClr val="bg1"/>
                </a:solidFill>
              </a:rPr>
              <a:t>(Datum minimální trvanlivosti)</a:t>
            </a:r>
          </a:p>
          <a:p>
            <a:r>
              <a:rPr lang="cs-CZ" sz="2400" dirty="0">
                <a:solidFill>
                  <a:schemeClr val="bg1"/>
                </a:solidFill>
              </a:rPr>
              <a:t>(Zvláštní podmínky uchování)</a:t>
            </a:r>
          </a:p>
          <a:p>
            <a:endParaRPr lang="cs-CZ" dirty="0">
              <a:solidFill>
                <a:schemeClr val="bg1"/>
              </a:solidFill>
            </a:endParaRPr>
          </a:p>
        </p:txBody>
      </p:sp>
      <p:sp>
        <p:nvSpPr>
          <p:cNvPr id="4" name="Zástupný symbol pro obsah 3"/>
          <p:cNvSpPr>
            <a:spLocks noGrp="1"/>
          </p:cNvSpPr>
          <p:nvPr>
            <p:ph sz="half" idx="2"/>
          </p:nvPr>
        </p:nvSpPr>
        <p:spPr/>
        <p:txBody>
          <a:bodyPr>
            <a:normAutofit/>
          </a:bodyPr>
          <a:lstStyle/>
          <a:p>
            <a:r>
              <a:rPr lang="cs-CZ" sz="2400" dirty="0">
                <a:solidFill>
                  <a:schemeClr val="bg1"/>
                </a:solidFill>
              </a:rPr>
              <a:t>Jméno PPP</a:t>
            </a:r>
          </a:p>
          <a:p>
            <a:r>
              <a:rPr lang="cs-CZ" sz="2400" dirty="0">
                <a:solidFill>
                  <a:schemeClr val="bg1"/>
                </a:solidFill>
              </a:rPr>
              <a:t>(Země původu)</a:t>
            </a:r>
          </a:p>
          <a:p>
            <a:r>
              <a:rPr lang="cs-CZ" sz="2400" dirty="0">
                <a:solidFill>
                  <a:schemeClr val="bg1"/>
                </a:solidFill>
              </a:rPr>
              <a:t>(Návod k použití)</a:t>
            </a:r>
          </a:p>
          <a:p>
            <a:r>
              <a:rPr lang="cs-CZ" sz="2400" dirty="0">
                <a:solidFill>
                  <a:schemeClr val="bg1"/>
                </a:solidFill>
              </a:rPr>
              <a:t>Skutečný obsah alkoholu v procentech objemových</a:t>
            </a:r>
          </a:p>
          <a:p>
            <a:r>
              <a:rPr lang="cs-CZ" sz="2400" dirty="0">
                <a:solidFill>
                  <a:schemeClr val="bg1"/>
                </a:solidFill>
              </a:rPr>
              <a:t>(Výživové údaje)</a:t>
            </a:r>
          </a:p>
        </p:txBody>
      </p:sp>
    </p:spTree>
    <p:extLst>
      <p:ext uri="{BB962C8B-B14F-4D97-AF65-F5344CB8AC3E}">
        <p14:creationId xmlns:p14="http://schemas.microsoft.com/office/powerpoint/2010/main" val="1834799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7B1C08-7D34-450E-8993-EADA7CF96A22}"/>
              </a:ext>
            </a:extLst>
          </p:cNvPr>
          <p:cNvSpPr>
            <a:spLocks noGrp="1"/>
          </p:cNvSpPr>
          <p:nvPr>
            <p:ph type="title"/>
          </p:nvPr>
        </p:nvSpPr>
        <p:spPr/>
        <p:txBody>
          <a:bodyPr/>
          <a:lstStyle/>
          <a:p>
            <a:r>
              <a:rPr lang="cs-CZ" b="1" dirty="0"/>
              <a:t>POVINNÉ ÚDAJE</a:t>
            </a:r>
          </a:p>
        </p:txBody>
      </p:sp>
      <p:sp>
        <p:nvSpPr>
          <p:cNvPr id="3" name="TextovéPole 2">
            <a:extLst>
              <a:ext uri="{FF2B5EF4-FFF2-40B4-BE49-F238E27FC236}">
                <a16:creationId xmlns:a16="http://schemas.microsoft.com/office/drawing/2014/main" id="{17F783A2-61B4-4766-A24C-7C017809C04D}"/>
              </a:ext>
            </a:extLst>
          </p:cNvPr>
          <p:cNvSpPr txBox="1"/>
          <p:nvPr/>
        </p:nvSpPr>
        <p:spPr>
          <a:xfrm>
            <a:off x="585926" y="1802167"/>
            <a:ext cx="7945515" cy="4247317"/>
          </a:xfrm>
          <a:prstGeom prst="rect">
            <a:avLst/>
          </a:prstGeom>
          <a:noFill/>
        </p:spPr>
        <p:txBody>
          <a:bodyPr wrap="square" rtlCol="0">
            <a:spAutoFit/>
          </a:bodyPr>
          <a:lstStyle/>
          <a:p>
            <a:pPr marL="285750" indent="-285750">
              <a:buFont typeface="Arial" panose="020B0604020202020204" pitchFamily="34" charset="0"/>
              <a:buChar char="•"/>
            </a:pPr>
            <a:r>
              <a:rPr lang="cs-CZ" b="1" dirty="0">
                <a:solidFill>
                  <a:schemeClr val="bg1"/>
                </a:solidFill>
              </a:rPr>
              <a:t>Druh výrobku </a:t>
            </a:r>
            <a:r>
              <a:rPr lang="cs-CZ" dirty="0">
                <a:solidFill>
                  <a:schemeClr val="bg1"/>
                </a:solidFill>
              </a:rPr>
              <a:t>(někdy lze vynechat )</a:t>
            </a:r>
          </a:p>
          <a:p>
            <a:pPr marL="285750" indent="-285750">
              <a:buFont typeface="Arial" panose="020B0604020202020204" pitchFamily="34" charset="0"/>
              <a:buChar char="•"/>
            </a:pPr>
            <a:r>
              <a:rPr lang="cs-CZ" dirty="0">
                <a:solidFill>
                  <a:schemeClr val="bg1"/>
                </a:solidFill>
              </a:rPr>
              <a:t>U vín s CHOP/CHZO výraz CHOP/CHZO (někdy lze vynechat) a název CHOP/CHZO</a:t>
            </a:r>
          </a:p>
          <a:p>
            <a:pPr marL="285750" indent="-285750">
              <a:buFont typeface="Arial" panose="020B0604020202020204" pitchFamily="34" charset="0"/>
              <a:buChar char="•"/>
            </a:pPr>
            <a:r>
              <a:rPr lang="cs-CZ" dirty="0">
                <a:solidFill>
                  <a:schemeClr val="bg1"/>
                </a:solidFill>
              </a:rPr>
              <a:t>Skutečný obsah alkoholu v % objemových</a:t>
            </a:r>
          </a:p>
          <a:p>
            <a:pPr marL="285750" indent="-285750">
              <a:buFont typeface="Arial" panose="020B0604020202020204" pitchFamily="34" charset="0"/>
              <a:buChar char="•"/>
            </a:pPr>
            <a:r>
              <a:rPr lang="cs-CZ" b="1" dirty="0">
                <a:solidFill>
                  <a:schemeClr val="bg1"/>
                </a:solidFill>
              </a:rPr>
              <a:t>Uvedení provenience</a:t>
            </a:r>
          </a:p>
          <a:p>
            <a:pPr marL="285750" indent="-285750">
              <a:buFont typeface="Arial" panose="020B0604020202020204" pitchFamily="34" charset="0"/>
              <a:buChar char="•"/>
            </a:pPr>
            <a:r>
              <a:rPr lang="cs-CZ" b="1" dirty="0">
                <a:solidFill>
                  <a:schemeClr val="bg1"/>
                </a:solidFill>
              </a:rPr>
              <a:t>Název stáčírny nebo výrobce/prodejce </a:t>
            </a:r>
            <a:endParaRPr lang="cs-CZ" dirty="0">
              <a:solidFill>
                <a:schemeClr val="bg1"/>
              </a:solidFill>
            </a:endParaRPr>
          </a:p>
          <a:p>
            <a:pPr marL="285750" indent="-285750">
              <a:buFont typeface="Arial" panose="020B0604020202020204" pitchFamily="34" charset="0"/>
              <a:buChar char="•"/>
            </a:pPr>
            <a:r>
              <a:rPr lang="cs-CZ" b="1" dirty="0">
                <a:solidFill>
                  <a:schemeClr val="bg1"/>
                </a:solidFill>
              </a:rPr>
              <a:t>U dovážených vín název dovozce </a:t>
            </a:r>
            <a:r>
              <a:rPr lang="cs-CZ" dirty="0">
                <a:solidFill>
                  <a:schemeClr val="bg1"/>
                </a:solidFill>
              </a:rPr>
              <a:t>(může být mimo zorné pole ostatních povinných údajů)</a:t>
            </a:r>
          </a:p>
          <a:p>
            <a:pPr marL="285750" indent="-285750">
              <a:buFont typeface="Arial" panose="020B0604020202020204" pitchFamily="34" charset="0"/>
              <a:buChar char="•"/>
            </a:pPr>
            <a:r>
              <a:rPr lang="cs-CZ" dirty="0">
                <a:solidFill>
                  <a:schemeClr val="bg1"/>
                </a:solidFill>
              </a:rPr>
              <a:t>Údaj o obsahu cukru (jen vína šumivá, šumivá dosycená oxidem uhličitým, jakostní šumivá nebo jakostní aromatická šumivá)</a:t>
            </a:r>
          </a:p>
          <a:p>
            <a:pPr marL="285750" indent="-285750">
              <a:buFont typeface="Arial" panose="020B0604020202020204" pitchFamily="34" charset="0"/>
              <a:buChar char="•"/>
            </a:pPr>
            <a:r>
              <a:rPr lang="cs-CZ" dirty="0">
                <a:solidFill>
                  <a:schemeClr val="bg1"/>
                </a:solidFill>
              </a:rPr>
              <a:t>Číslo šarže (může být mimo zorné pole ostatních povinných údajů)</a:t>
            </a:r>
          </a:p>
          <a:p>
            <a:pPr marL="285750" indent="-285750">
              <a:buFont typeface="Arial" panose="020B0604020202020204" pitchFamily="34" charset="0"/>
              <a:buChar char="•"/>
            </a:pPr>
            <a:r>
              <a:rPr lang="cs-CZ" b="1" dirty="0">
                <a:solidFill>
                  <a:schemeClr val="bg1"/>
                </a:solidFill>
              </a:rPr>
              <a:t>Údaj o alergenu </a:t>
            </a:r>
            <a:r>
              <a:rPr lang="cs-CZ" dirty="0">
                <a:solidFill>
                  <a:schemeClr val="bg1"/>
                </a:solidFill>
              </a:rPr>
              <a:t>(může být mimo zorné pole ostatních povinných údajů)</a:t>
            </a:r>
          </a:p>
          <a:p>
            <a:pPr marL="285750" indent="-285750">
              <a:buFont typeface="Arial" panose="020B0604020202020204" pitchFamily="34" charset="0"/>
              <a:buChar char="•"/>
            </a:pPr>
            <a:r>
              <a:rPr lang="cs-CZ" dirty="0">
                <a:solidFill>
                  <a:schemeClr val="bg1"/>
                </a:solidFill>
              </a:rPr>
              <a:t>Jmenovitý objem</a:t>
            </a:r>
          </a:p>
          <a:p>
            <a:pPr marL="285750" indent="-285750">
              <a:buFont typeface="Arial" panose="020B0604020202020204" pitchFamily="34" charset="0"/>
              <a:buChar char="•"/>
            </a:pPr>
            <a:r>
              <a:rPr lang="cs-CZ" dirty="0">
                <a:solidFill>
                  <a:schemeClr val="bg1"/>
                </a:solidFill>
              </a:rPr>
              <a:t>Zvláštní pravidla pro některá vína</a:t>
            </a:r>
          </a:p>
          <a:p>
            <a:pPr marL="285750" indent="-285750">
              <a:buFont typeface="Arial" panose="020B0604020202020204" pitchFamily="34" charset="0"/>
              <a:buChar char="•"/>
            </a:pPr>
            <a:endParaRPr lang="cs-CZ" dirty="0">
              <a:solidFill>
                <a:schemeClr val="bg1"/>
              </a:solidFill>
            </a:endParaRPr>
          </a:p>
        </p:txBody>
      </p:sp>
    </p:spTree>
    <p:extLst>
      <p:ext uri="{BB962C8B-B14F-4D97-AF65-F5344CB8AC3E}">
        <p14:creationId xmlns:p14="http://schemas.microsoft.com/office/powerpoint/2010/main" val="25479770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14917"/>
            <a:ext cx="8638062" cy="1098977"/>
          </a:xfrm>
        </p:spPr>
        <p:txBody>
          <a:bodyPr>
            <a:normAutofit/>
          </a:bodyPr>
          <a:lstStyle/>
          <a:p>
            <a:r>
              <a:rPr lang="cs-CZ" sz="2200" b="1" dirty="0">
                <a:solidFill>
                  <a:srgbClr val="993366"/>
                </a:solidFill>
              </a:rPr>
              <a:t>Zákon č. 110/1997 Sb., o potravinách a tabákových výrobcích</a:t>
            </a:r>
            <a:br>
              <a:rPr lang="cs-CZ" dirty="0">
                <a:solidFill>
                  <a:srgbClr val="993366"/>
                </a:solidFill>
              </a:rPr>
            </a:br>
            <a:endParaRPr lang="cs-CZ" dirty="0">
              <a:solidFill>
                <a:srgbClr val="993366"/>
              </a:solidFill>
            </a:endParaRPr>
          </a:p>
        </p:txBody>
      </p:sp>
      <p:sp>
        <p:nvSpPr>
          <p:cNvPr id="3" name="Zástupný symbol pro obsah 2"/>
          <p:cNvSpPr>
            <a:spLocks noGrp="1"/>
          </p:cNvSpPr>
          <p:nvPr>
            <p:ph sz="quarter" idx="1"/>
          </p:nvPr>
        </p:nvSpPr>
        <p:spPr/>
        <p:txBody>
          <a:bodyPr>
            <a:normAutofit/>
          </a:bodyPr>
          <a:lstStyle/>
          <a:p>
            <a:pPr>
              <a:buNone/>
            </a:pPr>
            <a:r>
              <a:rPr lang="cs-CZ" sz="3300" dirty="0">
                <a:solidFill>
                  <a:schemeClr val="bg1"/>
                </a:solidFill>
              </a:rPr>
              <a:t>§6</a:t>
            </a:r>
          </a:p>
          <a:p>
            <a:pPr lvl="0">
              <a:buFont typeface="Arial" panose="020B0604020202020204" pitchFamily="34" charset="0"/>
              <a:buChar char="•"/>
            </a:pPr>
            <a:r>
              <a:rPr lang="cs-CZ" sz="3300" dirty="0">
                <a:solidFill>
                  <a:schemeClr val="bg1"/>
                </a:solidFill>
              </a:rPr>
              <a:t> Údaj o složení u nápojů obsahujících více než 1,2 % objemových alkoholu + množství zdůrazněné složky</a:t>
            </a:r>
          </a:p>
          <a:p>
            <a:pPr>
              <a:buNone/>
            </a:pPr>
            <a:endParaRPr lang="cs-CZ" sz="3300" dirty="0">
              <a:solidFill>
                <a:schemeClr val="bg1"/>
              </a:solidFill>
            </a:endParaRPr>
          </a:p>
          <a:p>
            <a:pPr lvl="0">
              <a:buFont typeface="Arial" panose="020B0604020202020204" pitchFamily="34" charset="0"/>
              <a:buChar char="•"/>
            </a:pPr>
            <a:r>
              <a:rPr lang="cs-CZ" sz="3300" dirty="0">
                <a:solidFill>
                  <a:schemeClr val="bg1"/>
                </a:solidFill>
              </a:rPr>
              <a:t> Výrobce u potravin obsahujících více než 20 % objemových alkoholu</a:t>
            </a:r>
          </a:p>
          <a:p>
            <a:endParaRPr lang="cs-CZ" dirty="0">
              <a:solidFill>
                <a:schemeClr val="bg1"/>
              </a:solidFill>
            </a:endParaRPr>
          </a:p>
        </p:txBody>
      </p:sp>
    </p:spTree>
    <p:extLst>
      <p:ext uri="{BB962C8B-B14F-4D97-AF65-F5344CB8AC3E}">
        <p14:creationId xmlns:p14="http://schemas.microsoft.com/office/powerpoint/2010/main" val="19250375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0688" y="319665"/>
            <a:ext cx="8973312" cy="1088068"/>
          </a:xfrm>
        </p:spPr>
        <p:txBody>
          <a:bodyPr>
            <a:normAutofit/>
          </a:bodyPr>
          <a:lstStyle/>
          <a:p>
            <a:r>
              <a:rPr lang="cs-CZ" sz="2200" b="1" dirty="0">
                <a:solidFill>
                  <a:srgbClr val="993366"/>
                </a:solidFill>
              </a:rPr>
              <a:t>Zákon č. 110/1997 Sb., o potravinách a tabákových výrobcích</a:t>
            </a:r>
            <a:br>
              <a:rPr lang="cs-CZ" dirty="0">
                <a:solidFill>
                  <a:srgbClr val="993366"/>
                </a:solidFill>
              </a:rPr>
            </a:br>
            <a:endParaRPr lang="cs-CZ" dirty="0">
              <a:solidFill>
                <a:srgbClr val="993366"/>
              </a:solidFill>
            </a:endParaRPr>
          </a:p>
        </p:txBody>
      </p:sp>
      <p:sp>
        <p:nvSpPr>
          <p:cNvPr id="3" name="Zástupný symbol pro obsah 2"/>
          <p:cNvSpPr>
            <a:spLocks noGrp="1"/>
          </p:cNvSpPr>
          <p:nvPr>
            <p:ph sz="quarter" idx="1"/>
          </p:nvPr>
        </p:nvSpPr>
        <p:spPr/>
        <p:txBody>
          <a:bodyPr>
            <a:normAutofit fontScale="92500" lnSpcReduction="10000"/>
          </a:bodyPr>
          <a:lstStyle/>
          <a:p>
            <a:pPr>
              <a:buNone/>
            </a:pPr>
            <a:r>
              <a:rPr lang="cs-CZ" sz="2700" dirty="0">
                <a:solidFill>
                  <a:schemeClr val="bg1"/>
                </a:solidFill>
              </a:rPr>
              <a:t>§ 9</a:t>
            </a:r>
          </a:p>
          <a:p>
            <a:r>
              <a:rPr lang="cs-CZ" sz="2700" i="1" dirty="0">
                <a:solidFill>
                  <a:schemeClr val="bg1"/>
                </a:solidFill>
              </a:rPr>
              <a:t> </a:t>
            </a:r>
            <a:r>
              <a:rPr lang="cs-CZ" sz="2700" dirty="0">
                <a:solidFill>
                  <a:schemeClr val="bg1"/>
                </a:solidFill>
              </a:rPr>
              <a:t>Pokud se jedná o balenou potravinu, uvede provozovatel potravinářského podniku při uvádění na trh </a:t>
            </a:r>
            <a:r>
              <a:rPr lang="cs-CZ" sz="2700" b="1" dirty="0">
                <a:solidFill>
                  <a:schemeClr val="bg1"/>
                </a:solidFill>
              </a:rPr>
              <a:t>označení šarže</a:t>
            </a:r>
            <a:r>
              <a:rPr lang="cs-CZ" sz="2700" dirty="0">
                <a:solidFill>
                  <a:schemeClr val="bg1"/>
                </a:solidFill>
              </a:rPr>
              <a:t> na balení potraviny nebo na etiketě, která je k němu připojena.</a:t>
            </a:r>
          </a:p>
          <a:p>
            <a:r>
              <a:rPr lang="cs-CZ" sz="2700" dirty="0">
                <a:solidFill>
                  <a:schemeClr val="bg1"/>
                </a:solidFill>
              </a:rPr>
              <a:t> Povinnost označit potravinu označením šarže se nevztahuje na</a:t>
            </a:r>
          </a:p>
          <a:p>
            <a:pPr lvl="1"/>
            <a:r>
              <a:rPr lang="cs-CZ" sz="2700" dirty="0">
                <a:solidFill>
                  <a:schemeClr val="bg1"/>
                </a:solidFill>
              </a:rPr>
              <a:t>obaly, jejichž největší plocha je menší než 10 cm</a:t>
            </a:r>
            <a:r>
              <a:rPr lang="cs-CZ" sz="2700" baseline="30000" dirty="0">
                <a:solidFill>
                  <a:schemeClr val="bg1"/>
                </a:solidFill>
              </a:rPr>
              <a:t>2</a:t>
            </a:r>
            <a:r>
              <a:rPr lang="cs-CZ" sz="2700" dirty="0">
                <a:solidFill>
                  <a:schemeClr val="bg1"/>
                </a:solidFill>
              </a:rPr>
              <a:t>,</a:t>
            </a:r>
          </a:p>
          <a:p>
            <a:pPr lvl="1"/>
            <a:r>
              <a:rPr lang="cs-CZ" sz="2700" dirty="0">
                <a:solidFill>
                  <a:schemeClr val="bg1"/>
                </a:solidFill>
              </a:rPr>
              <a:t> potraviny označené datem minimální trvanlivosti nebo datem použitelnosti, pokud je   toto datum vyjádřeno jako nekódované označení dne a měsíce v uvedeném pořadí.</a:t>
            </a:r>
          </a:p>
          <a:p>
            <a:endParaRPr lang="cs-CZ" dirty="0">
              <a:solidFill>
                <a:schemeClr val="bg1"/>
              </a:solidFill>
            </a:endParaRPr>
          </a:p>
        </p:txBody>
      </p:sp>
    </p:spTree>
    <p:extLst>
      <p:ext uri="{BB962C8B-B14F-4D97-AF65-F5344CB8AC3E}">
        <p14:creationId xmlns:p14="http://schemas.microsoft.com/office/powerpoint/2010/main" val="31803983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208478" y="280202"/>
            <a:ext cx="8454259" cy="1146941"/>
          </a:xfrm>
        </p:spPr>
        <p:txBody>
          <a:bodyPr>
            <a:normAutofit/>
          </a:bodyPr>
          <a:lstStyle/>
          <a:p>
            <a:pPr algn="ctr">
              <a:buNone/>
            </a:pPr>
            <a:r>
              <a:rPr lang="cs-CZ" sz="2400" b="1" dirty="0">
                <a:solidFill>
                  <a:srgbClr val="993366"/>
                </a:solidFill>
              </a:rPr>
              <a:t>Vyhláška č.  248/2018 Sb., o požadavcích na nápoje, kvasný ocet a droždí</a:t>
            </a:r>
            <a:endParaRPr lang="cs-CZ" sz="1800" dirty="0">
              <a:solidFill>
                <a:srgbClr val="993366"/>
              </a:solidFill>
            </a:endParaRPr>
          </a:p>
        </p:txBody>
      </p:sp>
      <p:sp>
        <p:nvSpPr>
          <p:cNvPr id="4" name="TextovéPole 3"/>
          <p:cNvSpPr txBox="1"/>
          <p:nvPr/>
        </p:nvSpPr>
        <p:spPr>
          <a:xfrm>
            <a:off x="685800" y="2252499"/>
            <a:ext cx="8458200" cy="300082"/>
          </a:xfrm>
          <a:prstGeom prst="rect">
            <a:avLst/>
          </a:prstGeom>
          <a:noFill/>
        </p:spPr>
        <p:txBody>
          <a:bodyPr wrap="square" rtlCol="0">
            <a:spAutoFit/>
          </a:bodyPr>
          <a:lstStyle/>
          <a:p>
            <a:r>
              <a:rPr lang="cs-CZ" sz="1350" b="1" dirty="0">
                <a:latin typeface="Arial" panose="020B0604020202020204" pitchFamily="34" charset="0"/>
              </a:rPr>
              <a:t>	</a:t>
            </a:r>
            <a:endParaRPr lang="cs-CZ" sz="1350" dirty="0">
              <a:latin typeface="Arial" panose="020B0604020202020204" pitchFamily="34" charset="0"/>
            </a:endParaRPr>
          </a:p>
        </p:txBody>
      </p:sp>
      <p:pic>
        <p:nvPicPr>
          <p:cNvPr id="6" name="Obrázek 5"/>
          <p:cNvPicPr/>
          <p:nvPr/>
        </p:nvPicPr>
        <p:blipFill>
          <a:blip r:embed="rId2" cstate="print"/>
          <a:srcRect l="3683" t="45741" r="47641" b="28072"/>
          <a:stretch>
            <a:fillRect/>
          </a:stretch>
        </p:blipFill>
        <p:spPr bwMode="auto">
          <a:xfrm>
            <a:off x="418627" y="2210803"/>
            <a:ext cx="8244110" cy="2743200"/>
          </a:xfrm>
          <a:prstGeom prst="rect">
            <a:avLst/>
          </a:prstGeom>
          <a:noFill/>
          <a:ln w="9525">
            <a:noFill/>
            <a:miter lim="800000"/>
            <a:headEnd/>
            <a:tailEnd/>
          </a:ln>
        </p:spPr>
      </p:pic>
    </p:spTree>
    <p:extLst>
      <p:ext uri="{BB962C8B-B14F-4D97-AF65-F5344CB8AC3E}">
        <p14:creationId xmlns:p14="http://schemas.microsoft.com/office/powerpoint/2010/main" val="1616102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326455" y="1460561"/>
            <a:ext cx="8245328" cy="2516073"/>
          </a:xfrm>
          <a:prstGeom prst="rect">
            <a:avLst/>
          </a:prstGeom>
          <a:noFill/>
        </p:spPr>
        <p:txBody>
          <a:bodyPr wrap="square" rtlCol="0">
            <a:spAutoFit/>
          </a:bodyPr>
          <a:lstStyle/>
          <a:p>
            <a:r>
              <a:rPr lang="cs-CZ" dirty="0">
                <a:solidFill>
                  <a:srgbClr val="993366"/>
                </a:solidFill>
                <a:latin typeface="Arial" panose="020B0604020202020204" pitchFamily="34" charset="0"/>
              </a:rPr>
              <a:t>§ 24</a:t>
            </a:r>
          </a:p>
          <a:p>
            <a:endParaRPr lang="cs-CZ" dirty="0">
              <a:solidFill>
                <a:srgbClr val="993366"/>
              </a:solidFill>
              <a:latin typeface="Arial" panose="020B0604020202020204" pitchFamily="34" charset="0"/>
            </a:endParaRPr>
          </a:p>
          <a:p>
            <a:r>
              <a:rPr lang="cs-CZ" dirty="0">
                <a:solidFill>
                  <a:schemeClr val="bg1"/>
                </a:solidFill>
                <a:latin typeface="Arial" panose="020B0604020202020204" pitchFamily="34" charset="0"/>
              </a:rPr>
              <a:t>Názvy lihovin, u kterých jsou v této vyhlášce nebo v nařízení o definici, popisu, obchodní úpravě, označování a ochraně zeměpisných označení lihovin uvedeny požadavky na složení, smyslové nebo jiné požadavky, nelze použít pro jiné výrobky, které stanoveným požadavkům neodpovídají, a to v jakékoli odvozené podobě, včetně zdrobnělin a různých přívlastků, jež by spotřebitele mohly uvést v omyl</a:t>
            </a:r>
            <a:r>
              <a:rPr lang="cs-CZ" sz="1350" dirty="0">
                <a:solidFill>
                  <a:schemeClr val="bg1"/>
                </a:solidFill>
                <a:latin typeface="Arial" panose="020B0604020202020204" pitchFamily="34" charset="0"/>
              </a:rPr>
              <a:t>.</a:t>
            </a:r>
          </a:p>
          <a:p>
            <a:endParaRPr lang="cs-CZ" sz="1350" dirty="0">
              <a:solidFill>
                <a:schemeClr val="bg1"/>
              </a:solidFill>
              <a:latin typeface="Arial" panose="020B0604020202020204" pitchFamily="34" charset="0"/>
            </a:endParaRPr>
          </a:p>
        </p:txBody>
      </p:sp>
      <p:pic>
        <p:nvPicPr>
          <p:cNvPr id="5" name="Obrázek 4"/>
          <p:cNvPicPr/>
          <p:nvPr/>
        </p:nvPicPr>
        <p:blipFill>
          <a:blip r:embed="rId2" cstate="print"/>
          <a:srcRect l="2874" t="47249" r="48542" b="28774"/>
          <a:stretch>
            <a:fillRect/>
          </a:stretch>
        </p:blipFill>
        <p:spPr bwMode="auto">
          <a:xfrm>
            <a:off x="952815" y="3768963"/>
            <a:ext cx="7238371" cy="2010104"/>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p:nvPr/>
        </p:nvPicPr>
        <p:blipFill rotWithShape="1">
          <a:blip r:embed="rId2" cstate="print"/>
          <a:srcRect l="17673" t="14282" r="53085" b="11642"/>
          <a:stretch/>
        </p:blipFill>
        <p:spPr bwMode="auto">
          <a:xfrm>
            <a:off x="2815390" y="857251"/>
            <a:ext cx="4113554" cy="49188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2706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cs-CZ" sz="3600" dirty="0">
                <a:solidFill>
                  <a:srgbClr val="993366"/>
                </a:solidFill>
              </a:rPr>
              <a:t>Vyhláška 248/2018- Pivo § 16</a:t>
            </a:r>
          </a:p>
        </p:txBody>
      </p:sp>
      <p:sp>
        <p:nvSpPr>
          <p:cNvPr id="4" name="Zástupný symbol pro obsah 3"/>
          <p:cNvSpPr>
            <a:spLocks noGrp="1"/>
          </p:cNvSpPr>
          <p:nvPr>
            <p:ph sz="quarter" idx="1"/>
          </p:nvPr>
        </p:nvSpPr>
        <p:spPr/>
        <p:txBody>
          <a:bodyPr>
            <a:normAutofit/>
          </a:bodyPr>
          <a:lstStyle/>
          <a:p>
            <a:pPr algn="just"/>
            <a:r>
              <a:rPr lang="cs-CZ" sz="3000" dirty="0">
                <a:solidFill>
                  <a:schemeClr val="bg1"/>
                </a:solidFill>
              </a:rPr>
              <a:t>= pěnivý nápoj vyrobený zkvašením mladiny připravené ze sladu, vody, neupraveného chmele, upraveného chmele nebo chmelových produktů, který vedle kvasným procesem vzniklého etanolu a oxidu uhličitého obsahuje i určité množství neprokvašeného extraktu; </a:t>
            </a:r>
          </a:p>
        </p:txBody>
      </p:sp>
    </p:spTree>
    <p:extLst>
      <p:ext uri="{BB962C8B-B14F-4D97-AF65-F5344CB8AC3E}">
        <p14:creationId xmlns:p14="http://schemas.microsoft.com/office/powerpoint/2010/main" val="2013525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7799" y="236180"/>
            <a:ext cx="8536652" cy="1136984"/>
          </a:xfrm>
        </p:spPr>
        <p:txBody>
          <a:bodyPr>
            <a:normAutofit fontScale="90000"/>
          </a:bodyPr>
          <a:lstStyle/>
          <a:p>
            <a:r>
              <a:rPr lang="cs-CZ" b="1" dirty="0">
                <a:solidFill>
                  <a:srgbClr val="993366"/>
                </a:solidFill>
              </a:rPr>
              <a:t>Nařízení EP a R (EU) č. 1169/2011, o poskytování informací o potravinách spotřebitelům</a:t>
            </a:r>
            <a:br>
              <a:rPr lang="cs-CZ" dirty="0">
                <a:solidFill>
                  <a:srgbClr val="993366"/>
                </a:solidFill>
              </a:rPr>
            </a:br>
            <a:endParaRPr lang="cs-CZ" dirty="0">
              <a:solidFill>
                <a:srgbClr val="993366"/>
              </a:solidFill>
            </a:endParaRPr>
          </a:p>
        </p:txBody>
      </p:sp>
      <p:sp>
        <p:nvSpPr>
          <p:cNvPr id="3" name="Zástupný symbol pro obsah 2"/>
          <p:cNvSpPr>
            <a:spLocks noGrp="1"/>
          </p:cNvSpPr>
          <p:nvPr>
            <p:ph sz="half" idx="1"/>
          </p:nvPr>
        </p:nvSpPr>
        <p:spPr/>
        <p:txBody>
          <a:bodyPr>
            <a:normAutofit/>
          </a:bodyPr>
          <a:lstStyle/>
          <a:p>
            <a:r>
              <a:rPr lang="cs-CZ" sz="2400" dirty="0">
                <a:solidFill>
                  <a:schemeClr val="bg1"/>
                </a:solidFill>
              </a:rPr>
              <a:t>Název potraviny</a:t>
            </a:r>
          </a:p>
          <a:p>
            <a:r>
              <a:rPr lang="cs-CZ" sz="2400" dirty="0">
                <a:solidFill>
                  <a:schemeClr val="bg1"/>
                </a:solidFill>
              </a:rPr>
              <a:t>(Seznam složek)</a:t>
            </a:r>
          </a:p>
          <a:p>
            <a:r>
              <a:rPr lang="cs-CZ" sz="2400" dirty="0">
                <a:solidFill>
                  <a:schemeClr val="bg1"/>
                </a:solidFill>
              </a:rPr>
              <a:t>Alergeny</a:t>
            </a:r>
          </a:p>
          <a:p>
            <a:r>
              <a:rPr lang="cs-CZ" sz="2400" dirty="0">
                <a:solidFill>
                  <a:schemeClr val="bg1"/>
                </a:solidFill>
              </a:rPr>
              <a:t>(Množství určitých složek)</a:t>
            </a:r>
          </a:p>
          <a:p>
            <a:r>
              <a:rPr lang="cs-CZ" sz="2400" dirty="0">
                <a:solidFill>
                  <a:schemeClr val="bg1"/>
                </a:solidFill>
              </a:rPr>
              <a:t>Čisté množství potraviny</a:t>
            </a:r>
          </a:p>
          <a:p>
            <a:r>
              <a:rPr lang="cs-CZ" sz="2400" dirty="0">
                <a:solidFill>
                  <a:schemeClr val="bg1"/>
                </a:solidFill>
              </a:rPr>
              <a:t>Datum minimální trvanlivosti</a:t>
            </a:r>
          </a:p>
          <a:p>
            <a:r>
              <a:rPr lang="cs-CZ" sz="2400" dirty="0">
                <a:solidFill>
                  <a:schemeClr val="bg1"/>
                </a:solidFill>
              </a:rPr>
              <a:t>(Zvláštní podmínky uchování)</a:t>
            </a:r>
          </a:p>
          <a:p>
            <a:endParaRPr lang="cs-CZ" dirty="0">
              <a:solidFill>
                <a:schemeClr val="bg1"/>
              </a:solidFill>
            </a:endParaRPr>
          </a:p>
        </p:txBody>
      </p:sp>
      <p:sp>
        <p:nvSpPr>
          <p:cNvPr id="4" name="Zástupný symbol pro obsah 3"/>
          <p:cNvSpPr>
            <a:spLocks noGrp="1"/>
          </p:cNvSpPr>
          <p:nvPr>
            <p:ph sz="half" idx="2"/>
          </p:nvPr>
        </p:nvSpPr>
        <p:spPr/>
        <p:txBody>
          <a:bodyPr>
            <a:normAutofit/>
          </a:bodyPr>
          <a:lstStyle/>
          <a:p>
            <a:r>
              <a:rPr lang="cs-CZ" sz="2400" dirty="0">
                <a:solidFill>
                  <a:schemeClr val="bg1"/>
                </a:solidFill>
              </a:rPr>
              <a:t>Jméno PPP</a:t>
            </a:r>
          </a:p>
          <a:p>
            <a:r>
              <a:rPr lang="cs-CZ" sz="2400" dirty="0">
                <a:solidFill>
                  <a:schemeClr val="bg1"/>
                </a:solidFill>
              </a:rPr>
              <a:t>(Země původu)</a:t>
            </a:r>
          </a:p>
          <a:p>
            <a:r>
              <a:rPr lang="cs-CZ" sz="2400" dirty="0">
                <a:solidFill>
                  <a:schemeClr val="bg1"/>
                </a:solidFill>
              </a:rPr>
              <a:t>(Návod k použití)</a:t>
            </a:r>
          </a:p>
          <a:p>
            <a:r>
              <a:rPr lang="cs-CZ" sz="2400" dirty="0">
                <a:solidFill>
                  <a:schemeClr val="bg1"/>
                </a:solidFill>
              </a:rPr>
              <a:t>Skutečný obsah alkoholu v procentech objemových</a:t>
            </a:r>
          </a:p>
          <a:p>
            <a:r>
              <a:rPr lang="cs-CZ" sz="2400" dirty="0">
                <a:solidFill>
                  <a:schemeClr val="bg1"/>
                </a:solidFill>
              </a:rPr>
              <a:t>(Výživové údaje)</a:t>
            </a:r>
          </a:p>
        </p:txBody>
      </p:sp>
    </p:spTree>
    <p:extLst>
      <p:ext uri="{BB962C8B-B14F-4D97-AF65-F5344CB8AC3E}">
        <p14:creationId xmlns:p14="http://schemas.microsoft.com/office/powerpoint/2010/main" val="40139641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022" y="214918"/>
            <a:ext cx="8913180" cy="1088068"/>
          </a:xfrm>
        </p:spPr>
        <p:txBody>
          <a:bodyPr>
            <a:normAutofit fontScale="90000"/>
          </a:bodyPr>
          <a:lstStyle/>
          <a:p>
            <a:r>
              <a:rPr lang="cs-CZ" sz="2400" b="1" dirty="0">
                <a:solidFill>
                  <a:srgbClr val="993366"/>
                </a:solidFill>
              </a:rPr>
              <a:t>Zákon č. 110/1997 Sb., o potravinách a tabákových výrobcích</a:t>
            </a:r>
            <a:br>
              <a:rPr lang="cs-CZ" dirty="0">
                <a:solidFill>
                  <a:srgbClr val="993366"/>
                </a:solidFill>
              </a:rPr>
            </a:br>
            <a:endParaRPr lang="cs-CZ" dirty="0">
              <a:solidFill>
                <a:srgbClr val="993366"/>
              </a:solidFill>
            </a:endParaRPr>
          </a:p>
        </p:txBody>
      </p:sp>
      <p:sp>
        <p:nvSpPr>
          <p:cNvPr id="3" name="Zástupný symbol pro obsah 2"/>
          <p:cNvSpPr>
            <a:spLocks noGrp="1"/>
          </p:cNvSpPr>
          <p:nvPr>
            <p:ph sz="quarter" idx="1"/>
          </p:nvPr>
        </p:nvSpPr>
        <p:spPr/>
        <p:txBody>
          <a:bodyPr>
            <a:normAutofit/>
          </a:bodyPr>
          <a:lstStyle/>
          <a:p>
            <a:r>
              <a:rPr lang="cs-CZ" sz="2400" dirty="0">
                <a:solidFill>
                  <a:schemeClr val="bg1"/>
                </a:solidFill>
              </a:rPr>
              <a:t>§6</a:t>
            </a:r>
          </a:p>
          <a:p>
            <a:pPr lvl="0">
              <a:buFont typeface="Arial" panose="020B0604020202020204" pitchFamily="34" charset="0"/>
              <a:buChar char="•"/>
            </a:pPr>
            <a:r>
              <a:rPr lang="cs-CZ" sz="2400" dirty="0">
                <a:solidFill>
                  <a:schemeClr val="bg1"/>
                </a:solidFill>
              </a:rPr>
              <a:t> Údaj o složení u nápojů obsahujících více než 1,2 % objemových alkoholu + množství zdůrazněné složky</a:t>
            </a:r>
          </a:p>
          <a:p>
            <a:endParaRPr lang="cs-CZ" sz="1800" dirty="0">
              <a:solidFill>
                <a:schemeClr val="bg1"/>
              </a:solidFill>
            </a:endParaRPr>
          </a:p>
          <a:p>
            <a:endParaRPr lang="cs-CZ" sz="1350" dirty="0">
              <a:solidFill>
                <a:schemeClr val="bg1"/>
              </a:solidFill>
            </a:endParaRPr>
          </a:p>
        </p:txBody>
      </p:sp>
    </p:spTree>
    <p:extLst>
      <p:ext uri="{BB962C8B-B14F-4D97-AF65-F5344CB8AC3E}">
        <p14:creationId xmlns:p14="http://schemas.microsoft.com/office/powerpoint/2010/main" val="33473064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993366"/>
                </a:solidFill>
              </a:rPr>
              <a:t>Vyhláška č. 248/2018 Sb. </a:t>
            </a:r>
          </a:p>
        </p:txBody>
      </p:sp>
      <p:sp>
        <p:nvSpPr>
          <p:cNvPr id="3" name="Zástupný symbol pro obsah 2"/>
          <p:cNvSpPr>
            <a:spLocks noGrp="1"/>
          </p:cNvSpPr>
          <p:nvPr>
            <p:ph sz="quarter" idx="1"/>
          </p:nvPr>
        </p:nvSpPr>
        <p:spPr/>
        <p:txBody>
          <a:bodyPr>
            <a:normAutofit/>
          </a:bodyPr>
          <a:lstStyle/>
          <a:p>
            <a:r>
              <a:rPr lang="cs-CZ" sz="2400" i="1" dirty="0">
                <a:solidFill>
                  <a:schemeClr val="bg1"/>
                </a:solidFill>
              </a:rPr>
              <a:t>a)</a:t>
            </a:r>
            <a:r>
              <a:rPr lang="cs-CZ" sz="2400" dirty="0">
                <a:solidFill>
                  <a:schemeClr val="bg1"/>
                </a:solidFill>
              </a:rPr>
              <a:t> název druhu a skupiny; název skupiny lze upřesnit uvedením hodnoty extraktu původní mladiny vyjádřené číselným údajem v hmotnostních procentech,</a:t>
            </a:r>
          </a:p>
        </p:txBody>
      </p:sp>
      <p:pic>
        <p:nvPicPr>
          <p:cNvPr id="4" name="Obrázek 3"/>
          <p:cNvPicPr/>
          <p:nvPr/>
        </p:nvPicPr>
        <p:blipFill>
          <a:blip r:embed="rId2" cstate="print"/>
          <a:srcRect l="2797" t="41640" r="48348" b="34176"/>
          <a:stretch>
            <a:fillRect/>
          </a:stretch>
        </p:blipFill>
        <p:spPr bwMode="auto">
          <a:xfrm>
            <a:off x="1168399" y="3324484"/>
            <a:ext cx="7167551" cy="2107052"/>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p:nvPr/>
        </p:nvPicPr>
        <p:blipFill>
          <a:blip r:embed="rId2" cstate="print"/>
          <a:srcRect l="3151" t="29338" r="60747" b="23344"/>
          <a:stretch>
            <a:fillRect/>
          </a:stretch>
        </p:blipFill>
        <p:spPr bwMode="auto">
          <a:xfrm>
            <a:off x="1149991" y="1065648"/>
            <a:ext cx="6710775" cy="4433119"/>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7B1C08-7D34-450E-8993-EADA7CF96A22}"/>
              </a:ext>
            </a:extLst>
          </p:cNvPr>
          <p:cNvSpPr>
            <a:spLocks noGrp="1"/>
          </p:cNvSpPr>
          <p:nvPr>
            <p:ph type="title"/>
          </p:nvPr>
        </p:nvSpPr>
        <p:spPr/>
        <p:txBody>
          <a:bodyPr/>
          <a:lstStyle/>
          <a:p>
            <a:r>
              <a:rPr lang="cs-CZ" b="1" dirty="0"/>
              <a:t>Druh výrobku</a:t>
            </a:r>
          </a:p>
        </p:txBody>
      </p:sp>
      <p:sp>
        <p:nvSpPr>
          <p:cNvPr id="3" name="TextovéPole 2">
            <a:extLst>
              <a:ext uri="{FF2B5EF4-FFF2-40B4-BE49-F238E27FC236}">
                <a16:creationId xmlns:a16="http://schemas.microsoft.com/office/drawing/2014/main" id="{17F783A2-61B4-4766-A24C-7C017809C04D}"/>
              </a:ext>
            </a:extLst>
          </p:cNvPr>
          <p:cNvSpPr txBox="1"/>
          <p:nvPr/>
        </p:nvSpPr>
        <p:spPr>
          <a:xfrm>
            <a:off x="585926" y="1802167"/>
            <a:ext cx="7945515" cy="4339650"/>
          </a:xfrm>
          <a:prstGeom prst="rect">
            <a:avLst/>
          </a:prstGeom>
          <a:noFill/>
        </p:spPr>
        <p:txBody>
          <a:bodyPr wrap="square" rtlCol="0">
            <a:spAutoFit/>
          </a:bodyPr>
          <a:lstStyle/>
          <a:p>
            <a:pPr marL="285750" indent="-285750">
              <a:buFont typeface="Arial" panose="020B0604020202020204" pitchFamily="34" charset="0"/>
              <a:buChar char="•"/>
            </a:pPr>
            <a:r>
              <a:rPr lang="cs-CZ" dirty="0">
                <a:solidFill>
                  <a:schemeClr val="bg1"/>
                </a:solidFill>
              </a:rPr>
              <a:t>lze vynechat u vín obsahujících název CHOP/CHZO (čl. 119 odst. 2 nařízení (EU) č.1308/2013) a dále u jakostních šumivých vín obsahujících výraz „Sekt“ (čl. 48 odst. 3  nařízení (EU) 2019/33), tedy nikoli u šumivých vín </a:t>
            </a:r>
          </a:p>
          <a:p>
            <a:pPr marL="285750" indent="-285750">
              <a:buFont typeface="Arial" panose="020B0604020202020204" pitchFamily="34" charset="0"/>
              <a:buChar char="•"/>
            </a:pPr>
            <a:endParaRPr lang="cs-CZ" dirty="0">
              <a:solidFill>
                <a:schemeClr val="bg1"/>
              </a:solidFill>
            </a:endParaRPr>
          </a:p>
          <a:p>
            <a:r>
              <a:rPr lang="cs-CZ" dirty="0">
                <a:solidFill>
                  <a:schemeClr val="bg1"/>
                </a:solidFill>
              </a:rPr>
              <a:t>Příloha VII část II nařízení (EU) č. 1308/2013:</a:t>
            </a:r>
          </a:p>
          <a:p>
            <a:pPr marL="285750" indent="-285750">
              <a:buFont typeface="Arial" panose="020B0604020202020204" pitchFamily="34" charset="0"/>
              <a:buChar char="•"/>
            </a:pPr>
            <a:r>
              <a:rPr lang="cs-CZ" sz="1200" dirty="0">
                <a:solidFill>
                  <a:schemeClr val="bg1"/>
                </a:solidFill>
              </a:rPr>
              <a:t>Víno (1)</a:t>
            </a:r>
          </a:p>
          <a:p>
            <a:pPr marL="285750" indent="-285750">
              <a:buFont typeface="Arial" panose="020B0604020202020204" pitchFamily="34" charset="0"/>
              <a:buChar char="•"/>
            </a:pPr>
            <a:r>
              <a:rPr lang="cs-CZ" sz="1200" dirty="0">
                <a:solidFill>
                  <a:schemeClr val="bg1"/>
                </a:solidFill>
              </a:rPr>
              <a:t>Mladé víno v procesu kvašení (2)</a:t>
            </a:r>
          </a:p>
          <a:p>
            <a:pPr marL="285750" indent="-285750">
              <a:buFont typeface="Arial" panose="020B0604020202020204" pitchFamily="34" charset="0"/>
              <a:buChar char="•"/>
            </a:pPr>
            <a:r>
              <a:rPr lang="cs-CZ" sz="1200" dirty="0">
                <a:solidFill>
                  <a:schemeClr val="bg1"/>
                </a:solidFill>
              </a:rPr>
              <a:t>Likérové víno (3)</a:t>
            </a:r>
          </a:p>
          <a:p>
            <a:pPr marL="285750" indent="-285750">
              <a:buFont typeface="Arial" panose="020B0604020202020204" pitchFamily="34" charset="0"/>
              <a:buChar char="•"/>
            </a:pPr>
            <a:r>
              <a:rPr lang="cs-CZ" sz="1200" dirty="0">
                <a:solidFill>
                  <a:schemeClr val="bg1"/>
                </a:solidFill>
              </a:rPr>
              <a:t>Šumivé víno (4)</a:t>
            </a:r>
          </a:p>
          <a:p>
            <a:pPr marL="285750" indent="-285750">
              <a:buFont typeface="Arial" panose="020B0604020202020204" pitchFamily="34" charset="0"/>
              <a:buChar char="•"/>
            </a:pPr>
            <a:r>
              <a:rPr lang="cs-CZ" sz="1200" dirty="0">
                <a:solidFill>
                  <a:schemeClr val="bg1"/>
                </a:solidFill>
              </a:rPr>
              <a:t>Jakostní šumivé víno (5)</a:t>
            </a:r>
          </a:p>
          <a:p>
            <a:pPr marL="285750" indent="-285750">
              <a:buFont typeface="Arial" panose="020B0604020202020204" pitchFamily="34" charset="0"/>
              <a:buChar char="•"/>
            </a:pPr>
            <a:r>
              <a:rPr lang="cs-CZ" sz="1200" dirty="0">
                <a:solidFill>
                  <a:schemeClr val="bg1"/>
                </a:solidFill>
              </a:rPr>
              <a:t>Jakostní aromatické šumivé víno (6)</a:t>
            </a:r>
          </a:p>
          <a:p>
            <a:pPr marL="285750" indent="-285750">
              <a:buFont typeface="Arial" panose="020B0604020202020204" pitchFamily="34" charset="0"/>
              <a:buChar char="•"/>
            </a:pPr>
            <a:r>
              <a:rPr lang="cs-CZ" sz="1200" dirty="0">
                <a:solidFill>
                  <a:schemeClr val="bg1"/>
                </a:solidFill>
              </a:rPr>
              <a:t>Šumivé víno dosycené oxidem uhličitým (7)</a:t>
            </a:r>
          </a:p>
          <a:p>
            <a:pPr marL="285750" indent="-285750">
              <a:buFont typeface="Arial" panose="020B0604020202020204" pitchFamily="34" charset="0"/>
              <a:buChar char="•"/>
            </a:pPr>
            <a:r>
              <a:rPr lang="cs-CZ" sz="1200" dirty="0">
                <a:solidFill>
                  <a:schemeClr val="bg1"/>
                </a:solidFill>
              </a:rPr>
              <a:t>Perlivé víno (8)</a:t>
            </a:r>
          </a:p>
          <a:p>
            <a:pPr marL="285750" indent="-285750">
              <a:buFont typeface="Arial" panose="020B0604020202020204" pitchFamily="34" charset="0"/>
              <a:buChar char="•"/>
            </a:pPr>
            <a:r>
              <a:rPr lang="cs-CZ" sz="1200" dirty="0">
                <a:solidFill>
                  <a:schemeClr val="bg1"/>
                </a:solidFill>
              </a:rPr>
              <a:t>Perlivé víno dosycené oxidem uhličitým (9)</a:t>
            </a:r>
          </a:p>
          <a:p>
            <a:pPr marL="285750" indent="-285750">
              <a:buFont typeface="Arial" panose="020B0604020202020204" pitchFamily="34" charset="0"/>
              <a:buChar char="•"/>
            </a:pPr>
            <a:r>
              <a:rPr lang="cs-CZ" sz="1200" dirty="0">
                <a:solidFill>
                  <a:schemeClr val="bg1"/>
                </a:solidFill>
              </a:rPr>
              <a:t>Hroznový mošt (10)</a:t>
            </a:r>
          </a:p>
          <a:p>
            <a:pPr marL="285750" indent="-285750">
              <a:buFont typeface="Arial" panose="020B0604020202020204" pitchFamily="34" charset="0"/>
              <a:buChar char="•"/>
            </a:pPr>
            <a:r>
              <a:rPr lang="cs-CZ" sz="1200" dirty="0">
                <a:solidFill>
                  <a:schemeClr val="bg1"/>
                </a:solidFill>
              </a:rPr>
              <a:t>Částečně zkvašený hroznový mošt (11)</a:t>
            </a:r>
          </a:p>
          <a:p>
            <a:pPr marL="285750" indent="-285750">
              <a:buFont typeface="Arial" panose="020B0604020202020204" pitchFamily="34" charset="0"/>
              <a:buChar char="•"/>
            </a:pPr>
            <a:r>
              <a:rPr lang="cs-CZ" sz="1200" dirty="0">
                <a:solidFill>
                  <a:schemeClr val="bg1"/>
                </a:solidFill>
              </a:rPr>
              <a:t>Zahuštěný hroznový mošt (13)</a:t>
            </a:r>
          </a:p>
          <a:p>
            <a:pPr marL="285750" indent="-285750">
              <a:buFont typeface="Arial" panose="020B0604020202020204" pitchFamily="34" charset="0"/>
              <a:buChar char="•"/>
            </a:pPr>
            <a:r>
              <a:rPr lang="cs-CZ" sz="1200" dirty="0">
                <a:solidFill>
                  <a:schemeClr val="bg1"/>
                </a:solidFill>
              </a:rPr>
              <a:t>Víno ze zaschlých hroznů (15)</a:t>
            </a:r>
          </a:p>
          <a:p>
            <a:pPr marL="285750" indent="-285750">
              <a:buFont typeface="Arial" panose="020B0604020202020204" pitchFamily="34" charset="0"/>
              <a:buChar char="•"/>
            </a:pPr>
            <a:r>
              <a:rPr lang="cs-CZ" sz="1200" dirty="0">
                <a:solidFill>
                  <a:schemeClr val="bg1"/>
                </a:solidFill>
              </a:rPr>
              <a:t>Víno z přezrálých hroznů (16)</a:t>
            </a:r>
            <a:endParaRPr lang="cs-CZ" sz="1600" dirty="0">
              <a:solidFill>
                <a:schemeClr val="bg1"/>
              </a:solidFill>
            </a:endParaRPr>
          </a:p>
        </p:txBody>
      </p:sp>
    </p:spTree>
    <p:extLst>
      <p:ext uri="{BB962C8B-B14F-4D97-AF65-F5344CB8AC3E}">
        <p14:creationId xmlns:p14="http://schemas.microsoft.com/office/powerpoint/2010/main" val="39159734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a:solidFill>
                  <a:srgbClr val="993366"/>
                </a:solidFill>
              </a:rPr>
              <a:t>Vyhláška č. 248/2018 Sb.</a:t>
            </a:r>
          </a:p>
        </p:txBody>
      </p:sp>
      <p:sp>
        <p:nvSpPr>
          <p:cNvPr id="6" name="Zástupný symbol pro obsah 5"/>
          <p:cNvSpPr>
            <a:spLocks noGrp="1"/>
          </p:cNvSpPr>
          <p:nvPr>
            <p:ph sz="quarter" idx="1"/>
          </p:nvPr>
        </p:nvSpPr>
        <p:spPr/>
        <p:txBody>
          <a:bodyPr>
            <a:normAutofit fontScale="92500" lnSpcReduction="10000"/>
          </a:bodyPr>
          <a:lstStyle/>
          <a:p>
            <a:r>
              <a:rPr lang="cs-CZ" sz="2400" dirty="0">
                <a:solidFill>
                  <a:schemeClr val="bg1"/>
                </a:solidFill>
              </a:rPr>
              <a:t>b) </a:t>
            </a:r>
            <a:r>
              <a:rPr lang="cs-CZ" sz="2400" b="1" dirty="0">
                <a:solidFill>
                  <a:schemeClr val="bg1"/>
                </a:solidFill>
              </a:rPr>
              <a:t>obsah alkoholu, jde-li o pivo nízkoalkoholické</a:t>
            </a:r>
            <a:r>
              <a:rPr lang="cs-CZ" sz="2400" dirty="0">
                <a:solidFill>
                  <a:schemeClr val="bg1"/>
                </a:solidFill>
              </a:rPr>
              <a:t>,</a:t>
            </a:r>
          </a:p>
          <a:p>
            <a:r>
              <a:rPr lang="cs-CZ" sz="2400" dirty="0">
                <a:solidFill>
                  <a:schemeClr val="bg1"/>
                </a:solidFill>
              </a:rPr>
              <a:t>c) v </a:t>
            </a:r>
            <a:r>
              <a:rPr lang="cs-CZ" sz="2400" b="1" dirty="0">
                <a:solidFill>
                  <a:schemeClr val="bg1"/>
                </a:solidFill>
              </a:rPr>
              <a:t>názvu způsob kvašení, jde-li o pivo vyrobené svrchním kvašením </a:t>
            </a:r>
            <a:r>
              <a:rPr lang="cs-CZ" sz="2400" dirty="0">
                <a:solidFill>
                  <a:schemeClr val="bg1"/>
                </a:solidFill>
              </a:rPr>
              <a:t>nebo kvašením </a:t>
            </a:r>
            <a:r>
              <a:rPr lang="cs-CZ" sz="2400" b="1" dirty="0">
                <a:solidFill>
                  <a:schemeClr val="bg1"/>
                </a:solidFill>
              </a:rPr>
              <a:t>v lahvi</a:t>
            </a:r>
            <a:r>
              <a:rPr lang="cs-CZ" sz="2400" dirty="0">
                <a:solidFill>
                  <a:schemeClr val="bg1"/>
                </a:solidFill>
              </a:rPr>
              <a:t>,</a:t>
            </a:r>
          </a:p>
          <a:p>
            <a:r>
              <a:rPr lang="cs-CZ" sz="2400" dirty="0">
                <a:solidFill>
                  <a:schemeClr val="bg1"/>
                </a:solidFill>
              </a:rPr>
              <a:t>d) v názvu údaj „</a:t>
            </a:r>
            <a:r>
              <a:rPr lang="cs-CZ" sz="2400" b="1" dirty="0">
                <a:solidFill>
                  <a:schemeClr val="bg1"/>
                </a:solidFill>
              </a:rPr>
              <a:t>nefiltrované</a:t>
            </a:r>
            <a:r>
              <a:rPr lang="cs-CZ" sz="2400" dirty="0">
                <a:solidFill>
                  <a:schemeClr val="bg1"/>
                </a:solidFill>
              </a:rPr>
              <a:t>“, pokud nebyly z piva odstraněny kvasnice,</a:t>
            </a:r>
          </a:p>
          <a:p>
            <a:r>
              <a:rPr lang="cs-CZ" sz="2400" dirty="0">
                <a:solidFill>
                  <a:schemeClr val="bg1"/>
                </a:solidFill>
              </a:rPr>
              <a:t>e) </a:t>
            </a:r>
            <a:r>
              <a:rPr lang="cs-CZ" sz="2400" b="1" dirty="0">
                <a:solidFill>
                  <a:schemeClr val="bg1"/>
                </a:solidFill>
              </a:rPr>
              <a:t>v názvu údaj o barvě, pokud jde o pivo tmavé, polotmavé nebo řezané</a:t>
            </a:r>
            <a:r>
              <a:rPr lang="cs-CZ" sz="2400" dirty="0">
                <a:solidFill>
                  <a:schemeClr val="bg1"/>
                </a:solidFill>
              </a:rPr>
              <a:t>,</a:t>
            </a:r>
          </a:p>
          <a:p>
            <a:r>
              <a:rPr lang="cs-CZ" sz="2400" dirty="0">
                <a:solidFill>
                  <a:schemeClr val="bg1"/>
                </a:solidFill>
              </a:rPr>
              <a:t>f) </a:t>
            </a:r>
            <a:r>
              <a:rPr lang="cs-CZ" sz="2400" b="1" dirty="0">
                <a:solidFill>
                  <a:schemeClr val="bg1"/>
                </a:solidFill>
              </a:rPr>
              <a:t>v názvu údaj „kvasnicové“, pokud jde o pivo kvasnicové</a:t>
            </a:r>
            <a:r>
              <a:rPr lang="cs-CZ" sz="2400" dirty="0">
                <a:solidFill>
                  <a:schemeClr val="bg1"/>
                </a:solidFill>
              </a:rPr>
              <a:t>,</a:t>
            </a:r>
          </a:p>
          <a:p>
            <a:r>
              <a:rPr lang="cs-CZ" sz="2400" dirty="0">
                <a:solidFill>
                  <a:schemeClr val="bg1"/>
                </a:solidFill>
              </a:rPr>
              <a:t>g) v názvu údaj „</a:t>
            </a:r>
            <a:r>
              <a:rPr lang="cs-CZ" sz="2400" b="1" dirty="0">
                <a:solidFill>
                  <a:schemeClr val="bg1"/>
                </a:solidFill>
              </a:rPr>
              <a:t>ochucené</a:t>
            </a:r>
            <a:r>
              <a:rPr lang="cs-CZ" sz="2400" dirty="0">
                <a:solidFill>
                  <a:schemeClr val="bg1"/>
                </a:solidFill>
              </a:rPr>
              <a:t>“, pokud bylo pivo ochuceno,</a:t>
            </a:r>
          </a:p>
          <a:p>
            <a:r>
              <a:rPr lang="cs-CZ" sz="2400" dirty="0">
                <a:solidFill>
                  <a:schemeClr val="bg1"/>
                </a:solidFill>
              </a:rPr>
              <a:t>h) v názvu údaj </a:t>
            </a:r>
            <a:r>
              <a:rPr lang="cs-CZ" sz="2400" b="1" dirty="0">
                <a:solidFill>
                  <a:schemeClr val="bg1"/>
                </a:solidFill>
              </a:rPr>
              <a:t>o druhu obiloviny, pokud bylo pivo vyrobeno z jiných obilovin</a:t>
            </a:r>
            <a:r>
              <a:rPr lang="cs-CZ" sz="2400" dirty="0">
                <a:solidFill>
                  <a:schemeClr val="bg1"/>
                </a:solidFill>
              </a:rPr>
              <a:t>,</a:t>
            </a:r>
          </a:p>
          <a:p>
            <a:r>
              <a:rPr lang="cs-CZ" sz="2400" dirty="0">
                <a:solidFill>
                  <a:schemeClr val="bg1"/>
                </a:solidFill>
              </a:rPr>
              <a:t>i) údaj o </a:t>
            </a:r>
            <a:r>
              <a:rPr lang="cs-CZ" sz="2400" b="1" dirty="0">
                <a:solidFill>
                  <a:schemeClr val="bg1"/>
                </a:solidFill>
              </a:rPr>
              <a:t>použití přírodní minerální vody</a:t>
            </a:r>
            <a:r>
              <a:rPr lang="cs-CZ" sz="2400" dirty="0">
                <a:solidFill>
                  <a:schemeClr val="bg1"/>
                </a:solidFill>
              </a:rPr>
              <a:t>, pokud byla k výrobě použita.</a:t>
            </a:r>
          </a:p>
          <a:p>
            <a:endParaRPr lang="cs-CZ" dirty="0">
              <a:solidFill>
                <a:schemeClr val="bg1"/>
              </a:solidFill>
            </a:endParaRPr>
          </a:p>
        </p:txBody>
      </p:sp>
    </p:spTree>
    <p:extLst>
      <p:ext uri="{BB962C8B-B14F-4D97-AF65-F5344CB8AC3E}">
        <p14:creationId xmlns:p14="http://schemas.microsoft.com/office/powerpoint/2010/main" val="6546712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3666" y="1933497"/>
            <a:ext cx="7543800" cy="1088068"/>
          </a:xfrm>
        </p:spPr>
        <p:txBody>
          <a:bodyPr/>
          <a:lstStyle/>
          <a:p>
            <a:r>
              <a:rPr lang="cs-CZ" dirty="0">
                <a:solidFill>
                  <a:schemeClr val="bg1"/>
                </a:solidFill>
              </a:rPr>
              <a:t>Nápoje na bázi piva</a:t>
            </a:r>
          </a:p>
        </p:txBody>
      </p:sp>
      <p:pic>
        <p:nvPicPr>
          <p:cNvPr id="5" name="Obrázek 4">
            <a:extLst>
              <a:ext uri="{FF2B5EF4-FFF2-40B4-BE49-F238E27FC236}">
                <a16:creationId xmlns:a16="http://schemas.microsoft.com/office/drawing/2014/main" id="{5308D009-B9F0-4963-BA96-D28D9A2FA10C}"/>
              </a:ext>
            </a:extLst>
          </p:cNvPr>
          <p:cNvPicPr>
            <a:picLocks noChangeAspect="1"/>
          </p:cNvPicPr>
          <p:nvPr/>
        </p:nvPicPr>
        <p:blipFill>
          <a:blip r:embed="rId2"/>
          <a:stretch>
            <a:fillRect/>
          </a:stretch>
        </p:blipFill>
        <p:spPr>
          <a:xfrm>
            <a:off x="6237514" y="3519286"/>
            <a:ext cx="2481463" cy="2481463"/>
          </a:xfrm>
          <a:prstGeom prst="rect">
            <a:avLst/>
          </a:prstGeom>
        </p:spPr>
      </p:pic>
      <p:pic>
        <p:nvPicPr>
          <p:cNvPr id="6" name="Obrázek 5">
            <a:extLst>
              <a:ext uri="{FF2B5EF4-FFF2-40B4-BE49-F238E27FC236}">
                <a16:creationId xmlns:a16="http://schemas.microsoft.com/office/drawing/2014/main" id="{D8E55182-64AD-4AF6-B7E5-779595BD927F}"/>
              </a:ext>
            </a:extLst>
          </p:cNvPr>
          <p:cNvPicPr>
            <a:picLocks noChangeAspect="1"/>
          </p:cNvPicPr>
          <p:nvPr/>
        </p:nvPicPr>
        <p:blipFill>
          <a:blip r:embed="rId3"/>
          <a:stretch>
            <a:fillRect/>
          </a:stretch>
        </p:blipFill>
        <p:spPr>
          <a:xfrm>
            <a:off x="425023" y="3550023"/>
            <a:ext cx="2481463" cy="2481463"/>
          </a:xfrm>
          <a:prstGeom prst="rect">
            <a:avLst/>
          </a:prstGeom>
        </p:spPr>
      </p:pic>
    </p:spTree>
    <p:extLst>
      <p:ext uri="{BB962C8B-B14F-4D97-AF65-F5344CB8AC3E}">
        <p14:creationId xmlns:p14="http://schemas.microsoft.com/office/powerpoint/2010/main" val="27822147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solidFill>
                  <a:srgbClr val="993366"/>
                </a:solidFill>
              </a:rPr>
              <a:t>Vyhláška č. 248/2018 Sb. </a:t>
            </a:r>
          </a:p>
        </p:txBody>
      </p:sp>
      <p:sp>
        <p:nvSpPr>
          <p:cNvPr id="4" name="Zástupný symbol pro obsah 3"/>
          <p:cNvSpPr>
            <a:spLocks noGrp="1"/>
          </p:cNvSpPr>
          <p:nvPr>
            <p:ph sz="quarter" idx="1"/>
          </p:nvPr>
        </p:nvSpPr>
        <p:spPr/>
        <p:txBody>
          <a:bodyPr/>
          <a:lstStyle/>
          <a:p>
            <a:r>
              <a:rPr lang="cs-CZ" sz="2400" dirty="0">
                <a:solidFill>
                  <a:schemeClr val="bg1"/>
                </a:solidFill>
              </a:rPr>
              <a:t>(2) U nápojů na bázi piva se místo názvu druhu uvede název skupiny.</a:t>
            </a:r>
          </a:p>
          <a:p>
            <a:r>
              <a:rPr lang="cs-CZ" sz="2400" dirty="0">
                <a:solidFill>
                  <a:schemeClr val="bg1"/>
                </a:solidFill>
              </a:rPr>
              <a:t>(3) U míchaných nápojů z piva se ve složení uvede označení odpovídající skupině použitého piva, označení ochucující složky, se kterou je pivo mícháno, a jejich procentuální podíl.</a:t>
            </a:r>
          </a:p>
          <a:p>
            <a:endParaRPr lang="cs-CZ" dirty="0">
              <a:solidFill>
                <a:schemeClr val="bg1"/>
              </a:solidFill>
            </a:endParaRPr>
          </a:p>
        </p:txBody>
      </p:sp>
      <p:pic>
        <p:nvPicPr>
          <p:cNvPr id="5" name="Obrázek 4"/>
          <p:cNvPicPr/>
          <p:nvPr/>
        </p:nvPicPr>
        <p:blipFill>
          <a:blip r:embed="rId2" cstate="print"/>
          <a:srcRect l="24230" t="54752" r="27448" b="37540"/>
          <a:stretch>
            <a:fillRect/>
          </a:stretch>
        </p:blipFill>
        <p:spPr bwMode="auto">
          <a:xfrm>
            <a:off x="1219200" y="4341937"/>
            <a:ext cx="7797906" cy="1249802"/>
          </a:xfrm>
          <a:prstGeom prst="rect">
            <a:avLst/>
          </a:prstGeom>
          <a:noFill/>
          <a:ln w="9525">
            <a:noFill/>
            <a:miter lim="800000"/>
            <a:headEnd/>
            <a:tailEnd/>
          </a:ln>
        </p:spPr>
      </p:pic>
    </p:spTree>
    <p:extLst>
      <p:ext uri="{BB962C8B-B14F-4D97-AF65-F5344CB8AC3E}">
        <p14:creationId xmlns:p14="http://schemas.microsoft.com/office/powerpoint/2010/main" val="299324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pt-BR" b="1" dirty="0">
                <a:solidFill>
                  <a:srgbClr val="993366"/>
                </a:solidFill>
              </a:rPr>
              <a:t>OVOCNÁ VÍNA, OSTATNÍ VÍNA, CIDR, PERRY A MEDOVINA</a:t>
            </a:r>
          </a:p>
        </p:txBody>
      </p:sp>
      <p:sp>
        <p:nvSpPr>
          <p:cNvPr id="3" name="Zástupný symbol pro obsah 2"/>
          <p:cNvSpPr>
            <a:spLocks noGrp="1"/>
          </p:cNvSpPr>
          <p:nvPr>
            <p:ph sz="quarter" idx="1"/>
          </p:nvPr>
        </p:nvSpPr>
        <p:spPr/>
        <p:txBody>
          <a:bodyPr>
            <a:normAutofit fontScale="85000" lnSpcReduction="20000"/>
          </a:bodyPr>
          <a:lstStyle/>
          <a:p>
            <a:r>
              <a:rPr lang="cs-CZ" b="1" dirty="0">
                <a:solidFill>
                  <a:schemeClr val="bg1"/>
                </a:solidFill>
              </a:rPr>
              <a:t>ovocné víno = </a:t>
            </a:r>
            <a:r>
              <a:rPr lang="cs-CZ" dirty="0">
                <a:solidFill>
                  <a:schemeClr val="bg1"/>
                </a:solidFill>
              </a:rPr>
              <a:t>nápoj vyrobený alkoholovým kvašením šťávy z ovoce, s výjimkou hroznů révy vinné, kterou je možno před kvašením upravit přídavkem vody, zahuštěného hroznového moštu anebo cukru,</a:t>
            </a:r>
          </a:p>
          <a:p>
            <a:r>
              <a:rPr lang="cs-CZ" b="1" dirty="0" err="1">
                <a:solidFill>
                  <a:schemeClr val="bg1"/>
                </a:solidFill>
              </a:rPr>
              <a:t>Cider</a:t>
            </a:r>
            <a:r>
              <a:rPr lang="cs-CZ" dirty="0">
                <a:solidFill>
                  <a:schemeClr val="bg1"/>
                </a:solidFill>
              </a:rPr>
              <a:t> = nápoj vyrobený úplným nebo částečným alkoholovým kvašením čerstvé nebo koncentrované jablečné šťávy nebo sušené jablečné šťávy, ke které byla přidána voda, nebo jejich směsi; přídavek vody, cukru a nejvýše 25 % objemových jiné šťávy, a to před i po kvašení; aromatizace přírodními aromatickými látkami z ovoce je možná; přípustné je též přidání čerstvé nebo koncentrované jablečné šťávy po kvašení a upravení obsahu oxidu uhličitého jeho přidáním nebo částečným či úplným odstraněním; přípustné je rovněž použití sušených nebo koncentrovaných potravin přidávaných v průběhu výroby pro jejich barvicí účinek,</a:t>
            </a:r>
          </a:p>
          <a:p>
            <a:r>
              <a:rPr lang="cs-CZ" b="1" dirty="0" err="1">
                <a:solidFill>
                  <a:schemeClr val="bg1"/>
                </a:solidFill>
              </a:rPr>
              <a:t>Perry</a:t>
            </a:r>
            <a:r>
              <a:rPr lang="cs-CZ" dirty="0">
                <a:solidFill>
                  <a:schemeClr val="bg1"/>
                </a:solidFill>
              </a:rPr>
              <a:t> =nápoj vyrobený úplným nebo částečným alkoholovým kvašením čerstvé nebo koncentrované hruškové šťávy nebo sušené hruškové šťávy, ke které byla přidána voda, nebo jejich směsi; přídavek vody, cukru a nejvýše 25 % objemových jiné šťávy, a to před i po kvašení; aromatizace přírodními aromatickými látkami z ovoce je možná; přípustné je též přidání čerstvé nebo koncentrované hruškové šťávy po kvašení a upravení obsahu oxidu uhličitého jeho přidáním nebo částečným či úplným odstraněním, přípustné je rovněž použití sušených nebo koncentrovaných potravin přidávaných v průběhu výroby pro jejich barvicí účinek.</a:t>
            </a:r>
          </a:p>
        </p:txBody>
      </p:sp>
    </p:spTree>
    <p:extLst>
      <p:ext uri="{BB962C8B-B14F-4D97-AF65-F5344CB8AC3E}">
        <p14:creationId xmlns:p14="http://schemas.microsoft.com/office/powerpoint/2010/main" val="22665057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993366"/>
                </a:solidFill>
              </a:rPr>
              <a:t>Medovina </a:t>
            </a:r>
          </a:p>
        </p:txBody>
      </p:sp>
      <p:sp>
        <p:nvSpPr>
          <p:cNvPr id="3" name="Zástupný symbol pro obsah 2"/>
          <p:cNvSpPr>
            <a:spLocks noGrp="1"/>
          </p:cNvSpPr>
          <p:nvPr>
            <p:ph sz="quarter" idx="1"/>
          </p:nvPr>
        </p:nvSpPr>
        <p:spPr/>
        <p:txBody>
          <a:bodyPr>
            <a:normAutofit/>
          </a:bodyPr>
          <a:lstStyle/>
          <a:p>
            <a:endParaRPr lang="cs-CZ" sz="2700" dirty="0">
              <a:solidFill>
                <a:schemeClr val="bg1"/>
              </a:solidFill>
            </a:endParaRPr>
          </a:p>
          <a:p>
            <a:r>
              <a:rPr lang="cs-CZ" sz="3075" dirty="0">
                <a:solidFill>
                  <a:schemeClr val="bg1"/>
                </a:solidFill>
              </a:rPr>
              <a:t>Medovina nebo též medové víno = nápoj vyrobený alkoholovým kvašením pouze včelího medu, vody a kvasné kultury s možností přidání ovocné šťávy, ovoce, bylin, bylinných extraktů nebo koření</a:t>
            </a:r>
          </a:p>
          <a:p>
            <a:pPr lvl="1">
              <a:buNone/>
            </a:pPr>
            <a:endParaRPr lang="cs-CZ" dirty="0">
              <a:solidFill>
                <a:schemeClr val="bg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rgbClr val="993366"/>
                </a:solidFill>
              </a:rPr>
              <a:t>Vyhláška 248/2018 Sb. </a:t>
            </a:r>
          </a:p>
        </p:txBody>
      </p:sp>
      <p:sp>
        <p:nvSpPr>
          <p:cNvPr id="3" name="Zástupný symbol pro obsah 2"/>
          <p:cNvSpPr>
            <a:spLocks noGrp="1"/>
          </p:cNvSpPr>
          <p:nvPr>
            <p:ph sz="quarter" idx="1"/>
          </p:nvPr>
        </p:nvSpPr>
        <p:spPr/>
        <p:txBody>
          <a:bodyPr>
            <a:normAutofit/>
          </a:bodyPr>
          <a:lstStyle/>
          <a:p>
            <a:r>
              <a:rPr lang="cs-CZ" sz="2100" dirty="0">
                <a:solidFill>
                  <a:schemeClr val="bg1"/>
                </a:solidFill>
              </a:rPr>
              <a:t>je-li v názvu ovocného vína použito označení určitého druhu ovoce, že nejméně 95 % hmotnostních podílu ovocné šťávy pochází z uvedeného druhu.</a:t>
            </a:r>
          </a:p>
          <a:p>
            <a:r>
              <a:rPr lang="cs-CZ" sz="2100" dirty="0">
                <a:solidFill>
                  <a:schemeClr val="bg1"/>
                </a:solidFill>
              </a:rPr>
              <a:t>Ovocná vína ostatní se označí vždy názvem druhu a skupiny.</a:t>
            </a:r>
          </a:p>
          <a:p>
            <a:r>
              <a:rPr lang="cs-CZ" sz="2100" dirty="0">
                <a:solidFill>
                  <a:schemeClr val="bg1"/>
                </a:solidFill>
              </a:rPr>
              <a:t>Při označování vín uvedených v příloze č. 6 musí být pojem "víno" spojen vždy s označením vyjadřujícím příslušnou skupinu nebo druh ovocného vína nebo ostatního vína. </a:t>
            </a:r>
            <a:endParaRPr lang="cs-CZ" dirty="0">
              <a:solidFill>
                <a:schemeClr val="bg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1302" y="318487"/>
            <a:ext cx="4100915" cy="569214"/>
          </a:xfrm>
        </p:spPr>
        <p:txBody>
          <a:bodyPr/>
          <a:lstStyle/>
          <a:p>
            <a:r>
              <a:rPr lang="cs-CZ" b="1" dirty="0">
                <a:solidFill>
                  <a:srgbClr val="993366"/>
                </a:solidFill>
              </a:rPr>
              <a:t>Vyhláška 248/2018 Sb.</a:t>
            </a:r>
          </a:p>
        </p:txBody>
      </p:sp>
      <p:pic>
        <p:nvPicPr>
          <p:cNvPr id="8" name="Obrázek 7">
            <a:extLst>
              <a:ext uri="{FF2B5EF4-FFF2-40B4-BE49-F238E27FC236}">
                <a16:creationId xmlns:a16="http://schemas.microsoft.com/office/drawing/2014/main" id="{17B6E510-0F48-400D-9A15-60465CFB5434}"/>
              </a:ext>
            </a:extLst>
          </p:cNvPr>
          <p:cNvPicPr>
            <a:picLocks noChangeAspect="1"/>
          </p:cNvPicPr>
          <p:nvPr/>
        </p:nvPicPr>
        <p:blipFill rotWithShape="1">
          <a:blip r:embed="rId2"/>
          <a:srcRect l="16760" t="27984" r="17870" b="17696"/>
          <a:stretch/>
        </p:blipFill>
        <p:spPr>
          <a:xfrm>
            <a:off x="748671" y="1899199"/>
            <a:ext cx="5705396" cy="4227549"/>
          </a:xfrm>
          <a:prstGeom prst="rect">
            <a:avLst/>
          </a:prstGeom>
        </p:spPr>
      </p:pic>
      <p:pic>
        <p:nvPicPr>
          <p:cNvPr id="3" name="Obrázek 2">
            <a:extLst>
              <a:ext uri="{FF2B5EF4-FFF2-40B4-BE49-F238E27FC236}">
                <a16:creationId xmlns:a16="http://schemas.microsoft.com/office/drawing/2014/main" id="{315D597D-919A-4758-9D0C-84EE602B9494}"/>
              </a:ext>
            </a:extLst>
          </p:cNvPr>
          <p:cNvPicPr>
            <a:picLocks noChangeAspect="1"/>
          </p:cNvPicPr>
          <p:nvPr/>
        </p:nvPicPr>
        <p:blipFill>
          <a:blip r:embed="rId3"/>
          <a:stretch>
            <a:fillRect/>
          </a:stretch>
        </p:blipFill>
        <p:spPr>
          <a:xfrm>
            <a:off x="7063087" y="1899199"/>
            <a:ext cx="1736932" cy="2319335"/>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a:extLst>
              <a:ext uri="{FF2B5EF4-FFF2-40B4-BE49-F238E27FC236}">
                <a16:creationId xmlns:a16="http://schemas.microsoft.com/office/drawing/2014/main" id="{D0EF08E2-6038-4BD2-B2AD-0A5C294B5683}"/>
              </a:ext>
            </a:extLst>
          </p:cNvPr>
          <p:cNvPicPr>
            <a:picLocks noGrp="1" noChangeAspect="1"/>
          </p:cNvPicPr>
          <p:nvPr>
            <p:ph sz="quarter" idx="1"/>
          </p:nvPr>
        </p:nvPicPr>
        <p:blipFill rotWithShape="1">
          <a:blip r:embed="rId2"/>
          <a:srcRect l="12447" t="27665" r="62525" b="18266"/>
          <a:stretch/>
        </p:blipFill>
        <p:spPr>
          <a:xfrm>
            <a:off x="284308" y="253571"/>
            <a:ext cx="8575384" cy="5789159"/>
          </a:xfrm>
          <a:prstGeom prst="rect">
            <a:avLst/>
          </a:prstGeom>
        </p:spPr>
      </p:pic>
    </p:spTree>
    <p:extLst>
      <p:ext uri="{BB962C8B-B14F-4D97-AF65-F5344CB8AC3E}">
        <p14:creationId xmlns:p14="http://schemas.microsoft.com/office/powerpoint/2010/main" val="1172829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7B1C08-7D34-450E-8993-EADA7CF96A22}"/>
              </a:ext>
            </a:extLst>
          </p:cNvPr>
          <p:cNvSpPr>
            <a:spLocks noGrp="1"/>
          </p:cNvSpPr>
          <p:nvPr>
            <p:ph type="title"/>
          </p:nvPr>
        </p:nvSpPr>
        <p:spPr/>
        <p:txBody>
          <a:bodyPr/>
          <a:lstStyle/>
          <a:p>
            <a:r>
              <a:rPr lang="cs-CZ" b="1" dirty="0"/>
              <a:t>CHOP/CHZO </a:t>
            </a:r>
          </a:p>
        </p:txBody>
      </p:sp>
      <p:sp>
        <p:nvSpPr>
          <p:cNvPr id="3" name="TextovéPole 2">
            <a:extLst>
              <a:ext uri="{FF2B5EF4-FFF2-40B4-BE49-F238E27FC236}">
                <a16:creationId xmlns:a16="http://schemas.microsoft.com/office/drawing/2014/main" id="{17F783A2-61B4-4766-A24C-7C017809C04D}"/>
              </a:ext>
            </a:extLst>
          </p:cNvPr>
          <p:cNvSpPr txBox="1"/>
          <p:nvPr/>
        </p:nvSpPr>
        <p:spPr>
          <a:xfrm>
            <a:off x="301752" y="1509203"/>
            <a:ext cx="8534399" cy="5070619"/>
          </a:xfrm>
          <a:prstGeom prst="rect">
            <a:avLst/>
          </a:prstGeom>
          <a:noFill/>
        </p:spPr>
        <p:txBody>
          <a:bodyPr wrap="square" rtlCol="0">
            <a:spAutoFit/>
          </a:bodyPr>
          <a:lstStyle/>
          <a:p>
            <a:pPr marL="285750" indent="-285750">
              <a:buFont typeface="Arial" panose="020B0604020202020204" pitchFamily="34" charset="0"/>
              <a:buChar char="•"/>
            </a:pPr>
            <a:r>
              <a:rPr lang="cs-CZ" dirty="0">
                <a:solidFill>
                  <a:schemeClr val="bg1"/>
                </a:solidFill>
              </a:rPr>
              <a:t>Přehled CHOP/CHZO v elektronické databázi e-Ambrosia</a:t>
            </a:r>
          </a:p>
          <a:p>
            <a:pPr marL="742950" lvl="1" indent="-285750">
              <a:buFont typeface="Arial" panose="020B0604020202020204" pitchFamily="34" charset="0"/>
              <a:buChar char="•"/>
            </a:pPr>
            <a:r>
              <a:rPr lang="cs-CZ" sz="900" dirty="0">
                <a:solidFill>
                  <a:schemeClr val="bg1"/>
                </a:solidFill>
                <a:hlinkClick r:id="rId2"/>
              </a:rPr>
              <a:t>https://ec.europa.eu/info/food-farming-fisheries/food-safety-and-quality/certification/quality-labels/geographical-indications-register/</a:t>
            </a:r>
            <a:endParaRPr lang="cs-CZ" sz="900" dirty="0">
              <a:solidFill>
                <a:schemeClr val="bg1"/>
              </a:solidFill>
            </a:endParaRPr>
          </a:p>
          <a:p>
            <a:pPr marL="285750" indent="-285750">
              <a:buFont typeface="Arial" panose="020B0604020202020204" pitchFamily="34" charset="0"/>
              <a:buChar char="•"/>
            </a:pPr>
            <a:r>
              <a:rPr lang="cs-CZ" dirty="0">
                <a:solidFill>
                  <a:schemeClr val="bg1"/>
                </a:solidFill>
              </a:rPr>
              <a:t>Výraz CHOP/CHZO lze vynechat u vín:</a:t>
            </a:r>
          </a:p>
          <a:p>
            <a:pPr marL="742950" lvl="1" indent="-285750">
              <a:buFont typeface="Arial" panose="020B0604020202020204" pitchFamily="34" charset="0"/>
              <a:buChar char="•"/>
            </a:pPr>
            <a:r>
              <a:rPr lang="cs-CZ" dirty="0">
                <a:solidFill>
                  <a:schemeClr val="bg1"/>
                </a:solidFill>
              </a:rPr>
              <a:t>s </a:t>
            </a:r>
            <a:r>
              <a:rPr lang="cs-CZ" b="1" dirty="0">
                <a:solidFill>
                  <a:schemeClr val="bg1"/>
                </a:solidFill>
              </a:rPr>
              <a:t>tradičními výrazy </a:t>
            </a:r>
            <a:r>
              <a:rPr lang="cs-CZ" dirty="0">
                <a:solidFill>
                  <a:schemeClr val="bg1"/>
                </a:solidFill>
              </a:rPr>
              <a:t>(čl. 119 odst. 3 písm. a) nařízení (EU) č. 1308/2013) uvedenými v elektronické databázi E-</a:t>
            </a:r>
            <a:r>
              <a:rPr lang="cs-CZ" dirty="0" err="1">
                <a:solidFill>
                  <a:schemeClr val="bg1"/>
                </a:solidFill>
              </a:rPr>
              <a:t>Bacchus</a:t>
            </a:r>
            <a:r>
              <a:rPr lang="cs-CZ" dirty="0">
                <a:solidFill>
                  <a:schemeClr val="bg1"/>
                </a:solidFill>
              </a:rPr>
              <a:t>, </a:t>
            </a:r>
          </a:p>
          <a:p>
            <a:pPr marL="1200150" lvl="2" indent="-285750">
              <a:buFont typeface="Arial" panose="020B0604020202020204" pitchFamily="34" charset="0"/>
              <a:buChar char="•"/>
            </a:pPr>
            <a:r>
              <a:rPr lang="cs-CZ" sz="1050" dirty="0">
                <a:solidFill>
                  <a:schemeClr val="bg1"/>
                </a:solidFill>
                <a:hlinkClick r:id="rId3"/>
              </a:rPr>
              <a:t>http://ec.europa.eu/agriculture/markets/wine/e-bacchus/index.cfm?event=searchPTradTerms&amp;language=CS</a:t>
            </a:r>
            <a:endParaRPr lang="cs-CZ" sz="1050" dirty="0">
              <a:solidFill>
                <a:schemeClr val="bg1"/>
              </a:solidFill>
            </a:endParaRPr>
          </a:p>
          <a:p>
            <a:pPr marL="1200150" lvl="2" indent="-285750">
              <a:buFont typeface="Arial" panose="020B0604020202020204" pitchFamily="34" charset="0"/>
              <a:buChar char="•"/>
            </a:pPr>
            <a:r>
              <a:rPr lang="cs-CZ" dirty="0">
                <a:solidFill>
                  <a:schemeClr val="bg1"/>
                </a:solidFill>
              </a:rPr>
              <a:t>u vín s tradičními výrazy z ČR dále povinné názvy CHOP/CHZO (ad zákon č. 321/2004 Sb. o víně):</a:t>
            </a:r>
          </a:p>
          <a:p>
            <a:pPr marL="1657350" lvl="3" indent="-285750">
              <a:buFont typeface="Arial" panose="020B0604020202020204" pitchFamily="34" charset="0"/>
              <a:buChar char="•"/>
            </a:pPr>
            <a:r>
              <a:rPr lang="cs-CZ" dirty="0">
                <a:solidFill>
                  <a:schemeClr val="bg1"/>
                </a:solidFill>
              </a:rPr>
              <a:t>Zemské: české/moravské (CHZO)</a:t>
            </a:r>
          </a:p>
          <a:p>
            <a:pPr marL="1657350" lvl="3" indent="-285750">
              <a:buFont typeface="Arial" panose="020B0604020202020204" pitchFamily="34" charset="0"/>
              <a:buChar char="•"/>
            </a:pPr>
            <a:r>
              <a:rPr lang="cs-CZ" dirty="0">
                <a:solidFill>
                  <a:schemeClr val="bg1"/>
                </a:solidFill>
              </a:rPr>
              <a:t>Jakostní: Čechy/Morava (CHOP), </a:t>
            </a:r>
            <a:r>
              <a:rPr lang="cs-CZ" sz="1600" dirty="0">
                <a:solidFill>
                  <a:schemeClr val="bg1"/>
                </a:solidFill>
              </a:rPr>
              <a:t>příp. doplněno o vinařskou podoblast (ta není povinná), dále vždy doplněno o evidenční číslo jakosti</a:t>
            </a:r>
          </a:p>
          <a:p>
            <a:pPr marL="1657350" lvl="3" indent="-285750">
              <a:buFont typeface="Arial" panose="020B0604020202020204" pitchFamily="34" charset="0"/>
              <a:buChar char="•"/>
            </a:pPr>
            <a:r>
              <a:rPr lang="cs-CZ" dirty="0">
                <a:solidFill>
                  <a:schemeClr val="bg1"/>
                </a:solidFill>
              </a:rPr>
              <a:t>Jakostní s přívlastkem: Čechy/Morava, </a:t>
            </a:r>
            <a:r>
              <a:rPr lang="cs-CZ" sz="1600" dirty="0">
                <a:solidFill>
                  <a:schemeClr val="bg1"/>
                </a:solidFill>
              </a:rPr>
              <a:t>vždy doplněno o vinařskou podoblast (CHOP), dále vždy doplněno o evidenční číslo jakosti</a:t>
            </a:r>
            <a:endParaRPr lang="cs-CZ" dirty="0">
              <a:solidFill>
                <a:schemeClr val="bg1"/>
              </a:solidFill>
            </a:endParaRPr>
          </a:p>
          <a:p>
            <a:pPr marL="742950" lvl="1" indent="-285750">
              <a:buFont typeface="Arial" panose="020B0604020202020204" pitchFamily="34" charset="0"/>
              <a:buChar char="•"/>
            </a:pPr>
            <a:r>
              <a:rPr lang="cs-CZ" b="1" dirty="0">
                <a:solidFill>
                  <a:schemeClr val="bg1"/>
                </a:solidFill>
              </a:rPr>
              <a:t>a dále u těchto vín </a:t>
            </a:r>
            <a:r>
              <a:rPr lang="cs-CZ" dirty="0">
                <a:solidFill>
                  <a:schemeClr val="bg1"/>
                </a:solidFill>
              </a:rPr>
              <a:t>(čl. 119 odst. 3 písm. b) nařízení (EU) č. 1308/2013, čl. 23 nařízení (EU) 2019/33):</a:t>
            </a:r>
          </a:p>
          <a:p>
            <a:pPr marL="1200150" lvl="2" indent="-285750">
              <a:buFont typeface="Arial" panose="020B0604020202020204" pitchFamily="34" charset="0"/>
              <a:buChar char="•"/>
            </a:pPr>
            <a:r>
              <a:rPr lang="cs-CZ" sz="1200" dirty="0">
                <a:solidFill>
                  <a:schemeClr val="bg1"/>
                </a:solidFill>
              </a:rPr>
              <a:t>Kypr – </a:t>
            </a:r>
            <a:r>
              <a:rPr lang="cs-CZ" sz="1200" dirty="0" err="1">
                <a:solidFill>
                  <a:schemeClr val="bg1"/>
                </a:solidFill>
              </a:rPr>
              <a:t>Commandaria</a:t>
            </a:r>
            <a:endParaRPr lang="cs-CZ" sz="1200" dirty="0">
              <a:solidFill>
                <a:schemeClr val="bg1"/>
              </a:solidFill>
            </a:endParaRPr>
          </a:p>
          <a:p>
            <a:pPr marL="1200150" lvl="2" indent="-285750">
              <a:buFont typeface="Arial" panose="020B0604020202020204" pitchFamily="34" charset="0"/>
              <a:buChar char="•"/>
            </a:pPr>
            <a:r>
              <a:rPr lang="cs-CZ" sz="1200" dirty="0">
                <a:solidFill>
                  <a:schemeClr val="bg1"/>
                </a:solidFill>
              </a:rPr>
              <a:t>Řecko – Samos</a:t>
            </a:r>
          </a:p>
          <a:p>
            <a:pPr marL="1200150" lvl="2" indent="-285750">
              <a:buFont typeface="Arial" panose="020B0604020202020204" pitchFamily="34" charset="0"/>
              <a:buChar char="•"/>
            </a:pPr>
            <a:r>
              <a:rPr lang="cs-CZ" sz="1200" dirty="0">
                <a:solidFill>
                  <a:schemeClr val="bg1"/>
                </a:solidFill>
              </a:rPr>
              <a:t>Španělsko – </a:t>
            </a:r>
            <a:r>
              <a:rPr lang="cs-CZ" sz="1200" dirty="0" err="1">
                <a:solidFill>
                  <a:schemeClr val="bg1"/>
                </a:solidFill>
              </a:rPr>
              <a:t>Cava</a:t>
            </a:r>
            <a:r>
              <a:rPr lang="cs-CZ" sz="1200" dirty="0">
                <a:solidFill>
                  <a:schemeClr val="bg1"/>
                </a:solidFill>
              </a:rPr>
              <a:t>, Jerez, </a:t>
            </a:r>
            <a:r>
              <a:rPr lang="cs-CZ" sz="1200" dirty="0" err="1">
                <a:solidFill>
                  <a:schemeClr val="bg1"/>
                </a:solidFill>
              </a:rPr>
              <a:t>Xérès</a:t>
            </a:r>
            <a:r>
              <a:rPr lang="cs-CZ" sz="1200" dirty="0">
                <a:solidFill>
                  <a:schemeClr val="bg1"/>
                </a:solidFill>
              </a:rPr>
              <a:t> nebo Sherry, </a:t>
            </a:r>
            <a:r>
              <a:rPr lang="cs-CZ" sz="1200" dirty="0" err="1">
                <a:solidFill>
                  <a:schemeClr val="bg1"/>
                </a:solidFill>
              </a:rPr>
              <a:t>Manzanilla</a:t>
            </a:r>
            <a:endParaRPr lang="cs-CZ" sz="1200" dirty="0">
              <a:solidFill>
                <a:schemeClr val="bg1"/>
              </a:solidFill>
            </a:endParaRPr>
          </a:p>
          <a:p>
            <a:pPr marL="1200150" lvl="2" indent="-285750">
              <a:buFont typeface="Arial" panose="020B0604020202020204" pitchFamily="34" charset="0"/>
              <a:buChar char="•"/>
            </a:pPr>
            <a:r>
              <a:rPr lang="cs-CZ" sz="1200" dirty="0">
                <a:solidFill>
                  <a:schemeClr val="bg1"/>
                </a:solidFill>
              </a:rPr>
              <a:t>Francie – </a:t>
            </a:r>
            <a:r>
              <a:rPr lang="cs-CZ" sz="1200" dirty="0" err="1">
                <a:solidFill>
                  <a:schemeClr val="bg1"/>
                </a:solidFill>
              </a:rPr>
              <a:t>Champagne</a:t>
            </a:r>
            <a:endParaRPr lang="cs-CZ" sz="1200" dirty="0">
              <a:solidFill>
                <a:schemeClr val="bg1"/>
              </a:solidFill>
            </a:endParaRPr>
          </a:p>
          <a:p>
            <a:pPr marL="1200150" lvl="2" indent="-285750">
              <a:buFont typeface="Arial" panose="020B0604020202020204" pitchFamily="34" charset="0"/>
              <a:buChar char="•"/>
            </a:pPr>
            <a:r>
              <a:rPr lang="cs-CZ" sz="1200" dirty="0">
                <a:solidFill>
                  <a:schemeClr val="bg1"/>
                </a:solidFill>
              </a:rPr>
              <a:t>Itálie – </a:t>
            </a:r>
            <a:r>
              <a:rPr lang="cs-CZ" sz="1200" dirty="0" err="1">
                <a:solidFill>
                  <a:schemeClr val="bg1"/>
                </a:solidFill>
              </a:rPr>
              <a:t>Asti</a:t>
            </a:r>
            <a:r>
              <a:rPr lang="cs-CZ" sz="1200" dirty="0">
                <a:solidFill>
                  <a:schemeClr val="bg1"/>
                </a:solidFill>
              </a:rPr>
              <a:t>, Marsala, </a:t>
            </a:r>
            <a:r>
              <a:rPr lang="cs-CZ" sz="1200" dirty="0" err="1">
                <a:solidFill>
                  <a:schemeClr val="bg1"/>
                </a:solidFill>
              </a:rPr>
              <a:t>Franciacorta</a:t>
            </a:r>
            <a:endParaRPr lang="cs-CZ" sz="1200" dirty="0">
              <a:solidFill>
                <a:schemeClr val="bg1"/>
              </a:solidFill>
            </a:endParaRPr>
          </a:p>
          <a:p>
            <a:pPr marL="1200150" lvl="2" indent="-285750">
              <a:buFont typeface="Arial" panose="020B0604020202020204" pitchFamily="34" charset="0"/>
              <a:buChar char="•"/>
            </a:pPr>
            <a:r>
              <a:rPr lang="cs-CZ" sz="1200" dirty="0">
                <a:solidFill>
                  <a:schemeClr val="bg1"/>
                </a:solidFill>
              </a:rPr>
              <a:t>Portugalsko – Madeira nebo </a:t>
            </a:r>
            <a:r>
              <a:rPr lang="cs-CZ" sz="1200" dirty="0" err="1">
                <a:solidFill>
                  <a:schemeClr val="bg1"/>
                </a:solidFill>
              </a:rPr>
              <a:t>Madère</a:t>
            </a:r>
            <a:r>
              <a:rPr lang="cs-CZ" sz="1200" dirty="0">
                <a:solidFill>
                  <a:schemeClr val="bg1"/>
                </a:solidFill>
              </a:rPr>
              <a:t>, Port nebo Porto</a:t>
            </a:r>
          </a:p>
        </p:txBody>
      </p:sp>
    </p:spTree>
    <p:extLst>
      <p:ext uri="{BB962C8B-B14F-4D97-AF65-F5344CB8AC3E}">
        <p14:creationId xmlns:p14="http://schemas.microsoft.com/office/powerpoint/2010/main" val="1567141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7B1C08-7D34-450E-8993-EADA7CF96A22}"/>
              </a:ext>
            </a:extLst>
          </p:cNvPr>
          <p:cNvSpPr>
            <a:spLocks noGrp="1"/>
          </p:cNvSpPr>
          <p:nvPr>
            <p:ph type="title"/>
          </p:nvPr>
        </p:nvSpPr>
        <p:spPr/>
        <p:txBody>
          <a:bodyPr/>
          <a:lstStyle/>
          <a:p>
            <a:r>
              <a:rPr lang="cs-CZ" b="1" dirty="0"/>
              <a:t>Skutečný obsah alkoholu </a:t>
            </a:r>
          </a:p>
        </p:txBody>
      </p:sp>
      <p:sp>
        <p:nvSpPr>
          <p:cNvPr id="3" name="TextovéPole 2">
            <a:extLst>
              <a:ext uri="{FF2B5EF4-FFF2-40B4-BE49-F238E27FC236}">
                <a16:creationId xmlns:a16="http://schemas.microsoft.com/office/drawing/2014/main" id="{17F783A2-61B4-4766-A24C-7C017809C04D}"/>
              </a:ext>
            </a:extLst>
          </p:cNvPr>
          <p:cNvSpPr txBox="1"/>
          <p:nvPr/>
        </p:nvSpPr>
        <p:spPr>
          <a:xfrm>
            <a:off x="585926" y="1802167"/>
            <a:ext cx="7945515" cy="3139321"/>
          </a:xfrm>
          <a:prstGeom prst="rect">
            <a:avLst/>
          </a:prstGeom>
          <a:noFill/>
        </p:spPr>
        <p:txBody>
          <a:bodyPr wrap="square" rtlCol="0">
            <a:spAutoFit/>
          </a:bodyPr>
          <a:lstStyle/>
          <a:p>
            <a:pPr marL="285750" indent="-285750">
              <a:buFont typeface="Arial" panose="020B0604020202020204" pitchFamily="34" charset="0"/>
              <a:buChar char="•"/>
            </a:pPr>
            <a:r>
              <a:rPr lang="cs-CZ" dirty="0">
                <a:solidFill>
                  <a:schemeClr val="bg1"/>
                </a:solidFill>
              </a:rPr>
              <a:t>(čl. 44 nařízení (EU) 2019/33)</a:t>
            </a:r>
          </a:p>
          <a:p>
            <a:endParaRPr lang="cs-CZ" dirty="0">
              <a:solidFill>
                <a:schemeClr val="bg1"/>
              </a:solidFill>
            </a:endParaRPr>
          </a:p>
          <a:p>
            <a:pPr marL="285750" indent="-285750">
              <a:buFont typeface="Arial" panose="020B0604020202020204" pitchFamily="34" charset="0"/>
              <a:buChar char="•"/>
            </a:pPr>
            <a:r>
              <a:rPr lang="cs-CZ" dirty="0">
                <a:solidFill>
                  <a:schemeClr val="bg1"/>
                </a:solidFill>
              </a:rPr>
              <a:t>v celých jednotkách nebo jednotkách zaokrouhlených na pět desetin</a:t>
            </a:r>
          </a:p>
          <a:p>
            <a:pPr marL="285750" indent="-285750">
              <a:buFont typeface="Arial" panose="020B0604020202020204" pitchFamily="34" charset="0"/>
              <a:buChar char="•"/>
            </a:pPr>
            <a:endParaRPr lang="cs-CZ" dirty="0">
              <a:solidFill>
                <a:schemeClr val="bg1"/>
              </a:solidFill>
            </a:endParaRPr>
          </a:p>
          <a:p>
            <a:pPr marL="285750" indent="-285750">
              <a:buFont typeface="Arial" panose="020B0604020202020204" pitchFamily="34" charset="0"/>
              <a:buChar char="•"/>
            </a:pPr>
            <a:r>
              <a:rPr lang="cs-CZ" dirty="0">
                <a:solidFill>
                  <a:schemeClr val="bg1"/>
                </a:solidFill>
              </a:rPr>
              <a:t>za číselným údajem se uvádí symbol „% </a:t>
            </a:r>
            <a:r>
              <a:rPr lang="cs-CZ" dirty="0" err="1">
                <a:solidFill>
                  <a:schemeClr val="bg1"/>
                </a:solidFill>
              </a:rPr>
              <a:t>obj</a:t>
            </a:r>
            <a:r>
              <a:rPr lang="cs-CZ" dirty="0">
                <a:solidFill>
                  <a:schemeClr val="bg1"/>
                </a:solidFill>
              </a:rPr>
              <a:t>.“ a tomuto symbolu mohou předcházet slova „skutečný obsah alkoholu“, „skutečný alkohol“, „alk.“</a:t>
            </a:r>
          </a:p>
          <a:p>
            <a:pPr marL="285750" indent="-285750">
              <a:buFont typeface="Arial" panose="020B0604020202020204" pitchFamily="34" charset="0"/>
              <a:buChar char="•"/>
            </a:pPr>
            <a:endParaRPr lang="cs-CZ" dirty="0">
              <a:solidFill>
                <a:schemeClr val="bg1"/>
              </a:solidFill>
            </a:endParaRPr>
          </a:p>
          <a:p>
            <a:pPr marL="285750" indent="-285750">
              <a:buFont typeface="Arial" panose="020B0604020202020204" pitchFamily="34" charset="0"/>
              <a:buChar char="•"/>
            </a:pPr>
            <a:r>
              <a:rPr lang="cs-CZ" dirty="0">
                <a:solidFill>
                  <a:schemeClr val="bg1"/>
                </a:solidFill>
              </a:rPr>
              <a:t>v případě ČZHM nebo mladého vína v procesu kvašení lze uvedení skutečného obsahu alkoholu nahradit nebo doplnit údajem o celkovém obsahu alkoholu a to v „% </a:t>
            </a:r>
            <a:r>
              <a:rPr lang="cs-CZ" dirty="0" err="1">
                <a:solidFill>
                  <a:schemeClr val="bg1"/>
                </a:solidFill>
              </a:rPr>
              <a:t>obj</a:t>
            </a:r>
            <a:r>
              <a:rPr lang="cs-CZ" dirty="0">
                <a:solidFill>
                  <a:schemeClr val="bg1"/>
                </a:solidFill>
              </a:rPr>
              <a:t>.“ a předchází mu slova „celkový obsah alkoholu“ nebo „celkový alkohol“</a:t>
            </a:r>
          </a:p>
        </p:txBody>
      </p:sp>
    </p:spTree>
    <p:extLst>
      <p:ext uri="{BB962C8B-B14F-4D97-AF65-F5344CB8AC3E}">
        <p14:creationId xmlns:p14="http://schemas.microsoft.com/office/powerpoint/2010/main" val="1658949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7B1C08-7D34-450E-8993-EADA7CF96A22}"/>
              </a:ext>
            </a:extLst>
          </p:cNvPr>
          <p:cNvSpPr>
            <a:spLocks noGrp="1"/>
          </p:cNvSpPr>
          <p:nvPr>
            <p:ph type="title"/>
          </p:nvPr>
        </p:nvSpPr>
        <p:spPr/>
        <p:txBody>
          <a:bodyPr/>
          <a:lstStyle/>
          <a:p>
            <a:r>
              <a:rPr lang="cs-CZ" b="1" dirty="0"/>
              <a:t>Provenience</a:t>
            </a:r>
          </a:p>
        </p:txBody>
      </p:sp>
      <p:sp>
        <p:nvSpPr>
          <p:cNvPr id="3" name="TextovéPole 2">
            <a:extLst>
              <a:ext uri="{FF2B5EF4-FFF2-40B4-BE49-F238E27FC236}">
                <a16:creationId xmlns:a16="http://schemas.microsoft.com/office/drawing/2014/main" id="{17F783A2-61B4-4766-A24C-7C017809C04D}"/>
              </a:ext>
            </a:extLst>
          </p:cNvPr>
          <p:cNvSpPr txBox="1"/>
          <p:nvPr/>
        </p:nvSpPr>
        <p:spPr>
          <a:xfrm>
            <a:off x="372862" y="1384917"/>
            <a:ext cx="8463290" cy="4739759"/>
          </a:xfrm>
          <a:prstGeom prst="rect">
            <a:avLst/>
          </a:prstGeom>
          <a:noFill/>
        </p:spPr>
        <p:txBody>
          <a:bodyPr wrap="square" rtlCol="0">
            <a:spAutoFit/>
          </a:bodyPr>
          <a:lstStyle/>
          <a:p>
            <a:pPr marL="285750" indent="-285750">
              <a:buFont typeface="Arial" panose="020B0604020202020204" pitchFamily="34" charset="0"/>
              <a:buChar char="•"/>
            </a:pPr>
            <a:r>
              <a:rPr lang="cs-CZ" sz="1400" dirty="0">
                <a:solidFill>
                  <a:schemeClr val="bg1"/>
                </a:solidFill>
              </a:rPr>
              <a:t>(čl. 45 nařízení (EU) 2019/33)</a:t>
            </a:r>
          </a:p>
          <a:p>
            <a:pPr marL="285750" indent="-285750">
              <a:buFont typeface="Arial" panose="020B0604020202020204" pitchFamily="34" charset="0"/>
              <a:buChar char="•"/>
            </a:pPr>
            <a:r>
              <a:rPr lang="cs-CZ" sz="1600" dirty="0">
                <a:solidFill>
                  <a:schemeClr val="bg1"/>
                </a:solidFill>
              </a:rPr>
              <a:t>slovy „víno z (…)“, „vyrobeno v (…)“, „výrobek z (…)“ nebo „sekt z (…)“, s doplněním názvu členského státu nebo třetí země, na jejichž území byly hrozny sklizeny a zpracovány na víno</a:t>
            </a:r>
          </a:p>
          <a:p>
            <a:pPr marL="285750" indent="-285750">
              <a:buFont typeface="Arial" panose="020B0604020202020204" pitchFamily="34" charset="0"/>
              <a:buChar char="•"/>
            </a:pPr>
            <a:r>
              <a:rPr lang="cs-CZ" sz="1600" dirty="0">
                <a:solidFill>
                  <a:schemeClr val="bg1"/>
                </a:solidFill>
              </a:rPr>
              <a:t>slovy „vino z Evropské unie“ nebo „směs vín z různých zemí Evropské unie“</a:t>
            </a:r>
          </a:p>
          <a:p>
            <a:pPr marL="285750" indent="-285750">
              <a:buFont typeface="Arial" panose="020B0604020202020204" pitchFamily="34" charset="0"/>
              <a:buChar char="•"/>
            </a:pPr>
            <a:r>
              <a:rPr lang="cs-CZ" sz="1600" dirty="0">
                <a:solidFill>
                  <a:schemeClr val="bg1"/>
                </a:solidFill>
              </a:rPr>
              <a:t>slovy „víno z Evropské unie“ nebo „víno vyrobené v (…) z hroznů sklizených v (…)“</a:t>
            </a:r>
          </a:p>
          <a:p>
            <a:pPr marL="285750" indent="-285750">
              <a:buFont typeface="Arial" panose="020B0604020202020204" pitchFamily="34" charset="0"/>
              <a:buChar char="•"/>
            </a:pPr>
            <a:r>
              <a:rPr lang="cs-CZ" sz="1600" dirty="0">
                <a:solidFill>
                  <a:schemeClr val="bg1"/>
                </a:solidFill>
              </a:rPr>
              <a:t>slovy „směs vín z (…)“</a:t>
            </a:r>
          </a:p>
          <a:p>
            <a:pPr marL="285750" indent="-285750">
              <a:buFont typeface="Arial" panose="020B0604020202020204" pitchFamily="34" charset="0"/>
              <a:buChar char="•"/>
            </a:pPr>
            <a:r>
              <a:rPr lang="cs-CZ" sz="1600" dirty="0">
                <a:solidFill>
                  <a:schemeClr val="bg1"/>
                </a:solidFill>
              </a:rPr>
              <a:t>slovy „víno vyrobené v (…) z hroznů sklizených v (…)“</a:t>
            </a:r>
          </a:p>
          <a:p>
            <a:pPr marL="285750" indent="-285750">
              <a:buFont typeface="Arial" panose="020B0604020202020204" pitchFamily="34" charset="0"/>
              <a:buChar char="•"/>
            </a:pPr>
            <a:r>
              <a:rPr lang="cs-CZ" sz="1600" dirty="0">
                <a:solidFill>
                  <a:schemeClr val="bg1"/>
                </a:solidFill>
              </a:rPr>
              <a:t>u šumivého vína, jakostního šumivého vína a jakostního aromatického šumivého vína bez CHOP/CHZO</a:t>
            </a:r>
          </a:p>
          <a:p>
            <a:pPr marL="742950" lvl="1" indent="-285750">
              <a:buFont typeface="Arial" panose="020B0604020202020204" pitchFamily="34" charset="0"/>
              <a:buChar char="•"/>
            </a:pPr>
            <a:r>
              <a:rPr lang="cs-CZ" sz="1600" dirty="0">
                <a:solidFill>
                  <a:schemeClr val="bg1"/>
                </a:solidFill>
              </a:rPr>
              <a:t>může být „vyrobeno v (…)“, s doplněním názvu členského státu, v němž došlo k druhotnému kvašení</a:t>
            </a:r>
          </a:p>
          <a:p>
            <a:pPr marL="285750" indent="-285750">
              <a:buFont typeface="Arial" panose="020B0604020202020204" pitchFamily="34" charset="0"/>
              <a:buChar char="•"/>
            </a:pPr>
            <a:r>
              <a:rPr lang="cs-CZ" sz="1600" dirty="0">
                <a:solidFill>
                  <a:schemeClr val="bg1"/>
                </a:solidFill>
              </a:rPr>
              <a:t>u mladého vína v procesu kvašení, hroznového moštu, ČZHM nebo zahuštěného hroznového moštu:</a:t>
            </a:r>
          </a:p>
          <a:p>
            <a:pPr marL="742950" lvl="1" indent="-285750">
              <a:buFont typeface="Arial" panose="020B0604020202020204" pitchFamily="34" charset="0"/>
              <a:buChar char="•"/>
            </a:pPr>
            <a:r>
              <a:rPr lang="cs-CZ" sz="1600" dirty="0">
                <a:solidFill>
                  <a:schemeClr val="bg1"/>
                </a:solidFill>
              </a:rPr>
              <a:t>„mošt z (…)“ nebo „mošt vyrobený v (….)“</a:t>
            </a:r>
          </a:p>
          <a:p>
            <a:pPr marL="742950" lvl="1" indent="-285750">
              <a:buFont typeface="Arial" panose="020B0604020202020204" pitchFamily="34" charset="0"/>
              <a:buChar char="•"/>
            </a:pPr>
            <a:r>
              <a:rPr lang="cs-CZ" sz="1600" dirty="0">
                <a:solidFill>
                  <a:schemeClr val="bg1"/>
                </a:solidFill>
              </a:rPr>
              <a:t>„směs z produktů různých zemí Evropské unie“ v případě výrobků z révy vinné vyrobených scelováním výrobků pocházejících ze dvou nebo více členských států</a:t>
            </a:r>
          </a:p>
          <a:p>
            <a:pPr marL="742950" lvl="1" indent="-285750">
              <a:buFont typeface="Arial" panose="020B0604020202020204" pitchFamily="34" charset="0"/>
              <a:buChar char="•"/>
            </a:pPr>
            <a:r>
              <a:rPr lang="cs-CZ" sz="1600" dirty="0">
                <a:solidFill>
                  <a:schemeClr val="bg1"/>
                </a:solidFill>
              </a:rPr>
              <a:t>„mošt vyrobený v (…) z hroznů sklizených v (…)“ v případě hroznového moštu, který nebyl vyroben v členském státě, v němž byly použité hrozny sklizeny</a:t>
            </a:r>
          </a:p>
        </p:txBody>
      </p:sp>
    </p:spTree>
    <p:extLst>
      <p:ext uri="{BB962C8B-B14F-4D97-AF65-F5344CB8AC3E}">
        <p14:creationId xmlns:p14="http://schemas.microsoft.com/office/powerpoint/2010/main" val="7368745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Vlastní 1">
      <a:majorFont>
        <a:latin typeface="Arial"/>
        <a:ea typeface=""/>
        <a:cs typeface=""/>
      </a:majorFont>
      <a:minorFont>
        <a:latin typeface="Arial"/>
        <a:ea typeface=""/>
        <a:cs typeface=""/>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564C04872A994408B424F779B71B462" ma:contentTypeVersion="13" ma:contentTypeDescription="Vytvoří nový dokument" ma:contentTypeScope="" ma:versionID="d6dc75b8790a6930021803545d3c2618">
  <xsd:schema xmlns:xsd="http://www.w3.org/2001/XMLSchema" xmlns:xs="http://www.w3.org/2001/XMLSchema" xmlns:p="http://schemas.microsoft.com/office/2006/metadata/properties" xmlns:ns3="35d0cf46-2f50-46fb-a7af-36a85f374985" xmlns:ns4="52245a03-9e74-4ae6-af02-35bf13b3dc9c" targetNamespace="http://schemas.microsoft.com/office/2006/metadata/properties" ma:root="true" ma:fieldsID="9e6ae03071c27b1bbe59fa00f6689dda" ns3:_="" ns4:_="">
    <xsd:import namespace="35d0cf46-2f50-46fb-a7af-36a85f374985"/>
    <xsd:import namespace="52245a03-9e74-4ae6-af02-35bf13b3dc9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MediaServiceAutoKeyPoints" minOccurs="0"/>
                <xsd:element ref="ns3:MediaServiceKeyPoint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d0cf46-2f50-46fb-a7af-36a85f3749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245a03-9e74-4ae6-af02-35bf13b3dc9c" elementFormDefault="qualified">
    <xsd:import namespace="http://schemas.microsoft.com/office/2006/documentManagement/types"/>
    <xsd:import namespace="http://schemas.microsoft.com/office/infopath/2007/PartnerControls"/>
    <xsd:element name="SharedWithUsers" ma:index="1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dílené s podrobnostmi" ma:internalName="SharedWithDetails" ma:readOnly="true">
      <xsd:simpleType>
        <xsd:restriction base="dms:Note">
          <xsd:maxLength value="255"/>
        </xsd:restriction>
      </xsd:simpleType>
    </xsd:element>
    <xsd:element name="SharingHintHash" ma:index="12"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CD20C5-F6B0-46A7-89CA-0DB619617D76}">
  <ds:schemaRefs>
    <ds:schemaRef ds:uri="http://schemas.microsoft.com/sharepoint/v3/contenttype/forms"/>
  </ds:schemaRefs>
</ds:datastoreItem>
</file>

<file path=customXml/itemProps2.xml><?xml version="1.0" encoding="utf-8"?>
<ds:datastoreItem xmlns:ds="http://schemas.openxmlformats.org/officeDocument/2006/customXml" ds:itemID="{67772F00-2BB3-45CE-AD88-9B0929FF95B7}">
  <ds:schemaRefs>
    <ds:schemaRef ds:uri="http://schemas.microsoft.com/office/2006/documentManagement/types"/>
    <ds:schemaRef ds:uri="http://purl.org/dc/elements/1.1/"/>
    <ds:schemaRef ds:uri="http://www.w3.org/XML/1998/namespace"/>
    <ds:schemaRef ds:uri="52245a03-9e74-4ae6-af02-35bf13b3dc9c"/>
    <ds:schemaRef ds:uri="http://purl.org/dc/terms/"/>
    <ds:schemaRef ds:uri="http://schemas.microsoft.com/office/2006/metadata/properties"/>
    <ds:schemaRef ds:uri="http://schemas.openxmlformats.org/package/2006/metadata/core-properties"/>
    <ds:schemaRef ds:uri="http://schemas.microsoft.com/office/infopath/2007/PartnerControls"/>
    <ds:schemaRef ds:uri="35d0cf46-2f50-46fb-a7af-36a85f374985"/>
    <ds:schemaRef ds:uri="http://purl.org/dc/dcmitype/"/>
  </ds:schemaRefs>
</ds:datastoreItem>
</file>

<file path=customXml/itemProps3.xml><?xml version="1.0" encoding="utf-8"?>
<ds:datastoreItem xmlns:ds="http://schemas.openxmlformats.org/officeDocument/2006/customXml" ds:itemID="{15589AA6-86A9-4529-9849-58CD1434C9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d0cf46-2f50-46fb-a7af-36a85f374985"/>
    <ds:schemaRef ds:uri="52245a03-9e74-4ae6-af02-35bf13b3dc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Gallery</Template>
  <TotalTime>1153</TotalTime>
  <Words>5295</Words>
  <Application>Microsoft Office PowerPoint</Application>
  <PresentationFormat>Předvádění na obrazovce (4:3)</PresentationFormat>
  <Paragraphs>364</Paragraphs>
  <Slides>67</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67</vt:i4>
      </vt:variant>
    </vt:vector>
  </HeadingPairs>
  <TitlesOfParts>
    <vt:vector size="72" baseType="lpstr">
      <vt:lpstr>Arial</vt:lpstr>
      <vt:lpstr>Calibri</vt:lpstr>
      <vt:lpstr>Wingdings</vt:lpstr>
      <vt:lpstr>Wingdings 2</vt:lpstr>
      <vt:lpstr>Administrativní</vt:lpstr>
      <vt:lpstr>Legislativní požadavky produkci, označování a zatřiďování vína pivo alkoholické nápoje</vt:lpstr>
      <vt:lpstr>Požadavky na označování a zatřiďování vína</vt:lpstr>
      <vt:lpstr>Nařízení (EU) č. 1308/2013</vt:lpstr>
      <vt:lpstr>VÍNO - LEGISLATIVA</vt:lpstr>
      <vt:lpstr>POVINNÉ ÚDAJE</vt:lpstr>
      <vt:lpstr>Druh výrobku</vt:lpstr>
      <vt:lpstr>CHOP/CHZO </vt:lpstr>
      <vt:lpstr>Skutečný obsah alkoholu </vt:lpstr>
      <vt:lpstr>Provenience</vt:lpstr>
      <vt:lpstr>Název stáčírny nebo výrobce/prodejce </vt:lpstr>
      <vt:lpstr>Údaj o obsahu cukru</vt:lpstr>
      <vt:lpstr>Údaj o obsahu cukru</vt:lpstr>
      <vt:lpstr>Alergeny</vt:lpstr>
      <vt:lpstr>Zvláštní pravidla</vt:lpstr>
      <vt:lpstr>Zákon č. 321/2004 Sb., o vinohradnictví a vinařství</vt:lpstr>
      <vt:lpstr>Zákon č. 321/2004 Sb., o vinohradnictví a vinařství</vt:lpstr>
      <vt:lpstr>Zákon č. 321/2004 Sb., o vinohradnictví a vinařství</vt:lpstr>
      <vt:lpstr>Prezentace aplikace PowerPoint</vt:lpstr>
      <vt:lpstr>Víno bez CHOP/CHZO nebo tradičního výrazu s názvem odrůdy nebo označením ročníku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NEBALENÉ VÍNO – SUDOVÉ, ČEPOVANÉ, ROZLÉVANÉ</vt:lpstr>
      <vt:lpstr>NEBALENÉ VÍNO – SUDOVÉ, ČEPOVANÉ, ROZLÉVANÉ</vt:lpstr>
      <vt:lpstr>NEBALENÉ VÍNO – SUDOVÉ, ČEPOVANÉ, ROZLÉVANÉ</vt:lpstr>
      <vt:lpstr>Život po novele vinařského zákona</vt:lpstr>
      <vt:lpstr>Biodynamické víno </vt:lpstr>
      <vt:lpstr>Prezentace aplikace PowerPoint</vt:lpstr>
      <vt:lpstr>Autentická vína</vt:lpstr>
      <vt:lpstr>Prezentace aplikace PowerPoint</vt:lpstr>
      <vt:lpstr>Kvevri </vt:lpstr>
      <vt:lpstr>Zatřídění vína vyrobeného z vinných hroznů vypěstovaných na území ČR</vt:lpstr>
      <vt:lpstr>Falšování vína</vt:lpstr>
      <vt:lpstr>ENOLOGICKÉ POSTUPY</vt:lpstr>
      <vt:lpstr>Prezentace aplikace PowerPoint</vt:lpstr>
      <vt:lpstr>Prezentace aplikace PowerPoint</vt:lpstr>
      <vt:lpstr>Nařízení 757/2019 o definici, popisu, obchodní úpravě a označování lihovin, používání názvů lihovin v obchodní úpravě a při označování jiných potravin, ochraně zeměpisných označení lihovin, používání lihu a destilátů zemědělského původu při výrobě alkoholických nápojů a o zrušení nařízení (ES) č. 110/2008</vt:lpstr>
      <vt:lpstr>Článek 2 – definice lihoviny</vt:lpstr>
      <vt:lpstr>LÍH</vt:lpstr>
      <vt:lpstr>Článek 7 – Kategorie lihovin</vt:lpstr>
      <vt:lpstr>Prezentace aplikace PowerPoint</vt:lpstr>
      <vt:lpstr>Nařízení EP a R (EU) č. 1169/2011, o poskytování informací o potravinách spotřebitelům </vt:lpstr>
      <vt:lpstr>Zákon č. 110/1997 Sb., o potravinách a tabákových výrobcích </vt:lpstr>
      <vt:lpstr>Zákon č. 110/1997 Sb., o potravinách a tabákových výrobcích </vt:lpstr>
      <vt:lpstr>Prezentace aplikace PowerPoint</vt:lpstr>
      <vt:lpstr>Prezentace aplikace PowerPoint</vt:lpstr>
      <vt:lpstr>Prezentace aplikace PowerPoint</vt:lpstr>
      <vt:lpstr>Vyhláška 248/2018- Pivo § 16</vt:lpstr>
      <vt:lpstr>Nařízení EP a R (EU) č. 1169/2011, o poskytování informací o potravinách spotřebitelům </vt:lpstr>
      <vt:lpstr>Zákon č. 110/1997 Sb., o potravinách a tabákových výrobcích </vt:lpstr>
      <vt:lpstr>Vyhláška č. 248/2018 Sb. </vt:lpstr>
      <vt:lpstr>Prezentace aplikace PowerPoint</vt:lpstr>
      <vt:lpstr>Vyhláška č. 248/2018 Sb.</vt:lpstr>
      <vt:lpstr>Nápoje na bázi piva</vt:lpstr>
      <vt:lpstr>Vyhláška č. 248/2018 Sb. </vt:lpstr>
      <vt:lpstr>OVOCNÁ VÍNA, OSTATNÍ VÍNA, CIDR, PERRY A MEDOVINA</vt:lpstr>
      <vt:lpstr>Medovina </vt:lpstr>
      <vt:lpstr>Vyhláška 248/2018 Sb. </vt:lpstr>
      <vt:lpstr>Vyhláška 248/2018 Sb.</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H14023</dc:creator>
  <cp:lastModifiedBy>Petra Mačáková</cp:lastModifiedBy>
  <cp:revision>171</cp:revision>
  <cp:lastPrinted>2021-11-16T15:12:48Z</cp:lastPrinted>
  <dcterms:created xsi:type="dcterms:W3CDTF">2017-11-06T12:41:55Z</dcterms:created>
  <dcterms:modified xsi:type="dcterms:W3CDTF">2022-11-09T15:06:58Z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0x010100F564C04872A994408B424F779B71B462</vt:lpwstr>
  </property>
</Properties>
</file>