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handoutMasterIdLst>
    <p:handoutMasterId r:id="rId51"/>
  </p:handoutMasterIdLst>
  <p:sldIdLst>
    <p:sldId id="256" r:id="rId2"/>
    <p:sldId id="339" r:id="rId3"/>
    <p:sldId id="338" r:id="rId4"/>
    <p:sldId id="304" r:id="rId5"/>
    <p:sldId id="303" r:id="rId6"/>
    <p:sldId id="305" r:id="rId7"/>
    <p:sldId id="306" r:id="rId8"/>
    <p:sldId id="307" r:id="rId9"/>
    <p:sldId id="309" r:id="rId10"/>
    <p:sldId id="308" r:id="rId11"/>
    <p:sldId id="310" r:id="rId12"/>
    <p:sldId id="329" r:id="rId13"/>
    <p:sldId id="311" r:id="rId14"/>
    <p:sldId id="312" r:id="rId15"/>
    <p:sldId id="313" r:id="rId16"/>
    <p:sldId id="315" r:id="rId17"/>
    <p:sldId id="317" r:id="rId18"/>
    <p:sldId id="318" r:id="rId19"/>
    <p:sldId id="319" r:id="rId20"/>
    <p:sldId id="320" r:id="rId21"/>
    <p:sldId id="264" r:id="rId22"/>
    <p:sldId id="321" r:id="rId23"/>
    <p:sldId id="332" r:id="rId24"/>
    <p:sldId id="322" r:id="rId25"/>
    <p:sldId id="261" r:id="rId26"/>
    <p:sldId id="266" r:id="rId27"/>
    <p:sldId id="282" r:id="rId28"/>
    <p:sldId id="283" r:id="rId29"/>
    <p:sldId id="331" r:id="rId30"/>
    <p:sldId id="335" r:id="rId31"/>
    <p:sldId id="263" r:id="rId32"/>
    <p:sldId id="278" r:id="rId33"/>
    <p:sldId id="267" r:id="rId34"/>
    <p:sldId id="268" r:id="rId35"/>
    <p:sldId id="272" r:id="rId36"/>
    <p:sldId id="271" r:id="rId37"/>
    <p:sldId id="273" r:id="rId38"/>
    <p:sldId id="274" r:id="rId39"/>
    <p:sldId id="275" r:id="rId40"/>
    <p:sldId id="277" r:id="rId41"/>
    <p:sldId id="276" r:id="rId42"/>
    <p:sldId id="269" r:id="rId43"/>
    <p:sldId id="330" r:id="rId44"/>
    <p:sldId id="270" r:id="rId45"/>
    <p:sldId id="324" r:id="rId46"/>
    <p:sldId id="325" r:id="rId47"/>
    <p:sldId id="326" r:id="rId48"/>
    <p:sldId id="327" r:id="rId49"/>
    <p:sldId id="337"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116" d="100"/>
          <a:sy n="116" d="100"/>
        </p:scale>
        <p:origin x="168" y="108"/>
      </p:cViewPr>
      <p:guideLst/>
    </p:cSldViewPr>
  </p:slideViewPr>
  <p:notesTextViewPr>
    <p:cViewPr>
      <p:scale>
        <a:sx n="1" d="1"/>
        <a:sy n="1" d="1"/>
      </p:scale>
      <p:origin x="0" y="0"/>
    </p:cViewPr>
  </p:notesTextViewPr>
  <p:sorterViewPr>
    <p:cViewPr>
      <p:scale>
        <a:sx n="100" d="100"/>
        <a:sy n="100" d="100"/>
      </p:scale>
      <p:origin x="0" y="-7662"/>
    </p:cViewPr>
  </p:sorterViewPr>
  <p:notesViewPr>
    <p:cSldViewPr snapToGrid="0">
      <p:cViewPr varScale="1">
        <p:scale>
          <a:sx n="109" d="100"/>
          <a:sy n="109" d="100"/>
        </p:scale>
        <p:origin x="337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2CD816-F487-43FA-84BA-72E375E864C2}" type="datetimeFigureOut">
              <a:rPr lang="cs-CZ" smtClean="0"/>
              <a:t>26.11.2019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7F9906-915A-46B0-BD69-0C9DEBAAE4D8}" type="slidenum">
              <a:rPr lang="cs-CZ" smtClean="0"/>
              <a:t>‹#›</a:t>
            </a:fld>
            <a:endParaRPr lang="cs-CZ"/>
          </a:p>
        </p:txBody>
      </p:sp>
    </p:spTree>
    <p:extLst>
      <p:ext uri="{BB962C8B-B14F-4D97-AF65-F5344CB8AC3E}">
        <p14:creationId xmlns:p14="http://schemas.microsoft.com/office/powerpoint/2010/main" val="20047904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26.11.2019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07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26.11.2019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392012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26.11.2019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8677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843B60E-9FF4-4735-9911-1BBA748C3E69}" type="datetimeFigureOut">
              <a:rPr lang="cs-CZ" smtClean="0"/>
              <a:t>26.11.2019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28668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843B60E-9FF4-4735-9911-1BBA748C3E69}" type="datetimeFigureOut">
              <a:rPr lang="cs-CZ" smtClean="0"/>
              <a:t>26.11.2019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5F71D1-EDA5-483A-ACC4-846D6B3B2461}"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1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843B60E-9FF4-4735-9911-1BBA748C3E69}" type="datetimeFigureOut">
              <a:rPr lang="cs-CZ" smtClean="0"/>
              <a:t>26.11.2019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104567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843B60E-9FF4-4735-9911-1BBA748C3E69}" type="datetimeFigureOut">
              <a:rPr lang="cs-CZ" smtClean="0"/>
              <a:t>26.11.2019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253212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843B60E-9FF4-4735-9911-1BBA748C3E69}" type="datetimeFigureOut">
              <a:rPr lang="cs-CZ" smtClean="0"/>
              <a:t>26.11.2019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28952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43B60E-9FF4-4735-9911-1BBA748C3E69}" type="datetimeFigureOut">
              <a:rPr lang="cs-CZ" smtClean="0"/>
              <a:t>26.11.2019</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191634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43B60E-9FF4-4735-9911-1BBA748C3E69}" type="datetimeFigureOut">
              <a:rPr lang="cs-CZ" smtClean="0"/>
              <a:t>26.11.2019</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5F71D1-EDA5-483A-ACC4-846D6B3B2461}" type="slidenum">
              <a:rPr lang="cs-CZ" smtClean="0"/>
              <a:t>‹#›</a:t>
            </a:fld>
            <a:endParaRPr lang="cs-CZ"/>
          </a:p>
        </p:txBody>
      </p:sp>
    </p:spTree>
    <p:extLst>
      <p:ext uri="{BB962C8B-B14F-4D97-AF65-F5344CB8AC3E}">
        <p14:creationId xmlns:p14="http://schemas.microsoft.com/office/powerpoint/2010/main" val="266379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843B60E-9FF4-4735-9911-1BBA748C3E69}" type="datetimeFigureOut">
              <a:rPr lang="cs-CZ" smtClean="0"/>
              <a:t>26.11.2019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5F71D1-EDA5-483A-ACC4-846D6B3B2461}" type="slidenum">
              <a:rPr lang="cs-CZ" smtClean="0"/>
              <a:t>‹#›</a:t>
            </a:fld>
            <a:endParaRPr lang="cs-CZ"/>
          </a:p>
        </p:txBody>
      </p:sp>
    </p:spTree>
    <p:extLst>
      <p:ext uri="{BB962C8B-B14F-4D97-AF65-F5344CB8AC3E}">
        <p14:creationId xmlns:p14="http://schemas.microsoft.com/office/powerpoint/2010/main" val="110912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43B60E-9FF4-4735-9911-1BBA748C3E69}" type="datetimeFigureOut">
              <a:rPr lang="cs-CZ" smtClean="0"/>
              <a:t>26.11.2019</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5F71D1-EDA5-483A-ACC4-846D6B3B2461}"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68964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3jFKZaSeNjg"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slideplayer.com/slide/936643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timesofisrael.com/" TargetMode="Externa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185512C-3933-492E-8F21-B89641F0B305}"/>
              </a:ext>
            </a:extLst>
          </p:cNvPr>
          <p:cNvSpPr>
            <a:spLocks noGrp="1"/>
          </p:cNvSpPr>
          <p:nvPr>
            <p:ph type="ctrTitle"/>
          </p:nvPr>
        </p:nvSpPr>
        <p:spPr/>
        <p:txBody>
          <a:bodyPr/>
          <a:lstStyle/>
          <a:p>
            <a:r>
              <a:rPr lang="en-US" dirty="0" smtClean="0"/>
              <a:t>Veterinary forensic investigation</a:t>
            </a:r>
            <a:endParaRPr lang="en-US" dirty="0"/>
          </a:p>
        </p:txBody>
      </p:sp>
      <p:sp>
        <p:nvSpPr>
          <p:cNvPr id="3" name="Podnadpis 2">
            <a:extLst>
              <a:ext uri="{FF2B5EF4-FFF2-40B4-BE49-F238E27FC236}">
                <a16:creationId xmlns:a16="http://schemas.microsoft.com/office/drawing/2014/main" xmlns="" id="{F193A865-F9CC-46BB-B564-2DE19DCB25AF}"/>
              </a:ext>
            </a:extLst>
          </p:cNvPr>
          <p:cNvSpPr>
            <a:spLocks noGrp="1"/>
          </p:cNvSpPr>
          <p:nvPr>
            <p:ph type="subTitle" idx="1"/>
          </p:nvPr>
        </p:nvSpPr>
        <p:spPr/>
        <p:txBody>
          <a:bodyPr>
            <a:normAutofit/>
          </a:bodyPr>
          <a:lstStyle/>
          <a:p>
            <a:r>
              <a:rPr lang="en-US" sz="1800" dirty="0">
                <a:solidFill>
                  <a:schemeClr val="tx1"/>
                </a:solidFill>
              </a:rPr>
              <a:t>This presentation is supported by VFU IVA project </a:t>
            </a:r>
            <a:r>
              <a:rPr lang="en-US" sz="1800" dirty="0" smtClean="0">
                <a:solidFill>
                  <a:schemeClr val="tx1"/>
                </a:solidFill>
              </a:rPr>
              <a:t>no.</a:t>
            </a:r>
            <a:r>
              <a:rPr lang="cs-CZ" sz="1800" dirty="0" smtClean="0">
                <a:solidFill>
                  <a:schemeClr val="tx1"/>
                </a:solidFill>
              </a:rPr>
              <a:t> 2</a:t>
            </a:r>
            <a:r>
              <a:rPr lang="en-US" sz="1800" dirty="0" smtClean="0">
                <a:solidFill>
                  <a:schemeClr val="tx1"/>
                </a:solidFill>
              </a:rPr>
              <a:t>019FVHE/2380/63</a:t>
            </a:r>
            <a:endParaRPr lang="en-US" sz="1800" dirty="0">
              <a:solidFill>
                <a:schemeClr val="tx1"/>
              </a:solidFill>
            </a:endParaRPr>
          </a:p>
          <a:p>
            <a:endParaRPr lang="cs-CZ" sz="2000" dirty="0">
              <a:solidFill>
                <a:schemeClr val="tx1"/>
              </a:solidFill>
            </a:endParaRPr>
          </a:p>
        </p:txBody>
      </p:sp>
    </p:spTree>
    <p:extLst>
      <p:ext uri="{BB962C8B-B14F-4D97-AF65-F5344CB8AC3E}">
        <p14:creationId xmlns:p14="http://schemas.microsoft.com/office/powerpoint/2010/main" val="2767355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62822"/>
            <a:ext cx="10396379" cy="5854732"/>
          </a:xfrm>
        </p:spPr>
      </p:pic>
      <p:sp>
        <p:nvSpPr>
          <p:cNvPr id="7" name="Obdélník 6"/>
          <p:cNvSpPr/>
          <p:nvPr/>
        </p:nvSpPr>
        <p:spPr>
          <a:xfrm>
            <a:off x="8115540" y="6091693"/>
            <a:ext cx="3459088" cy="307777"/>
          </a:xfrm>
          <a:prstGeom prst="rect">
            <a:avLst/>
          </a:prstGeom>
        </p:spPr>
        <p:txBody>
          <a:bodyPr wrap="none">
            <a:spAutoFit/>
          </a:bodyPr>
          <a:lstStyle/>
          <a:p>
            <a:r>
              <a:rPr lang="cs-CZ" sz="1400" dirty="0" smtClean="0"/>
              <a:t>Zdroj: https</a:t>
            </a:r>
            <a:r>
              <a:rPr lang="cs-CZ" sz="1400" dirty="0"/>
              <a:t>://www.thegreatcoursesplus.com</a:t>
            </a:r>
          </a:p>
        </p:txBody>
      </p:sp>
    </p:spTree>
    <p:extLst>
      <p:ext uri="{BB962C8B-B14F-4D97-AF65-F5344CB8AC3E}">
        <p14:creationId xmlns:p14="http://schemas.microsoft.com/office/powerpoint/2010/main" val="952480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Crime scene</a:t>
            </a:r>
            <a:endParaRPr lang="en-US" dirty="0"/>
          </a:p>
        </p:txBody>
      </p:sp>
      <p:sp>
        <p:nvSpPr>
          <p:cNvPr id="3" name="Zástupný symbol pro obsah 2"/>
          <p:cNvSpPr>
            <a:spLocks noGrp="1"/>
          </p:cNvSpPr>
          <p:nvPr>
            <p:ph idx="1"/>
          </p:nvPr>
        </p:nvSpPr>
        <p:spPr/>
        <p:txBody>
          <a:bodyPr>
            <a:normAutofit/>
          </a:bodyPr>
          <a:lstStyle/>
          <a:p>
            <a:pPr algn="just"/>
            <a:r>
              <a:rPr lang="en-US" dirty="0"/>
              <a:t>Protective equipment also prevents contamination and degradation of evidence at the scene</a:t>
            </a:r>
          </a:p>
          <a:p>
            <a:pPr algn="just"/>
            <a:r>
              <a:rPr lang="en-US" dirty="0"/>
              <a:t>It is also necessary to change the protective equipment depending on the manner and nature of the samples to be analyzed (</a:t>
            </a:r>
            <a:r>
              <a:rPr lang="en-US" dirty="0" err="1" smtClean="0"/>
              <a:t>eg</a:t>
            </a:r>
            <a:r>
              <a:rPr lang="cs-CZ" dirty="0" smtClean="0"/>
              <a:t>.</a:t>
            </a:r>
            <a:r>
              <a:rPr lang="en-US" dirty="0" smtClean="0"/>
              <a:t> </a:t>
            </a:r>
            <a:r>
              <a:rPr lang="en-US" dirty="0"/>
              <a:t>biological material, etc.)</a:t>
            </a:r>
          </a:p>
          <a:p>
            <a:pPr algn="just"/>
            <a:r>
              <a:rPr lang="en-US" dirty="0"/>
              <a:t>Sometimes it is necessary to summon humane specialists or vice versa for veterinary forensic investigators to participate in the investigation of a crime committed against humans</a:t>
            </a:r>
            <a:endParaRPr lang="cs-CZ" dirty="0" smtClean="0"/>
          </a:p>
        </p:txBody>
      </p:sp>
    </p:spTree>
    <p:extLst>
      <p:ext uri="{BB962C8B-B14F-4D97-AF65-F5344CB8AC3E}">
        <p14:creationId xmlns:p14="http://schemas.microsoft.com/office/powerpoint/2010/main" val="3594170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Crime scene investigation</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595" y="1858114"/>
            <a:ext cx="6724649" cy="4139293"/>
          </a:xfrm>
        </p:spPr>
      </p:pic>
      <p:sp>
        <p:nvSpPr>
          <p:cNvPr id="5" name="Obdélník 4"/>
          <p:cNvSpPr/>
          <p:nvPr/>
        </p:nvSpPr>
        <p:spPr>
          <a:xfrm>
            <a:off x="8359891" y="5997407"/>
            <a:ext cx="3580019" cy="307777"/>
          </a:xfrm>
          <a:prstGeom prst="rect">
            <a:avLst/>
          </a:prstGeom>
        </p:spPr>
        <p:txBody>
          <a:bodyPr wrap="none">
            <a:spAutoFit/>
          </a:bodyPr>
          <a:lstStyle/>
          <a:p>
            <a:r>
              <a:rPr lang="cs-CZ" sz="1400" dirty="0" smtClean="0"/>
              <a:t>Zdroj</a:t>
            </a:r>
            <a:r>
              <a:rPr lang="cs-CZ" sz="1400" dirty="0" smtClean="0"/>
              <a:t>: https</a:t>
            </a:r>
            <a:r>
              <a:rPr lang="cs-CZ" sz="1400" dirty="0"/>
              <a:t>://malcolmfairleycase.weebly.com/</a:t>
            </a:r>
          </a:p>
        </p:txBody>
      </p:sp>
    </p:spTree>
    <p:extLst>
      <p:ext uri="{BB962C8B-B14F-4D97-AF65-F5344CB8AC3E}">
        <p14:creationId xmlns:p14="http://schemas.microsoft.com/office/powerpoint/2010/main" val="419396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Crime Scene - First Steps of Investigation</a:t>
            </a:r>
            <a:endParaRPr lang="cs-CZ" dirty="0"/>
          </a:p>
        </p:txBody>
      </p:sp>
      <p:sp>
        <p:nvSpPr>
          <p:cNvPr id="3" name="Zástupný symbol pro obsah 2"/>
          <p:cNvSpPr>
            <a:spLocks noGrp="1"/>
          </p:cNvSpPr>
          <p:nvPr>
            <p:ph idx="1"/>
          </p:nvPr>
        </p:nvSpPr>
        <p:spPr/>
        <p:txBody>
          <a:bodyPr>
            <a:normAutofit/>
          </a:bodyPr>
          <a:lstStyle/>
          <a:p>
            <a:pPr algn="just"/>
            <a:r>
              <a:rPr lang="en-US" dirty="0"/>
              <a:t>The investigator should establish the procedures and methodology of the investigation before entering the crime scene</a:t>
            </a:r>
          </a:p>
          <a:p>
            <a:pPr algn="just"/>
            <a:r>
              <a:rPr lang="en-US" dirty="0"/>
              <a:t>Investigation methods should be as effective as possible and effectively document, collect and preserve evidence at the scene</a:t>
            </a:r>
          </a:p>
          <a:p>
            <a:pPr algn="just"/>
            <a:r>
              <a:rPr lang="en-US" dirty="0"/>
              <a:t>The aim of the investigation methodology is to obtain the best evidence for later analysis</a:t>
            </a:r>
          </a:p>
          <a:p>
            <a:pPr algn="just"/>
            <a:r>
              <a:rPr lang="en-US" dirty="0"/>
              <a:t>The model scheme of the procedure at the crime scene investigation is typically: clockwise, counter, grid, spiral</a:t>
            </a:r>
          </a:p>
          <a:p>
            <a:pPr algn="just"/>
            <a:r>
              <a:rPr lang="en-US" dirty="0"/>
              <a:t>In the scheme, it is necessary to determine the start and end points of the crime scene</a:t>
            </a:r>
            <a:endParaRPr lang="cs-CZ" dirty="0"/>
          </a:p>
        </p:txBody>
      </p:sp>
    </p:spTree>
    <p:extLst>
      <p:ext uri="{BB962C8B-B14F-4D97-AF65-F5344CB8AC3E}">
        <p14:creationId xmlns:p14="http://schemas.microsoft.com/office/powerpoint/2010/main" val="3687146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9869" y="665794"/>
            <a:ext cx="11012131" cy="1018035"/>
          </a:xfrm>
        </p:spPr>
        <p:txBody>
          <a:bodyPr/>
          <a:lstStyle/>
          <a:p>
            <a:r>
              <a:rPr lang="en-US" dirty="0" smtClean="0"/>
              <a:t>Scheme of investigation procedure</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629" y="1908516"/>
            <a:ext cx="2773136" cy="2892085"/>
          </a:xfrm>
        </p:spPr>
      </p:pic>
      <p:sp>
        <p:nvSpPr>
          <p:cNvPr id="5" name="Obdélník 4"/>
          <p:cNvSpPr/>
          <p:nvPr/>
        </p:nvSpPr>
        <p:spPr>
          <a:xfrm>
            <a:off x="4498383" y="5687514"/>
            <a:ext cx="1996187" cy="369332"/>
          </a:xfrm>
          <a:prstGeom prst="rect">
            <a:avLst/>
          </a:prstGeom>
        </p:spPr>
        <p:txBody>
          <a:bodyPr wrap="none">
            <a:spAutoFit/>
          </a:bodyPr>
          <a:lstStyle/>
          <a:p>
            <a:r>
              <a:rPr lang="cs-CZ" dirty="0"/>
              <a:t>www.ukessays.com</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908515"/>
            <a:ext cx="2773136" cy="2892085"/>
          </a:xfrm>
          <a:prstGeom prst="rect">
            <a:avLst/>
          </a:prstGeom>
        </p:spPr>
      </p:pic>
    </p:spTree>
    <p:extLst>
      <p:ext uri="{BB962C8B-B14F-4D97-AF65-F5344CB8AC3E}">
        <p14:creationId xmlns:p14="http://schemas.microsoft.com/office/powerpoint/2010/main" val="69131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en-US" dirty="0" smtClean="0"/>
              <a:t>Crime scene investigation</a:t>
            </a:r>
            <a:endParaRPr lang="en-US" dirty="0"/>
          </a:p>
        </p:txBody>
      </p:sp>
      <p:sp>
        <p:nvSpPr>
          <p:cNvPr id="5" name="Zástupný symbol pro obsah 4"/>
          <p:cNvSpPr>
            <a:spLocks noGrp="1"/>
          </p:cNvSpPr>
          <p:nvPr>
            <p:ph idx="1"/>
          </p:nvPr>
        </p:nvSpPr>
        <p:spPr/>
        <p:txBody>
          <a:bodyPr>
            <a:normAutofit/>
          </a:bodyPr>
          <a:lstStyle/>
          <a:p>
            <a:pPr algn="just"/>
            <a:r>
              <a:rPr lang="en-US" dirty="0"/>
              <a:t>All of these procedures can normally be used at various crime scenes, but not at all</a:t>
            </a:r>
          </a:p>
          <a:p>
            <a:pPr algn="just"/>
            <a:r>
              <a:rPr lang="en-US" dirty="0"/>
              <a:t>There are also less common practices, such as GPS coordination, which is better suited for large-scale crime scenes</a:t>
            </a:r>
          </a:p>
          <a:p>
            <a:pPr algn="just"/>
            <a:r>
              <a:rPr lang="en-US" dirty="0"/>
              <a:t>The crime scene, which contains special evidence and traces, requires the investigator to choose an effective way of mapping the crime scene (for example, in the case of an animal injury that leaves blood traces, it is better to choose a tracking scheme that allows analysis around the traces left)</a:t>
            </a:r>
            <a:endParaRPr lang="cs-CZ" dirty="0" smtClean="0"/>
          </a:p>
        </p:txBody>
      </p:sp>
    </p:spTree>
    <p:extLst>
      <p:ext uri="{BB962C8B-B14F-4D97-AF65-F5344CB8AC3E}">
        <p14:creationId xmlns:p14="http://schemas.microsoft.com/office/powerpoint/2010/main" val="328831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Crime scene investigation</a:t>
            </a:r>
            <a:endParaRPr lang="cs-CZ" dirty="0"/>
          </a:p>
        </p:txBody>
      </p:sp>
      <p:sp>
        <p:nvSpPr>
          <p:cNvPr id="3" name="Zástupný symbol pro obsah 2"/>
          <p:cNvSpPr>
            <a:spLocks noGrp="1"/>
          </p:cNvSpPr>
          <p:nvPr>
            <p:ph idx="1"/>
          </p:nvPr>
        </p:nvSpPr>
        <p:spPr/>
        <p:txBody>
          <a:bodyPr>
            <a:normAutofit/>
          </a:bodyPr>
          <a:lstStyle/>
          <a:p>
            <a:pPr algn="just"/>
            <a:r>
              <a:rPr lang="en-US" dirty="0"/>
              <a:t>Prior to the investigation, the investigator should assess the scene, the security, the content of the scene by going through the scene and noting everything he or she observes.</a:t>
            </a:r>
          </a:p>
          <a:p>
            <a:pPr algn="just"/>
            <a:r>
              <a:rPr lang="en-US" dirty="0"/>
              <a:t>Everything is recorded and according to the notes will be chosen an effective way to investigate the crime scene</a:t>
            </a:r>
          </a:p>
          <a:p>
            <a:pPr algn="just"/>
            <a:r>
              <a:rPr lang="en-US" dirty="0"/>
              <a:t>Notes may include: crime scene property, building, crime scene sides (sides may be marked by compass orientation or by the letters "A" on the front of the building and gradually along the sides to back)</a:t>
            </a:r>
          </a:p>
          <a:p>
            <a:pPr algn="just"/>
            <a:r>
              <a:rPr lang="en-US" dirty="0"/>
              <a:t>A light source inspects the crime scene and the dark corners of the crime scene before investigating</a:t>
            </a:r>
            <a:endParaRPr lang="cs-CZ" dirty="0"/>
          </a:p>
        </p:txBody>
      </p:sp>
    </p:spTree>
    <p:extLst>
      <p:ext uri="{BB962C8B-B14F-4D97-AF65-F5344CB8AC3E}">
        <p14:creationId xmlns:p14="http://schemas.microsoft.com/office/powerpoint/2010/main" val="3290732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Crime scene investigation</a:t>
            </a:r>
            <a:endParaRPr lang="cs-CZ" dirty="0"/>
          </a:p>
        </p:txBody>
      </p:sp>
      <p:sp>
        <p:nvSpPr>
          <p:cNvPr id="3" name="Zástupný symbol pro obsah 2"/>
          <p:cNvSpPr>
            <a:spLocks noGrp="1"/>
          </p:cNvSpPr>
          <p:nvPr>
            <p:ph idx="1"/>
          </p:nvPr>
        </p:nvSpPr>
        <p:spPr/>
        <p:txBody>
          <a:bodyPr>
            <a:normAutofit/>
          </a:bodyPr>
          <a:lstStyle/>
          <a:p>
            <a:pPr algn="just"/>
            <a:r>
              <a:rPr lang="en-US" dirty="0"/>
              <a:t>While browsing the scene, some signs of animal neglect (starvation, dehydration, drug problems, too small collars…) as well as other forms of animal cruelty, signs of attack or fighting between animals may be observed</a:t>
            </a:r>
          </a:p>
          <a:p>
            <a:pPr algn="just"/>
            <a:r>
              <a:rPr lang="en-US" dirty="0"/>
              <a:t>Passing the crime scene should result in recording environmental conditions, availability of food, water, medicines and the presence of animal injuries</a:t>
            </a:r>
          </a:p>
          <a:p>
            <a:pPr algn="just"/>
            <a:r>
              <a:rPr lang="en-US" dirty="0"/>
              <a:t>Evidence should also be recorded that could quickly perish or disappear (whine, lamentation of animals, odor, presence of other wild animals, etc.)</a:t>
            </a:r>
            <a:endParaRPr lang="cs-CZ" dirty="0"/>
          </a:p>
        </p:txBody>
      </p:sp>
    </p:spTree>
    <p:extLst>
      <p:ext uri="{BB962C8B-B14F-4D97-AF65-F5344CB8AC3E}">
        <p14:creationId xmlns:p14="http://schemas.microsoft.com/office/powerpoint/2010/main" val="653792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Crime scene investigation</a:t>
            </a:r>
            <a:endParaRPr lang="cs-CZ" dirty="0"/>
          </a:p>
        </p:txBody>
      </p:sp>
      <p:sp>
        <p:nvSpPr>
          <p:cNvPr id="3" name="Zástupný symbol pro obsah 2"/>
          <p:cNvSpPr>
            <a:spLocks noGrp="1"/>
          </p:cNvSpPr>
          <p:nvPr>
            <p:ph idx="1"/>
          </p:nvPr>
        </p:nvSpPr>
        <p:spPr/>
        <p:txBody>
          <a:bodyPr>
            <a:normAutofit/>
          </a:bodyPr>
          <a:lstStyle/>
          <a:p>
            <a:pPr algn="just"/>
            <a:r>
              <a:rPr lang="en-US" dirty="0"/>
              <a:t>Further evidence must be documented with photographs or video from the crime scene</a:t>
            </a:r>
          </a:p>
          <a:p>
            <a:pPr algn="just"/>
            <a:r>
              <a:rPr lang="en-US" dirty="0"/>
              <a:t>At the same time, ensure witnesses, suspects or victims, if possible</a:t>
            </a:r>
          </a:p>
          <a:p>
            <a:pPr algn="just"/>
            <a:r>
              <a:rPr lang="en-US" dirty="0"/>
              <a:t>Examples of the most common evidence at the scene:</a:t>
            </a:r>
          </a:p>
          <a:p>
            <a:pPr algn="just"/>
            <a:r>
              <a:rPr lang="en-US" dirty="0"/>
              <a:t>firearms, knives, body scratches, body wounds, prescription medications, medical reports, medication prescriptions, excessive money at crime scene, presence of body fluids on walls or floor, presence of flammable substances, fingerprints, shoe prints, animal footprints …</a:t>
            </a:r>
          </a:p>
          <a:p>
            <a:pPr algn="just"/>
            <a:r>
              <a:rPr lang="en-US" dirty="0"/>
              <a:t>After examining the scene, the investigator may reconsider the investigation procedure</a:t>
            </a:r>
          </a:p>
          <a:p>
            <a:pPr algn="just"/>
            <a:r>
              <a:rPr lang="en-US" dirty="0"/>
              <a:t>Everything should be documented</a:t>
            </a:r>
            <a:endParaRPr lang="cs-CZ" dirty="0"/>
          </a:p>
        </p:txBody>
      </p:sp>
    </p:spTree>
    <p:extLst>
      <p:ext uri="{BB962C8B-B14F-4D97-AF65-F5344CB8AC3E}">
        <p14:creationId xmlns:p14="http://schemas.microsoft.com/office/powerpoint/2010/main" val="2350304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Documentation on crime scene</a:t>
            </a:r>
            <a:endParaRPr lang="en-US" dirty="0"/>
          </a:p>
        </p:txBody>
      </p:sp>
      <p:sp>
        <p:nvSpPr>
          <p:cNvPr id="3" name="Zástupný symbol pro obsah 2"/>
          <p:cNvSpPr>
            <a:spLocks noGrp="1"/>
          </p:cNvSpPr>
          <p:nvPr>
            <p:ph idx="1"/>
          </p:nvPr>
        </p:nvSpPr>
        <p:spPr/>
        <p:txBody>
          <a:bodyPr/>
          <a:lstStyle/>
          <a:p>
            <a:r>
              <a:rPr lang="en-US" dirty="0" smtClean="0"/>
              <a:t>Comment</a:t>
            </a:r>
            <a:r>
              <a:rPr lang="cs-CZ" dirty="0" smtClean="0"/>
              <a:t>s/notes</a:t>
            </a:r>
            <a:endParaRPr lang="en-US" dirty="0"/>
          </a:p>
          <a:p>
            <a:r>
              <a:rPr lang="en-US" dirty="0"/>
              <a:t>Photo</a:t>
            </a:r>
          </a:p>
          <a:p>
            <a:r>
              <a:rPr lang="en-US" dirty="0"/>
              <a:t>Video</a:t>
            </a:r>
          </a:p>
          <a:p>
            <a:r>
              <a:rPr lang="en-US" dirty="0"/>
              <a:t>Draw / diagram</a:t>
            </a:r>
            <a:endParaRPr lang="cs-CZ" dirty="0"/>
          </a:p>
        </p:txBody>
      </p:sp>
    </p:spTree>
    <p:extLst>
      <p:ext uri="{BB962C8B-B14F-4D97-AF65-F5344CB8AC3E}">
        <p14:creationId xmlns:p14="http://schemas.microsoft.com/office/powerpoint/2010/main" val="1782799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content of presentation</a:t>
            </a:r>
          </a:p>
        </p:txBody>
      </p:sp>
      <p:sp>
        <p:nvSpPr>
          <p:cNvPr id="3" name="Zástupný symbol pro obsah 2"/>
          <p:cNvSpPr>
            <a:spLocks noGrp="1"/>
          </p:cNvSpPr>
          <p:nvPr>
            <p:ph idx="1"/>
          </p:nvPr>
        </p:nvSpPr>
        <p:spPr/>
        <p:txBody>
          <a:bodyPr/>
          <a:lstStyle/>
          <a:p>
            <a:pPr eaLnBrk="0" fontAlgn="base" hangingPunct="0">
              <a:lnSpc>
                <a:spcPct val="100000"/>
              </a:lnSpc>
              <a:spcBef>
                <a:spcPct val="0"/>
              </a:spcBef>
              <a:spcAft>
                <a:spcPct val="0"/>
              </a:spcAft>
            </a:pPr>
            <a:r>
              <a:rPr lang="en-US" altLang="cs-CZ" dirty="0" smtClean="0">
                <a:solidFill>
                  <a:srgbClr val="222222"/>
                </a:solidFill>
              </a:rPr>
              <a:t>Forensic investigation</a:t>
            </a:r>
          </a:p>
          <a:p>
            <a:pPr eaLnBrk="0" fontAlgn="base" hangingPunct="0">
              <a:lnSpc>
                <a:spcPct val="100000"/>
              </a:lnSpc>
              <a:spcBef>
                <a:spcPct val="0"/>
              </a:spcBef>
              <a:spcAft>
                <a:spcPct val="0"/>
              </a:spcAft>
            </a:pPr>
            <a:r>
              <a:rPr lang="en-US" altLang="cs-CZ" dirty="0" smtClean="0">
                <a:solidFill>
                  <a:srgbClr val="222222"/>
                </a:solidFill>
              </a:rPr>
              <a:t>Primary crime scene analysis </a:t>
            </a:r>
          </a:p>
          <a:p>
            <a:pPr eaLnBrk="0" fontAlgn="base" hangingPunct="0">
              <a:lnSpc>
                <a:spcPct val="100000"/>
              </a:lnSpc>
              <a:spcBef>
                <a:spcPct val="0"/>
              </a:spcBef>
              <a:spcAft>
                <a:spcPct val="0"/>
              </a:spcAft>
            </a:pPr>
            <a:r>
              <a:rPr lang="en-US" altLang="cs-CZ" dirty="0" smtClean="0">
                <a:solidFill>
                  <a:srgbClr val="222222"/>
                </a:solidFill>
              </a:rPr>
              <a:t>Collection of evidence </a:t>
            </a:r>
          </a:p>
          <a:p>
            <a:pPr eaLnBrk="0" fontAlgn="base" hangingPunct="0">
              <a:lnSpc>
                <a:spcPct val="100000"/>
              </a:lnSpc>
              <a:spcBef>
                <a:spcPct val="0"/>
              </a:spcBef>
              <a:spcAft>
                <a:spcPct val="0"/>
              </a:spcAft>
            </a:pPr>
            <a:r>
              <a:rPr lang="en-US" altLang="cs-CZ" dirty="0" smtClean="0">
                <a:solidFill>
                  <a:srgbClr val="222222"/>
                </a:solidFill>
              </a:rPr>
              <a:t>Secondary crime scene analysis </a:t>
            </a:r>
          </a:p>
          <a:p>
            <a:pPr eaLnBrk="0" fontAlgn="base" hangingPunct="0">
              <a:lnSpc>
                <a:spcPct val="100000"/>
              </a:lnSpc>
              <a:spcBef>
                <a:spcPct val="0"/>
              </a:spcBef>
              <a:spcAft>
                <a:spcPct val="0"/>
              </a:spcAft>
            </a:pPr>
            <a:r>
              <a:rPr lang="en-US" altLang="cs-CZ" dirty="0" smtClean="0">
                <a:solidFill>
                  <a:srgbClr val="222222"/>
                </a:solidFill>
              </a:rPr>
              <a:t>Veterinary toxicology </a:t>
            </a:r>
          </a:p>
          <a:p>
            <a:pPr eaLnBrk="0" fontAlgn="base" hangingPunct="0">
              <a:lnSpc>
                <a:spcPct val="100000"/>
              </a:lnSpc>
              <a:spcBef>
                <a:spcPct val="0"/>
              </a:spcBef>
              <a:spcAft>
                <a:spcPct val="0"/>
              </a:spcAft>
            </a:pPr>
            <a:r>
              <a:rPr lang="en-US" altLang="cs-CZ" dirty="0" smtClean="0">
                <a:solidFill>
                  <a:srgbClr val="222222"/>
                </a:solidFill>
              </a:rPr>
              <a:t>DNA analysis</a:t>
            </a:r>
            <a:r>
              <a:rPr lang="en-US" altLang="cs-CZ" dirty="0" smtClean="0">
                <a:solidFill>
                  <a:schemeClr val="tx1"/>
                </a:solidFill>
              </a:rPr>
              <a:t> </a:t>
            </a:r>
          </a:p>
          <a:p>
            <a:endParaRPr lang="en-US" dirty="0"/>
          </a:p>
        </p:txBody>
      </p:sp>
    </p:spTree>
    <p:extLst>
      <p:ext uri="{BB962C8B-B14F-4D97-AF65-F5344CB8AC3E}">
        <p14:creationId xmlns:p14="http://schemas.microsoft.com/office/powerpoint/2010/main" val="77248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Documentation - notes</a:t>
            </a:r>
            <a:endParaRPr lang="en-US" dirty="0"/>
          </a:p>
        </p:txBody>
      </p:sp>
      <p:sp>
        <p:nvSpPr>
          <p:cNvPr id="3" name="Zástupný symbol pro obsah 2"/>
          <p:cNvSpPr>
            <a:spLocks noGrp="1"/>
          </p:cNvSpPr>
          <p:nvPr>
            <p:ph idx="1"/>
          </p:nvPr>
        </p:nvSpPr>
        <p:spPr/>
        <p:txBody>
          <a:bodyPr>
            <a:normAutofit fontScale="47500" lnSpcReduction="20000"/>
          </a:bodyPr>
          <a:lstStyle/>
          <a:p>
            <a:r>
              <a:rPr lang="en-US" dirty="0"/>
              <a:t>Notes can be simple or detailed if necessary</a:t>
            </a:r>
          </a:p>
          <a:p>
            <a:r>
              <a:rPr lang="en-US" dirty="0"/>
              <a:t>Handwritten or completed in a pre-printed form</a:t>
            </a:r>
          </a:p>
          <a:p>
            <a:r>
              <a:rPr lang="en-US" b="1" dirty="0"/>
              <a:t>Basic notes of each investigation:</a:t>
            </a:r>
          </a:p>
          <a:p>
            <a:r>
              <a:rPr lang="en-US" i="1" dirty="0"/>
              <a:t>Date and time of notification</a:t>
            </a:r>
          </a:p>
          <a:p>
            <a:r>
              <a:rPr lang="en-US" i="1" dirty="0"/>
              <a:t>Identification of the </a:t>
            </a:r>
            <a:r>
              <a:rPr lang="en-US" i="1" dirty="0" err="1"/>
              <a:t>notifier</a:t>
            </a:r>
            <a:r>
              <a:rPr lang="en-US" i="1" dirty="0"/>
              <a:t> and his personal data</a:t>
            </a:r>
          </a:p>
          <a:p>
            <a:r>
              <a:rPr lang="en-US" i="1" dirty="0"/>
              <a:t>The address of the crime scene</a:t>
            </a:r>
          </a:p>
          <a:p>
            <a:r>
              <a:rPr lang="en-US" i="1" dirty="0"/>
              <a:t>Time of arrival at the crime scene</a:t>
            </a:r>
          </a:p>
          <a:p>
            <a:r>
              <a:rPr lang="en-US" i="1" dirty="0"/>
              <a:t>Description of the crime scene</a:t>
            </a:r>
          </a:p>
          <a:p>
            <a:r>
              <a:rPr lang="en-US" i="1" dirty="0"/>
              <a:t>Components and bodies involved in the investigation</a:t>
            </a:r>
          </a:p>
          <a:p>
            <a:r>
              <a:rPr lang="en-US" i="1" dirty="0"/>
              <a:t>Case number</a:t>
            </a:r>
          </a:p>
          <a:p>
            <a:r>
              <a:rPr lang="en-US" i="1" dirty="0"/>
              <a:t>List of interrogated persons at the crime scene and contacts</a:t>
            </a:r>
          </a:p>
          <a:p>
            <a:r>
              <a:rPr lang="en-US" i="1" dirty="0"/>
              <a:t>List of evidence collected at the scene and time of collection</a:t>
            </a:r>
          </a:p>
          <a:p>
            <a:r>
              <a:rPr lang="en-US" i="1" dirty="0"/>
              <a:t>Time to complete the investigation</a:t>
            </a:r>
          </a:p>
          <a:p>
            <a:r>
              <a:rPr lang="en-US" i="1" dirty="0"/>
              <a:t>Matters for further investigation</a:t>
            </a:r>
            <a:endParaRPr lang="cs-CZ" i="1" dirty="0" smtClean="0"/>
          </a:p>
          <a:p>
            <a:endParaRPr lang="cs-CZ" dirty="0"/>
          </a:p>
        </p:txBody>
      </p:sp>
    </p:spTree>
    <p:extLst>
      <p:ext uri="{BB962C8B-B14F-4D97-AF65-F5344CB8AC3E}">
        <p14:creationId xmlns:p14="http://schemas.microsoft.com/office/powerpoint/2010/main" val="2464119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Weather data</a:t>
            </a:r>
            <a:endParaRPr lang="en-US" dirty="0"/>
          </a:p>
        </p:txBody>
      </p:sp>
      <p:sp>
        <p:nvSpPr>
          <p:cNvPr id="3" name="Zástupný symbol pro obsah 2"/>
          <p:cNvSpPr>
            <a:spLocks noGrp="1"/>
          </p:cNvSpPr>
          <p:nvPr>
            <p:ph idx="1"/>
          </p:nvPr>
        </p:nvSpPr>
        <p:spPr/>
        <p:txBody>
          <a:bodyPr/>
          <a:lstStyle/>
          <a:p>
            <a:r>
              <a:rPr lang="en-US" dirty="0"/>
              <a:t>Temperature (indoor and outdoor) + several measurements differently around the room / area, around the body, around animals, at the animal body level</a:t>
            </a:r>
          </a:p>
          <a:p>
            <a:r>
              <a:rPr lang="en-US" dirty="0"/>
              <a:t>- yes / no, setting</a:t>
            </a:r>
          </a:p>
          <a:p>
            <a:r>
              <a:rPr lang="en-US" dirty="0"/>
              <a:t>Heating settings</a:t>
            </a:r>
          </a:p>
          <a:p>
            <a:r>
              <a:rPr lang="en-US" dirty="0"/>
              <a:t>Always record the outdoor temperature</a:t>
            </a:r>
            <a:endParaRPr lang="cs-CZ" dirty="0"/>
          </a:p>
        </p:txBody>
      </p:sp>
    </p:spTree>
    <p:extLst>
      <p:ext uri="{BB962C8B-B14F-4D97-AF65-F5344CB8AC3E}">
        <p14:creationId xmlns:p14="http://schemas.microsoft.com/office/powerpoint/2010/main" val="370600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Documentation: photographs and videos</a:t>
            </a:r>
            <a:endParaRPr lang="en-US" dirty="0"/>
          </a:p>
        </p:txBody>
      </p:sp>
      <p:sp>
        <p:nvSpPr>
          <p:cNvPr id="3" name="Zástupný symbol pro obsah 2"/>
          <p:cNvSpPr>
            <a:spLocks noGrp="1"/>
          </p:cNvSpPr>
          <p:nvPr>
            <p:ph idx="1"/>
          </p:nvPr>
        </p:nvSpPr>
        <p:spPr/>
        <p:txBody>
          <a:bodyPr>
            <a:normAutofit/>
          </a:bodyPr>
          <a:lstStyle/>
          <a:p>
            <a:pPr algn="just"/>
            <a:r>
              <a:rPr lang="en-US" dirty="0"/>
              <a:t>A simple way to record crime scene details and investigations</a:t>
            </a:r>
          </a:p>
          <a:p>
            <a:pPr algn="just"/>
            <a:r>
              <a:rPr lang="en-US" dirty="0"/>
              <a:t>Necessary to use a photo tag with the information provided for investigation such as time, date, case number, location, photographer identification</a:t>
            </a:r>
          </a:p>
          <a:p>
            <a:pPr algn="just"/>
            <a:r>
              <a:rPr lang="en-US" dirty="0"/>
              <a:t>Take more general photos of the surroundings, crime scenes in general, details, evidence with the meter included to record the size of the object</a:t>
            </a:r>
          </a:p>
          <a:p>
            <a:pPr algn="just"/>
            <a:r>
              <a:rPr lang="en-US" dirty="0"/>
              <a:t>Always basic photos of the scene + video from the crime scene</a:t>
            </a:r>
          </a:p>
          <a:p>
            <a:pPr algn="just"/>
            <a:r>
              <a:rPr lang="en-US" dirty="0"/>
              <a:t>Video environment and animals</a:t>
            </a:r>
          </a:p>
          <a:p>
            <a:pPr algn="just"/>
            <a:r>
              <a:rPr lang="en-US" dirty="0"/>
              <a:t>He also records limp, weakness, injuries, vocalization…</a:t>
            </a:r>
          </a:p>
          <a:p>
            <a:pPr algn="just"/>
            <a:r>
              <a:rPr lang="en-US" dirty="0"/>
              <a:t>Practice: digital camera, SD card, video camera</a:t>
            </a:r>
            <a:endParaRPr lang="cs-CZ" dirty="0" smtClean="0"/>
          </a:p>
          <a:p>
            <a:pPr algn="just"/>
            <a:endParaRPr lang="cs-CZ" dirty="0"/>
          </a:p>
        </p:txBody>
      </p:sp>
    </p:spTree>
    <p:extLst>
      <p:ext uri="{BB962C8B-B14F-4D97-AF65-F5344CB8AC3E}">
        <p14:creationId xmlns:p14="http://schemas.microsoft.com/office/powerpoint/2010/main" val="13361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Crime scene diagram</a:t>
            </a:r>
            <a:endParaRPr lang="en-US" dirty="0"/>
          </a:p>
        </p:txBody>
      </p:sp>
      <p:sp>
        <p:nvSpPr>
          <p:cNvPr id="3" name="Zástupný symbol pro obsah 2"/>
          <p:cNvSpPr>
            <a:spLocks noGrp="1"/>
          </p:cNvSpPr>
          <p:nvPr>
            <p:ph idx="1"/>
          </p:nvPr>
        </p:nvSpPr>
        <p:spPr/>
        <p:txBody>
          <a:bodyPr/>
          <a:lstStyle/>
          <a:p>
            <a:pPr algn="just"/>
            <a:r>
              <a:rPr lang="en-US" dirty="0"/>
              <a:t>Graphic illustration of crime scene</a:t>
            </a:r>
          </a:p>
          <a:p>
            <a:pPr algn="just"/>
            <a:r>
              <a:rPr lang="en-US" dirty="0"/>
              <a:t>It contains information about the environment, the location of victims, the location of blood traces, the location of important things at the crime scene </a:t>
            </a:r>
            <a:r>
              <a:rPr lang="en-US" dirty="0" smtClean="0"/>
              <a:t>– </a:t>
            </a:r>
            <a:r>
              <a:rPr lang="en-US" dirty="0" err="1" smtClean="0"/>
              <a:t>eg</a:t>
            </a:r>
            <a:r>
              <a:rPr lang="cs-CZ" dirty="0" smtClean="0"/>
              <a:t>.</a:t>
            </a:r>
            <a:r>
              <a:rPr lang="en-US" dirty="0" smtClean="0"/>
              <a:t> </a:t>
            </a:r>
            <a:r>
              <a:rPr lang="en-US" dirty="0"/>
              <a:t>the presence of weapons or traces, or other evidence that is undergoing further analysis</a:t>
            </a:r>
          </a:p>
          <a:p>
            <a:pPr algn="just"/>
            <a:r>
              <a:rPr lang="en-US" dirty="0" smtClean="0"/>
              <a:t>Complemented </a:t>
            </a:r>
            <a:r>
              <a:rPr lang="en-US" dirty="0"/>
              <a:t>by verbal description</a:t>
            </a:r>
            <a:endParaRPr lang="cs-CZ" dirty="0" smtClean="0"/>
          </a:p>
          <a:p>
            <a:pPr algn="just"/>
            <a:endParaRPr lang="cs-CZ" dirty="0"/>
          </a:p>
        </p:txBody>
      </p:sp>
    </p:spTree>
    <p:extLst>
      <p:ext uri="{BB962C8B-B14F-4D97-AF65-F5344CB8AC3E}">
        <p14:creationId xmlns:p14="http://schemas.microsoft.com/office/powerpoint/2010/main" val="141296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Crime scene diagram</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9320" y="1977844"/>
            <a:ext cx="4654714" cy="3577235"/>
          </a:xfrm>
        </p:spPr>
      </p:pic>
      <p:sp>
        <p:nvSpPr>
          <p:cNvPr id="5" name="Obdélník 4"/>
          <p:cNvSpPr/>
          <p:nvPr/>
        </p:nvSpPr>
        <p:spPr>
          <a:xfrm>
            <a:off x="8051098" y="5945095"/>
            <a:ext cx="3320333" cy="307777"/>
          </a:xfrm>
          <a:prstGeom prst="rect">
            <a:avLst/>
          </a:prstGeom>
        </p:spPr>
        <p:txBody>
          <a:bodyPr wrap="none">
            <a:spAutoFit/>
          </a:bodyPr>
          <a:lstStyle/>
          <a:p>
            <a:r>
              <a:rPr lang="cs-CZ" sz="1400" dirty="0" smtClean="0"/>
              <a:t>https</a:t>
            </a:r>
            <a:r>
              <a:rPr lang="cs-CZ" sz="1400" dirty="0"/>
              <a:t>://www.smartdraw.com/crime-scene/</a:t>
            </a:r>
          </a:p>
        </p:txBody>
      </p:sp>
    </p:spTree>
    <p:extLst>
      <p:ext uri="{BB962C8B-B14F-4D97-AF65-F5344CB8AC3E}">
        <p14:creationId xmlns:p14="http://schemas.microsoft.com/office/powerpoint/2010/main" val="802436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Investigation of crime scene</a:t>
            </a:r>
            <a:endParaRPr lang="en-US" dirty="0"/>
          </a:p>
        </p:txBody>
      </p:sp>
      <p:sp>
        <p:nvSpPr>
          <p:cNvPr id="3" name="Zástupný symbol pro obsah 2"/>
          <p:cNvSpPr>
            <a:spLocks noGrp="1"/>
          </p:cNvSpPr>
          <p:nvPr>
            <p:ph idx="1"/>
          </p:nvPr>
        </p:nvSpPr>
        <p:spPr/>
        <p:txBody>
          <a:bodyPr>
            <a:normAutofit/>
          </a:bodyPr>
          <a:lstStyle/>
          <a:p>
            <a:r>
              <a:rPr lang="en-US" dirty="0"/>
              <a:t>3 important things:</a:t>
            </a:r>
          </a:p>
          <a:p>
            <a:r>
              <a:rPr lang="en-US" dirty="0"/>
              <a:t>Recognition of evidence</a:t>
            </a:r>
          </a:p>
          <a:p>
            <a:r>
              <a:rPr lang="en-US" dirty="0"/>
              <a:t>Provision of evidence</a:t>
            </a:r>
          </a:p>
          <a:p>
            <a:r>
              <a:rPr lang="en-US" dirty="0"/>
              <a:t>Preservation of evidence</a:t>
            </a:r>
          </a:p>
          <a:p>
            <a:endParaRPr lang="en-US" dirty="0"/>
          </a:p>
          <a:p>
            <a:r>
              <a:rPr lang="en-US" dirty="0"/>
              <a:t>Macro and micro crime scene</a:t>
            </a:r>
          </a:p>
          <a:p>
            <a:r>
              <a:rPr lang="en-US" dirty="0"/>
              <a:t>Macro: location, surroundings</a:t>
            </a:r>
          </a:p>
          <a:p>
            <a:r>
              <a:rPr lang="en-US" dirty="0"/>
              <a:t>Micro: body, tracks</a:t>
            </a:r>
            <a:endParaRPr lang="cs-CZ" dirty="0"/>
          </a:p>
        </p:txBody>
      </p:sp>
    </p:spTree>
    <p:extLst>
      <p:ext uri="{BB962C8B-B14F-4D97-AF65-F5344CB8AC3E}">
        <p14:creationId xmlns:p14="http://schemas.microsoft.com/office/powerpoint/2010/main" val="69817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Recognizing and collection of evidence</a:t>
            </a:r>
            <a:endParaRPr lang="en-US" dirty="0"/>
          </a:p>
        </p:txBody>
      </p:sp>
      <p:sp>
        <p:nvSpPr>
          <p:cNvPr id="3" name="Zástupný symbol pro obsah 2"/>
          <p:cNvSpPr>
            <a:spLocks noGrp="1"/>
          </p:cNvSpPr>
          <p:nvPr>
            <p:ph idx="1"/>
          </p:nvPr>
        </p:nvSpPr>
        <p:spPr/>
        <p:txBody>
          <a:bodyPr>
            <a:normAutofit/>
          </a:bodyPr>
          <a:lstStyle/>
          <a:p>
            <a:pPr algn="just"/>
            <a:r>
              <a:rPr lang="en-US" dirty="0"/>
              <a:t>The crime scene is chaotic, complexity and systematic evaluation is required</a:t>
            </a:r>
          </a:p>
          <a:p>
            <a:pPr algn="just"/>
            <a:r>
              <a:rPr lang="en-US" dirty="0"/>
              <a:t>The need to collect evidence that guarantees further analysis</a:t>
            </a:r>
          </a:p>
          <a:p>
            <a:pPr algn="just"/>
            <a:r>
              <a:rPr lang="en-US" dirty="0"/>
              <a:t>Fridge / freezer to store evidence</a:t>
            </a:r>
          </a:p>
          <a:p>
            <a:pPr algn="just"/>
            <a:r>
              <a:rPr lang="en-US" dirty="0"/>
              <a:t>Document availability and condition of food and water</a:t>
            </a:r>
          </a:p>
          <a:p>
            <a:pPr algn="just"/>
            <a:r>
              <a:rPr lang="en-US" dirty="0"/>
              <a:t>Measure water level</a:t>
            </a:r>
          </a:p>
          <a:p>
            <a:pPr algn="just"/>
            <a:r>
              <a:rPr lang="en-US" dirty="0"/>
              <a:t>Ask the owner if present: typical food</a:t>
            </a:r>
          </a:p>
          <a:p>
            <a:pPr algn="just"/>
            <a:r>
              <a:rPr lang="en-US" dirty="0" smtClean="0"/>
              <a:t>Is animal tie</a:t>
            </a:r>
            <a:r>
              <a:rPr lang="cs-CZ" dirty="0" smtClean="0"/>
              <a:t>d</a:t>
            </a:r>
            <a:r>
              <a:rPr lang="en-US" dirty="0" smtClean="0"/>
              <a:t>? </a:t>
            </a:r>
            <a:r>
              <a:rPr lang="en-US" dirty="0"/>
              <a:t>The length of the rope, weigh the chain</a:t>
            </a:r>
          </a:p>
          <a:p>
            <a:pPr algn="just"/>
            <a:r>
              <a:rPr lang="en-US" dirty="0"/>
              <a:t>Body fluids - what, quantity, samples</a:t>
            </a:r>
            <a:endParaRPr lang="cs-CZ" dirty="0"/>
          </a:p>
        </p:txBody>
      </p:sp>
    </p:spTree>
    <p:extLst>
      <p:ext uri="{BB962C8B-B14F-4D97-AF65-F5344CB8AC3E}">
        <p14:creationId xmlns:p14="http://schemas.microsoft.com/office/powerpoint/2010/main" val="1168531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4C6E401-0146-47D9-8319-11FEA4578E39}"/>
              </a:ext>
            </a:extLst>
          </p:cNvPr>
          <p:cNvSpPr>
            <a:spLocks noGrp="1"/>
          </p:cNvSpPr>
          <p:nvPr>
            <p:ph type="title"/>
          </p:nvPr>
        </p:nvSpPr>
        <p:spPr/>
        <p:txBody>
          <a:bodyPr>
            <a:normAutofit/>
          </a:bodyPr>
          <a:lstStyle/>
          <a:p>
            <a:r>
              <a:rPr lang="en-US" dirty="0" smtClean="0"/>
              <a:t>Collection of evidence</a:t>
            </a:r>
            <a:endParaRPr lang="en-US" dirty="0"/>
          </a:p>
        </p:txBody>
      </p:sp>
      <p:sp>
        <p:nvSpPr>
          <p:cNvPr id="3" name="Zástupný symbol pro obsah 2">
            <a:extLst>
              <a:ext uri="{FF2B5EF4-FFF2-40B4-BE49-F238E27FC236}">
                <a16:creationId xmlns:a16="http://schemas.microsoft.com/office/drawing/2014/main" xmlns="" id="{B4C372D1-89DB-401D-BA60-B5924544A8B2}"/>
              </a:ext>
            </a:extLst>
          </p:cNvPr>
          <p:cNvSpPr>
            <a:spLocks noGrp="1"/>
          </p:cNvSpPr>
          <p:nvPr>
            <p:ph idx="1"/>
          </p:nvPr>
        </p:nvSpPr>
        <p:spPr/>
        <p:txBody>
          <a:bodyPr>
            <a:normAutofit/>
          </a:bodyPr>
          <a:lstStyle/>
          <a:p>
            <a:pPr algn="just"/>
            <a:r>
              <a:rPr lang="en-US" dirty="0"/>
              <a:t>Proof = everything from crime scene, samples, photos, SD cards, animals</a:t>
            </a:r>
          </a:p>
          <a:p>
            <a:pPr algn="just"/>
            <a:r>
              <a:rPr lang="en-US" dirty="0"/>
              <a:t>Equipment for gathering evidence from the animal and the scene is important</a:t>
            </a:r>
          </a:p>
          <a:p>
            <a:pPr algn="just"/>
            <a:r>
              <a:rPr lang="en-US" dirty="0"/>
              <a:t>Examination of the animal with a UV lamp to detect fluids, foreign hair and hair, fibers</a:t>
            </a:r>
          </a:p>
          <a:p>
            <a:pPr algn="just"/>
            <a:r>
              <a:rPr lang="en-US" dirty="0"/>
              <a:t>Magnifier to search for small evidence</a:t>
            </a:r>
          </a:p>
          <a:p>
            <a:pPr algn="just"/>
            <a:r>
              <a:rPr lang="en-US" dirty="0"/>
              <a:t>Plastic tweezers for collecting and destroying evidence</a:t>
            </a:r>
          </a:p>
          <a:p>
            <a:pPr algn="just"/>
            <a:r>
              <a:rPr lang="en-US" dirty="0"/>
              <a:t>For the collection of evidence it is better to have paper envelopes and bags (preventing the destruction of proof by moisture)</a:t>
            </a:r>
          </a:p>
          <a:p>
            <a:pPr algn="just"/>
            <a:r>
              <a:rPr lang="en-US" dirty="0"/>
              <a:t>Marking on the outside - indelible labels, good holding</a:t>
            </a:r>
            <a:endParaRPr lang="cs-CZ" dirty="0"/>
          </a:p>
        </p:txBody>
      </p:sp>
    </p:spTree>
    <p:extLst>
      <p:ext uri="{BB962C8B-B14F-4D97-AF65-F5344CB8AC3E}">
        <p14:creationId xmlns:p14="http://schemas.microsoft.com/office/powerpoint/2010/main" val="1174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902570F-CD11-422B-88F1-3D19A782B31F}"/>
              </a:ext>
            </a:extLst>
          </p:cNvPr>
          <p:cNvSpPr>
            <a:spLocks noGrp="1"/>
          </p:cNvSpPr>
          <p:nvPr>
            <p:ph type="title"/>
          </p:nvPr>
        </p:nvSpPr>
        <p:spPr/>
        <p:txBody>
          <a:bodyPr>
            <a:normAutofit/>
          </a:bodyPr>
          <a:lstStyle/>
          <a:p>
            <a:r>
              <a:rPr lang="en-US" dirty="0" smtClean="0"/>
              <a:t>Collection of evidence</a:t>
            </a:r>
            <a:endParaRPr lang="en-US" dirty="0"/>
          </a:p>
        </p:txBody>
      </p:sp>
      <p:sp>
        <p:nvSpPr>
          <p:cNvPr id="3" name="Zástupný symbol pro obsah 2">
            <a:extLst>
              <a:ext uri="{FF2B5EF4-FFF2-40B4-BE49-F238E27FC236}">
                <a16:creationId xmlns:a16="http://schemas.microsoft.com/office/drawing/2014/main" xmlns="" id="{F1FC30DF-C325-4F26-B366-1005E037E44B}"/>
              </a:ext>
            </a:extLst>
          </p:cNvPr>
          <p:cNvSpPr>
            <a:spLocks noGrp="1"/>
          </p:cNvSpPr>
          <p:nvPr>
            <p:ph idx="1"/>
          </p:nvPr>
        </p:nvSpPr>
        <p:spPr/>
        <p:txBody>
          <a:bodyPr>
            <a:normAutofit/>
          </a:bodyPr>
          <a:lstStyle/>
          <a:p>
            <a:r>
              <a:rPr lang="en-US" dirty="0"/>
              <a:t>If the evidence is wet, it can be transported for analysis in a plastic container for 2 hours</a:t>
            </a:r>
          </a:p>
          <a:p>
            <a:r>
              <a:rPr lang="en-US" dirty="0"/>
              <a:t>When taking smears from evidence, use one sterile at least</a:t>
            </a:r>
          </a:p>
          <a:p>
            <a:r>
              <a:rPr lang="en-US" dirty="0"/>
              <a:t>Start with a sterile swab, then moistened in saline, then a dry swab</a:t>
            </a:r>
          </a:p>
          <a:p>
            <a:r>
              <a:rPr lang="en-US" dirty="0"/>
              <a:t>All evidence packaged, labeled, date, time, brief description, initials of the person collecting the evidence</a:t>
            </a:r>
            <a:endParaRPr lang="cs-CZ" dirty="0"/>
          </a:p>
          <a:p>
            <a:endParaRPr lang="cs-CZ" dirty="0"/>
          </a:p>
          <a:p>
            <a:endParaRPr lang="cs-CZ" dirty="0"/>
          </a:p>
        </p:txBody>
      </p:sp>
    </p:spTree>
    <p:extLst>
      <p:ext uri="{BB962C8B-B14F-4D97-AF65-F5344CB8AC3E}">
        <p14:creationId xmlns:p14="http://schemas.microsoft.com/office/powerpoint/2010/main" val="263182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US" dirty="0" smtClean="0"/>
              <a:t>Collection of evidence</a:t>
            </a:r>
            <a:endParaRPr lang="en-US" dirty="0"/>
          </a:p>
        </p:txBody>
      </p:sp>
      <p:pic>
        <p:nvPicPr>
          <p:cNvPr id="4" name="Zástupný symbol pro obsah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54956" y="1846263"/>
            <a:ext cx="4022725" cy="4022725"/>
          </a:xfrm>
        </p:spPr>
      </p:pic>
      <p:pic>
        <p:nvPicPr>
          <p:cNvPr id="8" name="Zástupný symbol pro obsah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5438" y="1846263"/>
            <a:ext cx="4022725" cy="4022725"/>
          </a:xfrm>
        </p:spPr>
      </p:pic>
      <p:sp>
        <p:nvSpPr>
          <p:cNvPr id="5" name="Obdélník 4"/>
          <p:cNvSpPr/>
          <p:nvPr/>
        </p:nvSpPr>
        <p:spPr>
          <a:xfrm>
            <a:off x="8992817" y="5868988"/>
            <a:ext cx="1744004" cy="276999"/>
          </a:xfrm>
          <a:prstGeom prst="rect">
            <a:avLst/>
          </a:prstGeom>
        </p:spPr>
        <p:txBody>
          <a:bodyPr wrap="none">
            <a:spAutoFit/>
          </a:bodyPr>
          <a:lstStyle/>
          <a:p>
            <a:r>
              <a:rPr lang="cs-CZ" sz="1200" dirty="0" smtClean="0"/>
              <a:t>https</a:t>
            </a:r>
            <a:r>
              <a:rPr lang="cs-CZ" sz="1200" dirty="0"/>
              <a:t>://crimescene.com/</a:t>
            </a:r>
          </a:p>
        </p:txBody>
      </p:sp>
    </p:spTree>
    <p:extLst>
      <p:ext uri="{BB962C8B-B14F-4D97-AF65-F5344CB8AC3E}">
        <p14:creationId xmlns:p14="http://schemas.microsoft.com/office/powerpoint/2010/main" val="24704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Forensic investigation</a:t>
            </a:r>
          </a:p>
        </p:txBody>
      </p:sp>
      <p:sp>
        <p:nvSpPr>
          <p:cNvPr id="3" name="Zástupný symbol pro obsah 2"/>
          <p:cNvSpPr>
            <a:spLocks noGrp="1"/>
          </p:cNvSpPr>
          <p:nvPr>
            <p:ph idx="1"/>
          </p:nvPr>
        </p:nvSpPr>
        <p:spPr/>
        <p:txBody>
          <a:bodyPr/>
          <a:lstStyle/>
          <a:p>
            <a:pPr algn="just"/>
            <a:r>
              <a:rPr lang="en-US" dirty="0" smtClean="0"/>
              <a:t>Investigations can generally be divided into primary and secondary crime scene analysis</a:t>
            </a:r>
          </a:p>
          <a:p>
            <a:pPr algn="just"/>
            <a:r>
              <a:rPr lang="en-US" dirty="0" smtClean="0">
                <a:solidFill>
                  <a:schemeClr val="accent2"/>
                </a:solidFill>
              </a:rPr>
              <a:t>Primary crime scene analysis </a:t>
            </a:r>
            <a:r>
              <a:rPr lang="en-US" dirty="0" smtClean="0"/>
              <a:t>- crime scene investigation, crime scene investigation, victims, recognition and evidence collection, photo documentation</a:t>
            </a:r>
          </a:p>
          <a:p>
            <a:pPr algn="just"/>
            <a:r>
              <a:rPr lang="en-US" dirty="0" smtClean="0">
                <a:solidFill>
                  <a:schemeClr val="accent2"/>
                </a:solidFill>
              </a:rPr>
              <a:t>Secondary crime scene analysis </a:t>
            </a:r>
            <a:r>
              <a:rPr lang="en-US" dirty="0" smtClean="0"/>
              <a:t>- takes place outside the crime scene, may include analysis of crime scene traces, laboratory techniques, necropsy and various</a:t>
            </a:r>
          </a:p>
          <a:p>
            <a:pPr algn="just"/>
            <a:endParaRPr lang="en-US" dirty="0"/>
          </a:p>
        </p:txBody>
      </p:sp>
    </p:spTree>
    <p:extLst>
      <p:ext uri="{BB962C8B-B14F-4D97-AF65-F5344CB8AC3E}">
        <p14:creationId xmlns:p14="http://schemas.microsoft.com/office/powerpoint/2010/main" val="262821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smtClean="0"/>
              <a:t>Collection of evidence</a:t>
            </a:r>
            <a:endParaRPr lang="en-US" dirty="0"/>
          </a:p>
        </p:txBody>
      </p:sp>
      <p:pic>
        <p:nvPicPr>
          <p:cNvPr id="8" name="Zástupný symbol pro obsah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4956" y="1846263"/>
            <a:ext cx="4022725" cy="4022725"/>
          </a:xfrm>
        </p:spPr>
      </p:pic>
      <p:pic>
        <p:nvPicPr>
          <p:cNvPr id="13" name="Zástupný symbol pro obsah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5438" y="1846263"/>
            <a:ext cx="4022725" cy="4022725"/>
          </a:xfrm>
        </p:spPr>
      </p:pic>
      <p:sp>
        <p:nvSpPr>
          <p:cNvPr id="10" name="Obdélník 9"/>
          <p:cNvSpPr/>
          <p:nvPr/>
        </p:nvSpPr>
        <p:spPr>
          <a:xfrm>
            <a:off x="1896933" y="5859290"/>
            <a:ext cx="2092239" cy="261610"/>
          </a:xfrm>
          <a:prstGeom prst="rect">
            <a:avLst/>
          </a:prstGeom>
        </p:spPr>
        <p:txBody>
          <a:bodyPr wrap="none">
            <a:spAutoFit/>
          </a:bodyPr>
          <a:lstStyle/>
          <a:p>
            <a:r>
              <a:rPr lang="cs-CZ" sz="1100" dirty="0" smtClean="0"/>
              <a:t>Source</a:t>
            </a:r>
            <a:r>
              <a:rPr lang="cs-CZ" sz="1100" dirty="0" smtClean="0"/>
              <a:t>: https</a:t>
            </a:r>
            <a:r>
              <a:rPr lang="cs-CZ" sz="1100" dirty="0"/>
              <a:t>://www.timstar.eu/</a:t>
            </a:r>
          </a:p>
        </p:txBody>
      </p:sp>
      <p:sp>
        <p:nvSpPr>
          <p:cNvPr id="11" name="Obdélník 10"/>
          <p:cNvSpPr/>
          <p:nvPr/>
        </p:nvSpPr>
        <p:spPr>
          <a:xfrm>
            <a:off x="7812036" y="5859290"/>
            <a:ext cx="2197846" cy="276999"/>
          </a:xfrm>
          <a:prstGeom prst="rect">
            <a:avLst/>
          </a:prstGeom>
        </p:spPr>
        <p:txBody>
          <a:bodyPr wrap="none">
            <a:spAutoFit/>
          </a:bodyPr>
          <a:lstStyle/>
          <a:p>
            <a:r>
              <a:rPr lang="cs-CZ" sz="1200" dirty="0" smtClean="0"/>
              <a:t>Source</a:t>
            </a:r>
            <a:r>
              <a:rPr lang="cs-CZ" sz="1200" dirty="0" smtClean="0"/>
              <a:t>: </a:t>
            </a:r>
            <a:r>
              <a:rPr lang="cs-CZ" sz="1200" dirty="0" smtClean="0"/>
              <a:t>https</a:t>
            </a:r>
            <a:r>
              <a:rPr lang="cs-CZ" sz="1200" dirty="0"/>
              <a:t>://www.galls.com/</a:t>
            </a:r>
          </a:p>
        </p:txBody>
      </p:sp>
    </p:spTree>
    <p:extLst>
      <p:ext uri="{BB962C8B-B14F-4D97-AF65-F5344CB8AC3E}">
        <p14:creationId xmlns:p14="http://schemas.microsoft.com/office/powerpoint/2010/main" val="1430691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4000" dirty="0" smtClean="0"/>
              <a:t>Collection of evidence and forensic examination</a:t>
            </a:r>
            <a:endParaRPr lang="en-US" sz="4000" dirty="0"/>
          </a:p>
        </p:txBody>
      </p:sp>
      <p:sp>
        <p:nvSpPr>
          <p:cNvPr id="3" name="Zástupný symbol pro obsah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Examination of all animals before transport</a:t>
            </a:r>
          </a:p>
          <a:p>
            <a:r>
              <a:rPr lang="en-US" dirty="0">
                <a:latin typeface="Calibri" panose="020F0502020204030204" pitchFamily="34" charset="0"/>
                <a:cs typeface="Calibri" panose="020F0502020204030204" pitchFamily="34" charset="0"/>
              </a:rPr>
              <a:t>Measure rectal temperature in deceased animals and again an hour later</a:t>
            </a:r>
          </a:p>
          <a:p>
            <a:r>
              <a:rPr lang="en-US" dirty="0">
                <a:latin typeface="Calibri" panose="020F0502020204030204" pitchFamily="34" charset="0"/>
                <a:cs typeface="Calibri" panose="020F0502020204030204" pitchFamily="34" charset="0"/>
              </a:rPr>
              <a:t>Entomology! Collection of eggs, larvae and adults</a:t>
            </a:r>
          </a:p>
          <a:p>
            <a:r>
              <a:rPr lang="en-US" dirty="0">
                <a:latin typeface="Calibri" panose="020F0502020204030204" pitchFamily="34" charset="0"/>
                <a:cs typeface="Calibri" panose="020F0502020204030204" pitchFamily="34" charset="0"/>
              </a:rPr>
              <a:t>Record the position of the animal (shadow, direct sun, rigor stage)</a:t>
            </a:r>
          </a:p>
          <a:p>
            <a:r>
              <a:rPr lang="en-US" dirty="0">
                <a:latin typeface="Calibri" panose="020F0502020204030204" pitchFamily="34" charset="0"/>
                <a:cs typeface="Calibri" panose="020F0502020204030204" pitchFamily="34" charset="0"/>
              </a:rPr>
              <a:t>Place paper bags on the limbs (evidence from the toes)</a:t>
            </a:r>
          </a:p>
          <a:p>
            <a:r>
              <a:rPr lang="en-US" dirty="0">
                <a:latin typeface="Calibri" panose="020F0502020204030204" pitchFamily="34" charset="0"/>
                <a:cs typeface="Calibri" panose="020F0502020204030204" pitchFamily="34" charset="0"/>
              </a:rPr>
              <a:t>Wrap the bodies in a white sheet and place them in a plastic transport bag</a:t>
            </a:r>
          </a:p>
          <a:p>
            <a:endParaRPr lang="en-US" dirty="0">
              <a:latin typeface="Calibri" panose="020F0502020204030204" pitchFamily="34" charset="0"/>
              <a:cs typeface="Calibri" panose="020F0502020204030204" pitchFamily="34" charset="0"/>
            </a:endParaRPr>
          </a:p>
          <a:p>
            <a:endParaRPr lang="en-US" i="1" dirty="0">
              <a:latin typeface="Calibri" panose="020F0502020204030204" pitchFamily="34" charset="0"/>
              <a:cs typeface="Calibri" panose="020F0502020204030204" pitchFamily="34" charset="0"/>
            </a:endParaRPr>
          </a:p>
          <a:p>
            <a:r>
              <a:rPr lang="en-US" sz="1600" i="1" dirty="0"/>
              <a:t>Forensic examination of the clinical condition is described in more detail in the first presentation of the IVA project</a:t>
            </a:r>
            <a:endParaRPr lang="cs-CZ" sz="1600" i="1" dirty="0"/>
          </a:p>
        </p:txBody>
      </p:sp>
    </p:spTree>
    <p:extLst>
      <p:ext uri="{BB962C8B-B14F-4D97-AF65-F5344CB8AC3E}">
        <p14:creationId xmlns:p14="http://schemas.microsoft.com/office/powerpoint/2010/main" val="525327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4279987-446E-4E0F-8732-926155AACE8C}"/>
              </a:ext>
            </a:extLst>
          </p:cNvPr>
          <p:cNvSpPr>
            <a:spLocks noGrp="1"/>
          </p:cNvSpPr>
          <p:nvPr>
            <p:ph type="title"/>
          </p:nvPr>
        </p:nvSpPr>
        <p:spPr/>
        <p:txBody>
          <a:bodyPr>
            <a:normAutofit/>
          </a:bodyPr>
          <a:lstStyle/>
          <a:p>
            <a:r>
              <a:rPr lang="en-US" dirty="0" smtClean="0"/>
              <a:t>Animal as an evidence</a:t>
            </a:r>
            <a:endParaRPr lang="en-US" dirty="0"/>
          </a:p>
        </p:txBody>
      </p:sp>
      <p:sp>
        <p:nvSpPr>
          <p:cNvPr id="3" name="Zástupný symbol pro obsah 2">
            <a:extLst>
              <a:ext uri="{FF2B5EF4-FFF2-40B4-BE49-F238E27FC236}">
                <a16:creationId xmlns:a16="http://schemas.microsoft.com/office/drawing/2014/main" xmlns="" id="{20A9550A-4B0A-4236-8064-1F90D3E8EC9A}"/>
              </a:ext>
            </a:extLst>
          </p:cNvPr>
          <p:cNvSpPr>
            <a:spLocks noGrp="1"/>
          </p:cNvSpPr>
          <p:nvPr>
            <p:ph idx="1"/>
          </p:nvPr>
        </p:nvSpPr>
        <p:spPr/>
        <p:txBody>
          <a:bodyPr>
            <a:normAutofit/>
          </a:bodyPr>
          <a:lstStyle/>
          <a:p>
            <a:pPr algn="just"/>
            <a:r>
              <a:rPr lang="en-US" dirty="0"/>
              <a:t>Accidental and non-accidental injuries</a:t>
            </a:r>
          </a:p>
          <a:p>
            <a:pPr algn="just"/>
            <a:r>
              <a:rPr lang="en-US" dirty="0"/>
              <a:t>The most significant for animal cruelty are repeated injuries</a:t>
            </a:r>
          </a:p>
          <a:p>
            <a:pPr algn="just"/>
            <a:r>
              <a:rPr lang="en-US" dirty="0"/>
              <a:t>Multiple injuries, different stages of healing, history of injuries at the vet</a:t>
            </a:r>
          </a:p>
          <a:p>
            <a:pPr algn="just"/>
            <a:r>
              <a:rPr lang="en-US" dirty="0"/>
              <a:t>What is suspicious: inexplicable symptoms, accidents, multiple animals in the owner's record, mostly seen only once, often adopted from shelters, their animals often "run </a:t>
            </a:r>
            <a:r>
              <a:rPr lang="en-US" dirty="0" smtClean="0"/>
              <a:t>away„</a:t>
            </a:r>
            <a:endParaRPr lang="cs-CZ" dirty="0" smtClean="0"/>
          </a:p>
          <a:p>
            <a:pPr algn="just"/>
            <a:endParaRPr lang="cs-CZ" dirty="0"/>
          </a:p>
          <a:p>
            <a:pPr algn="just"/>
            <a:r>
              <a:rPr lang="en-US" sz="1600" i="1" dirty="0"/>
              <a:t>More about the animal as evidence in Presentation No. 1 of the IVA project</a:t>
            </a:r>
            <a:endParaRPr lang="cs-CZ" sz="1600" i="1" dirty="0"/>
          </a:p>
          <a:p>
            <a:pPr algn="just"/>
            <a:endParaRPr lang="cs-CZ" dirty="0"/>
          </a:p>
          <a:p>
            <a:pPr algn="just"/>
            <a:endParaRPr lang="cs-CZ" dirty="0"/>
          </a:p>
        </p:txBody>
      </p:sp>
    </p:spTree>
    <p:extLst>
      <p:ext uri="{BB962C8B-B14F-4D97-AF65-F5344CB8AC3E}">
        <p14:creationId xmlns:p14="http://schemas.microsoft.com/office/powerpoint/2010/main" val="144809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Blood mark analysis</a:t>
            </a:r>
            <a:endParaRPr lang="en-US" dirty="0"/>
          </a:p>
        </p:txBody>
      </p:sp>
      <p:sp>
        <p:nvSpPr>
          <p:cNvPr id="3" name="Zástupný symbol pro obsah 2"/>
          <p:cNvSpPr>
            <a:spLocks noGrp="1"/>
          </p:cNvSpPr>
          <p:nvPr>
            <p:ph idx="1"/>
          </p:nvPr>
        </p:nvSpPr>
        <p:spPr/>
        <p:txBody>
          <a:bodyPr>
            <a:normAutofit/>
          </a:bodyPr>
          <a:lstStyle/>
          <a:p>
            <a:pPr algn="just"/>
            <a:r>
              <a:rPr lang="en-US" dirty="0"/>
              <a:t>Blood traces can indicate body position, crime, abuse, attacker movements, victim movements</a:t>
            </a:r>
          </a:p>
          <a:p>
            <a:pPr algn="just"/>
            <a:r>
              <a:rPr lang="en-US" dirty="0"/>
              <a:t>Document the presence and absence of blood photos</a:t>
            </a:r>
          </a:p>
          <a:p>
            <a:pPr algn="just"/>
            <a:r>
              <a:rPr lang="en-US" dirty="0"/>
              <a:t>Measure the amount, distance of splashes between each other, from the ground, from the body,</a:t>
            </a:r>
          </a:p>
          <a:p>
            <a:pPr algn="just"/>
            <a:r>
              <a:rPr lang="en-US" dirty="0"/>
              <a:t>Measure the length of the drops of blood - what shape they are, in what direction they are</a:t>
            </a:r>
            <a:endParaRPr lang="cs-CZ" dirty="0"/>
          </a:p>
        </p:txBody>
      </p:sp>
    </p:spTree>
    <p:extLst>
      <p:ext uri="{BB962C8B-B14F-4D97-AF65-F5344CB8AC3E}">
        <p14:creationId xmlns:p14="http://schemas.microsoft.com/office/powerpoint/2010/main" val="3147205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9ACF0D4-01BC-4E64-BB59-6241D6C9A5B4}"/>
              </a:ext>
            </a:extLst>
          </p:cNvPr>
          <p:cNvSpPr>
            <a:spLocks noGrp="1"/>
          </p:cNvSpPr>
          <p:nvPr>
            <p:ph type="title"/>
          </p:nvPr>
        </p:nvSpPr>
        <p:spPr/>
        <p:txBody>
          <a:bodyPr>
            <a:normAutofit/>
          </a:bodyPr>
          <a:lstStyle/>
          <a:p>
            <a:r>
              <a:rPr lang="en-US" dirty="0" smtClean="0"/>
              <a:t>Evaluation of blood marks</a:t>
            </a:r>
            <a:endParaRPr lang="en-US" dirty="0"/>
          </a:p>
        </p:txBody>
      </p:sp>
      <p:sp>
        <p:nvSpPr>
          <p:cNvPr id="3" name="Zástupný symbol pro obsah 2">
            <a:extLst>
              <a:ext uri="{FF2B5EF4-FFF2-40B4-BE49-F238E27FC236}">
                <a16:creationId xmlns:a16="http://schemas.microsoft.com/office/drawing/2014/main" xmlns="" id="{F6A3A6DE-FD44-4838-92DE-037A1B9A82FF}"/>
              </a:ext>
            </a:extLst>
          </p:cNvPr>
          <p:cNvSpPr>
            <a:spLocks noGrp="1"/>
          </p:cNvSpPr>
          <p:nvPr>
            <p:ph idx="1"/>
          </p:nvPr>
        </p:nvSpPr>
        <p:spPr/>
        <p:txBody>
          <a:bodyPr>
            <a:normAutofit/>
          </a:bodyPr>
          <a:lstStyle/>
          <a:p>
            <a:pPr algn="just"/>
            <a:r>
              <a:rPr lang="en-US" dirty="0" smtClean="0"/>
              <a:t>Passive blood stains - created by gravity: drops, drop shapes, puddles</a:t>
            </a:r>
          </a:p>
          <a:p>
            <a:pPr algn="just"/>
            <a:r>
              <a:rPr lang="en-US" dirty="0" smtClean="0"/>
              <a:t>Projection blood spots - "splashes" - caused by force on the blood source - small, medium, large impact, ejection, arterial bleeding, expiratory bleeding - nostrils ejection, etc.</a:t>
            </a:r>
          </a:p>
          <a:p>
            <a:pPr algn="just"/>
            <a:r>
              <a:rPr lang="en-US" dirty="0" smtClean="0"/>
              <a:t>Transferred blood traces - </a:t>
            </a:r>
            <a:r>
              <a:rPr lang="en-US" dirty="0" err="1" smtClean="0"/>
              <a:t>mazan</a:t>
            </a:r>
            <a:r>
              <a:rPr lang="en-US" dirty="0" smtClean="0"/>
              <a:t>, blood smudges, footsteps ..</a:t>
            </a:r>
          </a:p>
          <a:p>
            <a:pPr algn="just"/>
            <a:endParaRPr lang="en-US" dirty="0" smtClean="0"/>
          </a:p>
          <a:p>
            <a:pPr algn="just"/>
            <a:endParaRPr lang="en-US" dirty="0"/>
          </a:p>
        </p:txBody>
      </p:sp>
    </p:spTree>
    <p:extLst>
      <p:ext uri="{BB962C8B-B14F-4D97-AF65-F5344CB8AC3E}">
        <p14:creationId xmlns:p14="http://schemas.microsoft.com/office/powerpoint/2010/main" val="496287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54F73A0-C766-471D-89AF-47CFF6EE2250}"/>
              </a:ext>
            </a:extLst>
          </p:cNvPr>
          <p:cNvSpPr>
            <a:spLocks noGrp="1"/>
          </p:cNvSpPr>
          <p:nvPr>
            <p:ph type="title"/>
          </p:nvPr>
        </p:nvSpPr>
        <p:spPr/>
        <p:txBody>
          <a:bodyPr>
            <a:normAutofit/>
          </a:bodyPr>
          <a:lstStyle/>
          <a:p>
            <a:r>
              <a:rPr lang="en-US" dirty="0" smtClean="0"/>
              <a:t>Passive blood stains</a:t>
            </a:r>
            <a:endParaRPr lang="en-US" dirty="0"/>
          </a:p>
        </p:txBody>
      </p:sp>
      <p:pic>
        <p:nvPicPr>
          <p:cNvPr id="5" name="Zástupný symbol pro obsah 4">
            <a:extLst>
              <a:ext uri="{FF2B5EF4-FFF2-40B4-BE49-F238E27FC236}">
                <a16:creationId xmlns:a16="http://schemas.microsoft.com/office/drawing/2014/main" xmlns="" id="{C1621FD2-2C8C-4E9C-B27B-ADC8D12F54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146" y="1846263"/>
            <a:ext cx="5358034" cy="4022725"/>
          </a:xfrm>
        </p:spPr>
      </p:pic>
    </p:spTree>
    <p:extLst>
      <p:ext uri="{BB962C8B-B14F-4D97-AF65-F5344CB8AC3E}">
        <p14:creationId xmlns:p14="http://schemas.microsoft.com/office/powerpoint/2010/main" val="2189165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E8F877E-3361-4477-B81B-81A8F375224F}"/>
              </a:ext>
            </a:extLst>
          </p:cNvPr>
          <p:cNvSpPr>
            <a:spLocks noGrp="1"/>
          </p:cNvSpPr>
          <p:nvPr>
            <p:ph type="title"/>
          </p:nvPr>
        </p:nvSpPr>
        <p:spPr/>
        <p:txBody>
          <a:bodyPr>
            <a:normAutofit/>
          </a:bodyPr>
          <a:lstStyle/>
          <a:p>
            <a:r>
              <a:rPr lang="en-US" dirty="0" smtClean="0"/>
              <a:t>Projected Blood Stains</a:t>
            </a:r>
            <a:endParaRPr lang="en-US" dirty="0"/>
          </a:p>
        </p:txBody>
      </p:sp>
      <p:pic>
        <p:nvPicPr>
          <p:cNvPr id="8" name="Zástupný symbol pro obsah 7">
            <a:extLst>
              <a:ext uri="{FF2B5EF4-FFF2-40B4-BE49-F238E27FC236}">
                <a16:creationId xmlns:a16="http://schemas.microsoft.com/office/drawing/2014/main" xmlns="" id="{18CD7596-D0F2-4F62-A7E5-FB76486BA8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346" y="1846263"/>
            <a:ext cx="5363633" cy="4022725"/>
          </a:xfrm>
        </p:spPr>
      </p:pic>
    </p:spTree>
    <p:extLst>
      <p:ext uri="{BB962C8B-B14F-4D97-AF65-F5344CB8AC3E}">
        <p14:creationId xmlns:p14="http://schemas.microsoft.com/office/powerpoint/2010/main" val="2341798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ED82B0A-53BC-4F4A-A49A-CA3706DFDE7F}"/>
              </a:ext>
            </a:extLst>
          </p:cNvPr>
          <p:cNvSpPr>
            <a:spLocks noGrp="1"/>
          </p:cNvSpPr>
          <p:nvPr>
            <p:ph type="title"/>
          </p:nvPr>
        </p:nvSpPr>
        <p:spPr/>
        <p:txBody>
          <a:bodyPr>
            <a:normAutofit/>
          </a:bodyPr>
          <a:lstStyle/>
          <a:p>
            <a:r>
              <a:rPr lang="en-US" dirty="0" smtClean="0"/>
              <a:t>Transfer blood stains</a:t>
            </a:r>
            <a:endParaRPr lang="en-US" dirty="0"/>
          </a:p>
        </p:txBody>
      </p:sp>
      <p:pic>
        <p:nvPicPr>
          <p:cNvPr id="5" name="Zástupný symbol pro obsah 4">
            <a:extLst>
              <a:ext uri="{FF2B5EF4-FFF2-40B4-BE49-F238E27FC236}">
                <a16:creationId xmlns:a16="http://schemas.microsoft.com/office/drawing/2014/main" xmlns="" id="{B29B382D-A3E2-453A-A018-7609A1407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346" y="1846263"/>
            <a:ext cx="5363633" cy="4022725"/>
          </a:xfrm>
        </p:spPr>
      </p:pic>
    </p:spTree>
    <p:extLst>
      <p:ext uri="{BB962C8B-B14F-4D97-AF65-F5344CB8AC3E}">
        <p14:creationId xmlns:p14="http://schemas.microsoft.com/office/powerpoint/2010/main" val="2125771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8934B8-0DB9-47B4-A262-6A40AEB046B4}"/>
              </a:ext>
            </a:extLst>
          </p:cNvPr>
          <p:cNvSpPr>
            <a:spLocks noGrp="1"/>
          </p:cNvSpPr>
          <p:nvPr>
            <p:ph type="title"/>
          </p:nvPr>
        </p:nvSpPr>
        <p:spPr/>
        <p:txBody>
          <a:bodyPr>
            <a:normAutofit/>
          </a:bodyPr>
          <a:lstStyle/>
          <a:p>
            <a:r>
              <a:rPr lang="en-US" dirty="0" smtClean="0"/>
              <a:t>The dynamic of blood stains</a:t>
            </a:r>
            <a:endParaRPr lang="en-US" dirty="0"/>
          </a:p>
        </p:txBody>
      </p:sp>
      <p:sp>
        <p:nvSpPr>
          <p:cNvPr id="3" name="Zástupný symbol pro obsah 2">
            <a:extLst>
              <a:ext uri="{FF2B5EF4-FFF2-40B4-BE49-F238E27FC236}">
                <a16:creationId xmlns:a16="http://schemas.microsoft.com/office/drawing/2014/main" xmlns="" id="{0047F461-366D-4E8A-93CA-2AB7BFFFA495}"/>
              </a:ext>
            </a:extLst>
          </p:cNvPr>
          <p:cNvSpPr>
            <a:spLocks noGrp="1"/>
          </p:cNvSpPr>
          <p:nvPr>
            <p:ph idx="1"/>
          </p:nvPr>
        </p:nvSpPr>
        <p:spPr/>
        <p:txBody>
          <a:bodyPr/>
          <a:lstStyle/>
          <a:p>
            <a:r>
              <a:rPr lang="en-US" dirty="0"/>
              <a:t>Depending on the shape, it is possible to judge the angle and the rate of blood traces</a:t>
            </a:r>
            <a:endParaRPr lang="cs-CZ" dirty="0"/>
          </a:p>
        </p:txBody>
      </p:sp>
      <p:pic>
        <p:nvPicPr>
          <p:cNvPr id="4" name="Obrázek 3">
            <a:extLst>
              <a:ext uri="{FF2B5EF4-FFF2-40B4-BE49-F238E27FC236}">
                <a16:creationId xmlns:a16="http://schemas.microsoft.com/office/drawing/2014/main" xmlns="" id="{CE8F30BE-FEAB-457F-8AFF-B4FCE22323B6}"/>
              </a:ext>
            </a:extLst>
          </p:cNvPr>
          <p:cNvPicPr>
            <a:picLocks noChangeAspect="1"/>
          </p:cNvPicPr>
          <p:nvPr/>
        </p:nvPicPr>
        <p:blipFill>
          <a:blip r:embed="rId2"/>
          <a:stretch>
            <a:fillRect/>
          </a:stretch>
        </p:blipFill>
        <p:spPr>
          <a:xfrm>
            <a:off x="3739978" y="2445487"/>
            <a:ext cx="4255706" cy="3838805"/>
          </a:xfrm>
          <a:prstGeom prst="rect">
            <a:avLst/>
          </a:prstGeom>
        </p:spPr>
      </p:pic>
    </p:spTree>
    <p:extLst>
      <p:ext uri="{BB962C8B-B14F-4D97-AF65-F5344CB8AC3E}">
        <p14:creationId xmlns:p14="http://schemas.microsoft.com/office/powerpoint/2010/main" val="477585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3E91DB-F046-4967-8284-098F89FF652D}"/>
              </a:ext>
            </a:extLst>
          </p:cNvPr>
          <p:cNvSpPr>
            <a:spLocks noGrp="1"/>
          </p:cNvSpPr>
          <p:nvPr>
            <p:ph type="title"/>
          </p:nvPr>
        </p:nvSpPr>
        <p:spPr/>
        <p:txBody>
          <a:bodyPr>
            <a:normAutofit/>
          </a:bodyPr>
          <a:lstStyle/>
          <a:p>
            <a:r>
              <a:rPr lang="en-US" dirty="0" smtClean="0"/>
              <a:t>Blood pattern</a:t>
            </a:r>
            <a:endParaRPr lang="en-US" dirty="0"/>
          </a:p>
        </p:txBody>
      </p:sp>
      <p:pic>
        <p:nvPicPr>
          <p:cNvPr id="5" name="Zástupný symbol pro obsah 4">
            <a:extLst>
              <a:ext uri="{FF2B5EF4-FFF2-40B4-BE49-F238E27FC236}">
                <a16:creationId xmlns:a16="http://schemas.microsoft.com/office/drawing/2014/main" xmlns="" id="{DE1AA89A-5F73-49FD-BA45-1FF4DF8D8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6584" y="1818244"/>
            <a:ext cx="4682463" cy="4114457"/>
          </a:xfrm>
        </p:spPr>
      </p:pic>
    </p:spTree>
    <p:extLst>
      <p:ext uri="{BB962C8B-B14F-4D97-AF65-F5344CB8AC3E}">
        <p14:creationId xmlns:p14="http://schemas.microsoft.com/office/powerpoint/2010/main" val="223127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Role of an</a:t>
            </a:r>
            <a:r>
              <a:rPr lang="cs-CZ" dirty="0" smtClean="0"/>
              <a:t> </a:t>
            </a:r>
            <a:r>
              <a:rPr lang="en-US" dirty="0" smtClean="0"/>
              <a:t>animal</a:t>
            </a:r>
            <a:endParaRPr lang="en-US" dirty="0"/>
          </a:p>
        </p:txBody>
      </p:sp>
      <p:sp>
        <p:nvSpPr>
          <p:cNvPr id="3" name="Zástupný symbol pro obsah 2"/>
          <p:cNvSpPr>
            <a:spLocks noGrp="1"/>
          </p:cNvSpPr>
          <p:nvPr>
            <p:ph idx="1"/>
          </p:nvPr>
        </p:nvSpPr>
        <p:spPr/>
        <p:txBody>
          <a:bodyPr>
            <a:normAutofit/>
          </a:bodyPr>
          <a:lstStyle/>
          <a:p>
            <a:pPr algn="just"/>
            <a:r>
              <a:rPr lang="en-US" dirty="0"/>
              <a:t>Due to the investigation, the animal may be at the scene:</a:t>
            </a:r>
          </a:p>
          <a:p>
            <a:pPr algn="just"/>
            <a:r>
              <a:rPr lang="en-US" dirty="0" smtClean="0"/>
              <a:t>1</a:t>
            </a:r>
            <a:r>
              <a:rPr lang="cs-CZ" dirty="0" smtClean="0"/>
              <a:t>.</a:t>
            </a:r>
            <a:r>
              <a:rPr lang="en-US" dirty="0" smtClean="0"/>
              <a:t> </a:t>
            </a:r>
            <a:r>
              <a:rPr lang="cs-CZ" dirty="0" smtClean="0"/>
              <a:t>a </a:t>
            </a:r>
            <a:r>
              <a:rPr lang="en-US" dirty="0" smtClean="0"/>
              <a:t>victim </a:t>
            </a:r>
            <a:r>
              <a:rPr lang="en-US" dirty="0"/>
              <a:t>- most often (violence, neglect, generally abuse)</a:t>
            </a:r>
          </a:p>
          <a:p>
            <a:pPr algn="just"/>
            <a:r>
              <a:rPr lang="en-US" dirty="0"/>
              <a:t>2. </a:t>
            </a:r>
            <a:r>
              <a:rPr lang="cs-CZ" dirty="0" smtClean="0"/>
              <a:t>a </a:t>
            </a:r>
            <a:r>
              <a:rPr lang="en-US" dirty="0" smtClean="0"/>
              <a:t>suspect </a:t>
            </a:r>
            <a:r>
              <a:rPr lang="en-US" dirty="0"/>
              <a:t>- predator, dog attacks on man…</a:t>
            </a:r>
          </a:p>
          <a:p>
            <a:pPr algn="just"/>
            <a:r>
              <a:rPr lang="en-US" dirty="0"/>
              <a:t>3. </a:t>
            </a:r>
            <a:r>
              <a:rPr lang="cs-CZ" dirty="0" smtClean="0"/>
              <a:t>a </a:t>
            </a:r>
            <a:r>
              <a:rPr lang="en-US" dirty="0" smtClean="0"/>
              <a:t>witnesses </a:t>
            </a:r>
            <a:r>
              <a:rPr lang="en-US" dirty="0"/>
              <a:t>- keeping physical evidence in hair, claws, mouth ...</a:t>
            </a:r>
          </a:p>
          <a:p>
            <a:pPr algn="just"/>
            <a:endParaRPr lang="en-US" dirty="0"/>
          </a:p>
          <a:p>
            <a:pPr algn="just"/>
            <a:r>
              <a:rPr lang="en-US" dirty="0"/>
              <a:t>The theory says that if a victim meets a suspect at the scene, and the witnesses leave a mark on each meeting, therefore, even without verbal communication, the animal can testify in the form of preserving physical evidence in the fur… </a:t>
            </a:r>
            <a:r>
              <a:rPr lang="cs-CZ" dirty="0" smtClean="0"/>
              <a:t>(</a:t>
            </a:r>
            <a:r>
              <a:rPr lang="en-US" dirty="0" smtClean="0"/>
              <a:t>the </a:t>
            </a:r>
            <a:r>
              <a:rPr lang="en-US" dirty="0"/>
              <a:t>body of the dog may be indicative of the presence of the dog at the site)</a:t>
            </a:r>
            <a:endParaRPr lang="cs-CZ" dirty="0"/>
          </a:p>
        </p:txBody>
      </p:sp>
    </p:spTree>
    <p:extLst>
      <p:ext uri="{BB962C8B-B14F-4D97-AF65-F5344CB8AC3E}">
        <p14:creationId xmlns:p14="http://schemas.microsoft.com/office/powerpoint/2010/main" val="277492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FA6C5F9-19C4-4AC9-AF41-74A38510036D}"/>
              </a:ext>
            </a:extLst>
          </p:cNvPr>
          <p:cNvSpPr>
            <a:spLocks noGrp="1"/>
          </p:cNvSpPr>
          <p:nvPr>
            <p:ph type="title"/>
          </p:nvPr>
        </p:nvSpPr>
        <p:spPr/>
        <p:txBody>
          <a:bodyPr/>
          <a:lstStyle/>
          <a:p>
            <a:r>
              <a:rPr lang="en-US" dirty="0"/>
              <a:t>Blood pattern</a:t>
            </a:r>
            <a:endParaRPr lang="cs-CZ" dirty="0"/>
          </a:p>
        </p:txBody>
      </p:sp>
      <p:pic>
        <p:nvPicPr>
          <p:cNvPr id="6" name="Zástupný symbol pro obsah 5">
            <a:extLst>
              <a:ext uri="{FF2B5EF4-FFF2-40B4-BE49-F238E27FC236}">
                <a16:creationId xmlns:a16="http://schemas.microsoft.com/office/drawing/2014/main" xmlns="" id="{6A44874F-7836-4687-AC34-6DF12201B1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1319" y="2776538"/>
            <a:ext cx="3810000" cy="2162175"/>
          </a:xfrm>
        </p:spPr>
      </p:pic>
      <p:pic>
        <p:nvPicPr>
          <p:cNvPr id="11" name="Zástupný symbol pro obsah 10">
            <a:extLst>
              <a:ext uri="{FF2B5EF4-FFF2-40B4-BE49-F238E27FC236}">
                <a16:creationId xmlns:a16="http://schemas.microsoft.com/office/drawing/2014/main" xmlns="" id="{F1A57774-8BC6-44FE-A98C-5103AAB74A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5588" y="2609850"/>
            <a:ext cx="4162425" cy="2495550"/>
          </a:xfrm>
        </p:spPr>
      </p:pic>
    </p:spTree>
    <p:extLst>
      <p:ext uri="{BB962C8B-B14F-4D97-AF65-F5344CB8AC3E}">
        <p14:creationId xmlns:p14="http://schemas.microsoft.com/office/powerpoint/2010/main" val="1939651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1BAD6B2-5A1D-427D-9CB5-B5C5BD647A70}"/>
              </a:ext>
            </a:extLst>
          </p:cNvPr>
          <p:cNvSpPr>
            <a:spLocks noGrp="1"/>
          </p:cNvSpPr>
          <p:nvPr>
            <p:ph type="title"/>
          </p:nvPr>
        </p:nvSpPr>
        <p:spPr/>
        <p:txBody>
          <a:bodyPr/>
          <a:lstStyle/>
          <a:p>
            <a:r>
              <a:rPr lang="en-US" dirty="0" smtClean="0"/>
              <a:t>Analysis of blood stains</a:t>
            </a:r>
            <a:endParaRPr lang="en-US" dirty="0"/>
          </a:p>
        </p:txBody>
      </p:sp>
      <p:sp>
        <p:nvSpPr>
          <p:cNvPr id="3" name="Zástupný symbol pro obsah 2">
            <a:extLst>
              <a:ext uri="{FF2B5EF4-FFF2-40B4-BE49-F238E27FC236}">
                <a16:creationId xmlns:a16="http://schemas.microsoft.com/office/drawing/2014/main" xmlns="" id="{78B73B75-9313-4249-8D04-33FA78B928F8}"/>
              </a:ext>
            </a:extLst>
          </p:cNvPr>
          <p:cNvSpPr>
            <a:spLocks noGrp="1"/>
          </p:cNvSpPr>
          <p:nvPr>
            <p:ph sz="half" idx="1"/>
          </p:nvPr>
        </p:nvSpPr>
        <p:spPr/>
        <p:txBody>
          <a:bodyPr>
            <a:normAutofit/>
          </a:bodyPr>
          <a:lstStyle/>
          <a:p>
            <a:r>
              <a:rPr lang="cs-CZ" sz="1600" dirty="0">
                <a:hlinkClick r:id="rId2"/>
              </a:rPr>
              <a:t>https://</a:t>
            </a:r>
            <a:r>
              <a:rPr lang="cs-CZ" sz="1600" dirty="0" smtClean="0">
                <a:hlinkClick r:id="rId2"/>
              </a:rPr>
              <a:t>www.youtube.com/watch?v=3jFKZaSeNjg</a:t>
            </a:r>
            <a:endParaRPr lang="cs-CZ" sz="1600" dirty="0" smtClean="0"/>
          </a:p>
          <a:p>
            <a:endParaRPr lang="cs-CZ" sz="1600" dirty="0"/>
          </a:p>
          <a:p>
            <a:endParaRPr lang="cs-CZ" sz="1600" dirty="0"/>
          </a:p>
        </p:txBody>
      </p:sp>
      <p:pic>
        <p:nvPicPr>
          <p:cNvPr id="11" name="Zástupný symbol pro obsah 10">
            <a:extLst>
              <a:ext uri="{FF2B5EF4-FFF2-40B4-BE49-F238E27FC236}">
                <a16:creationId xmlns:a16="http://schemas.microsoft.com/office/drawing/2014/main" xmlns="" id="{BCA4217A-EE42-48DE-A308-564B9CFAC3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3330" y="1825625"/>
            <a:ext cx="4910470" cy="4001017"/>
          </a:xfrm>
        </p:spPr>
      </p:pic>
    </p:spTree>
    <p:extLst>
      <p:ext uri="{BB962C8B-B14F-4D97-AF65-F5344CB8AC3E}">
        <p14:creationId xmlns:p14="http://schemas.microsoft.com/office/powerpoint/2010/main" val="2254305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97BCC5-366C-433C-9379-DE866F7CCA28}"/>
              </a:ext>
            </a:extLst>
          </p:cNvPr>
          <p:cNvSpPr>
            <a:spLocks noGrp="1"/>
          </p:cNvSpPr>
          <p:nvPr>
            <p:ph type="title"/>
          </p:nvPr>
        </p:nvSpPr>
        <p:spPr/>
        <p:txBody>
          <a:bodyPr>
            <a:normAutofit/>
          </a:bodyPr>
          <a:lstStyle/>
          <a:p>
            <a:r>
              <a:rPr lang="en-US" dirty="0" smtClean="0"/>
              <a:t>Video about blood stains</a:t>
            </a:r>
            <a:endParaRPr lang="en-US" dirty="0"/>
          </a:p>
        </p:txBody>
      </p:sp>
      <p:sp>
        <p:nvSpPr>
          <p:cNvPr id="3" name="Zástupný symbol pro obsah 2">
            <a:extLst>
              <a:ext uri="{FF2B5EF4-FFF2-40B4-BE49-F238E27FC236}">
                <a16:creationId xmlns:a16="http://schemas.microsoft.com/office/drawing/2014/main" xmlns="" id="{D23B1089-68A1-4B51-A6F8-534F6A3D1A24}"/>
              </a:ext>
            </a:extLst>
          </p:cNvPr>
          <p:cNvSpPr>
            <a:spLocks noGrp="1"/>
          </p:cNvSpPr>
          <p:nvPr>
            <p:ph idx="1"/>
          </p:nvPr>
        </p:nvSpPr>
        <p:spPr/>
        <p:txBody>
          <a:bodyPr/>
          <a:lstStyle/>
          <a:p>
            <a:r>
              <a:rPr lang="cs-CZ" dirty="0">
                <a:hlinkClick r:id="rId2"/>
              </a:rPr>
              <a:t>https://</a:t>
            </a:r>
            <a:r>
              <a:rPr lang="cs-CZ" dirty="0" smtClean="0">
                <a:hlinkClick r:id="rId2"/>
              </a:rPr>
              <a:t>slideplayer.com/slide/9366431/</a:t>
            </a:r>
            <a:endParaRPr lang="cs-CZ" dirty="0" smtClean="0"/>
          </a:p>
          <a:p>
            <a:endParaRPr lang="cs-CZ" dirty="0"/>
          </a:p>
        </p:txBody>
      </p:sp>
    </p:spTree>
    <p:extLst>
      <p:ext uri="{BB962C8B-B14F-4D97-AF65-F5344CB8AC3E}">
        <p14:creationId xmlns:p14="http://schemas.microsoft.com/office/powerpoint/2010/main" val="9627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Secondary crime scene analysis</a:t>
            </a:r>
            <a:endParaRPr lang="en-US" dirty="0"/>
          </a:p>
        </p:txBody>
      </p:sp>
      <p:pic>
        <p:nvPicPr>
          <p:cNvPr id="4" name="Zástupný symbol pro obsah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213834"/>
            <a:ext cx="4938712" cy="3287582"/>
          </a:xfrm>
        </p:spPr>
      </p:pic>
      <p:sp>
        <p:nvSpPr>
          <p:cNvPr id="6" name="Zástupný symbol pro obsah 5"/>
          <p:cNvSpPr>
            <a:spLocks noGrp="1"/>
          </p:cNvSpPr>
          <p:nvPr>
            <p:ph sz="half" idx="2"/>
          </p:nvPr>
        </p:nvSpPr>
        <p:spPr/>
        <p:txBody>
          <a:bodyPr>
            <a:normAutofit/>
          </a:bodyPr>
          <a:lstStyle/>
          <a:p>
            <a:pPr algn="just"/>
            <a:r>
              <a:rPr lang="en-US" dirty="0"/>
              <a:t>The secondary analysis of the crime scene is extensive</a:t>
            </a:r>
          </a:p>
          <a:p>
            <a:pPr algn="just"/>
            <a:r>
              <a:rPr lang="en-US" dirty="0"/>
              <a:t>Includes autopsy, laboratory tests, ballistics, DNA analysis, veterinary toxicology, entomology and much more</a:t>
            </a:r>
            <a:endParaRPr lang="cs-CZ" dirty="0"/>
          </a:p>
        </p:txBody>
      </p:sp>
      <p:sp>
        <p:nvSpPr>
          <p:cNvPr id="5" name="Obdélník 4"/>
          <p:cNvSpPr/>
          <p:nvPr/>
        </p:nvSpPr>
        <p:spPr>
          <a:xfrm>
            <a:off x="1096963" y="5869095"/>
            <a:ext cx="2193549" cy="276999"/>
          </a:xfrm>
          <a:prstGeom prst="rect">
            <a:avLst/>
          </a:prstGeom>
        </p:spPr>
        <p:txBody>
          <a:bodyPr wrap="none">
            <a:spAutoFit/>
          </a:bodyPr>
          <a:lstStyle/>
          <a:p>
            <a:r>
              <a:rPr lang="cs-CZ" sz="1200" dirty="0"/>
              <a:t>https://www.news-medical.net/</a:t>
            </a:r>
          </a:p>
        </p:txBody>
      </p:sp>
    </p:spTree>
    <p:extLst>
      <p:ext uri="{BB962C8B-B14F-4D97-AF65-F5344CB8AC3E}">
        <p14:creationId xmlns:p14="http://schemas.microsoft.com/office/powerpoint/2010/main" val="721226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9282A1-FA39-4148-9FA8-1E51844184FC}"/>
              </a:ext>
            </a:extLst>
          </p:cNvPr>
          <p:cNvSpPr>
            <a:spLocks noGrp="1"/>
          </p:cNvSpPr>
          <p:nvPr>
            <p:ph type="title"/>
          </p:nvPr>
        </p:nvSpPr>
        <p:spPr/>
        <p:txBody>
          <a:bodyPr>
            <a:normAutofit/>
          </a:bodyPr>
          <a:lstStyle/>
          <a:p>
            <a:r>
              <a:rPr lang="en-US" dirty="0"/>
              <a:t>Determination of animal species according to blood smears</a:t>
            </a:r>
            <a:endParaRPr lang="cs-CZ" dirty="0"/>
          </a:p>
        </p:txBody>
      </p:sp>
      <p:pic>
        <p:nvPicPr>
          <p:cNvPr id="5" name="Zástupný symbol pro obsah 4">
            <a:extLst>
              <a:ext uri="{FF2B5EF4-FFF2-40B4-BE49-F238E27FC236}">
                <a16:creationId xmlns:a16="http://schemas.microsoft.com/office/drawing/2014/main" xmlns="" id="{5019CF59-90C2-4E7A-8348-32B01A79F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836" y="1851220"/>
            <a:ext cx="5801784" cy="4351338"/>
          </a:xfrm>
        </p:spPr>
      </p:pic>
      <p:sp>
        <p:nvSpPr>
          <p:cNvPr id="3" name="Obdélník 2"/>
          <p:cNvSpPr/>
          <p:nvPr/>
        </p:nvSpPr>
        <p:spPr>
          <a:xfrm>
            <a:off x="6654308" y="6363091"/>
            <a:ext cx="4264437" cy="369332"/>
          </a:xfrm>
          <a:prstGeom prst="rect">
            <a:avLst/>
          </a:prstGeom>
        </p:spPr>
        <p:txBody>
          <a:bodyPr wrap="none">
            <a:spAutoFit/>
          </a:bodyPr>
          <a:lstStyle/>
          <a:p>
            <a:r>
              <a:rPr lang="cs-CZ" dirty="0" err="1" smtClean="0"/>
              <a:t>Blood</a:t>
            </a:r>
            <a:r>
              <a:rPr lang="cs-CZ" dirty="0" smtClean="0"/>
              <a:t> </a:t>
            </a:r>
            <a:r>
              <a:rPr lang="cs-CZ" dirty="0"/>
              <a:t>and </a:t>
            </a:r>
            <a:r>
              <a:rPr lang="cs-CZ" dirty="0" err="1"/>
              <a:t>blood</a:t>
            </a:r>
            <a:r>
              <a:rPr lang="cs-CZ" dirty="0"/>
              <a:t> </a:t>
            </a:r>
            <a:r>
              <a:rPr lang="cs-CZ" dirty="0" err="1"/>
              <a:t>spattern</a:t>
            </a:r>
            <a:r>
              <a:rPr lang="cs-CZ" dirty="0"/>
              <a:t>, </a:t>
            </a:r>
            <a:r>
              <a:rPr lang="cs-CZ" dirty="0" err="1"/>
              <a:t>Shona</a:t>
            </a:r>
            <a:r>
              <a:rPr lang="cs-CZ" dirty="0"/>
              <a:t> </a:t>
            </a:r>
            <a:r>
              <a:rPr lang="cs-CZ" dirty="0" err="1"/>
              <a:t>Johnston</a:t>
            </a:r>
            <a:endParaRPr lang="cs-CZ" dirty="0"/>
          </a:p>
        </p:txBody>
      </p:sp>
    </p:spTree>
    <p:extLst>
      <p:ext uri="{BB962C8B-B14F-4D97-AF65-F5344CB8AC3E}">
        <p14:creationId xmlns:p14="http://schemas.microsoft.com/office/powerpoint/2010/main" val="2317478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DNA Analysis</a:t>
            </a:r>
            <a:endParaRPr lang="en-US" dirty="0"/>
          </a:p>
        </p:txBody>
      </p:sp>
      <p:sp>
        <p:nvSpPr>
          <p:cNvPr id="3" name="Zástupný symbol pro obsah 2"/>
          <p:cNvSpPr>
            <a:spLocks noGrp="1"/>
          </p:cNvSpPr>
          <p:nvPr>
            <p:ph idx="1"/>
          </p:nvPr>
        </p:nvSpPr>
        <p:spPr/>
        <p:txBody>
          <a:bodyPr>
            <a:normAutofit/>
          </a:bodyPr>
          <a:lstStyle/>
          <a:p>
            <a:pPr algn="just"/>
            <a:r>
              <a:rPr lang="en-US" dirty="0"/>
              <a:t>Forensic analysis of animal DNA</a:t>
            </a:r>
          </a:p>
          <a:p>
            <a:pPr algn="just"/>
            <a:r>
              <a:rPr lang="en-US" dirty="0"/>
              <a:t>For the purposes of molecular-genetic research, almost all kinds of biological traces found in forensic practice can be used.</a:t>
            </a:r>
          </a:p>
          <a:p>
            <a:pPr algn="just"/>
            <a:r>
              <a:rPr lang="en-US" dirty="0"/>
              <a:t>It is important that nuclei of cells containing DNA molecules appear in these traces.</a:t>
            </a:r>
          </a:p>
          <a:p>
            <a:pPr algn="just"/>
            <a:r>
              <a:rPr lang="en-US" dirty="0"/>
              <a:t> If the assured biological traces do not contain nuclei, molecular-genetic investigation cannot be performed.</a:t>
            </a:r>
          </a:p>
          <a:p>
            <a:pPr algn="just"/>
            <a:r>
              <a:rPr lang="en-US" dirty="0"/>
              <a:t> The most commonly used biological traces include blood, saliva, ejaculate, hair and hair with roots, bones, tissue fragments, peeled skin particles, and more.</a:t>
            </a:r>
            <a:endParaRPr lang="cs-CZ" dirty="0"/>
          </a:p>
        </p:txBody>
      </p:sp>
    </p:spTree>
    <p:extLst>
      <p:ext uri="{BB962C8B-B14F-4D97-AF65-F5344CB8AC3E}">
        <p14:creationId xmlns:p14="http://schemas.microsoft.com/office/powerpoint/2010/main" val="418928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DNA </a:t>
            </a:r>
            <a:r>
              <a:rPr lang="cs-CZ" dirty="0" err="1" smtClean="0"/>
              <a:t>analysis</a:t>
            </a:r>
            <a:r>
              <a:rPr lang="cs-CZ" dirty="0" smtClean="0"/>
              <a:t> </a:t>
            </a:r>
            <a:endParaRPr lang="cs-CZ" dirty="0"/>
          </a:p>
        </p:txBody>
      </p:sp>
      <p:sp>
        <p:nvSpPr>
          <p:cNvPr id="3" name="Zástupný symbol pro obsah 2"/>
          <p:cNvSpPr>
            <a:spLocks noGrp="1"/>
          </p:cNvSpPr>
          <p:nvPr>
            <p:ph sz="half" idx="1"/>
          </p:nvPr>
        </p:nvSpPr>
        <p:spPr/>
        <p:txBody>
          <a:bodyPr>
            <a:normAutofit fontScale="92500" lnSpcReduction="20000"/>
          </a:bodyPr>
          <a:lstStyle/>
          <a:p>
            <a:r>
              <a:rPr lang="en-US" dirty="0" smtClean="0"/>
              <a:t>Analysis of animal DNA consists of the following steps:</a:t>
            </a:r>
          </a:p>
          <a:p>
            <a:r>
              <a:rPr lang="en-US" dirty="0" smtClean="0"/>
              <a:t>Sampling for analysis</a:t>
            </a:r>
          </a:p>
          <a:p>
            <a:r>
              <a:rPr lang="en-US" dirty="0" smtClean="0"/>
              <a:t>DNA isolation</a:t>
            </a:r>
          </a:p>
          <a:p>
            <a:r>
              <a:rPr lang="en-US" dirty="0" smtClean="0"/>
              <a:t>DNA purification</a:t>
            </a:r>
          </a:p>
          <a:p>
            <a:r>
              <a:rPr lang="en-US" dirty="0" smtClean="0"/>
              <a:t>Quantification of DNA</a:t>
            </a:r>
          </a:p>
          <a:p>
            <a:r>
              <a:rPr lang="en-US" dirty="0" smtClean="0"/>
              <a:t>DNA amplification by PCR techniques</a:t>
            </a:r>
          </a:p>
          <a:p>
            <a:r>
              <a:rPr lang="en-US" dirty="0" smtClean="0"/>
              <a:t>Electrophoresis</a:t>
            </a:r>
          </a:p>
          <a:p>
            <a:r>
              <a:rPr lang="en-US" dirty="0" smtClean="0"/>
              <a:t>Sequence analysis</a:t>
            </a:r>
          </a:p>
          <a:p>
            <a:r>
              <a:rPr lang="en-US" dirty="0" smtClean="0"/>
              <a:t>Interpretation of forensic genetic data</a:t>
            </a:r>
          </a:p>
          <a:p>
            <a:r>
              <a:rPr lang="en-US" dirty="0" smtClean="0"/>
              <a:t>Database analysis</a:t>
            </a:r>
            <a:endParaRPr lang="en-US" dirty="0"/>
          </a:p>
        </p:txBody>
      </p:sp>
      <p:pic>
        <p:nvPicPr>
          <p:cNvPr id="6" name="Zástupný symbol pro obsah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8238" y="2313536"/>
            <a:ext cx="4937125" cy="3088178"/>
          </a:xfrm>
        </p:spPr>
      </p:pic>
      <p:sp>
        <p:nvSpPr>
          <p:cNvPr id="7" name="Obdélník 6"/>
          <p:cNvSpPr/>
          <p:nvPr/>
        </p:nvSpPr>
        <p:spPr>
          <a:xfrm>
            <a:off x="7610468" y="5942567"/>
            <a:ext cx="3743332" cy="369332"/>
          </a:xfrm>
          <a:prstGeom prst="rect">
            <a:avLst/>
          </a:prstGeom>
        </p:spPr>
        <p:txBody>
          <a:bodyPr wrap="none">
            <a:spAutoFit/>
          </a:bodyPr>
          <a:lstStyle/>
          <a:p>
            <a:r>
              <a:rPr lang="cs-CZ" dirty="0" err="1" smtClean="0">
                <a:hlinkClick r:id="rId3"/>
              </a:rPr>
              <a:t>Zdroj:https</a:t>
            </a:r>
            <a:r>
              <a:rPr lang="cs-CZ" dirty="0">
                <a:hlinkClick r:id="rId3"/>
              </a:rPr>
              <a:t>://www.timesofisrael.com/</a:t>
            </a:r>
            <a:endParaRPr lang="cs-CZ" dirty="0"/>
          </a:p>
        </p:txBody>
      </p:sp>
    </p:spTree>
    <p:extLst>
      <p:ext uri="{BB962C8B-B14F-4D97-AF65-F5344CB8AC3E}">
        <p14:creationId xmlns:p14="http://schemas.microsoft.com/office/powerpoint/2010/main" val="4058569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Veterinary toxicology</a:t>
            </a:r>
            <a:endParaRPr lang="en-US" dirty="0"/>
          </a:p>
        </p:txBody>
      </p:sp>
      <p:sp>
        <p:nvSpPr>
          <p:cNvPr id="3" name="Zástupný symbol pro obsah 2"/>
          <p:cNvSpPr>
            <a:spLocks noGrp="1"/>
          </p:cNvSpPr>
          <p:nvPr>
            <p:ph idx="1"/>
          </p:nvPr>
        </p:nvSpPr>
        <p:spPr/>
        <p:txBody>
          <a:bodyPr>
            <a:normAutofit fontScale="92500" lnSpcReduction="10000"/>
          </a:bodyPr>
          <a:lstStyle/>
          <a:p>
            <a:pPr algn="just"/>
            <a:r>
              <a:rPr lang="en-US" dirty="0"/>
              <a:t>Veterinary toxicology is a discipline dealing with the determination of chemicals, toxins and poisons that can penetrate the animal body.</a:t>
            </a:r>
          </a:p>
          <a:p>
            <a:pPr algn="just"/>
            <a:r>
              <a:rPr lang="en-US" dirty="0"/>
              <a:t>Not all poisonings are intentional, some are after accidental exposure to poison, the forensic investigator must be able to recognize accidental intoxication from intentional poisoning.</a:t>
            </a:r>
          </a:p>
          <a:p>
            <a:pPr algn="just"/>
            <a:r>
              <a:rPr lang="en-US" dirty="0"/>
              <a:t>Examination of the animal and investigation at the scene will indicate what intoxication is suspected.</a:t>
            </a:r>
          </a:p>
          <a:p>
            <a:pPr algn="just"/>
            <a:r>
              <a:rPr lang="en-US" dirty="0"/>
              <a:t>When investigating, emphasize personal safety, use protective equipment whenever poisoning is suspected</a:t>
            </a:r>
          </a:p>
          <a:p>
            <a:pPr algn="just"/>
            <a:r>
              <a:rPr lang="en-US" dirty="0"/>
              <a:t>Toxicology and pharmacology are the basis for understanding how </a:t>
            </a:r>
            <a:r>
              <a:rPr lang="en-US" dirty="0" err="1"/>
              <a:t>xenobiotics</a:t>
            </a:r>
            <a:r>
              <a:rPr lang="en-US" dirty="0"/>
              <a:t> (poisons, toxins and drugs) can enter, distribute and excrete from the body.</a:t>
            </a:r>
          </a:p>
          <a:p>
            <a:pPr algn="just"/>
            <a:r>
              <a:rPr lang="en-US" dirty="0"/>
              <a:t>Poisons are substances derived from chemicals or </a:t>
            </a:r>
            <a:r>
              <a:rPr lang="en-US" dirty="0" err="1"/>
              <a:t>or</a:t>
            </a:r>
            <a:r>
              <a:rPr lang="en-US" dirty="0"/>
              <a:t> produced synthetically from natural substances.</a:t>
            </a:r>
          </a:p>
          <a:p>
            <a:pPr algn="just"/>
            <a:r>
              <a:rPr lang="en-US" dirty="0"/>
              <a:t>Toxins are biologically derived substances and can occur in nature.</a:t>
            </a:r>
            <a:endParaRPr lang="cs-CZ" dirty="0"/>
          </a:p>
        </p:txBody>
      </p:sp>
    </p:spTree>
    <p:extLst>
      <p:ext uri="{BB962C8B-B14F-4D97-AF65-F5344CB8AC3E}">
        <p14:creationId xmlns:p14="http://schemas.microsoft.com/office/powerpoint/2010/main" val="1375846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Veterinary toxicology</a:t>
            </a:r>
            <a:endParaRPr lang="cs-CZ" dirty="0"/>
          </a:p>
        </p:txBody>
      </p:sp>
      <p:sp>
        <p:nvSpPr>
          <p:cNvPr id="3" name="Zástupný symbol pro obsah 2"/>
          <p:cNvSpPr>
            <a:spLocks noGrp="1"/>
          </p:cNvSpPr>
          <p:nvPr>
            <p:ph idx="1"/>
          </p:nvPr>
        </p:nvSpPr>
        <p:spPr/>
        <p:txBody>
          <a:bodyPr>
            <a:normAutofit/>
          </a:bodyPr>
          <a:lstStyle/>
          <a:p>
            <a:pPr algn="just"/>
            <a:r>
              <a:rPr lang="en-US" dirty="0"/>
              <a:t>Clinical symptoms present in the patient are essential guidelines for determining or eliminating possible causes of animal poisoning.</a:t>
            </a:r>
          </a:p>
          <a:p>
            <a:pPr algn="just"/>
            <a:r>
              <a:rPr lang="en-US" dirty="0"/>
              <a:t>Understanding the symptoms and preliminary exclusion or suspicion of a particular toxin / poison / drug will allow subsequent specific analysis of the sample (evidence).</a:t>
            </a:r>
          </a:p>
          <a:p>
            <a:pPr algn="just"/>
            <a:r>
              <a:rPr lang="en-US" dirty="0"/>
              <a:t>Scientists, veterinarians and toxicologists are qualified to assess physiological, pathological, laboratory and histopathological evidence from victims of poisoning.</a:t>
            </a:r>
          </a:p>
          <a:p>
            <a:pPr algn="just"/>
            <a:r>
              <a:rPr lang="en-US" dirty="0"/>
              <a:t>Toxicological examination may be a part of the investigation of criminal, civil and insurance proceedings.</a:t>
            </a:r>
          </a:p>
          <a:p>
            <a:pPr algn="just"/>
            <a:r>
              <a:rPr lang="en-US" dirty="0"/>
              <a:t>These may include assessments of competition between animal races, accidental or unauthorized use of drugs in animals, deliberate poisoning in animal competitions, inadvertent ingestion of poisonous plants, </a:t>
            </a:r>
            <a:r>
              <a:rPr lang="en-US" dirty="0" smtClean="0"/>
              <a:t>agro terrorist </a:t>
            </a:r>
            <a:r>
              <a:rPr lang="en-US" dirty="0"/>
              <a:t>activities, and more.</a:t>
            </a:r>
            <a:endParaRPr lang="cs-CZ" dirty="0"/>
          </a:p>
        </p:txBody>
      </p:sp>
    </p:spTree>
    <p:extLst>
      <p:ext uri="{BB962C8B-B14F-4D97-AF65-F5344CB8AC3E}">
        <p14:creationId xmlns:p14="http://schemas.microsoft.com/office/powerpoint/2010/main" val="1869899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Sources:</a:t>
            </a:r>
            <a:endParaRPr lang="en-US" dirty="0"/>
          </a:p>
        </p:txBody>
      </p:sp>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346" y="1846263"/>
            <a:ext cx="5363633" cy="4022725"/>
          </a:xfrm>
          <a:prstGeom prst="rect">
            <a:avLst/>
          </a:prstGeom>
        </p:spPr>
      </p:pic>
    </p:spTree>
    <p:extLst>
      <p:ext uri="{BB962C8B-B14F-4D97-AF65-F5344CB8AC3E}">
        <p14:creationId xmlns:p14="http://schemas.microsoft.com/office/powerpoint/2010/main" val="257869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Primary crime scene analysis - crime scene investigation</a:t>
            </a:r>
            <a:endParaRPr lang="en-US" dirty="0"/>
          </a:p>
        </p:txBody>
      </p:sp>
      <p:sp>
        <p:nvSpPr>
          <p:cNvPr id="3" name="Zástupný symbol pro obsah 2"/>
          <p:cNvSpPr>
            <a:spLocks noGrp="1"/>
          </p:cNvSpPr>
          <p:nvPr>
            <p:ph idx="1"/>
          </p:nvPr>
        </p:nvSpPr>
        <p:spPr/>
        <p:txBody>
          <a:bodyPr>
            <a:normAutofit/>
          </a:bodyPr>
          <a:lstStyle/>
          <a:p>
            <a:pPr algn="just"/>
            <a:r>
              <a:rPr lang="en-US" dirty="0"/>
              <a:t>Different types of crime scene, sometimes livestock, sometimes wild, sometimes pets</a:t>
            </a:r>
          </a:p>
          <a:p>
            <a:pPr algn="just"/>
            <a:r>
              <a:rPr lang="en-US" dirty="0"/>
              <a:t>Sometimes the investigation takes place on the farm, sometimes at the owner's home, sometimes in the shelter</a:t>
            </a:r>
          </a:p>
          <a:p>
            <a:pPr algn="just"/>
            <a:r>
              <a:rPr lang="en-US" dirty="0"/>
              <a:t>The investigator must have the experience to be able to identify possible evidence at any crime scene, be able to document, collect and transport</a:t>
            </a:r>
            <a:endParaRPr lang="cs-CZ" dirty="0"/>
          </a:p>
        </p:txBody>
      </p:sp>
    </p:spTree>
    <p:extLst>
      <p:ext uri="{BB962C8B-B14F-4D97-AF65-F5344CB8AC3E}">
        <p14:creationId xmlns:p14="http://schemas.microsoft.com/office/powerpoint/2010/main" val="3778400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61534" y="299810"/>
            <a:ext cx="10306565" cy="1325563"/>
          </a:xfrm>
        </p:spPr>
        <p:txBody>
          <a:bodyPr>
            <a:normAutofit/>
          </a:bodyPr>
          <a:lstStyle/>
          <a:p>
            <a:r>
              <a:rPr lang="en-US" dirty="0"/>
              <a:t>Crime Scene - First Steps of Investigation</a:t>
            </a:r>
            <a:endParaRPr lang="cs-CZ" dirty="0"/>
          </a:p>
        </p:txBody>
      </p:sp>
      <p:sp>
        <p:nvSpPr>
          <p:cNvPr id="3" name="Zástupný symbol pro obsah 2"/>
          <p:cNvSpPr>
            <a:spLocks noGrp="1"/>
          </p:cNvSpPr>
          <p:nvPr>
            <p:ph idx="1"/>
          </p:nvPr>
        </p:nvSpPr>
        <p:spPr/>
        <p:txBody>
          <a:bodyPr>
            <a:normAutofit/>
          </a:bodyPr>
          <a:lstStyle/>
          <a:p>
            <a:pPr algn="just"/>
            <a:r>
              <a:rPr lang="en-US" dirty="0"/>
              <a:t>The first person to arrive at the crime scene is likely to be a policeman or official veterinarian</a:t>
            </a:r>
          </a:p>
          <a:p>
            <a:pPr algn="just"/>
            <a:r>
              <a:rPr lang="en-US" dirty="0"/>
              <a:t>He / she should assess the risk to himself / herself and other people or animals</a:t>
            </a:r>
          </a:p>
          <a:p>
            <a:pPr algn="just"/>
            <a:r>
              <a:rPr lang="en-US" dirty="0"/>
              <a:t>He should write down the remarks he gives to the investigator: his name, office, date and time of reporting suspicion </a:t>
            </a:r>
            <a:r>
              <a:rPr lang="en-US" dirty="0" smtClean="0"/>
              <a:t>(a </a:t>
            </a:r>
            <a:r>
              <a:rPr lang="en-US" dirty="0"/>
              <a:t>phone call from neighbors), time of arrival at the crime scene, outdoor conditions (weather at that time) and observation results - mainly transient events </a:t>
            </a:r>
            <a:r>
              <a:rPr lang="en-US" dirty="0" smtClean="0"/>
              <a:t>(the </a:t>
            </a:r>
            <a:r>
              <a:rPr lang="en-US" dirty="0"/>
              <a:t>presence of wild animals at the crime scene, which at the time of the arrival of the investigators may no longer be at the scene, the sound of animals, the smell)</a:t>
            </a:r>
          </a:p>
          <a:p>
            <a:pPr algn="just"/>
            <a:r>
              <a:rPr lang="en-US" dirty="0"/>
              <a:t>Any further investigation of the crime scene should be entrusted to specialists in order not to destroy the evidence</a:t>
            </a:r>
            <a:endParaRPr lang="cs-CZ" dirty="0"/>
          </a:p>
        </p:txBody>
      </p:sp>
    </p:spTree>
    <p:extLst>
      <p:ext uri="{BB962C8B-B14F-4D97-AF65-F5344CB8AC3E}">
        <p14:creationId xmlns:p14="http://schemas.microsoft.com/office/powerpoint/2010/main" val="345766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Crime Scene - First Steps of Investigation</a:t>
            </a:r>
            <a:endParaRPr lang="cs-CZ" dirty="0"/>
          </a:p>
        </p:txBody>
      </p:sp>
      <p:sp>
        <p:nvSpPr>
          <p:cNvPr id="3" name="Zástupný symbol pro obsah 2"/>
          <p:cNvSpPr>
            <a:spLocks noGrp="1"/>
          </p:cNvSpPr>
          <p:nvPr>
            <p:ph idx="1"/>
          </p:nvPr>
        </p:nvSpPr>
        <p:spPr/>
        <p:txBody>
          <a:bodyPr>
            <a:normAutofit/>
          </a:bodyPr>
          <a:lstStyle/>
          <a:p>
            <a:pPr algn="just"/>
            <a:r>
              <a:rPr lang="en-US" dirty="0"/>
              <a:t>After an assessment of the safety at the crime scene for the person calling the investigator, for other people, for animals, it is possible to request the arrival of the emergency services and private veterinarians at the crime scene</a:t>
            </a:r>
          </a:p>
          <a:p>
            <a:pPr algn="just"/>
            <a:r>
              <a:rPr lang="en-US" dirty="0"/>
              <a:t>He should secure the crime scene until the official investigator arrives</a:t>
            </a:r>
          </a:p>
          <a:p>
            <a:pPr algn="just"/>
            <a:r>
              <a:rPr lang="en-US" dirty="0"/>
              <a:t>The delimitation of the crime scene may be by means of tapes guarded by police officers, police cars, or the delimitation of the crime scene may be given by the nature of the crime scene (</a:t>
            </a:r>
            <a:r>
              <a:rPr lang="en-US" dirty="0" err="1" smtClean="0"/>
              <a:t>eg</a:t>
            </a:r>
            <a:r>
              <a:rPr lang="cs-CZ" dirty="0" smtClean="0"/>
              <a:t>.</a:t>
            </a:r>
            <a:r>
              <a:rPr lang="en-US" dirty="0" smtClean="0"/>
              <a:t> </a:t>
            </a:r>
            <a:r>
              <a:rPr lang="en-US" dirty="0"/>
              <a:t>apartment, residence, limited area)</a:t>
            </a:r>
            <a:endParaRPr lang="cs-CZ" dirty="0"/>
          </a:p>
        </p:txBody>
      </p:sp>
    </p:spTree>
    <p:extLst>
      <p:ext uri="{BB962C8B-B14F-4D97-AF65-F5344CB8AC3E}">
        <p14:creationId xmlns:p14="http://schemas.microsoft.com/office/powerpoint/2010/main" val="102012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5720" y="823784"/>
            <a:ext cx="10038885" cy="921463"/>
          </a:xfrm>
        </p:spPr>
        <p:txBody>
          <a:bodyPr>
            <a:normAutofit/>
          </a:bodyPr>
          <a:lstStyle/>
          <a:p>
            <a:r>
              <a:rPr lang="en-US" dirty="0" smtClean="0">
                <a:latin typeface="+mn-lt"/>
              </a:rPr>
              <a:t>Crime scene and zones</a:t>
            </a:r>
            <a:endParaRPr lang="en-US" dirty="0">
              <a:latin typeface="+mn-lt"/>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945" y="1858611"/>
            <a:ext cx="5201087" cy="4214675"/>
          </a:xfrm>
        </p:spPr>
      </p:pic>
    </p:spTree>
    <p:extLst>
      <p:ext uri="{BB962C8B-B14F-4D97-AF65-F5344CB8AC3E}">
        <p14:creationId xmlns:p14="http://schemas.microsoft.com/office/powerpoint/2010/main" val="2367895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Crime Scene - First Steps of Investigation</a:t>
            </a:r>
            <a:endParaRPr lang="cs-CZ" dirty="0"/>
          </a:p>
        </p:txBody>
      </p:sp>
      <p:sp>
        <p:nvSpPr>
          <p:cNvPr id="3" name="Zástupný symbol pro obsah 2"/>
          <p:cNvSpPr>
            <a:spLocks noGrp="1"/>
          </p:cNvSpPr>
          <p:nvPr>
            <p:ph idx="1"/>
          </p:nvPr>
        </p:nvSpPr>
        <p:spPr/>
        <p:txBody>
          <a:bodyPr>
            <a:normAutofit/>
          </a:bodyPr>
          <a:lstStyle/>
          <a:p>
            <a:pPr algn="just"/>
            <a:r>
              <a:rPr lang="en-US" dirty="0"/>
              <a:t>Every time there is an animal or more animals in the crime scene, the crime scene can be very chaotic and will require some investigator skills</a:t>
            </a:r>
          </a:p>
          <a:p>
            <a:pPr algn="just"/>
            <a:r>
              <a:rPr lang="en-US" dirty="0"/>
              <a:t>Nevertheless, the crime scene should not be viewed differently than the crime scene involving only humans</a:t>
            </a:r>
          </a:p>
          <a:p>
            <a:pPr algn="just"/>
            <a:r>
              <a:rPr lang="en-US" dirty="0"/>
              <a:t>Procedures and methods of investigation in veterinary forensic science are taken from human forensic science and its investigation, extended by animal specificities</a:t>
            </a:r>
          </a:p>
          <a:p>
            <a:pPr algn="just"/>
            <a:r>
              <a:rPr lang="en-US" dirty="0"/>
              <a:t>Whether it is a crime scene involving animals or humans, investigator protection comes first</a:t>
            </a:r>
          </a:p>
          <a:p>
            <a:pPr algn="just"/>
            <a:r>
              <a:rPr lang="en-US" dirty="0"/>
              <a:t>Personal protective equipment such as gloves, masks, and protective clothing help to protect investigators at the scene</a:t>
            </a:r>
            <a:endParaRPr lang="cs-CZ" dirty="0" smtClean="0"/>
          </a:p>
          <a:p>
            <a:pPr algn="just"/>
            <a:endParaRPr lang="cs-CZ" dirty="0"/>
          </a:p>
        </p:txBody>
      </p:sp>
    </p:spTree>
    <p:extLst>
      <p:ext uri="{BB962C8B-B14F-4D97-AF65-F5344CB8AC3E}">
        <p14:creationId xmlns:p14="http://schemas.microsoft.com/office/powerpoint/2010/main" val="463456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47879</TotalTime>
  <Words>2604</Words>
  <Application>Microsoft Office PowerPoint</Application>
  <PresentationFormat>Širokoúhlá obrazovka</PresentationFormat>
  <Paragraphs>226</Paragraphs>
  <Slides>49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49</vt:i4>
      </vt:variant>
    </vt:vector>
  </HeadingPairs>
  <TitlesOfParts>
    <vt:vector size="52" baseType="lpstr">
      <vt:lpstr>Calibri</vt:lpstr>
      <vt:lpstr>Calibri Light</vt:lpstr>
      <vt:lpstr>Retrospektiva</vt:lpstr>
      <vt:lpstr>Veterinary forensic investigation</vt:lpstr>
      <vt:lpstr>The content of presentation</vt:lpstr>
      <vt:lpstr>Forensic investigation</vt:lpstr>
      <vt:lpstr>Role of an animal</vt:lpstr>
      <vt:lpstr>Primary crime scene analysis - crime scene investigation</vt:lpstr>
      <vt:lpstr>Crime Scene - First Steps of Investigation</vt:lpstr>
      <vt:lpstr>Crime Scene - First Steps of Investigation</vt:lpstr>
      <vt:lpstr>Crime scene and zones</vt:lpstr>
      <vt:lpstr>Crime Scene - First Steps of Investigation</vt:lpstr>
      <vt:lpstr>Prezentace aplikace PowerPoint</vt:lpstr>
      <vt:lpstr>Crime scene</vt:lpstr>
      <vt:lpstr>Crime scene investigation</vt:lpstr>
      <vt:lpstr>Crime Scene - First Steps of Investigation</vt:lpstr>
      <vt:lpstr>Scheme of investigation procedure</vt:lpstr>
      <vt:lpstr>Crime scene investigation</vt:lpstr>
      <vt:lpstr>Crime scene investigation</vt:lpstr>
      <vt:lpstr>Crime scene investigation</vt:lpstr>
      <vt:lpstr>Crime scene investigation</vt:lpstr>
      <vt:lpstr>Documentation on crime scene</vt:lpstr>
      <vt:lpstr>Documentation - notes</vt:lpstr>
      <vt:lpstr>Weather data</vt:lpstr>
      <vt:lpstr>Documentation: photographs and videos</vt:lpstr>
      <vt:lpstr>Crime scene diagram</vt:lpstr>
      <vt:lpstr>Crime scene diagram</vt:lpstr>
      <vt:lpstr>Investigation of crime scene</vt:lpstr>
      <vt:lpstr>Recognizing and collection of evidence</vt:lpstr>
      <vt:lpstr>Collection of evidence</vt:lpstr>
      <vt:lpstr>Collection of evidence</vt:lpstr>
      <vt:lpstr>Collection of evidence</vt:lpstr>
      <vt:lpstr>Collection of evidence</vt:lpstr>
      <vt:lpstr>Collection of evidence and forensic examination</vt:lpstr>
      <vt:lpstr>Animal as an evidence</vt:lpstr>
      <vt:lpstr>Blood mark analysis</vt:lpstr>
      <vt:lpstr>Evaluation of blood marks</vt:lpstr>
      <vt:lpstr>Passive blood stains</vt:lpstr>
      <vt:lpstr>Projected Blood Stains</vt:lpstr>
      <vt:lpstr>Transfer blood stains</vt:lpstr>
      <vt:lpstr>The dynamic of blood stains</vt:lpstr>
      <vt:lpstr>Blood pattern</vt:lpstr>
      <vt:lpstr>Blood pattern</vt:lpstr>
      <vt:lpstr>Analysis of blood stains</vt:lpstr>
      <vt:lpstr>Video about blood stains</vt:lpstr>
      <vt:lpstr>Secondary crime scene analysis</vt:lpstr>
      <vt:lpstr>Determination of animal species according to blood smears</vt:lpstr>
      <vt:lpstr>DNA Analysis</vt:lpstr>
      <vt:lpstr>DNA analysis </vt:lpstr>
      <vt:lpstr>Veterinary toxicology</vt:lpstr>
      <vt:lpstr>Veterinary toxicology</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Veterinární forenzní věda</dc:title>
  <dc:creator>H18369</dc:creator>
  <cp:lastModifiedBy>DOLEZELOVAP</cp:lastModifiedBy>
  <cp:revision>187</cp:revision>
  <dcterms:created xsi:type="dcterms:W3CDTF">2018-11-13T09:34:12Z</dcterms:created>
  <dcterms:modified xsi:type="dcterms:W3CDTF">2019-11-26T08:58:11Z</dcterms:modified>
</cp:coreProperties>
</file>