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handoutMasterIdLst>
    <p:handoutMasterId r:id="rId52"/>
  </p:handoutMasterIdLst>
  <p:sldIdLst>
    <p:sldId id="256" r:id="rId2"/>
    <p:sldId id="323" r:id="rId3"/>
    <p:sldId id="334" r:id="rId4"/>
    <p:sldId id="304" r:id="rId5"/>
    <p:sldId id="303" r:id="rId6"/>
    <p:sldId id="305" r:id="rId7"/>
    <p:sldId id="306" r:id="rId8"/>
    <p:sldId id="338" r:id="rId9"/>
    <p:sldId id="309" r:id="rId10"/>
    <p:sldId id="339" r:id="rId11"/>
    <p:sldId id="310" r:id="rId12"/>
    <p:sldId id="329" r:id="rId13"/>
    <p:sldId id="311" r:id="rId14"/>
    <p:sldId id="314" r:id="rId15"/>
    <p:sldId id="312" r:id="rId16"/>
    <p:sldId id="313" r:id="rId17"/>
    <p:sldId id="315" r:id="rId18"/>
    <p:sldId id="317" r:id="rId19"/>
    <p:sldId id="318" r:id="rId20"/>
    <p:sldId id="319" r:id="rId21"/>
    <p:sldId id="320" r:id="rId22"/>
    <p:sldId id="264" r:id="rId23"/>
    <p:sldId id="321" r:id="rId24"/>
    <p:sldId id="332" r:id="rId25"/>
    <p:sldId id="322" r:id="rId26"/>
    <p:sldId id="261" r:id="rId27"/>
    <p:sldId id="266" r:id="rId28"/>
    <p:sldId id="282" r:id="rId29"/>
    <p:sldId id="331" r:id="rId30"/>
    <p:sldId id="335" r:id="rId31"/>
    <p:sldId id="263" r:id="rId32"/>
    <p:sldId id="278" r:id="rId33"/>
    <p:sldId id="267" r:id="rId34"/>
    <p:sldId id="268" r:id="rId35"/>
    <p:sldId id="272" r:id="rId36"/>
    <p:sldId id="271" r:id="rId37"/>
    <p:sldId id="273" r:id="rId38"/>
    <p:sldId id="274" r:id="rId39"/>
    <p:sldId id="275" r:id="rId40"/>
    <p:sldId id="277" r:id="rId41"/>
    <p:sldId id="276" r:id="rId42"/>
    <p:sldId id="269" r:id="rId43"/>
    <p:sldId id="330" r:id="rId44"/>
    <p:sldId id="270" r:id="rId45"/>
    <p:sldId id="324" r:id="rId46"/>
    <p:sldId id="325" r:id="rId47"/>
    <p:sldId id="326" r:id="rId48"/>
    <p:sldId id="327" r:id="rId49"/>
    <p:sldId id="336" r:id="rId50"/>
    <p:sldId id="337"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116" d="100"/>
          <a:sy n="116" d="100"/>
        </p:scale>
        <p:origin x="168" y="108"/>
      </p:cViewPr>
      <p:guideLst/>
    </p:cSldViewPr>
  </p:slideViewPr>
  <p:notesTextViewPr>
    <p:cViewPr>
      <p:scale>
        <a:sx n="1" d="1"/>
        <a:sy n="1" d="1"/>
      </p:scale>
      <p:origin x="0" y="0"/>
    </p:cViewPr>
  </p:notesTextViewPr>
  <p:sorterViewPr>
    <p:cViewPr>
      <p:scale>
        <a:sx n="100" d="100"/>
        <a:sy n="100" d="100"/>
      </p:scale>
      <p:origin x="0" y="-7662"/>
    </p:cViewPr>
  </p:sorterViewPr>
  <p:notesViewPr>
    <p:cSldViewPr snapToGrid="0">
      <p:cViewPr varScale="1">
        <p:scale>
          <a:sx n="109" d="100"/>
          <a:sy n="109" d="100"/>
        </p:scale>
        <p:origin x="337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2CD816-F487-43FA-84BA-72E375E864C2}" type="datetimeFigureOut">
              <a:rPr lang="cs-CZ" smtClean="0"/>
              <a:t>15.11.2019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7F9906-915A-46B0-BD69-0C9DEBAAE4D8}" type="slidenum">
              <a:rPr lang="cs-CZ" smtClean="0"/>
              <a:t>‹#›</a:t>
            </a:fld>
            <a:endParaRPr lang="cs-CZ"/>
          </a:p>
        </p:txBody>
      </p:sp>
    </p:spTree>
    <p:extLst>
      <p:ext uri="{BB962C8B-B14F-4D97-AF65-F5344CB8AC3E}">
        <p14:creationId xmlns:p14="http://schemas.microsoft.com/office/powerpoint/2010/main" val="20047904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15.11.2019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6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15.11.2019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124462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15.11.2019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21045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15.11.2019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45759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843B60E-9FF4-4735-9911-1BBA748C3E69}" type="datetimeFigureOut">
              <a:rPr lang="cs-CZ" smtClean="0"/>
              <a:t>15.11.2019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67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843B60E-9FF4-4735-9911-1BBA748C3E69}" type="datetimeFigureOut">
              <a:rPr lang="cs-CZ" smtClean="0"/>
              <a:t>15.11.2019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80346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843B60E-9FF4-4735-9911-1BBA748C3E69}" type="datetimeFigureOut">
              <a:rPr lang="cs-CZ" smtClean="0"/>
              <a:t>15.11.2019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95634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843B60E-9FF4-4735-9911-1BBA748C3E69}" type="datetimeFigureOut">
              <a:rPr lang="cs-CZ" smtClean="0"/>
              <a:t>15.11.2019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48203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43B60E-9FF4-4735-9911-1BBA748C3E69}" type="datetimeFigureOut">
              <a:rPr lang="cs-CZ" smtClean="0"/>
              <a:t>15.11.2019</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29671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43B60E-9FF4-4735-9911-1BBA748C3E69}" type="datetimeFigureOut">
              <a:rPr lang="cs-CZ" smtClean="0"/>
              <a:t>15.11.2019</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5F71D1-EDA5-483A-ACC4-846D6B3B2461}" type="slidenum">
              <a:rPr lang="cs-CZ" smtClean="0"/>
              <a:t>‹#›</a:t>
            </a:fld>
            <a:endParaRPr lang="cs-CZ"/>
          </a:p>
        </p:txBody>
      </p:sp>
    </p:spTree>
    <p:extLst>
      <p:ext uri="{BB962C8B-B14F-4D97-AF65-F5344CB8AC3E}">
        <p14:creationId xmlns:p14="http://schemas.microsoft.com/office/powerpoint/2010/main" val="41363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843B60E-9FF4-4735-9911-1BBA748C3E69}" type="datetimeFigureOut">
              <a:rPr lang="cs-CZ" smtClean="0"/>
              <a:t>15.11.2019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64665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43B60E-9FF4-4735-9911-1BBA748C3E69}" type="datetimeFigureOut">
              <a:rPr lang="cs-CZ" smtClean="0"/>
              <a:t>15.11.2019</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5F71D1-EDA5-483A-ACC4-846D6B3B2461}"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85925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crimescen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hyperlink" Target="https://www.galls.com/" TargetMode="External"/><Relationship Id="rId4" Type="http://schemas.openxmlformats.org/officeDocument/2006/relationships/hyperlink" Target="https://www.timstar.e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3jFKZaSeNjg"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slideplayer.com/slide/936643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185512C-3933-492E-8F21-B89641F0B305}"/>
              </a:ext>
            </a:extLst>
          </p:cNvPr>
          <p:cNvSpPr>
            <a:spLocks noGrp="1"/>
          </p:cNvSpPr>
          <p:nvPr>
            <p:ph type="ctrTitle"/>
          </p:nvPr>
        </p:nvSpPr>
        <p:spPr/>
        <p:txBody>
          <a:bodyPr/>
          <a:lstStyle/>
          <a:p>
            <a:r>
              <a:rPr lang="cs-CZ" dirty="0"/>
              <a:t>Veterinární forenzní </a:t>
            </a:r>
            <a:r>
              <a:rPr lang="cs-CZ" dirty="0" smtClean="0"/>
              <a:t>vyšetřování</a:t>
            </a:r>
            <a:br>
              <a:rPr lang="cs-CZ" dirty="0" smtClean="0"/>
            </a:br>
            <a:r>
              <a:rPr lang="cs-CZ" dirty="0" smtClean="0"/>
              <a:t>IVA 2</a:t>
            </a:r>
            <a:endParaRPr lang="cs-CZ" dirty="0"/>
          </a:p>
        </p:txBody>
      </p:sp>
      <p:sp>
        <p:nvSpPr>
          <p:cNvPr id="3" name="Podnadpis 2">
            <a:extLst>
              <a:ext uri="{FF2B5EF4-FFF2-40B4-BE49-F238E27FC236}">
                <a16:creationId xmlns:a16="http://schemas.microsoft.com/office/drawing/2014/main" xmlns="" id="{F193A865-F9CC-46BB-B564-2DE19DCB25AF}"/>
              </a:ext>
            </a:extLst>
          </p:cNvPr>
          <p:cNvSpPr>
            <a:spLocks noGrp="1"/>
          </p:cNvSpPr>
          <p:nvPr>
            <p:ph type="subTitle" idx="1"/>
          </p:nvPr>
        </p:nvSpPr>
        <p:spPr/>
        <p:txBody>
          <a:bodyPr>
            <a:normAutofit/>
          </a:bodyPr>
          <a:lstStyle/>
          <a:p>
            <a:r>
              <a:rPr lang="cs-CZ" sz="1800" dirty="0">
                <a:solidFill>
                  <a:schemeClr val="accent2"/>
                </a:solidFill>
              </a:rPr>
              <a:t>Tato prezentace vznikla za podpory projektu VFU - IVA 2019FVHE/2380/63</a:t>
            </a:r>
          </a:p>
        </p:txBody>
      </p:sp>
    </p:spTree>
    <p:extLst>
      <p:ext uri="{BB962C8B-B14F-4D97-AF65-F5344CB8AC3E}">
        <p14:creationId xmlns:p14="http://schemas.microsoft.com/office/powerpoint/2010/main" val="2767355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Místo činu</a:t>
            </a:r>
            <a:endParaRPr lang="cs-CZ" dirty="0"/>
          </a:p>
        </p:txBody>
      </p:sp>
      <p:pic>
        <p:nvPicPr>
          <p:cNvPr id="4"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4541" y="1846263"/>
            <a:ext cx="7143243" cy="4022725"/>
          </a:xfrm>
        </p:spPr>
      </p:pic>
      <p:sp>
        <p:nvSpPr>
          <p:cNvPr id="5" name="Obdélník 4"/>
          <p:cNvSpPr/>
          <p:nvPr/>
        </p:nvSpPr>
        <p:spPr>
          <a:xfrm>
            <a:off x="7685578" y="5993124"/>
            <a:ext cx="4393062" cy="369332"/>
          </a:xfrm>
          <a:prstGeom prst="rect">
            <a:avLst/>
          </a:prstGeom>
        </p:spPr>
        <p:txBody>
          <a:bodyPr wrap="none">
            <a:spAutoFit/>
          </a:bodyPr>
          <a:lstStyle/>
          <a:p>
            <a:r>
              <a:rPr lang="cs-CZ" dirty="0" smtClean="0"/>
              <a:t>Zdroj: https</a:t>
            </a:r>
            <a:r>
              <a:rPr lang="cs-CZ" dirty="0"/>
              <a:t>://www.thegreatcoursesplus.com</a:t>
            </a:r>
          </a:p>
        </p:txBody>
      </p:sp>
    </p:spTree>
    <p:extLst>
      <p:ext uri="{BB962C8B-B14F-4D97-AF65-F5344CB8AC3E}">
        <p14:creationId xmlns:p14="http://schemas.microsoft.com/office/powerpoint/2010/main" val="2924025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Místo činu</a:t>
            </a:r>
            <a:endParaRPr lang="cs-CZ" dirty="0"/>
          </a:p>
        </p:txBody>
      </p:sp>
      <p:sp>
        <p:nvSpPr>
          <p:cNvPr id="3" name="Zástupný symbol pro obsah 2"/>
          <p:cNvSpPr>
            <a:spLocks noGrp="1"/>
          </p:cNvSpPr>
          <p:nvPr>
            <p:ph idx="1"/>
          </p:nvPr>
        </p:nvSpPr>
        <p:spPr/>
        <p:txBody>
          <a:bodyPr>
            <a:normAutofit/>
          </a:bodyPr>
          <a:lstStyle/>
          <a:p>
            <a:pPr algn="just"/>
            <a:r>
              <a:rPr lang="cs-CZ" dirty="0" smtClean="0"/>
              <a:t>Ochranné pomůcky taktéž zabraňují kontaminaci a znehodnocení důkazů na místě činu.</a:t>
            </a:r>
          </a:p>
          <a:p>
            <a:pPr algn="just"/>
            <a:r>
              <a:rPr lang="cs-CZ" dirty="0" smtClean="0"/>
              <a:t>Je nutné taktéž měnit ochranné pomůcky v závislosti na způsobu a charakteru odebíraných vzorků k analýze (např. biologický materiál atd.).</a:t>
            </a:r>
          </a:p>
          <a:p>
            <a:pPr algn="just"/>
            <a:r>
              <a:rPr lang="cs-CZ" dirty="0" smtClean="0"/>
              <a:t>Někdy je nutné přivolat i humánní specialisty nebo naopak jsou veterinární forenzní vyšetřovatelé vyžadováni pro vyšetřování trestního činu spáchaného na lidech.</a:t>
            </a:r>
          </a:p>
        </p:txBody>
      </p:sp>
    </p:spTree>
    <p:extLst>
      <p:ext uri="{BB962C8B-B14F-4D97-AF65-F5344CB8AC3E}">
        <p14:creationId xmlns:p14="http://schemas.microsoft.com/office/powerpoint/2010/main" val="3594170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Sběr důkazů</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4155" y="1812471"/>
            <a:ext cx="6724649" cy="4139293"/>
          </a:xfrm>
        </p:spPr>
      </p:pic>
      <p:sp>
        <p:nvSpPr>
          <p:cNvPr id="5" name="Obdélník 4"/>
          <p:cNvSpPr/>
          <p:nvPr/>
        </p:nvSpPr>
        <p:spPr>
          <a:xfrm>
            <a:off x="7008885" y="5951764"/>
            <a:ext cx="4550861" cy="369332"/>
          </a:xfrm>
          <a:prstGeom prst="rect">
            <a:avLst/>
          </a:prstGeom>
        </p:spPr>
        <p:txBody>
          <a:bodyPr wrap="none">
            <a:spAutoFit/>
          </a:bodyPr>
          <a:lstStyle/>
          <a:p>
            <a:r>
              <a:rPr lang="cs-CZ" dirty="0" smtClean="0"/>
              <a:t>Zdroj: https</a:t>
            </a:r>
            <a:r>
              <a:rPr lang="cs-CZ" dirty="0"/>
              <a:t>://malcolmfairleycase.weebly.com/</a:t>
            </a:r>
          </a:p>
        </p:txBody>
      </p:sp>
    </p:spTree>
    <p:extLst>
      <p:ext uri="{BB962C8B-B14F-4D97-AF65-F5344CB8AC3E}">
        <p14:creationId xmlns:p14="http://schemas.microsoft.com/office/powerpoint/2010/main" val="419396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Místo činu – první kroky vyšetřování</a:t>
            </a:r>
            <a:endParaRPr lang="cs-CZ" dirty="0"/>
          </a:p>
        </p:txBody>
      </p:sp>
      <p:sp>
        <p:nvSpPr>
          <p:cNvPr id="3" name="Zástupný symbol pro obsah 2"/>
          <p:cNvSpPr>
            <a:spLocks noGrp="1"/>
          </p:cNvSpPr>
          <p:nvPr>
            <p:ph idx="1"/>
          </p:nvPr>
        </p:nvSpPr>
        <p:spPr/>
        <p:txBody>
          <a:bodyPr>
            <a:normAutofit/>
          </a:bodyPr>
          <a:lstStyle/>
          <a:p>
            <a:pPr algn="just"/>
            <a:r>
              <a:rPr lang="cs-CZ" dirty="0" smtClean="0"/>
              <a:t>Vyšetřovatel by měl ještě před vstupem na místo činu stanovit postupy a metodiku vyšetřování.</a:t>
            </a:r>
          </a:p>
          <a:p>
            <a:pPr algn="just"/>
            <a:r>
              <a:rPr lang="cs-CZ" dirty="0" smtClean="0"/>
              <a:t>Metody vyšetřování by měly být co nejvíce efektivní a způsobilé efektivně zdokumentovat, posbírat a zakonzervovat důkazy na místě činu.</a:t>
            </a:r>
          </a:p>
          <a:p>
            <a:pPr algn="just"/>
            <a:r>
              <a:rPr lang="cs-CZ" dirty="0" smtClean="0"/>
              <a:t>Cílem metodiky vyšetřování je získání co nejlepších důkazů k pozdější analýze.</a:t>
            </a:r>
          </a:p>
          <a:p>
            <a:pPr algn="just"/>
            <a:r>
              <a:rPr lang="cs-CZ" dirty="0" smtClean="0"/>
              <a:t>Modelové schéma postupu při vyšetřování na místě činu může být typicky: po směru hodinových ručiček, proti, v mřížce, ve spirále.</a:t>
            </a:r>
          </a:p>
          <a:p>
            <a:pPr algn="just"/>
            <a:r>
              <a:rPr lang="cs-CZ" dirty="0" smtClean="0"/>
              <a:t>Při schématu je nutné určit počáteční a konečný bod místa činu.</a:t>
            </a:r>
          </a:p>
          <a:p>
            <a:endParaRPr lang="cs-CZ" dirty="0"/>
          </a:p>
        </p:txBody>
      </p:sp>
    </p:spTree>
    <p:extLst>
      <p:ext uri="{BB962C8B-B14F-4D97-AF65-F5344CB8AC3E}">
        <p14:creationId xmlns:p14="http://schemas.microsoft.com/office/powerpoint/2010/main" val="3687146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219200" y="564435"/>
            <a:ext cx="10972800" cy="1143000"/>
          </a:xfrm>
        </p:spPr>
        <p:txBody>
          <a:bodyPr/>
          <a:lstStyle/>
          <a:p>
            <a:r>
              <a:rPr lang="cs-CZ" dirty="0" smtClean="0"/>
              <a:t>Schéma postupu při vyšetřování</a:t>
            </a:r>
            <a:endParaRPr lang="cs-CZ" dirty="0"/>
          </a:p>
        </p:txBody>
      </p:sp>
      <p:pic>
        <p:nvPicPr>
          <p:cNvPr id="4" name="Zástupný symbol pro obsah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1856595"/>
            <a:ext cx="4938712" cy="4002060"/>
          </a:xfrm>
        </p:spPr>
      </p:pic>
      <p:pic>
        <p:nvPicPr>
          <p:cNvPr id="8" name="Zástupný symbol pro obsah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1857238"/>
            <a:ext cx="4937125" cy="4000774"/>
          </a:xfrm>
        </p:spPr>
      </p:pic>
    </p:spTree>
    <p:extLst>
      <p:ext uri="{BB962C8B-B14F-4D97-AF65-F5344CB8AC3E}">
        <p14:creationId xmlns:p14="http://schemas.microsoft.com/office/powerpoint/2010/main" val="4238522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9869" y="682270"/>
            <a:ext cx="11012131" cy="1018035"/>
          </a:xfrm>
        </p:spPr>
        <p:txBody>
          <a:bodyPr/>
          <a:lstStyle/>
          <a:p>
            <a:r>
              <a:rPr lang="cs-CZ" dirty="0" smtClean="0"/>
              <a:t>Schéma postupu při vyšetřování</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629" y="1908516"/>
            <a:ext cx="2773136" cy="2892085"/>
          </a:xfrm>
        </p:spPr>
      </p:pic>
      <p:sp>
        <p:nvSpPr>
          <p:cNvPr id="5" name="Obdélník 4"/>
          <p:cNvSpPr/>
          <p:nvPr/>
        </p:nvSpPr>
        <p:spPr>
          <a:xfrm>
            <a:off x="9852978" y="5893460"/>
            <a:ext cx="1996187" cy="369332"/>
          </a:xfrm>
          <a:prstGeom prst="rect">
            <a:avLst/>
          </a:prstGeom>
        </p:spPr>
        <p:txBody>
          <a:bodyPr wrap="none">
            <a:spAutoFit/>
          </a:bodyPr>
          <a:lstStyle/>
          <a:p>
            <a:r>
              <a:rPr lang="cs-CZ" dirty="0"/>
              <a:t>www.ukessays.com</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908515"/>
            <a:ext cx="2773136" cy="2892085"/>
          </a:xfrm>
          <a:prstGeom prst="rect">
            <a:avLst/>
          </a:prstGeom>
        </p:spPr>
      </p:pic>
    </p:spTree>
    <p:extLst>
      <p:ext uri="{BB962C8B-B14F-4D97-AF65-F5344CB8AC3E}">
        <p14:creationId xmlns:p14="http://schemas.microsoft.com/office/powerpoint/2010/main" val="691316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Místo činu</a:t>
            </a:r>
            <a:endParaRPr lang="cs-CZ" dirty="0"/>
          </a:p>
        </p:txBody>
      </p:sp>
      <p:sp>
        <p:nvSpPr>
          <p:cNvPr id="5" name="Zástupný symbol pro obsah 4"/>
          <p:cNvSpPr>
            <a:spLocks noGrp="1"/>
          </p:cNvSpPr>
          <p:nvPr>
            <p:ph idx="1"/>
          </p:nvPr>
        </p:nvSpPr>
        <p:spPr/>
        <p:txBody>
          <a:bodyPr>
            <a:normAutofit/>
          </a:bodyPr>
          <a:lstStyle/>
          <a:p>
            <a:pPr algn="just"/>
            <a:r>
              <a:rPr lang="cs-CZ" dirty="0" smtClean="0"/>
              <a:t>Všechny tyto postupy mohou být běžně použity na různých místech činu, ale ne na všech.</a:t>
            </a:r>
          </a:p>
          <a:p>
            <a:pPr algn="just"/>
            <a:r>
              <a:rPr lang="cs-CZ" dirty="0" smtClean="0"/>
              <a:t>Existují i méně běžné postupy, jako je např. GPS koordinace, která se lépe hodí pro místa činu o velké rozloze.</a:t>
            </a:r>
          </a:p>
          <a:p>
            <a:pPr algn="just"/>
            <a:r>
              <a:rPr lang="cs-CZ" dirty="0" smtClean="0"/>
              <a:t>Místo činu, které obsahuje zvláštní důkazy a stopy, vyžaduje, aby vyšetřovatel zvolil efektivní způsob zmapování místa činu (např. při poranění zvířete, které za sebou zanechává krevní stopy je lepší zvolit sledovací schéma, které umožnuje analýzu kolem zanechaných stop)</a:t>
            </a:r>
          </a:p>
        </p:txBody>
      </p:sp>
    </p:spTree>
    <p:extLst>
      <p:ext uri="{BB962C8B-B14F-4D97-AF65-F5344CB8AC3E}">
        <p14:creationId xmlns:p14="http://schemas.microsoft.com/office/powerpoint/2010/main" val="3288317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Práce na místě činu</a:t>
            </a:r>
            <a:endParaRPr lang="cs-CZ" dirty="0"/>
          </a:p>
        </p:txBody>
      </p:sp>
      <p:sp>
        <p:nvSpPr>
          <p:cNvPr id="3" name="Zástupný symbol pro obsah 2"/>
          <p:cNvSpPr>
            <a:spLocks noGrp="1"/>
          </p:cNvSpPr>
          <p:nvPr>
            <p:ph idx="1"/>
          </p:nvPr>
        </p:nvSpPr>
        <p:spPr/>
        <p:txBody>
          <a:bodyPr>
            <a:normAutofit/>
          </a:bodyPr>
          <a:lstStyle/>
          <a:p>
            <a:pPr algn="just"/>
            <a:r>
              <a:rPr lang="cs-CZ" dirty="0" smtClean="0"/>
              <a:t>Před vlastním vyšetřováním by měl vyšetřovatel zhodnotit prostředí na místě činu, bezpečnost, obsah místa činu tím, že se místem činu projde a poznamená vše, co zpozoruje.</a:t>
            </a:r>
          </a:p>
          <a:p>
            <a:pPr algn="just"/>
            <a:r>
              <a:rPr lang="cs-CZ" dirty="0" smtClean="0"/>
              <a:t>Vše je zapsáno a bude se dle poznámek vybírat efektivní způsob vyšetřování místa činu.</a:t>
            </a:r>
          </a:p>
          <a:p>
            <a:pPr algn="just"/>
            <a:r>
              <a:rPr lang="cs-CZ" dirty="0" smtClean="0"/>
              <a:t>Poznámky mohou obsahovat: majetek na místě činu, budovy, označení stran místa činu (strany mohou být označeny dle orientace na kompasu nebo písmeny – ,,A“ na přední straně budovy a postupně podél stran až zpět).</a:t>
            </a:r>
          </a:p>
          <a:p>
            <a:pPr algn="just"/>
            <a:r>
              <a:rPr lang="cs-CZ" dirty="0" smtClean="0"/>
              <a:t>Světelným zdrojem prohlédnout místo činu i tmavá zákoutí místa činu ještě před vyšetřováním.</a:t>
            </a:r>
            <a:endParaRPr lang="cs-CZ" dirty="0"/>
          </a:p>
        </p:txBody>
      </p:sp>
    </p:spTree>
    <p:extLst>
      <p:ext uri="{BB962C8B-B14F-4D97-AF65-F5344CB8AC3E}">
        <p14:creationId xmlns:p14="http://schemas.microsoft.com/office/powerpoint/2010/main" val="3290732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Práce na místě činu</a:t>
            </a:r>
          </a:p>
        </p:txBody>
      </p:sp>
      <p:sp>
        <p:nvSpPr>
          <p:cNvPr id="3" name="Zástupný symbol pro obsah 2"/>
          <p:cNvSpPr>
            <a:spLocks noGrp="1"/>
          </p:cNvSpPr>
          <p:nvPr>
            <p:ph idx="1"/>
          </p:nvPr>
        </p:nvSpPr>
        <p:spPr/>
        <p:txBody>
          <a:bodyPr>
            <a:normAutofit/>
          </a:bodyPr>
          <a:lstStyle/>
          <a:p>
            <a:pPr algn="just"/>
            <a:r>
              <a:rPr lang="cs-CZ" dirty="0" smtClean="0"/>
              <a:t>Během procházení místem činu můžou být zpozorovány rovnou nějaké známky zanedbání péče o zvíře (hladovění, dehydratace, problémy s léky, příliš malé obojky…) jako i jiné formy týrání zvířat, známky napadení či bojů mezi zvířaty.</a:t>
            </a:r>
          </a:p>
          <a:p>
            <a:pPr algn="just"/>
            <a:r>
              <a:rPr lang="cs-CZ" dirty="0" smtClean="0"/>
              <a:t>Výsledkem průchodu místem činu by mělo být zaznamenání podmínek prostředí, dostupnost stravy, vody, léků a přítomnost zranění zvířat.</a:t>
            </a:r>
          </a:p>
          <a:p>
            <a:pPr algn="just"/>
            <a:r>
              <a:rPr lang="cs-CZ" dirty="0" smtClean="0"/>
              <a:t>Taktéž by měly být zaznamenány důkazy, které by rychle mohly podléhat zkáze nebo vymizet (kňučení, nářek zvířat, zápach, přítomnost jiných volně žijících zvířat atd.).</a:t>
            </a:r>
            <a:endParaRPr lang="cs-CZ" dirty="0"/>
          </a:p>
        </p:txBody>
      </p:sp>
    </p:spTree>
    <p:extLst>
      <p:ext uri="{BB962C8B-B14F-4D97-AF65-F5344CB8AC3E}">
        <p14:creationId xmlns:p14="http://schemas.microsoft.com/office/powerpoint/2010/main" val="653792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Práce na místě činu</a:t>
            </a:r>
          </a:p>
        </p:txBody>
      </p:sp>
      <p:sp>
        <p:nvSpPr>
          <p:cNvPr id="3" name="Zástupný symbol pro obsah 2"/>
          <p:cNvSpPr>
            <a:spLocks noGrp="1"/>
          </p:cNvSpPr>
          <p:nvPr>
            <p:ph idx="1"/>
          </p:nvPr>
        </p:nvSpPr>
        <p:spPr/>
        <p:txBody>
          <a:bodyPr>
            <a:normAutofit/>
          </a:bodyPr>
          <a:lstStyle/>
          <a:p>
            <a:pPr algn="just"/>
            <a:r>
              <a:rPr lang="cs-CZ" dirty="0" smtClean="0"/>
              <a:t>Další důkazy je potřeba dokumentovat fotografiemi, případně videem z místa činu.</a:t>
            </a:r>
          </a:p>
          <a:p>
            <a:pPr algn="just"/>
            <a:r>
              <a:rPr lang="cs-CZ" dirty="0" smtClean="0"/>
              <a:t>Zároveň pokud je to možné, zajistit výpovědi svědků, podezřelých případně obětí.</a:t>
            </a:r>
          </a:p>
          <a:p>
            <a:pPr algn="just"/>
            <a:r>
              <a:rPr lang="cs-CZ" dirty="0" smtClean="0"/>
              <a:t>Příklady nejběžnějších důkazů na místě činu: </a:t>
            </a:r>
          </a:p>
          <a:p>
            <a:pPr lvl="1" algn="just"/>
            <a:r>
              <a:rPr lang="cs-CZ" dirty="0"/>
              <a:t>s</a:t>
            </a:r>
            <a:r>
              <a:rPr lang="cs-CZ" dirty="0" smtClean="0"/>
              <a:t>třelné zbraně, nože, škrábance na těle, rány na těle, léky na předpis, lékařské zprávy, recepty na léky, nepřiměřený obnos peněz na místě činu, přítomnost tělních tekutin na stěnách či podlaze, přítomnost hořlavin, otisky prstů, otisky bot, zvířecí stopy…</a:t>
            </a:r>
          </a:p>
          <a:p>
            <a:pPr algn="just"/>
            <a:r>
              <a:rPr lang="cs-CZ" dirty="0" smtClean="0"/>
              <a:t>Po prohlídce místa činu může vyšetřovatel přehodnotit schéma postupu při vyšetřování.</a:t>
            </a:r>
          </a:p>
          <a:p>
            <a:pPr algn="just"/>
            <a:r>
              <a:rPr lang="cs-CZ" dirty="0" smtClean="0"/>
              <a:t>Vše by mělo být zdokumentováno.</a:t>
            </a:r>
            <a:endParaRPr lang="cs-CZ" dirty="0"/>
          </a:p>
        </p:txBody>
      </p:sp>
    </p:spTree>
    <p:extLst>
      <p:ext uri="{BB962C8B-B14F-4D97-AF65-F5344CB8AC3E}">
        <p14:creationId xmlns:p14="http://schemas.microsoft.com/office/powerpoint/2010/main" val="235030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Obsah prezentace</a:t>
            </a:r>
            <a:endParaRPr lang="cs-CZ" dirty="0"/>
          </a:p>
        </p:txBody>
      </p:sp>
      <p:sp>
        <p:nvSpPr>
          <p:cNvPr id="3" name="Zástupný symbol pro obsah 2"/>
          <p:cNvSpPr>
            <a:spLocks noGrp="1"/>
          </p:cNvSpPr>
          <p:nvPr>
            <p:ph idx="1"/>
          </p:nvPr>
        </p:nvSpPr>
        <p:spPr/>
        <p:txBody>
          <a:bodyPr>
            <a:normAutofit/>
          </a:bodyPr>
          <a:lstStyle/>
          <a:p>
            <a:r>
              <a:rPr lang="cs-CZ" dirty="0" smtClean="0"/>
              <a:t>Forenzní vyšetřování</a:t>
            </a:r>
          </a:p>
          <a:p>
            <a:r>
              <a:rPr lang="cs-CZ" dirty="0" smtClean="0"/>
              <a:t>Primární analýza místa činu</a:t>
            </a:r>
          </a:p>
          <a:p>
            <a:r>
              <a:rPr lang="cs-CZ" dirty="0" smtClean="0"/>
              <a:t>Sběr důkazů</a:t>
            </a:r>
          </a:p>
          <a:p>
            <a:r>
              <a:rPr lang="cs-CZ" dirty="0" smtClean="0"/>
              <a:t>Sekundární analýza místa činu</a:t>
            </a:r>
          </a:p>
          <a:p>
            <a:r>
              <a:rPr lang="cs-CZ" dirty="0" smtClean="0"/>
              <a:t>Veterinární toxikologie</a:t>
            </a:r>
          </a:p>
          <a:p>
            <a:r>
              <a:rPr lang="cs-CZ" dirty="0" smtClean="0"/>
              <a:t>Analýza DNA</a:t>
            </a:r>
          </a:p>
          <a:p>
            <a:endParaRPr lang="cs-CZ" dirty="0"/>
          </a:p>
        </p:txBody>
      </p:sp>
    </p:spTree>
    <p:extLst>
      <p:ext uri="{BB962C8B-B14F-4D97-AF65-F5344CB8AC3E}">
        <p14:creationId xmlns:p14="http://schemas.microsoft.com/office/powerpoint/2010/main" val="4007187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Dokumentace na místě činu</a:t>
            </a:r>
            <a:endParaRPr lang="cs-CZ" dirty="0"/>
          </a:p>
        </p:txBody>
      </p:sp>
      <p:sp>
        <p:nvSpPr>
          <p:cNvPr id="3" name="Zástupný symbol pro obsah 2"/>
          <p:cNvSpPr>
            <a:spLocks noGrp="1"/>
          </p:cNvSpPr>
          <p:nvPr>
            <p:ph idx="1"/>
          </p:nvPr>
        </p:nvSpPr>
        <p:spPr/>
        <p:txBody>
          <a:bodyPr/>
          <a:lstStyle/>
          <a:p>
            <a:r>
              <a:rPr lang="cs-CZ" dirty="0" smtClean="0"/>
              <a:t>Poznámky</a:t>
            </a:r>
          </a:p>
          <a:p>
            <a:r>
              <a:rPr lang="cs-CZ" dirty="0" smtClean="0"/>
              <a:t>Fotografie</a:t>
            </a:r>
          </a:p>
          <a:p>
            <a:r>
              <a:rPr lang="cs-CZ" dirty="0" smtClean="0"/>
              <a:t>Video</a:t>
            </a:r>
          </a:p>
          <a:p>
            <a:r>
              <a:rPr lang="cs-CZ" dirty="0" smtClean="0"/>
              <a:t>Nákres / diagram</a:t>
            </a:r>
            <a:endParaRPr lang="cs-CZ" dirty="0"/>
          </a:p>
        </p:txBody>
      </p:sp>
    </p:spTree>
    <p:extLst>
      <p:ext uri="{BB962C8B-B14F-4D97-AF65-F5344CB8AC3E}">
        <p14:creationId xmlns:p14="http://schemas.microsoft.com/office/powerpoint/2010/main" val="178279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Dokumentace: poznámky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Poznámky mohou být jednoduché nebo i detailní, pokud je to nutné, psané ručně nebo vyplněné v předtištěném formuláři.</a:t>
            </a:r>
          </a:p>
          <a:p>
            <a:r>
              <a:rPr lang="cs-CZ" b="1" dirty="0" smtClean="0"/>
              <a:t>Základní poznámky každého vyšetřování:</a:t>
            </a:r>
          </a:p>
          <a:p>
            <a:pPr lvl="1"/>
            <a:r>
              <a:rPr lang="cs-CZ" i="1" dirty="0" smtClean="0"/>
              <a:t>Datum a čas oznámení</a:t>
            </a:r>
          </a:p>
          <a:p>
            <a:pPr lvl="1"/>
            <a:r>
              <a:rPr lang="cs-CZ" i="1" dirty="0" smtClean="0"/>
              <a:t>Identifikace oznamujícího a jeho osobní údaje</a:t>
            </a:r>
          </a:p>
          <a:p>
            <a:pPr lvl="1"/>
            <a:r>
              <a:rPr lang="cs-CZ" i="1" dirty="0" smtClean="0"/>
              <a:t>Adresa místa činu</a:t>
            </a:r>
          </a:p>
          <a:p>
            <a:pPr lvl="1"/>
            <a:r>
              <a:rPr lang="cs-CZ" i="1" dirty="0" smtClean="0"/>
              <a:t>Čas příjezdu na místo činu</a:t>
            </a:r>
          </a:p>
          <a:p>
            <a:pPr lvl="1"/>
            <a:r>
              <a:rPr lang="cs-CZ" i="1" dirty="0" smtClean="0"/>
              <a:t>Popis místa činu</a:t>
            </a:r>
          </a:p>
          <a:p>
            <a:pPr lvl="1"/>
            <a:r>
              <a:rPr lang="cs-CZ" i="1" dirty="0" smtClean="0"/>
              <a:t>Složky a útvary zahrnuté do vyšetřování</a:t>
            </a:r>
          </a:p>
          <a:p>
            <a:pPr lvl="1"/>
            <a:r>
              <a:rPr lang="cs-CZ" i="1" dirty="0" smtClean="0"/>
              <a:t>Číslo případu</a:t>
            </a:r>
          </a:p>
          <a:p>
            <a:pPr lvl="1"/>
            <a:r>
              <a:rPr lang="cs-CZ" i="1" dirty="0" smtClean="0"/>
              <a:t>Seznam vyslýchaných osob na místě činu a kontakty na ně</a:t>
            </a:r>
          </a:p>
          <a:p>
            <a:pPr lvl="1"/>
            <a:r>
              <a:rPr lang="cs-CZ" i="1" dirty="0" smtClean="0"/>
              <a:t>Seznam důkazů posbíraných na místě činu a čas jejich sběru</a:t>
            </a:r>
          </a:p>
          <a:p>
            <a:pPr lvl="1"/>
            <a:r>
              <a:rPr lang="cs-CZ" i="1" dirty="0" smtClean="0"/>
              <a:t>Čas dokončení vyšetřování</a:t>
            </a:r>
          </a:p>
          <a:p>
            <a:pPr lvl="1"/>
            <a:r>
              <a:rPr lang="cs-CZ" i="1" dirty="0" smtClean="0"/>
              <a:t>Záležitosti k dalšímu šetření</a:t>
            </a:r>
          </a:p>
          <a:p>
            <a:endParaRPr lang="cs-CZ" dirty="0" smtClean="0"/>
          </a:p>
          <a:p>
            <a:endParaRPr lang="cs-CZ" dirty="0"/>
          </a:p>
        </p:txBody>
      </p:sp>
    </p:spTree>
    <p:extLst>
      <p:ext uri="{BB962C8B-B14F-4D97-AF65-F5344CB8AC3E}">
        <p14:creationId xmlns:p14="http://schemas.microsoft.com/office/powerpoint/2010/main" val="2464119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Data o počasí</a:t>
            </a:r>
          </a:p>
        </p:txBody>
      </p:sp>
      <p:sp>
        <p:nvSpPr>
          <p:cNvPr id="3" name="Zástupný symbol pro obsah 2"/>
          <p:cNvSpPr>
            <a:spLocks noGrp="1"/>
          </p:cNvSpPr>
          <p:nvPr>
            <p:ph idx="1"/>
          </p:nvPr>
        </p:nvSpPr>
        <p:spPr/>
        <p:txBody>
          <a:bodyPr/>
          <a:lstStyle/>
          <a:p>
            <a:pPr algn="just"/>
            <a:r>
              <a:rPr lang="cs-CZ" dirty="0"/>
              <a:t>Teplota </a:t>
            </a:r>
            <a:r>
              <a:rPr lang="cs-CZ" dirty="0" smtClean="0"/>
              <a:t>(</a:t>
            </a:r>
            <a:r>
              <a:rPr lang="cs-CZ" dirty="0" err="1" smtClean="0"/>
              <a:t>indoor</a:t>
            </a:r>
            <a:r>
              <a:rPr lang="cs-CZ" dirty="0" smtClean="0"/>
              <a:t> </a:t>
            </a:r>
            <a:r>
              <a:rPr lang="cs-CZ" dirty="0"/>
              <a:t>a </a:t>
            </a:r>
            <a:r>
              <a:rPr lang="cs-CZ" dirty="0" err="1"/>
              <a:t>outdoor</a:t>
            </a:r>
            <a:r>
              <a:rPr lang="cs-CZ" dirty="0"/>
              <a:t>) + několik </a:t>
            </a:r>
            <a:r>
              <a:rPr lang="cs-CZ" dirty="0" smtClean="0"/>
              <a:t>měření </a:t>
            </a:r>
            <a:r>
              <a:rPr lang="cs-CZ" dirty="0"/>
              <a:t>různě po </a:t>
            </a:r>
            <a:r>
              <a:rPr lang="cs-CZ" dirty="0" smtClean="0"/>
              <a:t>místnosti/areálu</a:t>
            </a:r>
            <a:r>
              <a:rPr lang="cs-CZ" dirty="0"/>
              <a:t>, okolo těla, okolo zvířat, na úrovni zvířecího těla</a:t>
            </a:r>
          </a:p>
          <a:p>
            <a:pPr algn="just"/>
            <a:r>
              <a:rPr lang="cs-CZ" dirty="0"/>
              <a:t>klimatizace</a:t>
            </a:r>
            <a:r>
              <a:rPr lang="cs-CZ" dirty="0" smtClean="0"/>
              <a:t>? - </a:t>
            </a:r>
            <a:r>
              <a:rPr lang="cs-CZ" dirty="0"/>
              <a:t>ano/ne, nastavení</a:t>
            </a:r>
          </a:p>
          <a:p>
            <a:pPr algn="just"/>
            <a:r>
              <a:rPr lang="cs-CZ" dirty="0"/>
              <a:t>Nastavení topení</a:t>
            </a:r>
          </a:p>
          <a:p>
            <a:pPr algn="just"/>
            <a:r>
              <a:rPr lang="cs-CZ" dirty="0"/>
              <a:t>Vždy zaznamenat venkovní teplotu</a:t>
            </a:r>
          </a:p>
          <a:p>
            <a:endParaRPr lang="cs-CZ" dirty="0"/>
          </a:p>
          <a:p>
            <a:endParaRPr lang="cs-CZ" dirty="0"/>
          </a:p>
        </p:txBody>
      </p:sp>
    </p:spTree>
    <p:extLst>
      <p:ext uri="{BB962C8B-B14F-4D97-AF65-F5344CB8AC3E}">
        <p14:creationId xmlns:p14="http://schemas.microsoft.com/office/powerpoint/2010/main" val="370600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Dokumentace: fotografie a videozáznamy</a:t>
            </a:r>
            <a:endParaRPr lang="cs-CZ" dirty="0"/>
          </a:p>
        </p:txBody>
      </p:sp>
      <p:sp>
        <p:nvSpPr>
          <p:cNvPr id="3" name="Zástupný symbol pro obsah 2"/>
          <p:cNvSpPr>
            <a:spLocks noGrp="1"/>
          </p:cNvSpPr>
          <p:nvPr>
            <p:ph idx="1"/>
          </p:nvPr>
        </p:nvSpPr>
        <p:spPr/>
        <p:txBody>
          <a:bodyPr>
            <a:normAutofit/>
          </a:bodyPr>
          <a:lstStyle/>
          <a:p>
            <a:pPr algn="just"/>
            <a:r>
              <a:rPr lang="cs-CZ" dirty="0" smtClean="0"/>
              <a:t>Jednoduchý způsob k zaznamenání náležitostí na místě činu a z vyšetřování</a:t>
            </a:r>
          </a:p>
          <a:p>
            <a:pPr algn="just"/>
            <a:r>
              <a:rPr lang="cs-CZ" dirty="0" smtClean="0"/>
              <a:t>Nutné používat fotografickou cedulku s uvedenými údaji k vyšetřování jako je čas, datum, číslo případu, lokace, identifikace fotografa.</a:t>
            </a:r>
          </a:p>
          <a:p>
            <a:pPr algn="just"/>
            <a:r>
              <a:rPr lang="cs-CZ" dirty="0" smtClean="0"/>
              <a:t>Pořizovat i obecnější fotografie okolí, místa činu celkově, detaily, důkazy s přiloženým metrem k zaznamenání velikosti objektu.</a:t>
            </a:r>
          </a:p>
          <a:p>
            <a:pPr algn="just"/>
            <a:r>
              <a:rPr lang="cs-CZ" dirty="0" smtClean="0"/>
              <a:t>Vždy základní </a:t>
            </a:r>
            <a:r>
              <a:rPr lang="cs-CZ" dirty="0"/>
              <a:t>přehledné fotky místa + video z místa činu</a:t>
            </a:r>
          </a:p>
          <a:p>
            <a:pPr algn="just"/>
            <a:r>
              <a:rPr lang="cs-CZ" dirty="0" smtClean="0"/>
              <a:t>Video </a:t>
            </a:r>
            <a:r>
              <a:rPr lang="cs-CZ" dirty="0"/>
              <a:t>prostředí a zvířat</a:t>
            </a:r>
          </a:p>
          <a:p>
            <a:pPr algn="just"/>
            <a:r>
              <a:rPr lang="cs-CZ" dirty="0" smtClean="0"/>
              <a:t>Zaznamená i </a:t>
            </a:r>
            <a:r>
              <a:rPr lang="cs-CZ" dirty="0"/>
              <a:t>kulhání, slabost, úrazy, vokalizaci </a:t>
            </a:r>
            <a:r>
              <a:rPr lang="cs-CZ" dirty="0" smtClean="0"/>
              <a:t>…</a:t>
            </a:r>
          </a:p>
          <a:p>
            <a:pPr algn="just"/>
            <a:r>
              <a:rPr lang="cs-CZ" dirty="0" smtClean="0"/>
              <a:t>Praxe: digitální fotoaparát, SD karty, videokamera</a:t>
            </a:r>
            <a:endParaRPr lang="cs-CZ" dirty="0"/>
          </a:p>
          <a:p>
            <a:pPr algn="just"/>
            <a:endParaRPr lang="cs-CZ" dirty="0" smtClean="0"/>
          </a:p>
          <a:p>
            <a:endParaRPr lang="cs-CZ" dirty="0"/>
          </a:p>
        </p:txBody>
      </p:sp>
    </p:spTree>
    <p:extLst>
      <p:ext uri="{BB962C8B-B14F-4D97-AF65-F5344CB8AC3E}">
        <p14:creationId xmlns:p14="http://schemas.microsoft.com/office/powerpoint/2010/main" val="133617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Diagram místa činu</a:t>
            </a:r>
            <a:endParaRPr lang="cs-CZ" dirty="0"/>
          </a:p>
        </p:txBody>
      </p:sp>
      <p:sp>
        <p:nvSpPr>
          <p:cNvPr id="3" name="Zástupný symbol pro obsah 2"/>
          <p:cNvSpPr>
            <a:spLocks noGrp="1"/>
          </p:cNvSpPr>
          <p:nvPr>
            <p:ph idx="1"/>
          </p:nvPr>
        </p:nvSpPr>
        <p:spPr/>
        <p:txBody>
          <a:bodyPr/>
          <a:lstStyle/>
          <a:p>
            <a:pPr algn="just"/>
            <a:r>
              <a:rPr lang="cs-CZ" dirty="0" smtClean="0"/>
              <a:t>Grafické znázornění místa činu</a:t>
            </a:r>
          </a:p>
          <a:p>
            <a:pPr algn="just"/>
            <a:r>
              <a:rPr lang="cs-CZ" dirty="0" smtClean="0"/>
              <a:t>Obsahuje informace o prostředí, poloze obětí, o lokalizaci krevních stop, o lokalizaci důležitých věcí na místě činu – např. přítomnost zbraní či stop, případně jiných důkazů, které podstupují další analýzu</a:t>
            </a:r>
          </a:p>
          <a:p>
            <a:pPr algn="just"/>
            <a:r>
              <a:rPr lang="cs-CZ" dirty="0" smtClean="0"/>
              <a:t>Doplněné slovním popisem</a:t>
            </a:r>
          </a:p>
          <a:p>
            <a:pPr marL="0" indent="0">
              <a:buNone/>
            </a:pPr>
            <a:endParaRPr lang="cs-CZ" dirty="0" smtClean="0"/>
          </a:p>
          <a:p>
            <a:endParaRPr lang="cs-CZ" dirty="0"/>
          </a:p>
        </p:txBody>
      </p:sp>
    </p:spTree>
    <p:extLst>
      <p:ext uri="{BB962C8B-B14F-4D97-AF65-F5344CB8AC3E}">
        <p14:creationId xmlns:p14="http://schemas.microsoft.com/office/powerpoint/2010/main" val="1412968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Diagram místa činu</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227" y="2095234"/>
            <a:ext cx="4877136" cy="3748170"/>
          </a:xfrm>
        </p:spPr>
      </p:pic>
      <p:sp>
        <p:nvSpPr>
          <p:cNvPr id="5" name="Obdélník 4"/>
          <p:cNvSpPr/>
          <p:nvPr/>
        </p:nvSpPr>
        <p:spPr>
          <a:xfrm>
            <a:off x="6535337" y="6016612"/>
            <a:ext cx="4815229" cy="369332"/>
          </a:xfrm>
          <a:prstGeom prst="rect">
            <a:avLst/>
          </a:prstGeom>
        </p:spPr>
        <p:txBody>
          <a:bodyPr wrap="none">
            <a:spAutoFit/>
          </a:bodyPr>
          <a:lstStyle/>
          <a:p>
            <a:r>
              <a:rPr lang="cs-CZ" dirty="0" smtClean="0"/>
              <a:t>Zdroj: https</a:t>
            </a:r>
            <a:r>
              <a:rPr lang="cs-CZ" dirty="0"/>
              <a:t>://www.smartdraw.com/crime-scene/</a:t>
            </a:r>
          </a:p>
        </p:txBody>
      </p:sp>
    </p:spTree>
    <p:extLst>
      <p:ext uri="{BB962C8B-B14F-4D97-AF65-F5344CB8AC3E}">
        <p14:creationId xmlns:p14="http://schemas.microsoft.com/office/powerpoint/2010/main" val="80243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Vyšetřování místa činu</a:t>
            </a:r>
          </a:p>
        </p:txBody>
      </p:sp>
      <p:sp>
        <p:nvSpPr>
          <p:cNvPr id="3" name="Zástupný symbol pro obsah 2"/>
          <p:cNvSpPr>
            <a:spLocks noGrp="1"/>
          </p:cNvSpPr>
          <p:nvPr>
            <p:ph idx="1"/>
          </p:nvPr>
        </p:nvSpPr>
        <p:spPr/>
        <p:txBody>
          <a:bodyPr>
            <a:normAutofit/>
          </a:bodyPr>
          <a:lstStyle/>
          <a:p>
            <a:r>
              <a:rPr lang="cs-CZ" dirty="0"/>
              <a:t>3 důležité věci:</a:t>
            </a:r>
          </a:p>
          <a:p>
            <a:pPr lvl="1"/>
            <a:r>
              <a:rPr lang="cs-CZ" dirty="0"/>
              <a:t>Rozpoznání důkazů</a:t>
            </a:r>
          </a:p>
          <a:p>
            <a:pPr lvl="1"/>
            <a:r>
              <a:rPr lang="cs-CZ" dirty="0"/>
              <a:t>Zajištění důkazů</a:t>
            </a:r>
          </a:p>
          <a:p>
            <a:pPr lvl="1"/>
            <a:r>
              <a:rPr lang="cs-CZ" dirty="0"/>
              <a:t>Uchování </a:t>
            </a:r>
            <a:r>
              <a:rPr lang="cs-CZ" dirty="0" smtClean="0"/>
              <a:t>důkazů</a:t>
            </a:r>
          </a:p>
          <a:p>
            <a:pPr marL="0" indent="0">
              <a:buNone/>
            </a:pPr>
            <a:endParaRPr lang="cs-CZ" dirty="0"/>
          </a:p>
          <a:p>
            <a:r>
              <a:rPr lang="cs-CZ" dirty="0"/>
              <a:t>Makro a mikro místo činu</a:t>
            </a:r>
          </a:p>
          <a:p>
            <a:r>
              <a:rPr lang="cs-CZ" dirty="0"/>
              <a:t>Makro: lokalita, </a:t>
            </a:r>
            <a:r>
              <a:rPr lang="cs-CZ" dirty="0" smtClean="0"/>
              <a:t>okolí </a:t>
            </a:r>
            <a:endParaRPr lang="cs-CZ" dirty="0"/>
          </a:p>
          <a:p>
            <a:r>
              <a:rPr lang="cs-CZ" dirty="0"/>
              <a:t>Mikro: </a:t>
            </a:r>
            <a:r>
              <a:rPr lang="cs-CZ" dirty="0" smtClean="0"/>
              <a:t>tělo, stopy</a:t>
            </a:r>
            <a:endParaRPr lang="cs-CZ" dirty="0"/>
          </a:p>
        </p:txBody>
      </p:sp>
    </p:spTree>
    <p:extLst>
      <p:ext uri="{BB962C8B-B14F-4D97-AF65-F5344CB8AC3E}">
        <p14:creationId xmlns:p14="http://schemas.microsoft.com/office/powerpoint/2010/main" val="698179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Poznání a sběr důkazů</a:t>
            </a:r>
          </a:p>
        </p:txBody>
      </p:sp>
      <p:sp>
        <p:nvSpPr>
          <p:cNvPr id="3" name="Zástupný symbol pro obsah 2"/>
          <p:cNvSpPr>
            <a:spLocks noGrp="1"/>
          </p:cNvSpPr>
          <p:nvPr>
            <p:ph idx="1"/>
          </p:nvPr>
        </p:nvSpPr>
        <p:spPr/>
        <p:txBody>
          <a:bodyPr>
            <a:normAutofit/>
          </a:bodyPr>
          <a:lstStyle/>
          <a:p>
            <a:r>
              <a:rPr lang="cs-CZ" dirty="0"/>
              <a:t>Místo činu je chaotické, je nutná komplexnost a systematické ohodnocování</a:t>
            </a:r>
          </a:p>
          <a:p>
            <a:r>
              <a:rPr lang="cs-CZ" dirty="0"/>
              <a:t>Nutnost sbírat i </a:t>
            </a:r>
            <a:r>
              <a:rPr lang="cs-CZ" dirty="0" smtClean="0"/>
              <a:t>důkazy, </a:t>
            </a:r>
            <a:r>
              <a:rPr lang="cs-CZ" dirty="0"/>
              <a:t>které zaručují další analýzy</a:t>
            </a:r>
          </a:p>
          <a:p>
            <a:r>
              <a:rPr lang="cs-CZ" dirty="0" smtClean="0"/>
              <a:t>Lednice/mrazák </a:t>
            </a:r>
            <a:r>
              <a:rPr lang="cs-CZ" dirty="0"/>
              <a:t>na uchování důkazů</a:t>
            </a:r>
          </a:p>
          <a:p>
            <a:r>
              <a:rPr lang="cs-CZ" dirty="0"/>
              <a:t>Zdokumentovat dostupnost a stav potravy a vody</a:t>
            </a:r>
          </a:p>
          <a:p>
            <a:r>
              <a:rPr lang="cs-CZ" dirty="0"/>
              <a:t>Změřit úroveň vody</a:t>
            </a:r>
          </a:p>
          <a:p>
            <a:r>
              <a:rPr lang="cs-CZ" dirty="0"/>
              <a:t>Zeptat se majitele pokud je přítomen: typická strava</a:t>
            </a:r>
          </a:p>
          <a:p>
            <a:r>
              <a:rPr lang="cs-CZ" dirty="0"/>
              <a:t>Úvaz zvířete? Délka provazu, zvážit řetěz </a:t>
            </a:r>
          </a:p>
          <a:p>
            <a:r>
              <a:rPr lang="cs-CZ" dirty="0"/>
              <a:t>Tělesné tekutiny – jaké, množství, vzorky</a:t>
            </a:r>
          </a:p>
        </p:txBody>
      </p:sp>
    </p:spTree>
    <p:extLst>
      <p:ext uri="{BB962C8B-B14F-4D97-AF65-F5344CB8AC3E}">
        <p14:creationId xmlns:p14="http://schemas.microsoft.com/office/powerpoint/2010/main" val="1168531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4C6E401-0146-47D9-8319-11FEA4578E39}"/>
              </a:ext>
            </a:extLst>
          </p:cNvPr>
          <p:cNvSpPr>
            <a:spLocks noGrp="1"/>
          </p:cNvSpPr>
          <p:nvPr>
            <p:ph type="title"/>
          </p:nvPr>
        </p:nvSpPr>
        <p:spPr/>
        <p:txBody>
          <a:bodyPr>
            <a:normAutofit/>
          </a:bodyPr>
          <a:lstStyle/>
          <a:p>
            <a:r>
              <a:rPr lang="cs-CZ" dirty="0"/>
              <a:t>Sběr důkazů</a:t>
            </a:r>
          </a:p>
        </p:txBody>
      </p:sp>
      <p:sp>
        <p:nvSpPr>
          <p:cNvPr id="3" name="Zástupný symbol pro obsah 2">
            <a:extLst>
              <a:ext uri="{FF2B5EF4-FFF2-40B4-BE49-F238E27FC236}">
                <a16:creationId xmlns:a16="http://schemas.microsoft.com/office/drawing/2014/main" xmlns="" id="{B4C372D1-89DB-401D-BA60-B5924544A8B2}"/>
              </a:ext>
            </a:extLst>
          </p:cNvPr>
          <p:cNvSpPr>
            <a:spLocks noGrp="1"/>
          </p:cNvSpPr>
          <p:nvPr>
            <p:ph idx="1"/>
          </p:nvPr>
        </p:nvSpPr>
        <p:spPr/>
        <p:txBody>
          <a:bodyPr>
            <a:normAutofit fontScale="85000" lnSpcReduction="20000"/>
          </a:bodyPr>
          <a:lstStyle/>
          <a:p>
            <a:r>
              <a:rPr lang="cs-CZ" dirty="0" smtClean="0"/>
              <a:t>Důkaz = vše z místa činu, vzorky, fotky, SD karty, zvířata</a:t>
            </a:r>
          </a:p>
          <a:p>
            <a:r>
              <a:rPr lang="cs-CZ" dirty="0" smtClean="0"/>
              <a:t>Důležité </a:t>
            </a:r>
            <a:r>
              <a:rPr lang="cs-CZ" dirty="0"/>
              <a:t>je vybavení na sběr důkazů ze zvířete i místa činu</a:t>
            </a:r>
          </a:p>
          <a:p>
            <a:r>
              <a:rPr lang="cs-CZ" dirty="0"/>
              <a:t>Vyšetření zvířete UV lampou na detekci tekutin, cizích vlasů a chlupů, vláken</a:t>
            </a:r>
          </a:p>
          <a:p>
            <a:r>
              <a:rPr lang="cs-CZ" dirty="0"/>
              <a:t>Lupa k vyhledávání malých důkazů</a:t>
            </a:r>
          </a:p>
          <a:p>
            <a:r>
              <a:rPr lang="cs-CZ" dirty="0"/>
              <a:t>Plastová pinzeta na sběr a neponičení důkazů</a:t>
            </a:r>
          </a:p>
          <a:p>
            <a:r>
              <a:rPr lang="cs-CZ" dirty="0"/>
              <a:t>Na sběr důkazů je lepší mít papírové obálky a sáčky </a:t>
            </a:r>
            <a:r>
              <a:rPr lang="cs-CZ" dirty="0" smtClean="0"/>
              <a:t>(prevence </a:t>
            </a:r>
            <a:r>
              <a:rPr lang="cs-CZ" dirty="0"/>
              <a:t>zničení důkazů vlhkostí)</a:t>
            </a:r>
          </a:p>
          <a:p>
            <a:r>
              <a:rPr lang="cs-CZ" dirty="0"/>
              <a:t>Označení zvenčí – nálepky nesmazatelné, dobře </a:t>
            </a:r>
            <a:r>
              <a:rPr lang="cs-CZ" dirty="0" smtClean="0"/>
              <a:t>držící</a:t>
            </a:r>
          </a:p>
          <a:p>
            <a:r>
              <a:rPr lang="cs-CZ" dirty="0"/>
              <a:t>Pokud je důkaz mokrý, je možné ho transportovat k analýze v plastovém obalu, po dobu 2 hodin</a:t>
            </a:r>
          </a:p>
          <a:p>
            <a:r>
              <a:rPr lang="cs-CZ" dirty="0"/>
              <a:t>Při braní stěrů z důkazů, použít alespoň jeden sterilní</a:t>
            </a:r>
          </a:p>
          <a:p>
            <a:r>
              <a:rPr lang="cs-CZ" dirty="0"/>
              <a:t>Začít sterilním stěrem, potom vlhčeným ve fyziologickém roztoku, potom suchý stěr</a:t>
            </a:r>
          </a:p>
          <a:p>
            <a:r>
              <a:rPr lang="cs-CZ" dirty="0"/>
              <a:t>Všechny důkazy zabaleny, označeny, datum, čas, stručný popis, iniciály osoby sbírající důkaz</a:t>
            </a:r>
          </a:p>
          <a:p>
            <a:endParaRPr lang="cs-CZ" dirty="0"/>
          </a:p>
          <a:p>
            <a:endParaRPr lang="cs-CZ" dirty="0"/>
          </a:p>
        </p:txBody>
      </p:sp>
    </p:spTree>
    <p:extLst>
      <p:ext uri="{BB962C8B-B14F-4D97-AF65-F5344CB8AC3E}">
        <p14:creationId xmlns:p14="http://schemas.microsoft.com/office/powerpoint/2010/main" val="11741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Sběr důkazů</a:t>
            </a:r>
            <a:endParaRPr lang="cs-CZ" dirty="0"/>
          </a:p>
        </p:txBody>
      </p:sp>
      <p:pic>
        <p:nvPicPr>
          <p:cNvPr id="4" name="Zástupný symbol pro obsah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54956" y="1846263"/>
            <a:ext cx="4022725" cy="4022725"/>
          </a:xfrm>
        </p:spPr>
      </p:pic>
      <p:pic>
        <p:nvPicPr>
          <p:cNvPr id="8" name="Zástupný symbol pro obsah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5438" y="1846263"/>
            <a:ext cx="4022725" cy="4022725"/>
          </a:xfrm>
        </p:spPr>
      </p:pic>
      <p:sp>
        <p:nvSpPr>
          <p:cNvPr id="5" name="Obdélník 4"/>
          <p:cNvSpPr/>
          <p:nvPr/>
        </p:nvSpPr>
        <p:spPr>
          <a:xfrm>
            <a:off x="8655066" y="6176963"/>
            <a:ext cx="3066096" cy="369332"/>
          </a:xfrm>
          <a:prstGeom prst="rect">
            <a:avLst/>
          </a:prstGeom>
        </p:spPr>
        <p:txBody>
          <a:bodyPr wrap="none">
            <a:spAutoFit/>
          </a:bodyPr>
          <a:lstStyle/>
          <a:p>
            <a:r>
              <a:rPr lang="cs-CZ" dirty="0" err="1" smtClean="0">
                <a:hlinkClick r:id="rId4"/>
              </a:rPr>
              <a:t>Zdroj:https</a:t>
            </a:r>
            <a:r>
              <a:rPr lang="cs-CZ" dirty="0">
                <a:hlinkClick r:id="rId4"/>
              </a:rPr>
              <a:t>://crimescene.com/</a:t>
            </a:r>
            <a:endParaRPr lang="cs-CZ" dirty="0"/>
          </a:p>
        </p:txBody>
      </p:sp>
    </p:spTree>
    <p:extLst>
      <p:ext uri="{BB962C8B-B14F-4D97-AF65-F5344CB8AC3E}">
        <p14:creationId xmlns:p14="http://schemas.microsoft.com/office/powerpoint/2010/main" val="2470430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Forenzní vyšetřování</a:t>
            </a:r>
            <a:endParaRPr lang="cs-CZ" dirty="0"/>
          </a:p>
        </p:txBody>
      </p:sp>
      <p:sp>
        <p:nvSpPr>
          <p:cNvPr id="3" name="Zástupný symbol pro obsah 2"/>
          <p:cNvSpPr>
            <a:spLocks noGrp="1"/>
          </p:cNvSpPr>
          <p:nvPr>
            <p:ph idx="1"/>
          </p:nvPr>
        </p:nvSpPr>
        <p:spPr/>
        <p:txBody>
          <a:bodyPr>
            <a:normAutofit/>
          </a:bodyPr>
          <a:lstStyle/>
          <a:p>
            <a:pPr algn="just"/>
            <a:r>
              <a:rPr lang="cs-CZ" dirty="0" smtClean="0"/>
              <a:t>Vyšetřování lze obecně rozdělit na primární a sekundární analýzu místa činu</a:t>
            </a:r>
          </a:p>
          <a:p>
            <a:pPr algn="just"/>
            <a:r>
              <a:rPr lang="cs-CZ" dirty="0" smtClean="0">
                <a:solidFill>
                  <a:schemeClr val="accent2"/>
                </a:solidFill>
              </a:rPr>
              <a:t>Primární analýza místa činu</a:t>
            </a:r>
            <a:r>
              <a:rPr lang="cs-CZ" dirty="0" smtClean="0">
                <a:solidFill>
                  <a:srgbClr val="FF0000"/>
                </a:solidFill>
              </a:rPr>
              <a:t> </a:t>
            </a:r>
            <a:r>
              <a:rPr lang="cs-CZ" dirty="0" smtClean="0"/>
              <a:t>– vyšetřování místa činu, ohledání místa činu, obětí, rozpoznání a sběr důkazů, fotodokumentace</a:t>
            </a:r>
          </a:p>
          <a:p>
            <a:pPr algn="just"/>
            <a:r>
              <a:rPr lang="cs-CZ" dirty="0" smtClean="0">
                <a:solidFill>
                  <a:schemeClr val="accent2"/>
                </a:solidFill>
              </a:rPr>
              <a:t>Sekundární analýza místa činu </a:t>
            </a:r>
            <a:r>
              <a:rPr lang="cs-CZ" dirty="0" smtClean="0"/>
              <a:t>– probíhá mimo místo činu, může se jednat o analýzu stop zajištěných na místě činu, laboratorní techniky, nekropsii a různé</a:t>
            </a:r>
            <a:endParaRPr lang="cs-CZ" dirty="0"/>
          </a:p>
        </p:txBody>
      </p:sp>
    </p:spTree>
    <p:extLst>
      <p:ext uri="{BB962C8B-B14F-4D97-AF65-F5344CB8AC3E}">
        <p14:creationId xmlns:p14="http://schemas.microsoft.com/office/powerpoint/2010/main" val="600291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Sběr důkazů</a:t>
            </a:r>
            <a:endParaRPr lang="cs-CZ" dirty="0"/>
          </a:p>
        </p:txBody>
      </p:sp>
      <p:pic>
        <p:nvPicPr>
          <p:cNvPr id="8" name="Zástupný symbol pro obsah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4956" y="1846263"/>
            <a:ext cx="4022725" cy="4022725"/>
          </a:xfrm>
        </p:spPr>
      </p:pic>
      <p:pic>
        <p:nvPicPr>
          <p:cNvPr id="13" name="Zástupný symbol pro obsah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5438" y="1846263"/>
            <a:ext cx="4022725" cy="4022725"/>
          </a:xfrm>
        </p:spPr>
      </p:pic>
      <p:sp>
        <p:nvSpPr>
          <p:cNvPr id="10" name="Obdélník 9"/>
          <p:cNvSpPr/>
          <p:nvPr/>
        </p:nvSpPr>
        <p:spPr>
          <a:xfrm>
            <a:off x="1921646" y="6308724"/>
            <a:ext cx="3012876" cy="369332"/>
          </a:xfrm>
          <a:prstGeom prst="rect">
            <a:avLst/>
          </a:prstGeom>
        </p:spPr>
        <p:txBody>
          <a:bodyPr wrap="none">
            <a:spAutoFit/>
          </a:bodyPr>
          <a:lstStyle/>
          <a:p>
            <a:r>
              <a:rPr lang="cs-CZ" dirty="0" err="1" smtClean="0">
                <a:hlinkClick r:id="rId4"/>
              </a:rPr>
              <a:t>Zdroj:https</a:t>
            </a:r>
            <a:r>
              <a:rPr lang="cs-CZ" dirty="0">
                <a:hlinkClick r:id="rId4"/>
              </a:rPr>
              <a:t>://www.timstar.eu/</a:t>
            </a:r>
            <a:endParaRPr lang="cs-CZ" dirty="0"/>
          </a:p>
        </p:txBody>
      </p:sp>
      <p:sp>
        <p:nvSpPr>
          <p:cNvPr id="11" name="Obdélník 10"/>
          <p:cNvSpPr/>
          <p:nvPr/>
        </p:nvSpPr>
        <p:spPr>
          <a:xfrm>
            <a:off x="7070630" y="6308724"/>
            <a:ext cx="3005823" cy="369332"/>
          </a:xfrm>
          <a:prstGeom prst="rect">
            <a:avLst/>
          </a:prstGeom>
        </p:spPr>
        <p:txBody>
          <a:bodyPr wrap="none">
            <a:spAutoFit/>
          </a:bodyPr>
          <a:lstStyle/>
          <a:p>
            <a:r>
              <a:rPr lang="cs-CZ" dirty="0" smtClean="0">
                <a:hlinkClick r:id="rId5"/>
              </a:rPr>
              <a:t>Zdroj: https</a:t>
            </a:r>
            <a:r>
              <a:rPr lang="cs-CZ" dirty="0">
                <a:hlinkClick r:id="rId5"/>
              </a:rPr>
              <a:t>://www.galls.com/</a:t>
            </a:r>
            <a:endParaRPr lang="cs-CZ" dirty="0"/>
          </a:p>
        </p:txBody>
      </p:sp>
    </p:spTree>
    <p:extLst>
      <p:ext uri="{BB962C8B-B14F-4D97-AF65-F5344CB8AC3E}">
        <p14:creationId xmlns:p14="http://schemas.microsoft.com/office/powerpoint/2010/main" val="1430691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Zajištění stop  a </a:t>
            </a:r>
            <a:r>
              <a:rPr lang="cs-CZ" dirty="0" smtClean="0"/>
              <a:t>forenzní vyšetření</a:t>
            </a:r>
            <a:endParaRPr lang="cs-CZ" dirty="0"/>
          </a:p>
        </p:txBody>
      </p:sp>
      <p:sp>
        <p:nvSpPr>
          <p:cNvPr id="3" name="Zástupný symbol pro obsah 2"/>
          <p:cNvSpPr>
            <a:spLocks noGrp="1"/>
          </p:cNvSpPr>
          <p:nvPr>
            <p:ph idx="1"/>
          </p:nvPr>
        </p:nvSpPr>
        <p:spPr/>
        <p:txBody>
          <a:bodyPr>
            <a:normAutofit/>
          </a:bodyPr>
          <a:lstStyle/>
          <a:p>
            <a:r>
              <a:rPr lang="cs-CZ" dirty="0"/>
              <a:t>Vyšetření všech zvířat před transportem</a:t>
            </a:r>
          </a:p>
          <a:p>
            <a:r>
              <a:rPr lang="cs-CZ" dirty="0"/>
              <a:t>Změření rektální teploty u zemřelých zvířat a o hodinu později znovu</a:t>
            </a:r>
          </a:p>
          <a:p>
            <a:r>
              <a:rPr lang="cs-CZ" dirty="0"/>
              <a:t>Entomologie</a:t>
            </a:r>
            <a:r>
              <a:rPr lang="cs-CZ" dirty="0" smtClean="0"/>
              <a:t>! Odběr vajíček, larev</a:t>
            </a:r>
            <a:r>
              <a:rPr lang="cs-CZ" dirty="0"/>
              <a:t> </a:t>
            </a:r>
            <a:r>
              <a:rPr lang="cs-CZ" dirty="0" smtClean="0"/>
              <a:t>i dospělců</a:t>
            </a:r>
            <a:endParaRPr lang="cs-CZ" dirty="0"/>
          </a:p>
          <a:p>
            <a:r>
              <a:rPr lang="cs-CZ" dirty="0"/>
              <a:t>Zapsaní polohy zvířete </a:t>
            </a:r>
            <a:r>
              <a:rPr lang="cs-CZ" dirty="0" smtClean="0"/>
              <a:t>(stín</a:t>
            </a:r>
            <a:r>
              <a:rPr lang="cs-CZ" dirty="0"/>
              <a:t>, přímé slunce, stadium </a:t>
            </a:r>
            <a:r>
              <a:rPr lang="cs-CZ" dirty="0" err="1"/>
              <a:t>rigoru</a:t>
            </a:r>
            <a:r>
              <a:rPr lang="cs-CZ" dirty="0"/>
              <a:t>)</a:t>
            </a:r>
          </a:p>
          <a:p>
            <a:r>
              <a:rPr lang="cs-CZ" dirty="0"/>
              <a:t>Umístit papírové pytlíky na </a:t>
            </a:r>
            <a:r>
              <a:rPr lang="cs-CZ" dirty="0" smtClean="0"/>
              <a:t>končetiny (důkazy z meziprstí)</a:t>
            </a:r>
            <a:endParaRPr lang="cs-CZ" dirty="0"/>
          </a:p>
          <a:p>
            <a:r>
              <a:rPr lang="cs-CZ" dirty="0"/>
              <a:t>Zabalit těla do bílé plachty a umístit do plastového pytle na </a:t>
            </a:r>
            <a:r>
              <a:rPr lang="cs-CZ" dirty="0" smtClean="0"/>
              <a:t>transport</a:t>
            </a:r>
          </a:p>
          <a:p>
            <a:endParaRPr lang="cs-CZ" dirty="0"/>
          </a:p>
          <a:p>
            <a:pPr marL="0" indent="0">
              <a:buNone/>
            </a:pPr>
            <a:endParaRPr lang="cs-CZ" dirty="0" smtClean="0"/>
          </a:p>
          <a:p>
            <a:r>
              <a:rPr lang="cs-CZ" sz="1600" i="1" dirty="0" smtClean="0"/>
              <a:t>Forenzní vyšetření klinické stavu je podrobněji uvedeno v první prezentaci projektu IVA</a:t>
            </a:r>
            <a:endParaRPr lang="cs-CZ" sz="1600" i="1" dirty="0"/>
          </a:p>
        </p:txBody>
      </p:sp>
    </p:spTree>
    <p:extLst>
      <p:ext uri="{BB962C8B-B14F-4D97-AF65-F5344CB8AC3E}">
        <p14:creationId xmlns:p14="http://schemas.microsoft.com/office/powerpoint/2010/main" val="525327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4279987-446E-4E0F-8732-926155AACE8C}"/>
              </a:ext>
            </a:extLst>
          </p:cNvPr>
          <p:cNvSpPr>
            <a:spLocks noGrp="1"/>
          </p:cNvSpPr>
          <p:nvPr>
            <p:ph type="title"/>
          </p:nvPr>
        </p:nvSpPr>
        <p:spPr/>
        <p:txBody>
          <a:bodyPr>
            <a:normAutofit/>
          </a:bodyPr>
          <a:lstStyle/>
          <a:p>
            <a:r>
              <a:rPr lang="cs-CZ" dirty="0"/>
              <a:t>Zvíře jako důkaz</a:t>
            </a:r>
          </a:p>
        </p:txBody>
      </p:sp>
      <p:sp>
        <p:nvSpPr>
          <p:cNvPr id="3" name="Zástupný symbol pro obsah 2">
            <a:extLst>
              <a:ext uri="{FF2B5EF4-FFF2-40B4-BE49-F238E27FC236}">
                <a16:creationId xmlns:a16="http://schemas.microsoft.com/office/drawing/2014/main" xmlns="" id="{20A9550A-4B0A-4236-8064-1F90D3E8EC9A}"/>
              </a:ext>
            </a:extLst>
          </p:cNvPr>
          <p:cNvSpPr>
            <a:spLocks noGrp="1"/>
          </p:cNvSpPr>
          <p:nvPr>
            <p:ph idx="1"/>
          </p:nvPr>
        </p:nvSpPr>
        <p:spPr/>
        <p:txBody>
          <a:bodyPr>
            <a:normAutofit/>
          </a:bodyPr>
          <a:lstStyle/>
          <a:p>
            <a:pPr algn="just"/>
            <a:r>
              <a:rPr lang="cs-CZ" dirty="0"/>
              <a:t>Náhodná a nenáhodná zranění</a:t>
            </a:r>
          </a:p>
          <a:p>
            <a:pPr algn="just"/>
            <a:r>
              <a:rPr lang="cs-CZ" dirty="0"/>
              <a:t>Nejvíce signifikantní pro týrání zvířat jsou opakovaná zranění </a:t>
            </a:r>
          </a:p>
          <a:p>
            <a:pPr algn="just"/>
            <a:r>
              <a:rPr lang="cs-CZ" dirty="0"/>
              <a:t>Mnohonásobné zranění, různá stádia hojení, historie zranění u veterináře</a:t>
            </a:r>
          </a:p>
          <a:p>
            <a:pPr algn="just"/>
            <a:r>
              <a:rPr lang="cs-CZ" dirty="0"/>
              <a:t>Co je podezřelé: nevysvětlitelné symptomy, úrazy, více zvířat v evidenci majitele, většinou viděna pouze jednou, často adoptují z útulků, jejich zvířata často ,,utíkají</a:t>
            </a:r>
            <a:r>
              <a:rPr lang="cs-CZ" dirty="0" smtClean="0"/>
              <a:t>“</a:t>
            </a:r>
          </a:p>
          <a:p>
            <a:pPr algn="just"/>
            <a:endParaRPr lang="cs-CZ" dirty="0"/>
          </a:p>
          <a:p>
            <a:pPr algn="just"/>
            <a:r>
              <a:rPr lang="cs-CZ" sz="1600" i="1" dirty="0" smtClean="0"/>
              <a:t>Více o zvířeti jako důkazu v prezentaci č.1 projektu IVA</a:t>
            </a:r>
            <a:endParaRPr lang="cs-CZ" sz="1600" i="1" dirty="0"/>
          </a:p>
          <a:p>
            <a:pPr algn="just"/>
            <a:endParaRPr lang="cs-CZ" dirty="0"/>
          </a:p>
          <a:p>
            <a:pPr algn="just"/>
            <a:endParaRPr lang="cs-CZ" dirty="0"/>
          </a:p>
        </p:txBody>
      </p:sp>
    </p:spTree>
    <p:extLst>
      <p:ext uri="{BB962C8B-B14F-4D97-AF65-F5344CB8AC3E}">
        <p14:creationId xmlns:p14="http://schemas.microsoft.com/office/powerpoint/2010/main" val="144809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Krevní stopy</a:t>
            </a:r>
          </a:p>
        </p:txBody>
      </p:sp>
      <p:sp>
        <p:nvSpPr>
          <p:cNvPr id="3" name="Zástupný symbol pro obsah 2"/>
          <p:cNvSpPr>
            <a:spLocks noGrp="1"/>
          </p:cNvSpPr>
          <p:nvPr>
            <p:ph idx="1"/>
          </p:nvPr>
        </p:nvSpPr>
        <p:spPr/>
        <p:txBody>
          <a:bodyPr>
            <a:normAutofit/>
          </a:bodyPr>
          <a:lstStyle/>
          <a:p>
            <a:pPr algn="just"/>
            <a:r>
              <a:rPr lang="cs-CZ" dirty="0"/>
              <a:t>Krevní stopy mohou napovědět o pozici těla, o trestném činu, o způsobu týrání, pohyby útočníka, pohyby oběti</a:t>
            </a:r>
          </a:p>
          <a:p>
            <a:pPr algn="just"/>
            <a:r>
              <a:rPr lang="cs-CZ" dirty="0"/>
              <a:t>Zdokumentovat přítomnost i nepřítomnost krevních </a:t>
            </a:r>
            <a:r>
              <a:rPr lang="cs-CZ" dirty="0" smtClean="0"/>
              <a:t>stop - </a:t>
            </a:r>
            <a:r>
              <a:rPr lang="cs-CZ" dirty="0"/>
              <a:t>fotky</a:t>
            </a:r>
          </a:p>
          <a:p>
            <a:pPr algn="just"/>
            <a:r>
              <a:rPr lang="cs-CZ" dirty="0"/>
              <a:t>Měřit množství, vzdálenost ,,cákanců“ mezi sebou, od země, od </a:t>
            </a:r>
            <a:r>
              <a:rPr lang="cs-CZ" dirty="0" smtClean="0"/>
              <a:t>těla</a:t>
            </a:r>
            <a:endParaRPr lang="cs-CZ" dirty="0"/>
          </a:p>
          <a:p>
            <a:pPr algn="just"/>
            <a:r>
              <a:rPr lang="cs-CZ" dirty="0"/>
              <a:t>Měřit i délku kapek </a:t>
            </a:r>
            <a:r>
              <a:rPr lang="cs-CZ" dirty="0" smtClean="0"/>
              <a:t>krve - </a:t>
            </a:r>
            <a:r>
              <a:rPr lang="cs-CZ" dirty="0"/>
              <a:t>jaký mají tvar, jakým směrem jsou</a:t>
            </a:r>
          </a:p>
          <a:p>
            <a:pPr algn="just"/>
            <a:endParaRPr lang="cs-CZ" dirty="0"/>
          </a:p>
        </p:txBody>
      </p:sp>
    </p:spTree>
    <p:extLst>
      <p:ext uri="{BB962C8B-B14F-4D97-AF65-F5344CB8AC3E}">
        <p14:creationId xmlns:p14="http://schemas.microsoft.com/office/powerpoint/2010/main" val="3147205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9ACF0D4-01BC-4E64-BB59-6241D6C9A5B4}"/>
              </a:ext>
            </a:extLst>
          </p:cNvPr>
          <p:cNvSpPr>
            <a:spLocks noGrp="1"/>
          </p:cNvSpPr>
          <p:nvPr>
            <p:ph type="title"/>
          </p:nvPr>
        </p:nvSpPr>
        <p:spPr/>
        <p:txBody>
          <a:bodyPr>
            <a:normAutofit/>
          </a:bodyPr>
          <a:lstStyle/>
          <a:p>
            <a:r>
              <a:rPr lang="cs-CZ" dirty="0"/>
              <a:t>Hodnocení krevních stop</a:t>
            </a:r>
          </a:p>
        </p:txBody>
      </p:sp>
      <p:sp>
        <p:nvSpPr>
          <p:cNvPr id="3" name="Zástupný symbol pro obsah 2">
            <a:extLst>
              <a:ext uri="{FF2B5EF4-FFF2-40B4-BE49-F238E27FC236}">
                <a16:creationId xmlns:a16="http://schemas.microsoft.com/office/drawing/2014/main" xmlns="" id="{F6A3A6DE-FD44-4838-92DE-037A1B9A82FF}"/>
              </a:ext>
            </a:extLst>
          </p:cNvPr>
          <p:cNvSpPr>
            <a:spLocks noGrp="1"/>
          </p:cNvSpPr>
          <p:nvPr>
            <p:ph idx="1"/>
          </p:nvPr>
        </p:nvSpPr>
        <p:spPr/>
        <p:txBody>
          <a:bodyPr>
            <a:normAutofit/>
          </a:bodyPr>
          <a:lstStyle/>
          <a:p>
            <a:r>
              <a:rPr lang="cs-CZ" b="1" dirty="0"/>
              <a:t>Pasivní krevní skvrny </a:t>
            </a:r>
            <a:r>
              <a:rPr lang="cs-CZ" dirty="0"/>
              <a:t>– vznikající působením </a:t>
            </a:r>
            <a:r>
              <a:rPr lang="cs-CZ" dirty="0" smtClean="0"/>
              <a:t>gravitace: </a:t>
            </a:r>
            <a:r>
              <a:rPr lang="cs-CZ" dirty="0"/>
              <a:t>kapky, tvary kapek, louže</a:t>
            </a:r>
          </a:p>
          <a:p>
            <a:r>
              <a:rPr lang="cs-CZ" b="1" dirty="0"/>
              <a:t>Projekční krevní skvrny</a:t>
            </a:r>
            <a:r>
              <a:rPr lang="cs-CZ" dirty="0"/>
              <a:t> – ,,cákance“– vzniklé působením síly na zdroj krve – malý, střední, velký náraz, odhozy, arteriální krvácení, expirační krvácení – výhozy z nozder </a:t>
            </a:r>
            <a:r>
              <a:rPr lang="cs-CZ" dirty="0" smtClean="0"/>
              <a:t>atd.</a:t>
            </a:r>
            <a:endParaRPr lang="cs-CZ" dirty="0"/>
          </a:p>
          <a:p>
            <a:r>
              <a:rPr lang="cs-CZ" b="1" dirty="0"/>
              <a:t>Přenesené krevní stopy </a:t>
            </a:r>
            <a:r>
              <a:rPr lang="cs-CZ" dirty="0"/>
              <a:t>– mazance, šmouhy od krve, </a:t>
            </a:r>
            <a:r>
              <a:rPr lang="cs-CZ" dirty="0" smtClean="0"/>
              <a:t>šlápoty…</a:t>
            </a:r>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496287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54F73A0-C766-471D-89AF-47CFF6EE2250}"/>
              </a:ext>
            </a:extLst>
          </p:cNvPr>
          <p:cNvSpPr>
            <a:spLocks noGrp="1"/>
          </p:cNvSpPr>
          <p:nvPr>
            <p:ph type="title"/>
          </p:nvPr>
        </p:nvSpPr>
        <p:spPr/>
        <p:txBody>
          <a:bodyPr>
            <a:normAutofit/>
          </a:bodyPr>
          <a:lstStyle/>
          <a:p>
            <a:r>
              <a:rPr lang="cs-CZ" dirty="0"/>
              <a:t>Pasivní krevní stopy</a:t>
            </a:r>
          </a:p>
        </p:txBody>
      </p:sp>
      <p:pic>
        <p:nvPicPr>
          <p:cNvPr id="5" name="Zástupný symbol pro obsah 4">
            <a:extLst>
              <a:ext uri="{FF2B5EF4-FFF2-40B4-BE49-F238E27FC236}">
                <a16:creationId xmlns:a16="http://schemas.microsoft.com/office/drawing/2014/main" xmlns="" id="{C1621FD2-2C8C-4E9C-B27B-ADC8D12F54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146" y="1846263"/>
            <a:ext cx="5358034" cy="4022725"/>
          </a:xfrm>
        </p:spPr>
      </p:pic>
    </p:spTree>
    <p:extLst>
      <p:ext uri="{BB962C8B-B14F-4D97-AF65-F5344CB8AC3E}">
        <p14:creationId xmlns:p14="http://schemas.microsoft.com/office/powerpoint/2010/main" val="2189165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E8F877E-3361-4477-B81B-81A8F375224F}"/>
              </a:ext>
            </a:extLst>
          </p:cNvPr>
          <p:cNvSpPr>
            <a:spLocks noGrp="1"/>
          </p:cNvSpPr>
          <p:nvPr>
            <p:ph type="title"/>
          </p:nvPr>
        </p:nvSpPr>
        <p:spPr/>
        <p:txBody>
          <a:bodyPr>
            <a:normAutofit/>
          </a:bodyPr>
          <a:lstStyle/>
          <a:p>
            <a:r>
              <a:rPr lang="cs-CZ" dirty="0"/>
              <a:t>Projekční krevní stopy</a:t>
            </a:r>
          </a:p>
        </p:txBody>
      </p:sp>
      <p:pic>
        <p:nvPicPr>
          <p:cNvPr id="8" name="Zástupný symbol pro obsah 7">
            <a:extLst>
              <a:ext uri="{FF2B5EF4-FFF2-40B4-BE49-F238E27FC236}">
                <a16:creationId xmlns:a16="http://schemas.microsoft.com/office/drawing/2014/main" xmlns="" id="{18CD7596-D0F2-4F62-A7E5-FB76486BA8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346" y="1846263"/>
            <a:ext cx="5363633" cy="4022725"/>
          </a:xfrm>
        </p:spPr>
      </p:pic>
    </p:spTree>
    <p:extLst>
      <p:ext uri="{BB962C8B-B14F-4D97-AF65-F5344CB8AC3E}">
        <p14:creationId xmlns:p14="http://schemas.microsoft.com/office/powerpoint/2010/main" val="2341798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D82B0A-53BC-4F4A-A49A-CA3706DFDE7F}"/>
              </a:ext>
            </a:extLst>
          </p:cNvPr>
          <p:cNvSpPr>
            <a:spLocks noGrp="1"/>
          </p:cNvSpPr>
          <p:nvPr>
            <p:ph type="title"/>
          </p:nvPr>
        </p:nvSpPr>
        <p:spPr/>
        <p:txBody>
          <a:bodyPr>
            <a:normAutofit/>
          </a:bodyPr>
          <a:lstStyle/>
          <a:p>
            <a:r>
              <a:rPr lang="cs-CZ" dirty="0"/>
              <a:t>Přenesené krevní stopy</a:t>
            </a:r>
          </a:p>
        </p:txBody>
      </p:sp>
      <p:pic>
        <p:nvPicPr>
          <p:cNvPr id="5" name="Zástupný symbol pro obsah 4">
            <a:extLst>
              <a:ext uri="{FF2B5EF4-FFF2-40B4-BE49-F238E27FC236}">
                <a16:creationId xmlns:a16="http://schemas.microsoft.com/office/drawing/2014/main" xmlns="" id="{B29B382D-A3E2-453A-A018-7609A1407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346" y="1846263"/>
            <a:ext cx="5363633" cy="4022725"/>
          </a:xfrm>
        </p:spPr>
      </p:pic>
    </p:spTree>
    <p:extLst>
      <p:ext uri="{BB962C8B-B14F-4D97-AF65-F5344CB8AC3E}">
        <p14:creationId xmlns:p14="http://schemas.microsoft.com/office/powerpoint/2010/main" val="2125771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8934B8-0DB9-47B4-A262-6A40AEB046B4}"/>
              </a:ext>
            </a:extLst>
          </p:cNvPr>
          <p:cNvSpPr>
            <a:spLocks noGrp="1"/>
          </p:cNvSpPr>
          <p:nvPr>
            <p:ph type="title"/>
          </p:nvPr>
        </p:nvSpPr>
        <p:spPr/>
        <p:txBody>
          <a:bodyPr>
            <a:normAutofit/>
          </a:bodyPr>
          <a:lstStyle/>
          <a:p>
            <a:r>
              <a:rPr lang="cs-CZ" dirty="0"/>
              <a:t>Dynamika krevních stop</a:t>
            </a:r>
          </a:p>
        </p:txBody>
      </p:sp>
      <p:sp>
        <p:nvSpPr>
          <p:cNvPr id="3" name="Zástupný symbol pro obsah 2">
            <a:extLst>
              <a:ext uri="{FF2B5EF4-FFF2-40B4-BE49-F238E27FC236}">
                <a16:creationId xmlns:a16="http://schemas.microsoft.com/office/drawing/2014/main" xmlns="" id="{0047F461-366D-4E8A-93CA-2AB7BFFFA495}"/>
              </a:ext>
            </a:extLst>
          </p:cNvPr>
          <p:cNvSpPr>
            <a:spLocks noGrp="1"/>
          </p:cNvSpPr>
          <p:nvPr>
            <p:ph idx="1"/>
          </p:nvPr>
        </p:nvSpPr>
        <p:spPr/>
        <p:txBody>
          <a:bodyPr/>
          <a:lstStyle/>
          <a:p>
            <a:r>
              <a:rPr lang="cs-CZ" dirty="0"/>
              <a:t>V závislosti na tvaru lze usoudit úhel i rychlost vzniku krevních stop</a:t>
            </a:r>
          </a:p>
        </p:txBody>
      </p:sp>
      <p:pic>
        <p:nvPicPr>
          <p:cNvPr id="4" name="Obrázek 3">
            <a:extLst>
              <a:ext uri="{FF2B5EF4-FFF2-40B4-BE49-F238E27FC236}">
                <a16:creationId xmlns:a16="http://schemas.microsoft.com/office/drawing/2014/main" xmlns="" id="{CE8F30BE-FEAB-457F-8AFF-B4FCE22323B6}"/>
              </a:ext>
            </a:extLst>
          </p:cNvPr>
          <p:cNvPicPr>
            <a:picLocks noChangeAspect="1"/>
          </p:cNvPicPr>
          <p:nvPr/>
        </p:nvPicPr>
        <p:blipFill>
          <a:blip r:embed="rId2"/>
          <a:stretch>
            <a:fillRect/>
          </a:stretch>
        </p:blipFill>
        <p:spPr>
          <a:xfrm>
            <a:off x="3945924" y="2457672"/>
            <a:ext cx="4016808" cy="3623310"/>
          </a:xfrm>
          <a:prstGeom prst="rect">
            <a:avLst/>
          </a:prstGeom>
        </p:spPr>
      </p:pic>
    </p:spTree>
    <p:extLst>
      <p:ext uri="{BB962C8B-B14F-4D97-AF65-F5344CB8AC3E}">
        <p14:creationId xmlns:p14="http://schemas.microsoft.com/office/powerpoint/2010/main" val="477585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3E91DB-F046-4967-8284-098F89FF652D}"/>
              </a:ext>
            </a:extLst>
          </p:cNvPr>
          <p:cNvSpPr>
            <a:spLocks noGrp="1"/>
          </p:cNvSpPr>
          <p:nvPr>
            <p:ph type="title"/>
          </p:nvPr>
        </p:nvSpPr>
        <p:spPr/>
        <p:txBody>
          <a:bodyPr>
            <a:normAutofit/>
          </a:bodyPr>
          <a:lstStyle/>
          <a:p>
            <a:r>
              <a:rPr lang="cs-CZ" dirty="0" smtClean="0"/>
              <a:t>Analýza krevních stop</a:t>
            </a:r>
            <a:endParaRPr lang="cs-CZ" dirty="0"/>
          </a:p>
        </p:txBody>
      </p:sp>
      <p:pic>
        <p:nvPicPr>
          <p:cNvPr id="5" name="Zástupný symbol pro obsah 4">
            <a:extLst>
              <a:ext uri="{FF2B5EF4-FFF2-40B4-BE49-F238E27FC236}">
                <a16:creationId xmlns:a16="http://schemas.microsoft.com/office/drawing/2014/main" xmlns="" id="{DE1AA89A-5F73-49FD-BA45-1FF4DF8D8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7070" y="1912216"/>
            <a:ext cx="4922396" cy="4325285"/>
          </a:xfrm>
        </p:spPr>
      </p:pic>
    </p:spTree>
    <p:extLst>
      <p:ext uri="{BB962C8B-B14F-4D97-AF65-F5344CB8AC3E}">
        <p14:creationId xmlns:p14="http://schemas.microsoft.com/office/powerpoint/2010/main" val="223127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Role zvířete při vyšetřování</a:t>
            </a:r>
            <a:endParaRPr lang="cs-CZ" dirty="0"/>
          </a:p>
        </p:txBody>
      </p:sp>
      <p:sp>
        <p:nvSpPr>
          <p:cNvPr id="3" name="Zástupný symbol pro obsah 2"/>
          <p:cNvSpPr>
            <a:spLocks noGrp="1"/>
          </p:cNvSpPr>
          <p:nvPr>
            <p:ph idx="1"/>
          </p:nvPr>
        </p:nvSpPr>
        <p:spPr/>
        <p:txBody>
          <a:bodyPr>
            <a:normAutofit/>
          </a:bodyPr>
          <a:lstStyle/>
          <a:p>
            <a:r>
              <a:rPr lang="cs-CZ" dirty="0" smtClean="0"/>
              <a:t>Vzhledem k vyšetřování může být zvíře na místě činu:</a:t>
            </a:r>
          </a:p>
          <a:p>
            <a:pPr marL="800100" lvl="1" indent="-342900">
              <a:buFont typeface="+mj-lt"/>
              <a:buAutoNum type="arabicPeriod"/>
            </a:pPr>
            <a:r>
              <a:rPr lang="cs-CZ" dirty="0" smtClean="0"/>
              <a:t>oběť – nejčastěji (násilí, zanedbání, obecně týrání…)</a:t>
            </a:r>
          </a:p>
          <a:p>
            <a:pPr marL="800100" lvl="1" indent="-342900">
              <a:buFont typeface="+mj-lt"/>
              <a:buAutoNum type="arabicPeriod"/>
            </a:pPr>
            <a:r>
              <a:rPr lang="cs-CZ" dirty="0" smtClean="0"/>
              <a:t>podezřelý – predátor, útoky psa na člověka…</a:t>
            </a:r>
          </a:p>
          <a:p>
            <a:pPr marL="800100" lvl="1" indent="-342900">
              <a:buFont typeface="+mj-lt"/>
              <a:buAutoNum type="arabicPeriod"/>
            </a:pPr>
            <a:r>
              <a:rPr lang="cs-CZ" dirty="0" smtClean="0"/>
              <a:t>svědci – uchovávání fyzických důkazů v srsti, drápech, tlamě…</a:t>
            </a:r>
          </a:p>
          <a:p>
            <a:endParaRPr lang="cs-CZ" dirty="0"/>
          </a:p>
          <a:p>
            <a:pPr algn="just"/>
            <a:r>
              <a:rPr lang="cs-CZ" dirty="0" smtClean="0"/>
              <a:t>Teorie říká, že když se na místě činu setká oběť, podezřelý a svědci, tak na každém tohle setkání zanechá stopu, proto i bez verbální komunikace nám zvíře může podat svědectví v podobě uchování fyzických důkazů v srsti apod. (např. určitý typ půdy/rostlin nalezený na těle psa může svědčit o přítomnosti psa v daném místě).</a:t>
            </a:r>
            <a:endParaRPr lang="cs-CZ" dirty="0"/>
          </a:p>
        </p:txBody>
      </p:sp>
    </p:spTree>
    <p:extLst>
      <p:ext uri="{BB962C8B-B14F-4D97-AF65-F5344CB8AC3E}">
        <p14:creationId xmlns:p14="http://schemas.microsoft.com/office/powerpoint/2010/main" val="277492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FA6C5F9-19C4-4AC9-AF41-74A38510036D}"/>
              </a:ext>
            </a:extLst>
          </p:cNvPr>
          <p:cNvSpPr>
            <a:spLocks noGrp="1"/>
          </p:cNvSpPr>
          <p:nvPr>
            <p:ph type="title"/>
          </p:nvPr>
        </p:nvSpPr>
        <p:spPr/>
        <p:txBody>
          <a:bodyPr/>
          <a:lstStyle/>
          <a:p>
            <a:r>
              <a:rPr lang="cs-CZ" dirty="0" smtClean="0"/>
              <a:t>Analýza krevních stop</a:t>
            </a:r>
            <a:endParaRPr lang="cs-CZ" dirty="0"/>
          </a:p>
        </p:txBody>
      </p:sp>
      <p:pic>
        <p:nvPicPr>
          <p:cNvPr id="6" name="Zástupný symbol pro obsah 5">
            <a:extLst>
              <a:ext uri="{FF2B5EF4-FFF2-40B4-BE49-F238E27FC236}">
                <a16:creationId xmlns:a16="http://schemas.microsoft.com/office/drawing/2014/main" xmlns="" id="{6A44874F-7836-4687-AC34-6DF12201B1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1319" y="2776538"/>
            <a:ext cx="3810000" cy="2162175"/>
          </a:xfrm>
        </p:spPr>
      </p:pic>
      <p:pic>
        <p:nvPicPr>
          <p:cNvPr id="11" name="Zástupný symbol pro obsah 10">
            <a:extLst>
              <a:ext uri="{FF2B5EF4-FFF2-40B4-BE49-F238E27FC236}">
                <a16:creationId xmlns:a16="http://schemas.microsoft.com/office/drawing/2014/main" xmlns="" id="{F1A57774-8BC6-44FE-A98C-5103AAB74A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5588" y="2609850"/>
            <a:ext cx="4162425" cy="2495550"/>
          </a:xfrm>
        </p:spPr>
      </p:pic>
    </p:spTree>
    <p:extLst>
      <p:ext uri="{BB962C8B-B14F-4D97-AF65-F5344CB8AC3E}">
        <p14:creationId xmlns:p14="http://schemas.microsoft.com/office/powerpoint/2010/main" val="1939651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1BAD6B2-5A1D-427D-9CB5-B5C5BD647A70}"/>
              </a:ext>
            </a:extLst>
          </p:cNvPr>
          <p:cNvSpPr>
            <a:spLocks noGrp="1"/>
          </p:cNvSpPr>
          <p:nvPr>
            <p:ph type="title"/>
          </p:nvPr>
        </p:nvSpPr>
        <p:spPr/>
        <p:txBody>
          <a:bodyPr/>
          <a:lstStyle/>
          <a:p>
            <a:r>
              <a:rPr lang="cs-CZ" dirty="0"/>
              <a:t>Analýza krevních stop</a:t>
            </a:r>
          </a:p>
        </p:txBody>
      </p:sp>
      <p:sp>
        <p:nvSpPr>
          <p:cNvPr id="3" name="Zástupný symbol pro obsah 2">
            <a:extLst>
              <a:ext uri="{FF2B5EF4-FFF2-40B4-BE49-F238E27FC236}">
                <a16:creationId xmlns:a16="http://schemas.microsoft.com/office/drawing/2014/main" xmlns="" id="{78B73B75-9313-4249-8D04-33FA78B928F8}"/>
              </a:ext>
            </a:extLst>
          </p:cNvPr>
          <p:cNvSpPr>
            <a:spLocks noGrp="1"/>
          </p:cNvSpPr>
          <p:nvPr>
            <p:ph sz="half" idx="1"/>
          </p:nvPr>
        </p:nvSpPr>
        <p:spPr/>
        <p:txBody>
          <a:bodyPr/>
          <a:lstStyle/>
          <a:p>
            <a:r>
              <a:rPr lang="cs-CZ" dirty="0">
                <a:hlinkClick r:id="rId2"/>
              </a:rPr>
              <a:t>https://www.youtube.com/watch?v=3jFKZaSeNjg</a:t>
            </a:r>
            <a:endParaRPr lang="cs-CZ" dirty="0"/>
          </a:p>
          <a:p>
            <a:endParaRPr lang="cs-CZ" dirty="0"/>
          </a:p>
        </p:txBody>
      </p:sp>
      <p:pic>
        <p:nvPicPr>
          <p:cNvPr id="11" name="Zástupný symbol pro obsah 10">
            <a:extLst>
              <a:ext uri="{FF2B5EF4-FFF2-40B4-BE49-F238E27FC236}">
                <a16:creationId xmlns:a16="http://schemas.microsoft.com/office/drawing/2014/main" xmlns="" id="{BCA4217A-EE42-48DE-A308-564B9CFAC3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3330" y="1825625"/>
            <a:ext cx="4910470" cy="4001017"/>
          </a:xfrm>
        </p:spPr>
      </p:pic>
    </p:spTree>
    <p:extLst>
      <p:ext uri="{BB962C8B-B14F-4D97-AF65-F5344CB8AC3E}">
        <p14:creationId xmlns:p14="http://schemas.microsoft.com/office/powerpoint/2010/main" val="2254305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97BCC5-366C-433C-9379-DE866F7CCA28}"/>
              </a:ext>
            </a:extLst>
          </p:cNvPr>
          <p:cNvSpPr>
            <a:spLocks noGrp="1"/>
          </p:cNvSpPr>
          <p:nvPr>
            <p:ph type="title"/>
          </p:nvPr>
        </p:nvSpPr>
        <p:spPr/>
        <p:txBody>
          <a:bodyPr>
            <a:normAutofit/>
          </a:bodyPr>
          <a:lstStyle/>
          <a:p>
            <a:r>
              <a:rPr lang="cs-CZ" dirty="0"/>
              <a:t>Video o typech krevních stop</a:t>
            </a:r>
          </a:p>
        </p:txBody>
      </p:sp>
      <p:sp>
        <p:nvSpPr>
          <p:cNvPr id="3" name="Zástupný symbol pro obsah 2">
            <a:extLst>
              <a:ext uri="{FF2B5EF4-FFF2-40B4-BE49-F238E27FC236}">
                <a16:creationId xmlns:a16="http://schemas.microsoft.com/office/drawing/2014/main" xmlns="" id="{D23B1089-68A1-4B51-A6F8-534F6A3D1A24}"/>
              </a:ext>
            </a:extLst>
          </p:cNvPr>
          <p:cNvSpPr>
            <a:spLocks noGrp="1"/>
          </p:cNvSpPr>
          <p:nvPr>
            <p:ph idx="1"/>
          </p:nvPr>
        </p:nvSpPr>
        <p:spPr/>
        <p:txBody>
          <a:bodyPr/>
          <a:lstStyle/>
          <a:p>
            <a:r>
              <a:rPr lang="cs-CZ" dirty="0">
                <a:hlinkClick r:id="rId2"/>
              </a:rPr>
              <a:t>https://slideplayer.com/slide/9366431</a:t>
            </a:r>
            <a:r>
              <a:rPr lang="cs-CZ" dirty="0" smtClean="0">
                <a:hlinkClick r:id="rId2"/>
              </a:rPr>
              <a:t>/</a:t>
            </a:r>
            <a:endParaRPr lang="cs-CZ" dirty="0" smtClean="0"/>
          </a:p>
          <a:p>
            <a:endParaRPr lang="cs-CZ" dirty="0"/>
          </a:p>
        </p:txBody>
      </p:sp>
    </p:spTree>
    <p:extLst>
      <p:ext uri="{BB962C8B-B14F-4D97-AF65-F5344CB8AC3E}">
        <p14:creationId xmlns:p14="http://schemas.microsoft.com/office/powerpoint/2010/main" val="9627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Sekundární analýza místa činu</a:t>
            </a:r>
            <a:endParaRPr lang="cs-CZ" dirty="0"/>
          </a:p>
        </p:txBody>
      </p:sp>
      <p:pic>
        <p:nvPicPr>
          <p:cNvPr id="4" name="Zástupný symbol pro obsah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213834"/>
            <a:ext cx="4938712" cy="3287582"/>
          </a:xfrm>
        </p:spPr>
      </p:pic>
      <p:sp>
        <p:nvSpPr>
          <p:cNvPr id="6" name="Zástupný symbol pro obsah 5"/>
          <p:cNvSpPr>
            <a:spLocks noGrp="1"/>
          </p:cNvSpPr>
          <p:nvPr>
            <p:ph sz="half" idx="2"/>
          </p:nvPr>
        </p:nvSpPr>
        <p:spPr/>
        <p:txBody>
          <a:bodyPr>
            <a:normAutofit/>
          </a:bodyPr>
          <a:lstStyle/>
          <a:p>
            <a:pPr algn="just"/>
            <a:r>
              <a:rPr lang="cs-CZ" dirty="0" smtClean="0"/>
              <a:t>Sekundární analýza místa činu je obsáhlá </a:t>
            </a:r>
          </a:p>
          <a:p>
            <a:pPr algn="just"/>
            <a:r>
              <a:rPr lang="cs-CZ" dirty="0" smtClean="0"/>
              <a:t>Zahrnuje pitvu, laboratorní testy, balistiku, analýzu DNA, veterinární toxikologii, entomologii a mnohé další</a:t>
            </a:r>
          </a:p>
          <a:p>
            <a:pPr marL="0" indent="0">
              <a:buNone/>
            </a:pPr>
            <a:endParaRPr lang="cs-CZ" dirty="0"/>
          </a:p>
        </p:txBody>
      </p:sp>
      <p:sp>
        <p:nvSpPr>
          <p:cNvPr id="5" name="Obdélník 4"/>
          <p:cNvSpPr/>
          <p:nvPr/>
        </p:nvSpPr>
        <p:spPr>
          <a:xfrm>
            <a:off x="1214397" y="5793224"/>
            <a:ext cx="3201326" cy="369332"/>
          </a:xfrm>
          <a:prstGeom prst="rect">
            <a:avLst/>
          </a:prstGeom>
        </p:spPr>
        <p:txBody>
          <a:bodyPr wrap="none">
            <a:spAutoFit/>
          </a:bodyPr>
          <a:lstStyle/>
          <a:p>
            <a:r>
              <a:rPr lang="cs-CZ" dirty="0"/>
              <a:t>https://www.news-medical.net/</a:t>
            </a:r>
          </a:p>
        </p:txBody>
      </p:sp>
    </p:spTree>
    <p:extLst>
      <p:ext uri="{BB962C8B-B14F-4D97-AF65-F5344CB8AC3E}">
        <p14:creationId xmlns:p14="http://schemas.microsoft.com/office/powerpoint/2010/main" val="721226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9282A1-FA39-4148-9FA8-1E51844184FC}"/>
              </a:ext>
            </a:extLst>
          </p:cNvPr>
          <p:cNvSpPr>
            <a:spLocks noGrp="1"/>
          </p:cNvSpPr>
          <p:nvPr>
            <p:ph type="title"/>
          </p:nvPr>
        </p:nvSpPr>
        <p:spPr/>
        <p:txBody>
          <a:bodyPr>
            <a:normAutofit/>
          </a:bodyPr>
          <a:lstStyle/>
          <a:p>
            <a:r>
              <a:rPr lang="cs-CZ" dirty="0" smtClean="0"/>
              <a:t>Určení živočišného druhu dle krevních nátěrů</a:t>
            </a:r>
            <a:endParaRPr lang="cs-CZ" dirty="0"/>
          </a:p>
        </p:txBody>
      </p:sp>
      <p:pic>
        <p:nvPicPr>
          <p:cNvPr id="5" name="Zástupný symbol pro obsah 4">
            <a:extLst>
              <a:ext uri="{FF2B5EF4-FFF2-40B4-BE49-F238E27FC236}">
                <a16:creationId xmlns:a16="http://schemas.microsoft.com/office/drawing/2014/main" xmlns="" id="{5019CF59-90C2-4E7A-8348-32B01A79F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836" y="1851220"/>
            <a:ext cx="5801784" cy="4351338"/>
          </a:xfrm>
        </p:spPr>
      </p:pic>
      <p:sp>
        <p:nvSpPr>
          <p:cNvPr id="3" name="Obdélník 2"/>
          <p:cNvSpPr/>
          <p:nvPr/>
        </p:nvSpPr>
        <p:spPr>
          <a:xfrm>
            <a:off x="6654308" y="6363091"/>
            <a:ext cx="4752391" cy="369332"/>
          </a:xfrm>
          <a:prstGeom prst="rect">
            <a:avLst/>
          </a:prstGeom>
        </p:spPr>
        <p:txBody>
          <a:bodyPr wrap="none">
            <a:spAutoFit/>
          </a:bodyPr>
          <a:lstStyle/>
          <a:p>
            <a:r>
              <a:rPr lang="cs-CZ" dirty="0"/>
              <a:t>Zdroj</a:t>
            </a:r>
            <a:r>
              <a:rPr lang="cs-CZ" dirty="0" smtClean="0"/>
              <a:t>: </a:t>
            </a:r>
            <a:r>
              <a:rPr lang="cs-CZ" dirty="0" err="1" smtClean="0"/>
              <a:t>Blood</a:t>
            </a:r>
            <a:r>
              <a:rPr lang="cs-CZ" dirty="0" smtClean="0"/>
              <a:t> </a:t>
            </a:r>
            <a:r>
              <a:rPr lang="cs-CZ" dirty="0"/>
              <a:t>and </a:t>
            </a:r>
            <a:r>
              <a:rPr lang="cs-CZ" dirty="0" err="1"/>
              <a:t>blood</a:t>
            </a:r>
            <a:r>
              <a:rPr lang="cs-CZ" dirty="0"/>
              <a:t> </a:t>
            </a:r>
            <a:r>
              <a:rPr lang="cs-CZ" dirty="0" err="1"/>
              <a:t>spattern</a:t>
            </a:r>
            <a:r>
              <a:rPr lang="cs-CZ" dirty="0"/>
              <a:t>, </a:t>
            </a:r>
            <a:r>
              <a:rPr lang="cs-CZ" dirty="0" err="1"/>
              <a:t>Shona</a:t>
            </a:r>
            <a:r>
              <a:rPr lang="cs-CZ" dirty="0"/>
              <a:t> </a:t>
            </a:r>
            <a:r>
              <a:rPr lang="cs-CZ" dirty="0" err="1"/>
              <a:t>Johnston</a:t>
            </a:r>
            <a:endParaRPr lang="cs-CZ" dirty="0"/>
          </a:p>
        </p:txBody>
      </p:sp>
    </p:spTree>
    <p:extLst>
      <p:ext uri="{BB962C8B-B14F-4D97-AF65-F5344CB8AC3E}">
        <p14:creationId xmlns:p14="http://schemas.microsoft.com/office/powerpoint/2010/main" val="2317478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Analýza DNA</a:t>
            </a:r>
            <a:endParaRPr lang="cs-CZ" dirty="0"/>
          </a:p>
        </p:txBody>
      </p:sp>
      <p:sp>
        <p:nvSpPr>
          <p:cNvPr id="3" name="Zástupný symbol pro obsah 2"/>
          <p:cNvSpPr>
            <a:spLocks noGrp="1"/>
          </p:cNvSpPr>
          <p:nvPr>
            <p:ph idx="1"/>
          </p:nvPr>
        </p:nvSpPr>
        <p:spPr/>
        <p:txBody>
          <a:bodyPr>
            <a:normAutofit/>
          </a:bodyPr>
          <a:lstStyle/>
          <a:p>
            <a:pPr algn="just"/>
            <a:r>
              <a:rPr lang="cs-CZ" dirty="0"/>
              <a:t>Forenzní analýza živočišné DNA</a:t>
            </a:r>
          </a:p>
          <a:p>
            <a:pPr algn="just"/>
            <a:r>
              <a:rPr lang="cs-CZ" dirty="0"/>
              <a:t>K účelům molekulárně-genetického zkoumání lze využít téměř všechny druhy biologických stop, které se v kriminalistické praxi vyskytují. </a:t>
            </a:r>
          </a:p>
          <a:p>
            <a:pPr algn="just"/>
            <a:r>
              <a:rPr lang="cs-CZ" dirty="0"/>
              <a:t>Důležité je, aby se v těchto stopách vyskytovala jádra buněk, jež obsahují molekuly DNA.</a:t>
            </a:r>
          </a:p>
          <a:p>
            <a:pPr algn="just"/>
            <a:r>
              <a:rPr lang="cs-CZ" dirty="0" smtClean="0"/>
              <a:t>Jestliže </a:t>
            </a:r>
            <a:r>
              <a:rPr lang="cs-CZ" dirty="0"/>
              <a:t>zajištěné biologické stopy jádra neobsahují, nelze molekulárně-genetické zkoumání provést.</a:t>
            </a:r>
          </a:p>
          <a:p>
            <a:pPr algn="just"/>
            <a:r>
              <a:rPr lang="cs-CZ" dirty="0" smtClean="0"/>
              <a:t>Mezi </a:t>
            </a:r>
            <a:r>
              <a:rPr lang="cs-CZ" dirty="0"/>
              <a:t>nejčastěji využívané biologické stopy patří krev, sliny, ejakulát, vlasy a chlupy s kořínky, kosti, útržky tkání, odloupané částečky pokožky a další. </a:t>
            </a:r>
          </a:p>
          <a:p>
            <a:pPr marL="0" indent="0">
              <a:buNone/>
            </a:pPr>
            <a:endParaRPr lang="cs-CZ" dirty="0"/>
          </a:p>
          <a:p>
            <a:endParaRPr lang="cs-CZ" dirty="0"/>
          </a:p>
        </p:txBody>
      </p:sp>
    </p:spTree>
    <p:extLst>
      <p:ext uri="{BB962C8B-B14F-4D97-AF65-F5344CB8AC3E}">
        <p14:creationId xmlns:p14="http://schemas.microsoft.com/office/powerpoint/2010/main" val="418928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a:solidFill>
                  <a:schemeClr val="tx1"/>
                </a:solidFill>
              </a:rPr>
              <a:t>Analýza živočišné DNA se skládá z těchto kroků</a:t>
            </a:r>
            <a:r>
              <a:rPr lang="cs-CZ" dirty="0" smtClean="0">
                <a:solidFill>
                  <a:schemeClr val="tx1"/>
                </a:solidFill>
              </a:rPr>
              <a:t>:</a:t>
            </a:r>
            <a:endParaRPr lang="cs-CZ" dirty="0">
              <a:solidFill>
                <a:schemeClr val="tx1"/>
              </a:solidFill>
            </a:endParaRPr>
          </a:p>
        </p:txBody>
      </p:sp>
      <p:sp>
        <p:nvSpPr>
          <p:cNvPr id="3" name="Zástupný symbol pro obsah 2"/>
          <p:cNvSpPr>
            <a:spLocks noGrp="1"/>
          </p:cNvSpPr>
          <p:nvPr>
            <p:ph sz="half" idx="1"/>
          </p:nvPr>
        </p:nvSpPr>
        <p:spPr/>
        <p:txBody>
          <a:bodyPr>
            <a:normAutofit/>
          </a:bodyPr>
          <a:lstStyle/>
          <a:p>
            <a:pPr lvl="0"/>
            <a:r>
              <a:rPr lang="cs-CZ" dirty="0" smtClean="0"/>
              <a:t>Odběr </a:t>
            </a:r>
            <a:r>
              <a:rPr lang="cs-CZ" dirty="0"/>
              <a:t>vzorku pro analýzu</a:t>
            </a:r>
          </a:p>
          <a:p>
            <a:pPr lvl="0"/>
            <a:r>
              <a:rPr lang="cs-CZ" dirty="0"/>
              <a:t>Izolace DNA </a:t>
            </a:r>
          </a:p>
          <a:p>
            <a:pPr lvl="0"/>
            <a:r>
              <a:rPr lang="cs-CZ" dirty="0"/>
              <a:t>Purifikace DNA</a:t>
            </a:r>
          </a:p>
          <a:p>
            <a:pPr lvl="0"/>
            <a:r>
              <a:rPr lang="cs-CZ" dirty="0"/>
              <a:t>Kvantifikace DNA</a:t>
            </a:r>
          </a:p>
          <a:p>
            <a:pPr lvl="0"/>
            <a:r>
              <a:rPr lang="cs-CZ" dirty="0"/>
              <a:t>Amplifikace DNA pomocí technik PCR</a:t>
            </a:r>
          </a:p>
          <a:p>
            <a:pPr lvl="0"/>
            <a:r>
              <a:rPr lang="cs-CZ" dirty="0"/>
              <a:t>Elektroforéza</a:t>
            </a:r>
          </a:p>
          <a:p>
            <a:pPr lvl="0"/>
            <a:r>
              <a:rPr lang="cs-CZ" dirty="0" err="1"/>
              <a:t>Sekvenační</a:t>
            </a:r>
            <a:r>
              <a:rPr lang="cs-CZ" dirty="0"/>
              <a:t> analýza</a:t>
            </a:r>
          </a:p>
          <a:p>
            <a:pPr lvl="0"/>
            <a:r>
              <a:rPr lang="cs-CZ" dirty="0"/>
              <a:t>Interpretace forenzně genetických dat</a:t>
            </a:r>
          </a:p>
          <a:p>
            <a:pPr lvl="0"/>
            <a:r>
              <a:rPr lang="cs-CZ" dirty="0"/>
              <a:t>Analýza z databáze</a:t>
            </a:r>
          </a:p>
          <a:p>
            <a:endParaRPr lang="cs-CZ" dirty="0"/>
          </a:p>
        </p:txBody>
      </p:sp>
      <p:pic>
        <p:nvPicPr>
          <p:cNvPr id="6" name="Zástupný symbol pro obsah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8238" y="2313536"/>
            <a:ext cx="4937125" cy="3088178"/>
          </a:xfrm>
        </p:spPr>
      </p:pic>
      <p:sp>
        <p:nvSpPr>
          <p:cNvPr id="7" name="Obdélník 6"/>
          <p:cNvSpPr/>
          <p:nvPr/>
        </p:nvSpPr>
        <p:spPr>
          <a:xfrm>
            <a:off x="7610468" y="5942567"/>
            <a:ext cx="3796232" cy="369332"/>
          </a:xfrm>
          <a:prstGeom prst="rect">
            <a:avLst/>
          </a:prstGeom>
        </p:spPr>
        <p:txBody>
          <a:bodyPr wrap="none">
            <a:spAutoFit/>
          </a:bodyPr>
          <a:lstStyle/>
          <a:p>
            <a:r>
              <a:rPr lang="cs-CZ" dirty="0" smtClean="0"/>
              <a:t>Zdroj: https</a:t>
            </a:r>
            <a:r>
              <a:rPr lang="cs-CZ" dirty="0"/>
              <a:t>://www.timesofisrael.com/</a:t>
            </a:r>
          </a:p>
        </p:txBody>
      </p:sp>
    </p:spTree>
    <p:extLst>
      <p:ext uri="{BB962C8B-B14F-4D97-AF65-F5344CB8AC3E}">
        <p14:creationId xmlns:p14="http://schemas.microsoft.com/office/powerpoint/2010/main" val="4058569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Veterinární toxikologie</a:t>
            </a:r>
            <a:endParaRPr lang="cs-CZ" dirty="0"/>
          </a:p>
        </p:txBody>
      </p:sp>
      <p:sp>
        <p:nvSpPr>
          <p:cNvPr id="3" name="Zástupný symbol pro obsah 2"/>
          <p:cNvSpPr>
            <a:spLocks noGrp="1"/>
          </p:cNvSpPr>
          <p:nvPr>
            <p:ph idx="1"/>
          </p:nvPr>
        </p:nvSpPr>
        <p:spPr/>
        <p:txBody>
          <a:bodyPr>
            <a:normAutofit fontScale="92500" lnSpcReduction="10000"/>
          </a:bodyPr>
          <a:lstStyle/>
          <a:p>
            <a:pPr algn="just"/>
            <a:r>
              <a:rPr lang="cs-CZ" dirty="0"/>
              <a:t>Veterinární toxikologie </a:t>
            </a:r>
            <a:r>
              <a:rPr lang="cs-CZ" dirty="0" smtClean="0"/>
              <a:t>je disciplína zabývající se stanovením </a:t>
            </a:r>
            <a:r>
              <a:rPr lang="cs-CZ" dirty="0"/>
              <a:t>chemikálií, toxinů a jedů</a:t>
            </a:r>
            <a:r>
              <a:rPr lang="cs-CZ" dirty="0" smtClean="0"/>
              <a:t>, které </a:t>
            </a:r>
            <a:r>
              <a:rPr lang="cs-CZ" dirty="0"/>
              <a:t>mohou pronikat do zvířecího těla</a:t>
            </a:r>
            <a:r>
              <a:rPr lang="cs-CZ" dirty="0" smtClean="0"/>
              <a:t>.</a:t>
            </a:r>
          </a:p>
          <a:p>
            <a:pPr algn="just"/>
            <a:r>
              <a:rPr lang="cs-CZ" dirty="0" smtClean="0"/>
              <a:t>Ne </a:t>
            </a:r>
            <a:r>
              <a:rPr lang="cs-CZ" dirty="0"/>
              <a:t>všechny otravy jsou úmyslné, některé jsou po náhodném vystavení jedu, forenzní vyšetřovatel musí být schopen rozpoznat náhodnou intoxikaci od úmyslného otrávení.</a:t>
            </a:r>
          </a:p>
          <a:p>
            <a:pPr algn="just"/>
            <a:r>
              <a:rPr lang="cs-CZ" dirty="0"/>
              <a:t>Vyšetření zvířete a vyšetřování na místě činu napoví na jakou intoxikaci je podezření.</a:t>
            </a:r>
          </a:p>
          <a:p>
            <a:pPr algn="just"/>
            <a:r>
              <a:rPr lang="cs-CZ" dirty="0"/>
              <a:t>Při vyšetřování klást důraz na osobní bezpečnost, používat ochranné pomůcky vždy, když je podezření na </a:t>
            </a:r>
            <a:r>
              <a:rPr lang="cs-CZ" dirty="0" smtClean="0"/>
              <a:t>otravu.</a:t>
            </a:r>
            <a:endParaRPr lang="cs-CZ" dirty="0"/>
          </a:p>
          <a:p>
            <a:pPr algn="just"/>
            <a:r>
              <a:rPr lang="cs-CZ" dirty="0"/>
              <a:t>Toxikologie a farmakologie jsou základem pro porozumění jak mohou </a:t>
            </a:r>
            <a:r>
              <a:rPr lang="cs-CZ" dirty="0" err="1"/>
              <a:t>xenobiotika</a:t>
            </a:r>
            <a:r>
              <a:rPr lang="cs-CZ" dirty="0"/>
              <a:t> </a:t>
            </a:r>
            <a:r>
              <a:rPr lang="cs-CZ" dirty="0" smtClean="0"/>
              <a:t>(jedy</a:t>
            </a:r>
            <a:r>
              <a:rPr lang="cs-CZ" dirty="0"/>
              <a:t>, toxiny a drogy) vstupovat do těla, </a:t>
            </a:r>
            <a:r>
              <a:rPr lang="cs-CZ" dirty="0" smtClean="0"/>
              <a:t>distribuovat </a:t>
            </a:r>
            <a:r>
              <a:rPr lang="cs-CZ" dirty="0"/>
              <a:t>se v něm a vylučovat se z těla ven.</a:t>
            </a:r>
          </a:p>
          <a:p>
            <a:pPr algn="just"/>
            <a:r>
              <a:rPr lang="cs-CZ" dirty="0"/>
              <a:t>Jedy jsou substance odvozené od chemikálií </a:t>
            </a:r>
            <a:r>
              <a:rPr lang="cs-CZ" dirty="0" smtClean="0"/>
              <a:t>anebo </a:t>
            </a:r>
            <a:r>
              <a:rPr lang="cs-CZ" dirty="0"/>
              <a:t>vznikající synteticky z přírodních substancí.</a:t>
            </a:r>
          </a:p>
          <a:p>
            <a:pPr algn="just"/>
            <a:r>
              <a:rPr lang="cs-CZ" dirty="0"/>
              <a:t>Toxiny jsou substance odvozené biologicky a mohou se vyskytovat v přírodě.</a:t>
            </a:r>
          </a:p>
          <a:p>
            <a:pPr marL="0" indent="0" algn="just">
              <a:buNone/>
            </a:pPr>
            <a:endParaRPr lang="cs-CZ" dirty="0"/>
          </a:p>
        </p:txBody>
      </p:sp>
    </p:spTree>
    <p:extLst>
      <p:ext uri="{BB962C8B-B14F-4D97-AF65-F5344CB8AC3E}">
        <p14:creationId xmlns:p14="http://schemas.microsoft.com/office/powerpoint/2010/main" val="1375846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Otravy </a:t>
            </a:r>
            <a:endParaRPr lang="cs-CZ" dirty="0"/>
          </a:p>
        </p:txBody>
      </p:sp>
      <p:sp>
        <p:nvSpPr>
          <p:cNvPr id="3" name="Zástupný symbol pro obsah 2"/>
          <p:cNvSpPr>
            <a:spLocks noGrp="1"/>
          </p:cNvSpPr>
          <p:nvPr>
            <p:ph idx="1"/>
          </p:nvPr>
        </p:nvSpPr>
        <p:spPr/>
        <p:txBody>
          <a:bodyPr>
            <a:normAutofit fontScale="92500" lnSpcReduction="10000"/>
          </a:bodyPr>
          <a:lstStyle/>
          <a:p>
            <a:pPr algn="just"/>
            <a:r>
              <a:rPr lang="cs-CZ" dirty="0"/>
              <a:t>Klinické příznaky přítomny u pacienta </a:t>
            </a:r>
            <a:r>
              <a:rPr lang="cs-CZ" dirty="0" smtClean="0"/>
              <a:t>jsou </a:t>
            </a:r>
            <a:r>
              <a:rPr lang="cs-CZ" dirty="0"/>
              <a:t>základním vodítkem k určení či vyloučení možných příčin otravy zvířete.</a:t>
            </a:r>
          </a:p>
          <a:p>
            <a:pPr algn="just"/>
            <a:r>
              <a:rPr lang="cs-CZ" dirty="0"/>
              <a:t>Porozumění příznakům a předběžné vyloučení či podezření na určitý toxin/jed/drogu umožní následnou konkrétní analýzu vzorku </a:t>
            </a:r>
            <a:r>
              <a:rPr lang="cs-CZ" dirty="0" smtClean="0"/>
              <a:t>(důkazu</a:t>
            </a:r>
            <a:r>
              <a:rPr lang="cs-CZ" dirty="0"/>
              <a:t>).</a:t>
            </a:r>
          </a:p>
          <a:p>
            <a:pPr algn="just"/>
            <a:r>
              <a:rPr lang="cs-CZ" dirty="0"/>
              <a:t>Vědci, veterináři a toxikologové jsou kvalifikování posoudit fyziologické, patologické, laboratorní a histopatologické důkazy pocházející z obětí otravy.</a:t>
            </a:r>
          </a:p>
          <a:p>
            <a:pPr algn="just"/>
            <a:r>
              <a:rPr lang="cs-CZ" dirty="0"/>
              <a:t>Toxikologické vyšetření může být součástí při vyšetřování trestních, občanskoprávních i </a:t>
            </a:r>
            <a:r>
              <a:rPr lang="cs-CZ" dirty="0" smtClean="0"/>
              <a:t>pojišťovacích </a:t>
            </a:r>
            <a:r>
              <a:rPr lang="cs-CZ" dirty="0"/>
              <a:t>řízení.</a:t>
            </a:r>
          </a:p>
          <a:p>
            <a:pPr algn="just"/>
            <a:r>
              <a:rPr lang="cs-CZ" dirty="0"/>
              <a:t>Může se jednat o posouzení případů soutěžení mezi zvířecími závody,  náhodné nebo </a:t>
            </a:r>
            <a:r>
              <a:rPr lang="cs-CZ" dirty="0" smtClean="0"/>
              <a:t>nepovolené </a:t>
            </a:r>
            <a:r>
              <a:rPr lang="cs-CZ" dirty="0"/>
              <a:t>použití léků u zvířat, záměrné otravy při soutěžích zvířat, </a:t>
            </a:r>
            <a:r>
              <a:rPr lang="cs-CZ" dirty="0" smtClean="0"/>
              <a:t>neúmyslné </a:t>
            </a:r>
            <a:r>
              <a:rPr lang="cs-CZ" dirty="0"/>
              <a:t>pozření jedovatých rostlin, </a:t>
            </a:r>
            <a:r>
              <a:rPr lang="cs-CZ" dirty="0" err="1"/>
              <a:t>agroteroristické</a:t>
            </a:r>
            <a:r>
              <a:rPr lang="cs-CZ" dirty="0"/>
              <a:t> aktivity a další.</a:t>
            </a:r>
          </a:p>
          <a:p>
            <a:pPr marL="0" indent="0" algn="just">
              <a:buNone/>
            </a:pPr>
            <a:r>
              <a:rPr lang="cs-CZ" dirty="0"/>
              <a:t/>
            </a:r>
            <a:br>
              <a:rPr lang="cs-CZ" dirty="0"/>
            </a:br>
            <a:endParaRPr lang="cs-CZ" dirty="0"/>
          </a:p>
        </p:txBody>
      </p:sp>
    </p:spTree>
    <p:extLst>
      <p:ext uri="{BB962C8B-B14F-4D97-AF65-F5344CB8AC3E}">
        <p14:creationId xmlns:p14="http://schemas.microsoft.com/office/powerpoint/2010/main" val="1869899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195944"/>
            <a:ext cx="10515600" cy="293914"/>
          </a:xfrm>
        </p:spPr>
        <p:txBody>
          <a:bodyPr>
            <a:noAutofit/>
          </a:bodyPr>
          <a:lstStyle/>
          <a:p>
            <a:r>
              <a:rPr lang="cs-CZ" sz="2000" b="1" dirty="0" smtClean="0"/>
              <a:t>Vzorky pro toxikologickou analýzu</a:t>
            </a:r>
            <a:endParaRPr lang="cs-CZ" sz="2000" b="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76447441"/>
              </p:ext>
            </p:extLst>
          </p:nvPr>
        </p:nvGraphicFramePr>
        <p:xfrm>
          <a:off x="755821" y="489858"/>
          <a:ext cx="10208742" cy="5754588"/>
        </p:xfrm>
        <a:graphic>
          <a:graphicData uri="http://schemas.openxmlformats.org/drawingml/2006/table">
            <a:tbl>
              <a:tblPr firstRow="1" bandRow="1">
                <a:tableStyleId>{5C22544A-7EE6-4342-B048-85BDC9FD1C3A}</a:tableStyleId>
              </a:tblPr>
              <a:tblGrid>
                <a:gridCol w="3402914">
                  <a:extLst>
                    <a:ext uri="{9D8B030D-6E8A-4147-A177-3AD203B41FA5}">
                      <a16:colId xmlns:a16="http://schemas.microsoft.com/office/drawing/2014/main" xmlns="" val="157933191"/>
                    </a:ext>
                  </a:extLst>
                </a:gridCol>
                <a:gridCol w="3402914">
                  <a:extLst>
                    <a:ext uri="{9D8B030D-6E8A-4147-A177-3AD203B41FA5}">
                      <a16:colId xmlns:a16="http://schemas.microsoft.com/office/drawing/2014/main" xmlns="" val="4218431280"/>
                    </a:ext>
                  </a:extLst>
                </a:gridCol>
                <a:gridCol w="3402914">
                  <a:extLst>
                    <a:ext uri="{9D8B030D-6E8A-4147-A177-3AD203B41FA5}">
                      <a16:colId xmlns:a16="http://schemas.microsoft.com/office/drawing/2014/main" xmlns="" val="3854733309"/>
                    </a:ext>
                  </a:extLst>
                </a:gridCol>
              </a:tblGrid>
              <a:tr h="353051">
                <a:tc>
                  <a:txBody>
                    <a:bodyPr/>
                    <a:lstStyle/>
                    <a:p>
                      <a:r>
                        <a:rPr lang="cs-CZ" dirty="0" smtClean="0"/>
                        <a:t>Vzorek</a:t>
                      </a:r>
                      <a:endParaRPr lang="cs-CZ" dirty="0"/>
                    </a:p>
                  </a:txBody>
                  <a:tcPr/>
                </a:tc>
                <a:tc>
                  <a:txBody>
                    <a:bodyPr/>
                    <a:lstStyle/>
                    <a:p>
                      <a:r>
                        <a:rPr lang="cs-CZ" dirty="0" smtClean="0"/>
                        <a:t>Odběr</a:t>
                      </a:r>
                      <a:endParaRPr lang="cs-CZ" dirty="0"/>
                    </a:p>
                  </a:txBody>
                  <a:tcPr/>
                </a:tc>
                <a:tc>
                  <a:txBody>
                    <a:bodyPr/>
                    <a:lstStyle/>
                    <a:p>
                      <a:r>
                        <a:rPr lang="cs-CZ" dirty="0" smtClean="0"/>
                        <a:t>Poznámky</a:t>
                      </a:r>
                      <a:endParaRPr lang="cs-CZ" dirty="0"/>
                    </a:p>
                  </a:txBody>
                  <a:tcPr/>
                </a:tc>
                <a:extLst>
                  <a:ext uri="{0D108BD9-81ED-4DB2-BD59-A6C34878D82A}">
                    <a16:rowId xmlns:a16="http://schemas.microsoft.com/office/drawing/2014/main" xmlns="" val="259470051"/>
                  </a:ext>
                </a:extLst>
              </a:tr>
              <a:tr h="1220969">
                <a:tc>
                  <a:txBody>
                    <a:bodyPr/>
                    <a:lstStyle/>
                    <a:p>
                      <a:r>
                        <a:rPr lang="cs-CZ" sz="1100" dirty="0" smtClean="0"/>
                        <a:t>Krev</a:t>
                      </a:r>
                      <a:endParaRPr lang="cs-CZ" sz="1100" dirty="0"/>
                    </a:p>
                  </a:txBody>
                  <a:tcPr/>
                </a:tc>
                <a:tc>
                  <a:txBody>
                    <a:bodyPr/>
                    <a:lstStyle/>
                    <a:p>
                      <a:r>
                        <a:rPr lang="cs-CZ" sz="1100" smtClean="0"/>
                        <a:t>Periferní krev</a:t>
                      </a:r>
                      <a:endParaRPr lang="cs-CZ" sz="1100" dirty="0" smtClean="0"/>
                    </a:p>
                    <a:p>
                      <a:r>
                        <a:rPr lang="cs-CZ" sz="1100" dirty="0" smtClean="0"/>
                        <a:t>Postmortálně</a:t>
                      </a:r>
                      <a:r>
                        <a:rPr lang="cs-CZ" sz="1100" baseline="0" dirty="0" smtClean="0"/>
                        <a:t> z </a:t>
                      </a:r>
                      <a:r>
                        <a:rPr lang="cs-CZ" sz="1100" dirty="0" smtClean="0"/>
                        <a:t> </a:t>
                      </a:r>
                      <a:r>
                        <a:rPr lang="cs-CZ" sz="1100" dirty="0" err="1" smtClean="0"/>
                        <a:t>v.femoralis</a:t>
                      </a:r>
                      <a:r>
                        <a:rPr lang="cs-CZ" sz="1100" dirty="0" smtClean="0"/>
                        <a:t> nebo ze </a:t>
                      </a:r>
                      <a:r>
                        <a:rPr lang="cs-CZ" sz="1100" dirty="0" err="1" smtClean="0"/>
                        <a:t>subklavikulární</a:t>
                      </a:r>
                      <a:r>
                        <a:rPr lang="cs-CZ" sz="1100" baseline="0" dirty="0" smtClean="0"/>
                        <a:t> žíly</a:t>
                      </a:r>
                      <a:r>
                        <a:rPr lang="cs-CZ" sz="1100" dirty="0" smtClean="0"/>
                        <a:t>,</a:t>
                      </a:r>
                      <a:r>
                        <a:rPr lang="cs-CZ" sz="1100" baseline="0" dirty="0" smtClean="0"/>
                        <a:t> minimum 60 </a:t>
                      </a:r>
                      <a:r>
                        <a:rPr lang="cs-CZ" sz="1100" baseline="0" dirty="0" err="1" smtClean="0"/>
                        <a:t>mL</a:t>
                      </a:r>
                      <a:endParaRPr lang="cs-CZ" sz="1100" dirty="0"/>
                    </a:p>
                  </a:txBody>
                  <a:tcPr/>
                </a:tc>
                <a:tc>
                  <a:txBody>
                    <a:bodyPr/>
                    <a:lstStyle/>
                    <a:p>
                      <a:r>
                        <a:rPr lang="cs-CZ" sz="1100" dirty="0" smtClean="0"/>
                        <a:t>1-skleněné zkumavky</a:t>
                      </a:r>
                    </a:p>
                    <a:p>
                      <a:r>
                        <a:rPr lang="cs-CZ" sz="1100" dirty="0" smtClean="0"/>
                        <a:t>2-</a:t>
                      </a:r>
                      <a:r>
                        <a:rPr lang="cs-CZ" sz="1100" baseline="0" dirty="0" smtClean="0"/>
                        <a:t> bez </a:t>
                      </a:r>
                      <a:r>
                        <a:rPr lang="cs-CZ" sz="1100" baseline="0" dirty="0" err="1" smtClean="0"/>
                        <a:t>konzervantů</a:t>
                      </a:r>
                      <a:r>
                        <a:rPr lang="cs-CZ" sz="1100" baseline="0" dirty="0" smtClean="0"/>
                        <a:t> ( sérologie)</a:t>
                      </a:r>
                    </a:p>
                    <a:p>
                      <a:r>
                        <a:rPr lang="cs-CZ" sz="1100" dirty="0" smtClean="0"/>
                        <a:t>3-antikolagulanty ( </a:t>
                      </a:r>
                      <a:r>
                        <a:rPr lang="cs-CZ" sz="1100" dirty="0" err="1" smtClean="0"/>
                        <a:t>fluroid</a:t>
                      </a:r>
                      <a:r>
                        <a:rPr lang="cs-CZ" sz="1100" baseline="0" dirty="0" smtClean="0"/>
                        <a:t> sodný, oxalát draselný) na toxikologii</a:t>
                      </a:r>
                    </a:p>
                    <a:p>
                      <a:r>
                        <a:rPr lang="cs-CZ" sz="1100" baseline="0" dirty="0" smtClean="0"/>
                        <a:t>4-EDTA na DNA analýzu</a:t>
                      </a:r>
                    </a:p>
                    <a:p>
                      <a:r>
                        <a:rPr lang="cs-CZ" sz="1100" baseline="0" dirty="0" smtClean="0"/>
                        <a:t>5-skleněná zkumavka s teflonovým víčkem na plynné toxiny</a:t>
                      </a:r>
                      <a:endParaRPr lang="cs-CZ" sz="1100" dirty="0"/>
                    </a:p>
                  </a:txBody>
                  <a:tcPr/>
                </a:tc>
                <a:extLst>
                  <a:ext uri="{0D108BD9-81ED-4DB2-BD59-A6C34878D82A}">
                    <a16:rowId xmlns:a16="http://schemas.microsoft.com/office/drawing/2014/main" xmlns="" val="303877759"/>
                  </a:ext>
                </a:extLst>
              </a:tr>
              <a:tr h="336108">
                <a:tc>
                  <a:txBody>
                    <a:bodyPr/>
                    <a:lstStyle/>
                    <a:p>
                      <a:r>
                        <a:rPr lang="cs-CZ" sz="1100" dirty="0" smtClean="0"/>
                        <a:t>Moč</a:t>
                      </a:r>
                      <a:endParaRPr lang="cs-CZ" sz="1100" dirty="0"/>
                    </a:p>
                  </a:txBody>
                  <a:tcPr/>
                </a:tc>
                <a:tc>
                  <a:txBody>
                    <a:bodyPr/>
                    <a:lstStyle/>
                    <a:p>
                      <a:r>
                        <a:rPr lang="cs-CZ" sz="1100" dirty="0" smtClean="0"/>
                        <a:t>10-20mL</a:t>
                      </a:r>
                      <a:endParaRPr lang="cs-CZ" sz="1100" dirty="0"/>
                    </a:p>
                  </a:txBody>
                  <a:tcPr/>
                </a:tc>
                <a:tc>
                  <a:txBody>
                    <a:bodyPr/>
                    <a:lstStyle/>
                    <a:p>
                      <a:r>
                        <a:rPr lang="cs-CZ" sz="1100" dirty="0" smtClean="0"/>
                        <a:t>Zkumavka s červeným víčkem</a:t>
                      </a:r>
                      <a:endParaRPr lang="cs-CZ" sz="1100" dirty="0"/>
                    </a:p>
                  </a:txBody>
                  <a:tcPr/>
                </a:tc>
                <a:extLst>
                  <a:ext uri="{0D108BD9-81ED-4DB2-BD59-A6C34878D82A}">
                    <a16:rowId xmlns:a16="http://schemas.microsoft.com/office/drawing/2014/main" xmlns="" val="1174590017"/>
                  </a:ext>
                </a:extLst>
              </a:tr>
              <a:tr h="336108">
                <a:tc>
                  <a:txBody>
                    <a:bodyPr/>
                    <a:lstStyle/>
                    <a:p>
                      <a:r>
                        <a:rPr lang="cs-CZ" sz="1100" dirty="0" smtClean="0"/>
                        <a:t>Žluč</a:t>
                      </a:r>
                      <a:endParaRPr lang="cs-CZ" sz="1100" dirty="0"/>
                    </a:p>
                  </a:txBody>
                  <a:tcPr/>
                </a:tc>
                <a:tc>
                  <a:txBody>
                    <a:bodyPr/>
                    <a:lstStyle/>
                    <a:p>
                      <a:r>
                        <a:rPr lang="cs-CZ" sz="1100" dirty="0" smtClean="0"/>
                        <a:t>10-20mL</a:t>
                      </a:r>
                      <a:endParaRPr lang="cs-CZ"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t>Zkumavka s červeným víčkem</a:t>
                      </a:r>
                    </a:p>
                  </a:txBody>
                  <a:tcPr/>
                </a:tc>
                <a:extLst>
                  <a:ext uri="{0D108BD9-81ED-4DB2-BD59-A6C34878D82A}">
                    <a16:rowId xmlns:a16="http://schemas.microsoft.com/office/drawing/2014/main" xmlns="" val="101508974"/>
                  </a:ext>
                </a:extLst>
              </a:tr>
              <a:tr h="336108">
                <a:tc>
                  <a:txBody>
                    <a:bodyPr/>
                    <a:lstStyle/>
                    <a:p>
                      <a:r>
                        <a:rPr lang="cs-CZ" sz="1100" dirty="0" smtClean="0"/>
                        <a:t>Sklivec</a:t>
                      </a:r>
                      <a:endParaRPr lang="cs-CZ" sz="1100" dirty="0"/>
                    </a:p>
                  </a:txBody>
                  <a:tcPr/>
                </a:tc>
                <a:tc>
                  <a:txBody>
                    <a:bodyPr/>
                    <a:lstStyle/>
                    <a:p>
                      <a:r>
                        <a:rPr lang="cs-CZ" sz="1100" dirty="0" smtClean="0"/>
                        <a:t>2-4mL</a:t>
                      </a:r>
                      <a:endParaRPr lang="cs-CZ"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t>Zkumavka s červeným víčkem</a:t>
                      </a:r>
                    </a:p>
                  </a:txBody>
                  <a:tcPr/>
                </a:tc>
                <a:extLst>
                  <a:ext uri="{0D108BD9-81ED-4DB2-BD59-A6C34878D82A}">
                    <a16:rowId xmlns:a16="http://schemas.microsoft.com/office/drawing/2014/main" xmlns="" val="1597388022"/>
                  </a:ext>
                </a:extLst>
              </a:tr>
              <a:tr h="336108">
                <a:tc>
                  <a:txBody>
                    <a:bodyPr/>
                    <a:lstStyle/>
                    <a:p>
                      <a:r>
                        <a:rPr lang="cs-CZ" sz="1100" dirty="0" smtClean="0"/>
                        <a:t>Kosterní</a:t>
                      </a:r>
                      <a:r>
                        <a:rPr lang="cs-CZ" sz="1100" baseline="0" dirty="0" smtClean="0"/>
                        <a:t> svalovina</a:t>
                      </a:r>
                      <a:endParaRPr lang="cs-CZ" sz="1100" dirty="0"/>
                    </a:p>
                  </a:txBody>
                  <a:tcPr/>
                </a:tc>
                <a:tc>
                  <a:txBody>
                    <a:bodyPr/>
                    <a:lstStyle/>
                    <a:p>
                      <a:r>
                        <a:rPr lang="cs-CZ" sz="1100" dirty="0" smtClean="0"/>
                        <a:t>20-50g vzorku, kvadriceps ideálně</a:t>
                      </a:r>
                      <a:endParaRPr lang="cs-CZ" sz="1100" dirty="0"/>
                    </a:p>
                  </a:txBody>
                  <a:tcPr/>
                </a:tc>
                <a:tc>
                  <a:txBody>
                    <a:bodyPr/>
                    <a:lstStyle/>
                    <a:p>
                      <a:r>
                        <a:rPr lang="cs-CZ" sz="1100" dirty="0" smtClean="0"/>
                        <a:t>Sterilní odběr, dobré</a:t>
                      </a:r>
                      <a:r>
                        <a:rPr lang="cs-CZ" sz="1100" baseline="0" dirty="0" smtClean="0"/>
                        <a:t> na analýzu a stanovení hladiny drog</a:t>
                      </a:r>
                      <a:endParaRPr lang="cs-CZ" sz="1100" dirty="0"/>
                    </a:p>
                  </a:txBody>
                  <a:tcPr/>
                </a:tc>
                <a:extLst>
                  <a:ext uri="{0D108BD9-81ED-4DB2-BD59-A6C34878D82A}">
                    <a16:rowId xmlns:a16="http://schemas.microsoft.com/office/drawing/2014/main" xmlns="" val="43740999"/>
                  </a:ext>
                </a:extLst>
              </a:tr>
              <a:tr h="336108">
                <a:tc>
                  <a:txBody>
                    <a:bodyPr/>
                    <a:lstStyle/>
                    <a:p>
                      <a:r>
                        <a:rPr lang="cs-CZ" sz="1100" dirty="0" smtClean="0"/>
                        <a:t>Játra</a:t>
                      </a:r>
                      <a:endParaRPr lang="cs-CZ" sz="1100" dirty="0"/>
                    </a:p>
                  </a:txBody>
                  <a:tcPr/>
                </a:tc>
                <a:tc>
                  <a:txBody>
                    <a:bodyPr/>
                    <a:lstStyle/>
                    <a:p>
                      <a:r>
                        <a:rPr lang="cs-CZ" sz="1100" dirty="0" smtClean="0"/>
                        <a:t>Vzorky z pravého laloku, !kontaminace z GIT!</a:t>
                      </a:r>
                      <a:endParaRPr lang="cs-CZ" sz="1100" dirty="0"/>
                    </a:p>
                  </a:txBody>
                  <a:tcPr/>
                </a:tc>
                <a:tc>
                  <a:txBody>
                    <a:bodyPr/>
                    <a:lstStyle/>
                    <a:p>
                      <a:r>
                        <a:rPr lang="cs-CZ" sz="1100" dirty="0" smtClean="0"/>
                        <a:t>Dobré</a:t>
                      </a:r>
                      <a:r>
                        <a:rPr lang="cs-CZ" sz="1100" baseline="0" dirty="0" smtClean="0"/>
                        <a:t> na analýzu inhalovaných jedů/ metabolitů</a:t>
                      </a:r>
                      <a:endParaRPr lang="cs-CZ" sz="1100" dirty="0"/>
                    </a:p>
                  </a:txBody>
                  <a:tcPr/>
                </a:tc>
                <a:extLst>
                  <a:ext uri="{0D108BD9-81ED-4DB2-BD59-A6C34878D82A}">
                    <a16:rowId xmlns:a16="http://schemas.microsoft.com/office/drawing/2014/main" xmlns="" val="2348230902"/>
                  </a:ext>
                </a:extLst>
              </a:tr>
              <a:tr h="336108">
                <a:tc>
                  <a:txBody>
                    <a:bodyPr/>
                    <a:lstStyle/>
                    <a:p>
                      <a:r>
                        <a:rPr lang="cs-CZ" sz="1100" dirty="0" smtClean="0"/>
                        <a:t>Ledviny</a:t>
                      </a:r>
                      <a:endParaRPr lang="cs-CZ" sz="1100" dirty="0"/>
                    </a:p>
                  </a:txBody>
                  <a:tcPr/>
                </a:tc>
                <a:tc>
                  <a:txBody>
                    <a:bodyPr/>
                    <a:lstStyle/>
                    <a:p>
                      <a:r>
                        <a:rPr lang="cs-CZ" sz="1100" dirty="0" smtClean="0"/>
                        <a:t>Běžné vzorkování</a:t>
                      </a:r>
                      <a:endParaRPr lang="cs-CZ" sz="1100" dirty="0"/>
                    </a:p>
                  </a:txBody>
                  <a:tcPr/>
                </a:tc>
                <a:tc>
                  <a:txBody>
                    <a:bodyPr/>
                    <a:lstStyle/>
                    <a:p>
                      <a:r>
                        <a:rPr lang="cs-CZ" sz="1100" dirty="0" smtClean="0"/>
                        <a:t>Testování těžkých kovů</a:t>
                      </a:r>
                      <a:endParaRPr lang="cs-CZ" sz="1100" dirty="0"/>
                    </a:p>
                  </a:txBody>
                  <a:tcPr/>
                </a:tc>
                <a:extLst>
                  <a:ext uri="{0D108BD9-81ED-4DB2-BD59-A6C34878D82A}">
                    <a16:rowId xmlns:a16="http://schemas.microsoft.com/office/drawing/2014/main" xmlns="" val="3930825143"/>
                  </a:ext>
                </a:extLst>
              </a:tr>
              <a:tr h="336108">
                <a:tc>
                  <a:txBody>
                    <a:bodyPr/>
                    <a:lstStyle/>
                    <a:p>
                      <a:r>
                        <a:rPr lang="cs-CZ" sz="1100" dirty="0" smtClean="0"/>
                        <a:t>Mozek</a:t>
                      </a:r>
                      <a:endParaRPr lang="cs-CZ" sz="1100" dirty="0"/>
                    </a:p>
                  </a:txBody>
                  <a:tcPr/>
                </a:tc>
                <a:tc>
                  <a:txBody>
                    <a:bodyPr/>
                    <a:lstStyle/>
                    <a:p>
                      <a:r>
                        <a:rPr lang="cs-CZ" sz="1100" dirty="0" smtClean="0"/>
                        <a:t>Běžné vzorkování</a:t>
                      </a:r>
                      <a:endParaRPr lang="cs-CZ" sz="1100" dirty="0"/>
                    </a:p>
                  </a:txBody>
                  <a:tcPr/>
                </a:tc>
                <a:tc>
                  <a:txBody>
                    <a:bodyPr/>
                    <a:lstStyle/>
                    <a:p>
                      <a:r>
                        <a:rPr lang="cs-CZ" sz="1100" dirty="0" smtClean="0"/>
                        <a:t>Limitované toxikologické data</a:t>
                      </a:r>
                      <a:endParaRPr lang="cs-CZ" sz="1100" dirty="0"/>
                    </a:p>
                  </a:txBody>
                  <a:tcPr/>
                </a:tc>
                <a:extLst>
                  <a:ext uri="{0D108BD9-81ED-4DB2-BD59-A6C34878D82A}">
                    <a16:rowId xmlns:a16="http://schemas.microsoft.com/office/drawing/2014/main" xmlns="" val="2804755717"/>
                  </a:ext>
                </a:extLst>
              </a:tr>
              <a:tr h="336108">
                <a:tc>
                  <a:txBody>
                    <a:bodyPr/>
                    <a:lstStyle/>
                    <a:p>
                      <a:r>
                        <a:rPr lang="cs-CZ" sz="1100" dirty="0" smtClean="0"/>
                        <a:t>Plíce</a:t>
                      </a:r>
                      <a:endParaRPr lang="cs-CZ" sz="1100" dirty="0"/>
                    </a:p>
                  </a:txBody>
                  <a:tcPr/>
                </a:tc>
                <a:tc>
                  <a:txBody>
                    <a:bodyPr/>
                    <a:lstStyle/>
                    <a:p>
                      <a:r>
                        <a:rPr lang="cs-CZ" sz="1100" dirty="0" smtClean="0"/>
                        <a:t>Těžké</a:t>
                      </a:r>
                      <a:r>
                        <a:rPr lang="cs-CZ" sz="1100" baseline="0" dirty="0" smtClean="0"/>
                        <a:t> pro běžné vzorkování</a:t>
                      </a:r>
                      <a:endParaRPr lang="cs-CZ" sz="1100" dirty="0"/>
                    </a:p>
                  </a:txBody>
                  <a:tcPr/>
                </a:tc>
                <a:tc>
                  <a:txBody>
                    <a:bodyPr/>
                    <a:lstStyle/>
                    <a:p>
                      <a:r>
                        <a:rPr lang="cs-CZ" sz="1100" dirty="0" smtClean="0"/>
                        <a:t>Dobré pro inhalované toxiny</a:t>
                      </a:r>
                      <a:endParaRPr lang="cs-CZ" sz="1100" dirty="0"/>
                    </a:p>
                  </a:txBody>
                  <a:tcPr/>
                </a:tc>
                <a:extLst>
                  <a:ext uri="{0D108BD9-81ED-4DB2-BD59-A6C34878D82A}">
                    <a16:rowId xmlns:a16="http://schemas.microsoft.com/office/drawing/2014/main" xmlns="" val="2424819233"/>
                  </a:ext>
                </a:extLst>
              </a:tr>
              <a:tr h="336108">
                <a:tc>
                  <a:txBody>
                    <a:bodyPr/>
                    <a:lstStyle/>
                    <a:p>
                      <a:r>
                        <a:rPr lang="cs-CZ" sz="1100" dirty="0" smtClean="0"/>
                        <a:t>Slezina</a:t>
                      </a:r>
                      <a:endParaRPr lang="cs-CZ"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t>Běžné vzorkování</a:t>
                      </a:r>
                    </a:p>
                  </a:txBody>
                  <a:tcPr/>
                </a:tc>
                <a:tc>
                  <a:txBody>
                    <a:bodyPr/>
                    <a:lstStyle/>
                    <a:p>
                      <a:endParaRPr lang="cs-CZ" sz="1100"/>
                    </a:p>
                  </a:txBody>
                  <a:tcPr/>
                </a:tc>
                <a:extLst>
                  <a:ext uri="{0D108BD9-81ED-4DB2-BD59-A6C34878D82A}">
                    <a16:rowId xmlns:a16="http://schemas.microsoft.com/office/drawing/2014/main" xmlns="" val="2978784548"/>
                  </a:ext>
                </a:extLst>
              </a:tr>
              <a:tr h="336108">
                <a:tc>
                  <a:txBody>
                    <a:bodyPr/>
                    <a:lstStyle/>
                    <a:p>
                      <a:r>
                        <a:rPr lang="cs-CZ" sz="1100" dirty="0" smtClean="0"/>
                        <a:t>Tělní</a:t>
                      </a:r>
                      <a:r>
                        <a:rPr lang="cs-CZ" sz="1100" baseline="0" dirty="0" smtClean="0"/>
                        <a:t> tuk</a:t>
                      </a:r>
                      <a:endParaRPr lang="cs-CZ"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t>Běžné vzorkování</a:t>
                      </a:r>
                    </a:p>
                  </a:txBody>
                  <a:tcPr/>
                </a:tc>
                <a:tc>
                  <a:txBody>
                    <a:bodyPr/>
                    <a:lstStyle/>
                    <a:p>
                      <a:r>
                        <a:rPr lang="cs-CZ" sz="1100" dirty="0" smtClean="0"/>
                        <a:t>Pesticidy, nestálé toxiny</a:t>
                      </a:r>
                      <a:endParaRPr lang="cs-CZ" sz="1100" dirty="0"/>
                    </a:p>
                  </a:txBody>
                  <a:tcPr/>
                </a:tc>
                <a:extLst>
                  <a:ext uri="{0D108BD9-81ED-4DB2-BD59-A6C34878D82A}">
                    <a16:rowId xmlns:a16="http://schemas.microsoft.com/office/drawing/2014/main" xmlns="" val="1070459263"/>
                  </a:ext>
                </a:extLst>
              </a:tr>
              <a:tr h="336108">
                <a:tc>
                  <a:txBody>
                    <a:bodyPr/>
                    <a:lstStyle/>
                    <a:p>
                      <a:r>
                        <a:rPr lang="cs-CZ" sz="1100" dirty="0" smtClean="0"/>
                        <a:t>Srst/chlupy</a:t>
                      </a:r>
                      <a:endParaRPr lang="cs-CZ"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t>Běžné vzorkování</a:t>
                      </a:r>
                    </a:p>
                  </a:txBody>
                  <a:tcPr/>
                </a:tc>
                <a:tc>
                  <a:txBody>
                    <a:bodyPr/>
                    <a:lstStyle/>
                    <a:p>
                      <a:r>
                        <a:rPr lang="cs-CZ" sz="1100" dirty="0" smtClean="0"/>
                        <a:t>K určení času otravy</a:t>
                      </a:r>
                      <a:endParaRPr lang="cs-CZ" sz="1100" dirty="0"/>
                    </a:p>
                  </a:txBody>
                  <a:tcPr/>
                </a:tc>
                <a:extLst>
                  <a:ext uri="{0D108BD9-81ED-4DB2-BD59-A6C34878D82A}">
                    <a16:rowId xmlns:a16="http://schemas.microsoft.com/office/drawing/2014/main" xmlns="" val="3908942019"/>
                  </a:ext>
                </a:extLst>
              </a:tr>
              <a:tr h="336108">
                <a:tc>
                  <a:txBody>
                    <a:bodyPr/>
                    <a:lstStyle/>
                    <a:p>
                      <a:r>
                        <a:rPr lang="cs-CZ" sz="1100" dirty="0" smtClean="0"/>
                        <a:t>Obsah žaludku</a:t>
                      </a:r>
                      <a:endParaRPr lang="cs-CZ"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t>Běžné vzorkování</a:t>
                      </a:r>
                    </a:p>
                  </a:txBody>
                  <a:tcPr/>
                </a:tc>
                <a:tc>
                  <a:txBody>
                    <a:bodyPr/>
                    <a:lstStyle/>
                    <a:p>
                      <a:r>
                        <a:rPr lang="cs-CZ" sz="1100" dirty="0" smtClean="0"/>
                        <a:t>Aktuální pozření toxinů/jedů</a:t>
                      </a:r>
                      <a:endParaRPr lang="cs-CZ" sz="1100" dirty="0"/>
                    </a:p>
                  </a:txBody>
                  <a:tcPr/>
                </a:tc>
                <a:extLst>
                  <a:ext uri="{0D108BD9-81ED-4DB2-BD59-A6C34878D82A}">
                    <a16:rowId xmlns:a16="http://schemas.microsoft.com/office/drawing/2014/main" xmlns="" val="1234672701"/>
                  </a:ext>
                </a:extLst>
              </a:tr>
            </a:tbl>
          </a:graphicData>
        </a:graphic>
      </p:graphicFrame>
    </p:spTree>
    <p:extLst>
      <p:ext uri="{BB962C8B-B14F-4D97-AF65-F5344CB8AC3E}">
        <p14:creationId xmlns:p14="http://schemas.microsoft.com/office/powerpoint/2010/main" val="150075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Primární analýza místa činu - vyšetřování místa činu</a:t>
            </a:r>
            <a:endParaRPr lang="cs-CZ" dirty="0"/>
          </a:p>
        </p:txBody>
      </p:sp>
      <p:sp>
        <p:nvSpPr>
          <p:cNvPr id="3" name="Zástupný symbol pro obsah 2"/>
          <p:cNvSpPr>
            <a:spLocks noGrp="1"/>
          </p:cNvSpPr>
          <p:nvPr>
            <p:ph idx="1"/>
          </p:nvPr>
        </p:nvSpPr>
        <p:spPr/>
        <p:txBody>
          <a:bodyPr>
            <a:normAutofit/>
          </a:bodyPr>
          <a:lstStyle/>
          <a:p>
            <a:pPr algn="just"/>
            <a:r>
              <a:rPr lang="cs-CZ" dirty="0" smtClean="0"/>
              <a:t>Různé typy míst činu, někdy hospodářská zvířata, někdy volně žijící, jindy domácí mazlíčci.</a:t>
            </a:r>
          </a:p>
          <a:p>
            <a:pPr algn="just"/>
            <a:r>
              <a:rPr lang="cs-CZ" dirty="0" smtClean="0"/>
              <a:t>Někdy vyšetřování probíhá na farmě, jindy u majitele doma, někdy i v útulku.</a:t>
            </a:r>
          </a:p>
          <a:p>
            <a:pPr algn="just"/>
            <a:r>
              <a:rPr lang="cs-CZ" dirty="0" smtClean="0"/>
              <a:t>Vyšetřovatel musí mít zkušenosti aby dokázal rozpoznat na jakémkoli místě činu možné důkazy, uměl je zdokumentovat, shromáždit a transportovat.</a:t>
            </a:r>
          </a:p>
          <a:p>
            <a:endParaRPr lang="cs-CZ" dirty="0"/>
          </a:p>
        </p:txBody>
      </p:sp>
    </p:spTree>
    <p:extLst>
      <p:ext uri="{BB962C8B-B14F-4D97-AF65-F5344CB8AC3E}">
        <p14:creationId xmlns:p14="http://schemas.microsoft.com/office/powerpoint/2010/main" val="3778400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346" y="1846263"/>
            <a:ext cx="5363633" cy="4022725"/>
          </a:xfrm>
        </p:spPr>
      </p:pic>
    </p:spTree>
    <p:extLst>
      <p:ext uri="{BB962C8B-B14F-4D97-AF65-F5344CB8AC3E}">
        <p14:creationId xmlns:p14="http://schemas.microsoft.com/office/powerpoint/2010/main" val="257869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Místo činu – první kroky vyšetřování</a:t>
            </a:r>
            <a:endParaRPr lang="cs-CZ" dirty="0"/>
          </a:p>
        </p:txBody>
      </p:sp>
      <p:sp>
        <p:nvSpPr>
          <p:cNvPr id="3" name="Zástupný symbol pro obsah 2"/>
          <p:cNvSpPr>
            <a:spLocks noGrp="1"/>
          </p:cNvSpPr>
          <p:nvPr>
            <p:ph idx="1"/>
          </p:nvPr>
        </p:nvSpPr>
        <p:spPr/>
        <p:txBody>
          <a:bodyPr>
            <a:normAutofit/>
          </a:bodyPr>
          <a:lstStyle/>
          <a:p>
            <a:pPr algn="just"/>
            <a:r>
              <a:rPr lang="cs-CZ" dirty="0" smtClean="0"/>
              <a:t>Člověk, který jako první přijede na místo činu bude pravděpodobně policista nebo úřední veterinární lékař.</a:t>
            </a:r>
          </a:p>
          <a:p>
            <a:pPr algn="just"/>
            <a:r>
              <a:rPr lang="cs-CZ" dirty="0" smtClean="0"/>
              <a:t>Měl by vyhodnotit riziko pro sebe i pro ostatní lidi, případně zvířata.</a:t>
            </a:r>
          </a:p>
          <a:p>
            <a:pPr algn="just"/>
            <a:r>
              <a:rPr lang="cs-CZ" dirty="0" smtClean="0"/>
              <a:t>Měl by zapsat poznámky, které předá vyšetřovateli: svoje jméno, úřad, datum a čas ohlášení podezření (např. telefonát od sousedů), čas přijetí na místo činu, venkovní podmínky (počasí v tom daném čase) a výsledky pozorování – hlavně přechodné události (např. přítomnost volně žijících zvířat na místě činu, která v době příjezdu vyšetřovatelů již na místě činu být nemusí, zvukové projevy zvířat, zápach).</a:t>
            </a:r>
          </a:p>
          <a:p>
            <a:pPr algn="just"/>
            <a:r>
              <a:rPr lang="cs-CZ" dirty="0" smtClean="0"/>
              <a:t>Jakékoliv další ohledávání místa činu by mělo být svěřeno specialistům, aby nedošlo ke zničení důkazů.</a:t>
            </a:r>
          </a:p>
          <a:p>
            <a:endParaRPr lang="cs-CZ" dirty="0"/>
          </a:p>
        </p:txBody>
      </p:sp>
    </p:spTree>
    <p:extLst>
      <p:ext uri="{BB962C8B-B14F-4D97-AF65-F5344CB8AC3E}">
        <p14:creationId xmlns:p14="http://schemas.microsoft.com/office/powerpoint/2010/main" val="345766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Místo činu - první kroky vyšetřování</a:t>
            </a:r>
            <a:endParaRPr lang="cs-CZ" dirty="0"/>
          </a:p>
        </p:txBody>
      </p:sp>
      <p:sp>
        <p:nvSpPr>
          <p:cNvPr id="3" name="Zástupný symbol pro obsah 2"/>
          <p:cNvSpPr>
            <a:spLocks noGrp="1"/>
          </p:cNvSpPr>
          <p:nvPr>
            <p:ph idx="1"/>
          </p:nvPr>
        </p:nvSpPr>
        <p:spPr/>
        <p:txBody>
          <a:bodyPr>
            <a:normAutofit/>
          </a:bodyPr>
          <a:lstStyle/>
          <a:p>
            <a:pPr algn="just"/>
            <a:r>
              <a:rPr lang="cs-CZ" dirty="0" smtClean="0"/>
              <a:t>Po zhodnocení bezpečnosti na místě činu pro osobu, která přivolává vyšetřovatele, pro ostatní lidi, pro zvířata, je možné vyžádat si na místo činu příjezd záchranných složek i soukromých veterinárních lékařů.</a:t>
            </a:r>
          </a:p>
          <a:p>
            <a:pPr algn="just"/>
            <a:r>
              <a:rPr lang="cs-CZ" dirty="0"/>
              <a:t>Měl by zabezpečit místo činu do příchodu oficiálního </a:t>
            </a:r>
            <a:r>
              <a:rPr lang="cs-CZ" dirty="0" smtClean="0"/>
              <a:t>vyšetřovatele.</a:t>
            </a:r>
            <a:endParaRPr lang="cs-CZ" dirty="0"/>
          </a:p>
          <a:p>
            <a:pPr algn="just"/>
            <a:r>
              <a:rPr lang="cs-CZ" dirty="0" smtClean="0"/>
              <a:t>Ohraničení místa činu může být pomocí pásek hlídaných policisty, policejními auty, případně ohraničení místa činu může být dané povahou místa činu (např. byt, rezidence, ohraničený prostor).</a:t>
            </a:r>
          </a:p>
          <a:p>
            <a:endParaRPr lang="cs-CZ" dirty="0"/>
          </a:p>
        </p:txBody>
      </p:sp>
    </p:spTree>
    <p:extLst>
      <p:ext uri="{BB962C8B-B14F-4D97-AF65-F5344CB8AC3E}">
        <p14:creationId xmlns:p14="http://schemas.microsoft.com/office/powerpoint/2010/main" val="102012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Schéma místa činu a ohraničení zón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056" y="1846263"/>
            <a:ext cx="4964213" cy="4022725"/>
          </a:xfrm>
        </p:spPr>
      </p:pic>
    </p:spTree>
    <p:extLst>
      <p:ext uri="{BB962C8B-B14F-4D97-AF65-F5344CB8AC3E}">
        <p14:creationId xmlns:p14="http://schemas.microsoft.com/office/powerpoint/2010/main" val="275249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Místo činu – první kroky vyšetřování</a:t>
            </a:r>
            <a:endParaRPr lang="cs-CZ" dirty="0"/>
          </a:p>
        </p:txBody>
      </p:sp>
      <p:sp>
        <p:nvSpPr>
          <p:cNvPr id="3" name="Zástupný symbol pro obsah 2"/>
          <p:cNvSpPr>
            <a:spLocks noGrp="1"/>
          </p:cNvSpPr>
          <p:nvPr>
            <p:ph idx="1"/>
          </p:nvPr>
        </p:nvSpPr>
        <p:spPr/>
        <p:txBody>
          <a:bodyPr>
            <a:normAutofit/>
          </a:bodyPr>
          <a:lstStyle/>
          <a:p>
            <a:pPr algn="just"/>
            <a:r>
              <a:rPr lang="cs-CZ" dirty="0" smtClean="0"/>
              <a:t>Pokaždé, když je na místě činu zvíře či více zvířat, může být místo činu velmi chaotické a bude vyžadovat určité schopnosti vyšetřovatele.</a:t>
            </a:r>
          </a:p>
          <a:p>
            <a:pPr algn="just"/>
            <a:r>
              <a:rPr lang="cs-CZ" dirty="0" smtClean="0"/>
              <a:t>Přesto by nemělo být místo činu ohledáno jinak než místo činu zahrnující pouze lidi.</a:t>
            </a:r>
          </a:p>
          <a:p>
            <a:pPr algn="just"/>
            <a:r>
              <a:rPr lang="cs-CZ" dirty="0" smtClean="0"/>
              <a:t>Postupy a metody vyšetřování u veterinární forenzní vědy jsou převzaty z humánní forenzní vědy a jejího vyšetřování, rozšířené o specifika týkající se zvířat.</a:t>
            </a:r>
          </a:p>
          <a:p>
            <a:pPr algn="just"/>
            <a:r>
              <a:rPr lang="cs-CZ" dirty="0" smtClean="0"/>
              <a:t>Ať jde o místo činu zahrnující zvířata nebo lidi, ochrana vyšetřovatelů je na prvním místě.</a:t>
            </a:r>
          </a:p>
          <a:p>
            <a:pPr algn="just"/>
            <a:r>
              <a:rPr lang="cs-CZ" dirty="0" smtClean="0"/>
              <a:t>Osobní ochranné pomůcky jako rukavice, masky, ochranné oděvy pomáhají v ochraně vyšetřovatelů na místě činu.</a:t>
            </a:r>
          </a:p>
          <a:p>
            <a:endParaRPr lang="cs-CZ" dirty="0" smtClean="0"/>
          </a:p>
          <a:p>
            <a:endParaRPr lang="cs-CZ" dirty="0"/>
          </a:p>
        </p:txBody>
      </p:sp>
    </p:spTree>
    <p:extLst>
      <p:ext uri="{BB962C8B-B14F-4D97-AF65-F5344CB8AC3E}">
        <p14:creationId xmlns:p14="http://schemas.microsoft.com/office/powerpoint/2010/main" val="463456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47857</TotalTime>
  <Words>2535</Words>
  <Application>Microsoft Office PowerPoint</Application>
  <PresentationFormat>Širokoúhlá obrazovka</PresentationFormat>
  <Paragraphs>275</Paragraphs>
  <Slides>50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50</vt:i4>
      </vt:variant>
    </vt:vector>
  </HeadingPairs>
  <TitlesOfParts>
    <vt:vector size="53" baseType="lpstr">
      <vt:lpstr>Calibri</vt:lpstr>
      <vt:lpstr>Calibri Light</vt:lpstr>
      <vt:lpstr>Retrospektiva</vt:lpstr>
      <vt:lpstr>Veterinární forenzní vyšetřování IVA 2</vt:lpstr>
      <vt:lpstr>Obsah prezentace</vt:lpstr>
      <vt:lpstr>Forenzní vyšetřování</vt:lpstr>
      <vt:lpstr>Role zvířete při vyšetřování</vt:lpstr>
      <vt:lpstr>Primární analýza místa činu - vyšetřování místa činu</vt:lpstr>
      <vt:lpstr>Místo činu – první kroky vyšetřování</vt:lpstr>
      <vt:lpstr>Místo činu - první kroky vyšetřování</vt:lpstr>
      <vt:lpstr>Schéma místa činu a ohraničení zón</vt:lpstr>
      <vt:lpstr>Místo činu – první kroky vyšetřování</vt:lpstr>
      <vt:lpstr>Místo činu</vt:lpstr>
      <vt:lpstr>Místo činu</vt:lpstr>
      <vt:lpstr>Sběr důkazů</vt:lpstr>
      <vt:lpstr>Místo činu – první kroky vyšetřování</vt:lpstr>
      <vt:lpstr>Schéma postupu při vyšetřování</vt:lpstr>
      <vt:lpstr>Schéma postupu při vyšetřování</vt:lpstr>
      <vt:lpstr>Místo činu</vt:lpstr>
      <vt:lpstr>Práce na místě činu</vt:lpstr>
      <vt:lpstr>Práce na místě činu</vt:lpstr>
      <vt:lpstr>Práce na místě činu</vt:lpstr>
      <vt:lpstr>Dokumentace na místě činu</vt:lpstr>
      <vt:lpstr>Dokumentace: poznámky</vt:lpstr>
      <vt:lpstr>Data o počasí</vt:lpstr>
      <vt:lpstr>Dokumentace: fotografie a videozáznamy</vt:lpstr>
      <vt:lpstr>Diagram místa činu</vt:lpstr>
      <vt:lpstr>Diagram místa činu</vt:lpstr>
      <vt:lpstr>Vyšetřování místa činu</vt:lpstr>
      <vt:lpstr>Poznání a sběr důkazů</vt:lpstr>
      <vt:lpstr>Sběr důkazů</vt:lpstr>
      <vt:lpstr>Sběr důkazů</vt:lpstr>
      <vt:lpstr>Sběr důkazů</vt:lpstr>
      <vt:lpstr>Zajištění stop  a forenzní vyšetření</vt:lpstr>
      <vt:lpstr>Zvíře jako důkaz</vt:lpstr>
      <vt:lpstr>Krevní stopy</vt:lpstr>
      <vt:lpstr>Hodnocení krevních stop</vt:lpstr>
      <vt:lpstr>Pasivní krevní stopy</vt:lpstr>
      <vt:lpstr>Projekční krevní stopy</vt:lpstr>
      <vt:lpstr>Přenesené krevní stopy</vt:lpstr>
      <vt:lpstr>Dynamika krevních stop</vt:lpstr>
      <vt:lpstr>Analýza krevních stop</vt:lpstr>
      <vt:lpstr>Analýza krevních stop</vt:lpstr>
      <vt:lpstr>Analýza krevních stop</vt:lpstr>
      <vt:lpstr>Video o typech krevních stop</vt:lpstr>
      <vt:lpstr>Sekundární analýza místa činu</vt:lpstr>
      <vt:lpstr>Určení živočišného druhu dle krevních nátěrů</vt:lpstr>
      <vt:lpstr>Analýza DNA</vt:lpstr>
      <vt:lpstr>Analýza živočišné DNA se skládá z těchto kroků:</vt:lpstr>
      <vt:lpstr>Veterinární toxikologie</vt:lpstr>
      <vt:lpstr>Otravy </vt:lpstr>
      <vt:lpstr>Vzorky pro toxikologickou analýzu</vt:lpstr>
      <vt:lpstr>Zdroje: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Veterinární forenzní věda</dc:title>
  <dc:creator>H18369</dc:creator>
  <cp:lastModifiedBy>DOLEZELOVAP</cp:lastModifiedBy>
  <cp:revision>184</cp:revision>
  <dcterms:created xsi:type="dcterms:W3CDTF">2018-11-13T09:34:12Z</dcterms:created>
  <dcterms:modified xsi:type="dcterms:W3CDTF">2019-11-15T10:51:22Z</dcterms:modified>
</cp:coreProperties>
</file>